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9" r:id="rId3"/>
    <p:sldId id="258" r:id="rId4"/>
    <p:sldId id="261" r:id="rId5"/>
    <p:sldId id="263" r:id="rId6"/>
    <p:sldId id="262" r:id="rId7"/>
    <p:sldId id="264" r:id="rId8"/>
    <p:sldId id="267" r:id="rId9"/>
    <p:sldId id="265" r:id="rId10"/>
    <p:sldId id="266" r:id="rId11"/>
    <p:sldId id="260" r:id="rId12"/>
    <p:sldId id="283" r:id="rId13"/>
    <p:sldId id="275" r:id="rId14"/>
    <p:sldId id="269" r:id="rId15"/>
    <p:sldId id="270" r:id="rId16"/>
    <p:sldId id="271" r:id="rId17"/>
    <p:sldId id="273" r:id="rId18"/>
    <p:sldId id="274" r:id="rId19"/>
    <p:sldId id="276" r:id="rId20"/>
    <p:sldId id="282" r:id="rId21"/>
    <p:sldId id="277" r:id="rId22"/>
    <p:sldId id="278" r:id="rId23"/>
    <p:sldId id="279" r:id="rId24"/>
    <p:sldId id="280" r:id="rId25"/>
    <p:sldId id="281" r:id="rId26"/>
    <p:sldId id="28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CC"/>
    <a:srgbClr val="FFCCFF"/>
    <a:srgbClr val="FF99FF"/>
    <a:srgbClr val="800000"/>
    <a:srgbClr val="CC00FF"/>
    <a:srgbClr val="CC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31D7742-F569-49F5-956E-D3BF70CF2CFC}" type="datetimeFigureOut">
              <a:rPr lang="fa-IR" smtClean="0"/>
              <a:pPr/>
              <a:t>1432/07/20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9E0B962-FC4B-4263-8B67-AF865B710230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DE8E-CF13-4421-888B-85748611D472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5E02C-9EA0-4E42-9FF0-DC359E7BBD05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88345-9242-4691-8FDE-AF8C1333F2FF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F1D3-1A8D-4609-8084-A75A1178F0CE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BF64-1449-410B-ADA1-4CDDCF023A65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F66DD-DD5C-4658-98BE-B09CAA615B8F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20849-1281-404D-ADB8-9D7EBD252D44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81F1F-451A-4A52-B014-C6214C35B0F4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CD26-9827-465B-8B2C-BB09251699F5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9D7E8-E81E-41D8-9BFE-0C72D03150CA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F8850-E40F-4F07-B17A-A1418C0656DD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7D54C-643A-473A-AA98-CC6EE3352378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1.png"/><Relationship Id="rId11" Type="http://schemas.openxmlformats.org/officeDocument/2006/relationships/image" Target="../media/image34.png"/><Relationship Id="rId5" Type="http://schemas.openxmlformats.org/officeDocument/2006/relationships/oleObject" Target="../embeddings/oleObject7.bin"/><Relationship Id="rId10" Type="http://schemas.openxmlformats.org/officeDocument/2006/relationships/image" Target="../media/image33.png"/><Relationship Id="rId4" Type="http://schemas.openxmlformats.org/officeDocument/2006/relationships/oleObject" Target="../embeddings/oleObject6.bin"/><Relationship Id="rId9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image" Target="../media/image40.png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image" Target="../media/image41.png"/><Relationship Id="rId9" Type="http://schemas.openxmlformats.org/officeDocument/2006/relationships/oleObject" Target="../embeddings/oleObject14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Quark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n.wikipedia.org/wiki/Baryon" TargetMode="External"/><Relationship Id="rId5" Type="http://schemas.openxmlformats.org/officeDocument/2006/relationships/hyperlink" Target="http://en.wikipedia.org/wiki/Gluon" TargetMode="External"/><Relationship Id="rId4" Type="http://schemas.openxmlformats.org/officeDocument/2006/relationships/hyperlink" Target="http://en.wikipedia.org/wiki/Antiquark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2667001"/>
            <a:ext cx="7467600" cy="1384995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Phenomenological study of </a:t>
            </a:r>
          </a:p>
          <a:p>
            <a:pPr algn="ctr"/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Fragmentation Functions in </a:t>
            </a:r>
          </a:p>
          <a:p>
            <a:pPr algn="ctr"/>
            <a:r>
              <a:rPr lang="en-US" sz="28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Hadronization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processes</a:t>
            </a:r>
            <a:endParaRPr lang="fa-IR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Subtitle 5"/>
          <p:cNvSpPr txBox="1">
            <a:spLocks noGrp="1"/>
          </p:cNvSpPr>
          <p:nvPr>
            <p:ph type="subTitle" idx="1"/>
          </p:nvPr>
        </p:nvSpPr>
        <p:spPr>
          <a:xfrm>
            <a:off x="1524000" y="4191000"/>
            <a:ext cx="6400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Maryam</a:t>
            </a:r>
            <a:r>
              <a:rPr lang="en-US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1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Soleymaninia</a:t>
            </a:r>
            <a:endParaRPr lang="fa-IR" sz="1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BCFE-54C0-4A8A-AC71-FDF961D2D2AF}" type="datetime1">
              <a:rPr lang="en-US" smtClean="0"/>
              <a:pPr/>
              <a:t>6/21/2011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438400" y="1600200"/>
            <a:ext cx="4423134" cy="123110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r>
              <a:rPr lang="en-US" sz="1400" b="1" cap="all" baseline="30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nd</a:t>
            </a:r>
            <a:r>
              <a:rPr lang="en-US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International Conference on Particle Physics </a:t>
            </a:r>
          </a:p>
          <a:p>
            <a:pPr algn="ctr"/>
            <a:r>
              <a:rPr lang="en-US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 Memoriam </a:t>
            </a:r>
            <a:r>
              <a:rPr lang="en-US" sz="1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Engin</a:t>
            </a:r>
            <a:r>
              <a:rPr lang="en-US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1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Arık</a:t>
            </a:r>
            <a:r>
              <a:rPr lang="en-US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and Her Colleagues  </a:t>
            </a:r>
          </a:p>
          <a:p>
            <a:pPr algn="ctr"/>
            <a:r>
              <a:rPr lang="en-US" sz="1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Doğuş</a:t>
            </a:r>
            <a:r>
              <a:rPr lang="en-US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University, </a:t>
            </a:r>
            <a:r>
              <a:rPr lang="en-US" sz="1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İstanbul</a:t>
            </a:r>
            <a:r>
              <a:rPr lang="en-US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Turkey</a:t>
            </a:r>
          </a:p>
          <a:p>
            <a:pPr algn="ctr"/>
            <a:r>
              <a:rPr lang="en-US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20 - 25 June 2011</a:t>
            </a:r>
          </a:p>
          <a:p>
            <a:pPr algn="ctr"/>
            <a:endParaRPr lang="fa-IR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52400"/>
            <a:ext cx="6019800" cy="1506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2650859" y="5446693"/>
            <a:ext cx="4511941" cy="9541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1400" dirty="0" err="1" smtClean="0"/>
              <a:t>Semnan</a:t>
            </a:r>
            <a:r>
              <a:rPr lang="en-US" sz="1400" dirty="0" smtClean="0"/>
              <a:t> University, </a:t>
            </a:r>
            <a:r>
              <a:rPr lang="en-US" sz="1400" dirty="0" err="1" smtClean="0"/>
              <a:t>Semnan,Iran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and </a:t>
            </a:r>
            <a:br>
              <a:rPr lang="en-US" sz="1400" dirty="0" smtClean="0"/>
            </a:br>
            <a:r>
              <a:rPr lang="en-US" sz="1400" dirty="0" smtClean="0"/>
              <a:t>School of Particles and Accelerators, Institute for Studies in </a:t>
            </a:r>
            <a:br>
              <a:rPr lang="en-US" sz="1400" dirty="0" smtClean="0"/>
            </a:br>
            <a:r>
              <a:rPr lang="en-US" sz="1400" dirty="0" smtClean="0"/>
              <a:t>Theoretical Physics and Mathematics (IPM),</a:t>
            </a:r>
            <a:r>
              <a:rPr lang="en-US" sz="1400" dirty="0" err="1" smtClean="0"/>
              <a:t>Tehran,Iran</a:t>
            </a:r>
            <a:endParaRPr lang="fa-IR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733800" y="4572000"/>
            <a:ext cx="2201885" cy="10156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1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Collaboration</a:t>
            </a:r>
          </a:p>
          <a:p>
            <a:pPr algn="ctr"/>
            <a:r>
              <a:rPr lang="en-US" sz="14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Ali </a:t>
            </a:r>
            <a:r>
              <a:rPr lang="en-US" sz="1400" b="1" cap="all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Khorramian</a:t>
            </a:r>
            <a:endParaRPr lang="en-US" sz="1400" b="1" cap="all" dirty="0" smtClean="0">
              <a:ln w="0"/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n-US" sz="1400" b="1" cap="all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Mohamad</a:t>
            </a:r>
            <a:r>
              <a:rPr lang="en-US" sz="14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en-US" sz="1400" b="1" cap="all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Musavinejad</a:t>
            </a:r>
            <a:endParaRPr lang="en-US" sz="1400" b="1" dirty="0" smtClean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CD26-9827-465B-8B2C-BB09251699F5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lvl="0" algn="ctr" rtl="1">
              <a:spcBef>
                <a:spcPct val="20000"/>
              </a:spcBef>
              <a:defRPr/>
            </a:pP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                                                         </a:t>
            </a:r>
          </a:p>
          <a:p>
            <a:pPr lvl="0" algn="ctr" rtl="1">
              <a:spcBef>
                <a:spcPct val="20000"/>
              </a:spcBef>
              <a:defRPr/>
            </a:pPr>
            <a:endParaRPr lang="fa-IR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algn="ctr" rtl="1">
              <a:spcBef>
                <a:spcPct val="20000"/>
              </a:spcBef>
              <a:defRPr/>
            </a:pPr>
            <a:r>
              <a:rPr lang="fa-I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en-US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Freeform 6"/>
          <p:cNvSpPr>
            <a:spLocks noChangeArrowheads="1"/>
          </p:cNvSpPr>
          <p:nvPr/>
        </p:nvSpPr>
        <p:spPr bwMode="auto">
          <a:xfrm rot="19860000">
            <a:off x="842714" y="2364415"/>
            <a:ext cx="2402338" cy="1763368"/>
          </a:xfrm>
          <a:custGeom>
            <a:avLst/>
            <a:gdLst/>
            <a:ahLst/>
            <a:cxnLst>
              <a:cxn ang="0">
                <a:pos x="271" y="0"/>
              </a:cxn>
              <a:cxn ang="0">
                <a:pos x="294" y="6"/>
              </a:cxn>
              <a:cxn ang="0">
                <a:pos x="288" y="53"/>
              </a:cxn>
              <a:cxn ang="0">
                <a:pos x="235" y="88"/>
              </a:cxn>
              <a:cxn ang="0">
                <a:pos x="206" y="199"/>
              </a:cxn>
              <a:cxn ang="0">
                <a:pos x="453" y="199"/>
              </a:cxn>
              <a:cxn ang="0">
                <a:pos x="424" y="88"/>
              </a:cxn>
              <a:cxn ang="0">
                <a:pos x="371" y="53"/>
              </a:cxn>
              <a:cxn ang="0">
                <a:pos x="365" y="6"/>
              </a:cxn>
              <a:cxn ang="0">
                <a:pos x="377" y="0"/>
              </a:cxn>
              <a:cxn ang="0">
                <a:pos x="436" y="0"/>
              </a:cxn>
              <a:cxn ang="0">
                <a:pos x="630" y="0"/>
              </a:cxn>
              <a:cxn ang="0">
                <a:pos x="665" y="170"/>
              </a:cxn>
              <a:cxn ang="0">
                <a:pos x="665" y="269"/>
              </a:cxn>
              <a:cxn ang="0">
                <a:pos x="665" y="293"/>
              </a:cxn>
              <a:cxn ang="0">
                <a:pos x="683" y="304"/>
              </a:cxn>
              <a:cxn ang="0">
                <a:pos x="718" y="281"/>
              </a:cxn>
              <a:cxn ang="0">
                <a:pos x="759" y="211"/>
              </a:cxn>
              <a:cxn ang="0">
                <a:pos x="883" y="287"/>
              </a:cxn>
              <a:cxn ang="0">
                <a:pos x="807" y="492"/>
              </a:cxn>
              <a:cxn ang="0">
                <a:pos x="736" y="404"/>
              </a:cxn>
              <a:cxn ang="0">
                <a:pos x="695" y="369"/>
              </a:cxn>
              <a:cxn ang="0">
                <a:pos x="665" y="375"/>
              </a:cxn>
              <a:cxn ang="0">
                <a:pos x="665" y="398"/>
              </a:cxn>
              <a:cxn ang="0">
                <a:pos x="659" y="579"/>
              </a:cxn>
              <a:cxn ang="0">
                <a:pos x="648" y="656"/>
              </a:cxn>
              <a:cxn ang="0">
                <a:pos x="442" y="667"/>
              </a:cxn>
              <a:cxn ang="0">
                <a:pos x="394" y="667"/>
              </a:cxn>
              <a:cxn ang="0">
                <a:pos x="371" y="673"/>
              </a:cxn>
              <a:cxn ang="0">
                <a:pos x="365" y="702"/>
              </a:cxn>
              <a:cxn ang="0">
                <a:pos x="394" y="743"/>
              </a:cxn>
              <a:cxn ang="0">
                <a:pos x="483" y="814"/>
              </a:cxn>
              <a:cxn ang="0">
                <a:pos x="283" y="884"/>
              </a:cxn>
              <a:cxn ang="0">
                <a:pos x="206" y="767"/>
              </a:cxn>
              <a:cxn ang="0">
                <a:pos x="277" y="726"/>
              </a:cxn>
              <a:cxn ang="0">
                <a:pos x="300" y="691"/>
              </a:cxn>
              <a:cxn ang="0">
                <a:pos x="288" y="667"/>
              </a:cxn>
              <a:cxn ang="0">
                <a:pos x="230" y="667"/>
              </a:cxn>
              <a:cxn ang="0">
                <a:pos x="35" y="667"/>
              </a:cxn>
              <a:cxn ang="0">
                <a:pos x="0" y="638"/>
              </a:cxn>
              <a:cxn ang="0">
                <a:pos x="0" y="439"/>
              </a:cxn>
              <a:cxn ang="0">
                <a:pos x="0" y="386"/>
              </a:cxn>
              <a:cxn ang="0">
                <a:pos x="6" y="369"/>
              </a:cxn>
              <a:cxn ang="0">
                <a:pos x="47" y="375"/>
              </a:cxn>
              <a:cxn ang="0">
                <a:pos x="88" y="427"/>
              </a:cxn>
              <a:cxn ang="0">
                <a:pos x="194" y="457"/>
              </a:cxn>
              <a:cxn ang="0">
                <a:pos x="194" y="211"/>
              </a:cxn>
              <a:cxn ang="0">
                <a:pos x="88" y="240"/>
              </a:cxn>
              <a:cxn ang="0">
                <a:pos x="47" y="293"/>
              </a:cxn>
              <a:cxn ang="0">
                <a:pos x="6" y="298"/>
              </a:cxn>
              <a:cxn ang="0">
                <a:pos x="0" y="287"/>
              </a:cxn>
              <a:cxn ang="0">
                <a:pos x="0" y="228"/>
              </a:cxn>
              <a:cxn ang="0">
                <a:pos x="0" y="35"/>
              </a:cxn>
            </a:cxnLst>
            <a:rect l="0" t="0" r="r" b="b"/>
            <a:pathLst>
              <a:path w="883" h="890">
                <a:moveTo>
                  <a:pt x="224" y="0"/>
                </a:moveTo>
                <a:lnTo>
                  <a:pt x="247" y="0"/>
                </a:lnTo>
                <a:lnTo>
                  <a:pt x="259" y="0"/>
                </a:lnTo>
                <a:lnTo>
                  <a:pt x="265" y="0"/>
                </a:lnTo>
                <a:lnTo>
                  <a:pt x="271" y="0"/>
                </a:lnTo>
                <a:lnTo>
                  <a:pt x="277" y="0"/>
                </a:lnTo>
                <a:lnTo>
                  <a:pt x="283" y="0"/>
                </a:lnTo>
                <a:lnTo>
                  <a:pt x="288" y="6"/>
                </a:lnTo>
                <a:lnTo>
                  <a:pt x="294" y="6"/>
                </a:lnTo>
                <a:lnTo>
                  <a:pt x="300" y="12"/>
                </a:lnTo>
                <a:lnTo>
                  <a:pt x="300" y="23"/>
                </a:lnTo>
                <a:lnTo>
                  <a:pt x="294" y="29"/>
                </a:lnTo>
                <a:lnTo>
                  <a:pt x="294" y="35"/>
                </a:lnTo>
                <a:lnTo>
                  <a:pt x="288" y="47"/>
                </a:lnTo>
                <a:lnTo>
                  <a:pt x="288" y="53"/>
                </a:lnTo>
                <a:lnTo>
                  <a:pt x="283" y="58"/>
                </a:lnTo>
                <a:lnTo>
                  <a:pt x="277" y="58"/>
                </a:lnTo>
                <a:lnTo>
                  <a:pt x="271" y="70"/>
                </a:lnTo>
                <a:lnTo>
                  <a:pt x="265" y="76"/>
                </a:lnTo>
                <a:lnTo>
                  <a:pt x="247" y="82"/>
                </a:lnTo>
                <a:lnTo>
                  <a:pt x="235" y="88"/>
                </a:lnTo>
                <a:lnTo>
                  <a:pt x="224" y="88"/>
                </a:lnTo>
                <a:lnTo>
                  <a:pt x="206" y="99"/>
                </a:lnTo>
                <a:lnTo>
                  <a:pt x="188" y="117"/>
                </a:lnTo>
                <a:lnTo>
                  <a:pt x="177" y="146"/>
                </a:lnTo>
                <a:lnTo>
                  <a:pt x="188" y="175"/>
                </a:lnTo>
                <a:lnTo>
                  <a:pt x="206" y="199"/>
                </a:lnTo>
                <a:lnTo>
                  <a:pt x="241" y="211"/>
                </a:lnTo>
                <a:lnTo>
                  <a:pt x="283" y="216"/>
                </a:lnTo>
                <a:lnTo>
                  <a:pt x="324" y="222"/>
                </a:lnTo>
                <a:lnTo>
                  <a:pt x="377" y="216"/>
                </a:lnTo>
                <a:lnTo>
                  <a:pt x="418" y="211"/>
                </a:lnTo>
                <a:lnTo>
                  <a:pt x="453" y="199"/>
                </a:lnTo>
                <a:lnTo>
                  <a:pt x="471" y="175"/>
                </a:lnTo>
                <a:lnTo>
                  <a:pt x="483" y="146"/>
                </a:lnTo>
                <a:lnTo>
                  <a:pt x="471" y="117"/>
                </a:lnTo>
                <a:lnTo>
                  <a:pt x="453" y="99"/>
                </a:lnTo>
                <a:lnTo>
                  <a:pt x="436" y="88"/>
                </a:lnTo>
                <a:lnTo>
                  <a:pt x="424" y="88"/>
                </a:lnTo>
                <a:lnTo>
                  <a:pt x="406" y="82"/>
                </a:lnTo>
                <a:lnTo>
                  <a:pt x="394" y="76"/>
                </a:lnTo>
                <a:lnTo>
                  <a:pt x="389" y="70"/>
                </a:lnTo>
                <a:lnTo>
                  <a:pt x="383" y="58"/>
                </a:lnTo>
                <a:lnTo>
                  <a:pt x="377" y="58"/>
                </a:lnTo>
                <a:lnTo>
                  <a:pt x="371" y="53"/>
                </a:lnTo>
                <a:lnTo>
                  <a:pt x="365" y="47"/>
                </a:lnTo>
                <a:lnTo>
                  <a:pt x="365" y="35"/>
                </a:lnTo>
                <a:lnTo>
                  <a:pt x="359" y="29"/>
                </a:lnTo>
                <a:lnTo>
                  <a:pt x="359" y="23"/>
                </a:lnTo>
                <a:lnTo>
                  <a:pt x="359" y="12"/>
                </a:lnTo>
                <a:lnTo>
                  <a:pt x="365" y="6"/>
                </a:lnTo>
                <a:lnTo>
                  <a:pt x="371" y="6"/>
                </a:lnTo>
                <a:lnTo>
                  <a:pt x="371" y="0"/>
                </a:lnTo>
                <a:lnTo>
                  <a:pt x="377" y="0"/>
                </a:lnTo>
                <a:lnTo>
                  <a:pt x="383" y="0"/>
                </a:lnTo>
                <a:lnTo>
                  <a:pt x="394" y="0"/>
                </a:lnTo>
                <a:lnTo>
                  <a:pt x="418" y="0"/>
                </a:lnTo>
                <a:lnTo>
                  <a:pt x="430" y="0"/>
                </a:lnTo>
                <a:lnTo>
                  <a:pt x="436" y="0"/>
                </a:lnTo>
                <a:lnTo>
                  <a:pt x="518" y="0"/>
                </a:lnTo>
                <a:lnTo>
                  <a:pt x="571" y="0"/>
                </a:lnTo>
                <a:lnTo>
                  <a:pt x="601" y="0"/>
                </a:lnTo>
                <a:lnTo>
                  <a:pt x="618" y="0"/>
                </a:lnTo>
                <a:lnTo>
                  <a:pt x="624" y="0"/>
                </a:lnTo>
                <a:lnTo>
                  <a:pt x="630" y="0"/>
                </a:lnTo>
                <a:lnTo>
                  <a:pt x="642" y="6"/>
                </a:lnTo>
                <a:lnTo>
                  <a:pt x="648" y="12"/>
                </a:lnTo>
                <a:lnTo>
                  <a:pt x="653" y="23"/>
                </a:lnTo>
                <a:lnTo>
                  <a:pt x="659" y="35"/>
                </a:lnTo>
                <a:lnTo>
                  <a:pt x="659" y="117"/>
                </a:lnTo>
                <a:lnTo>
                  <a:pt x="665" y="170"/>
                </a:lnTo>
                <a:lnTo>
                  <a:pt x="665" y="205"/>
                </a:lnTo>
                <a:lnTo>
                  <a:pt x="665" y="216"/>
                </a:lnTo>
                <a:lnTo>
                  <a:pt x="665" y="228"/>
                </a:lnTo>
                <a:lnTo>
                  <a:pt x="665" y="252"/>
                </a:lnTo>
                <a:lnTo>
                  <a:pt x="665" y="269"/>
                </a:lnTo>
                <a:lnTo>
                  <a:pt x="665" y="275"/>
                </a:lnTo>
                <a:lnTo>
                  <a:pt x="665" y="281"/>
                </a:lnTo>
                <a:lnTo>
                  <a:pt x="659" y="287"/>
                </a:lnTo>
                <a:lnTo>
                  <a:pt x="665" y="293"/>
                </a:lnTo>
                <a:lnTo>
                  <a:pt x="665" y="298"/>
                </a:lnTo>
                <a:lnTo>
                  <a:pt x="671" y="298"/>
                </a:lnTo>
                <a:lnTo>
                  <a:pt x="677" y="304"/>
                </a:lnTo>
                <a:lnTo>
                  <a:pt x="683" y="304"/>
                </a:lnTo>
                <a:lnTo>
                  <a:pt x="689" y="304"/>
                </a:lnTo>
                <a:lnTo>
                  <a:pt x="695" y="298"/>
                </a:lnTo>
                <a:lnTo>
                  <a:pt x="701" y="298"/>
                </a:lnTo>
                <a:lnTo>
                  <a:pt x="712" y="293"/>
                </a:lnTo>
                <a:lnTo>
                  <a:pt x="712" y="287"/>
                </a:lnTo>
                <a:lnTo>
                  <a:pt x="718" y="281"/>
                </a:lnTo>
                <a:lnTo>
                  <a:pt x="730" y="275"/>
                </a:lnTo>
                <a:lnTo>
                  <a:pt x="736" y="269"/>
                </a:lnTo>
                <a:lnTo>
                  <a:pt x="742" y="257"/>
                </a:lnTo>
                <a:lnTo>
                  <a:pt x="742" y="240"/>
                </a:lnTo>
                <a:lnTo>
                  <a:pt x="748" y="228"/>
                </a:lnTo>
                <a:lnTo>
                  <a:pt x="759" y="211"/>
                </a:lnTo>
                <a:lnTo>
                  <a:pt x="777" y="193"/>
                </a:lnTo>
                <a:lnTo>
                  <a:pt x="807" y="181"/>
                </a:lnTo>
                <a:lnTo>
                  <a:pt x="836" y="193"/>
                </a:lnTo>
                <a:lnTo>
                  <a:pt x="860" y="211"/>
                </a:lnTo>
                <a:lnTo>
                  <a:pt x="871" y="246"/>
                </a:lnTo>
                <a:lnTo>
                  <a:pt x="883" y="287"/>
                </a:lnTo>
                <a:lnTo>
                  <a:pt x="883" y="339"/>
                </a:lnTo>
                <a:lnTo>
                  <a:pt x="883" y="380"/>
                </a:lnTo>
                <a:lnTo>
                  <a:pt x="871" y="427"/>
                </a:lnTo>
                <a:lnTo>
                  <a:pt x="860" y="457"/>
                </a:lnTo>
                <a:lnTo>
                  <a:pt x="836" y="480"/>
                </a:lnTo>
                <a:lnTo>
                  <a:pt x="807" y="492"/>
                </a:lnTo>
                <a:lnTo>
                  <a:pt x="777" y="480"/>
                </a:lnTo>
                <a:lnTo>
                  <a:pt x="759" y="457"/>
                </a:lnTo>
                <a:lnTo>
                  <a:pt x="748" y="439"/>
                </a:lnTo>
                <a:lnTo>
                  <a:pt x="742" y="427"/>
                </a:lnTo>
                <a:lnTo>
                  <a:pt x="742" y="416"/>
                </a:lnTo>
                <a:lnTo>
                  <a:pt x="736" y="404"/>
                </a:lnTo>
                <a:lnTo>
                  <a:pt x="730" y="392"/>
                </a:lnTo>
                <a:lnTo>
                  <a:pt x="718" y="386"/>
                </a:lnTo>
                <a:lnTo>
                  <a:pt x="712" y="380"/>
                </a:lnTo>
                <a:lnTo>
                  <a:pt x="712" y="375"/>
                </a:lnTo>
                <a:lnTo>
                  <a:pt x="701" y="369"/>
                </a:lnTo>
                <a:lnTo>
                  <a:pt x="695" y="369"/>
                </a:lnTo>
                <a:lnTo>
                  <a:pt x="689" y="369"/>
                </a:lnTo>
                <a:lnTo>
                  <a:pt x="683" y="363"/>
                </a:lnTo>
                <a:lnTo>
                  <a:pt x="677" y="363"/>
                </a:lnTo>
                <a:lnTo>
                  <a:pt x="671" y="369"/>
                </a:lnTo>
                <a:lnTo>
                  <a:pt x="665" y="369"/>
                </a:lnTo>
                <a:lnTo>
                  <a:pt x="665" y="375"/>
                </a:lnTo>
                <a:lnTo>
                  <a:pt x="659" y="380"/>
                </a:lnTo>
                <a:lnTo>
                  <a:pt x="659" y="386"/>
                </a:lnTo>
                <a:lnTo>
                  <a:pt x="665" y="392"/>
                </a:lnTo>
                <a:lnTo>
                  <a:pt x="665" y="398"/>
                </a:lnTo>
                <a:lnTo>
                  <a:pt x="665" y="421"/>
                </a:lnTo>
                <a:lnTo>
                  <a:pt x="665" y="433"/>
                </a:lnTo>
                <a:lnTo>
                  <a:pt x="665" y="439"/>
                </a:lnTo>
                <a:lnTo>
                  <a:pt x="659" y="521"/>
                </a:lnTo>
                <a:lnTo>
                  <a:pt x="659" y="579"/>
                </a:lnTo>
                <a:lnTo>
                  <a:pt x="659" y="615"/>
                </a:lnTo>
                <a:lnTo>
                  <a:pt x="659" y="626"/>
                </a:lnTo>
                <a:lnTo>
                  <a:pt x="659" y="638"/>
                </a:lnTo>
                <a:lnTo>
                  <a:pt x="653" y="650"/>
                </a:lnTo>
                <a:lnTo>
                  <a:pt x="648" y="656"/>
                </a:lnTo>
                <a:lnTo>
                  <a:pt x="642" y="667"/>
                </a:lnTo>
                <a:lnTo>
                  <a:pt x="630" y="667"/>
                </a:lnTo>
                <a:lnTo>
                  <a:pt x="548" y="667"/>
                </a:lnTo>
                <a:lnTo>
                  <a:pt x="495" y="667"/>
                </a:lnTo>
                <a:lnTo>
                  <a:pt x="459" y="667"/>
                </a:lnTo>
                <a:lnTo>
                  <a:pt x="442" y="667"/>
                </a:lnTo>
                <a:lnTo>
                  <a:pt x="436" y="667"/>
                </a:lnTo>
                <a:lnTo>
                  <a:pt x="412" y="667"/>
                </a:lnTo>
                <a:lnTo>
                  <a:pt x="400" y="667"/>
                </a:lnTo>
                <a:lnTo>
                  <a:pt x="394" y="667"/>
                </a:lnTo>
                <a:lnTo>
                  <a:pt x="383" y="667"/>
                </a:lnTo>
                <a:lnTo>
                  <a:pt x="377" y="667"/>
                </a:lnTo>
                <a:lnTo>
                  <a:pt x="371" y="667"/>
                </a:lnTo>
                <a:lnTo>
                  <a:pt x="371" y="673"/>
                </a:lnTo>
                <a:lnTo>
                  <a:pt x="365" y="673"/>
                </a:lnTo>
                <a:lnTo>
                  <a:pt x="359" y="679"/>
                </a:lnTo>
                <a:lnTo>
                  <a:pt x="359" y="691"/>
                </a:lnTo>
                <a:lnTo>
                  <a:pt x="359" y="697"/>
                </a:lnTo>
                <a:lnTo>
                  <a:pt x="365" y="702"/>
                </a:lnTo>
                <a:lnTo>
                  <a:pt x="365" y="708"/>
                </a:lnTo>
                <a:lnTo>
                  <a:pt x="371" y="714"/>
                </a:lnTo>
                <a:lnTo>
                  <a:pt x="377" y="720"/>
                </a:lnTo>
                <a:lnTo>
                  <a:pt x="383" y="726"/>
                </a:lnTo>
                <a:lnTo>
                  <a:pt x="389" y="738"/>
                </a:lnTo>
                <a:lnTo>
                  <a:pt x="394" y="743"/>
                </a:lnTo>
                <a:lnTo>
                  <a:pt x="406" y="749"/>
                </a:lnTo>
                <a:lnTo>
                  <a:pt x="424" y="755"/>
                </a:lnTo>
                <a:lnTo>
                  <a:pt x="436" y="755"/>
                </a:lnTo>
                <a:lnTo>
                  <a:pt x="453" y="767"/>
                </a:lnTo>
                <a:lnTo>
                  <a:pt x="471" y="784"/>
                </a:lnTo>
                <a:lnTo>
                  <a:pt x="483" y="814"/>
                </a:lnTo>
                <a:lnTo>
                  <a:pt x="471" y="843"/>
                </a:lnTo>
                <a:lnTo>
                  <a:pt x="453" y="860"/>
                </a:lnTo>
                <a:lnTo>
                  <a:pt x="418" y="878"/>
                </a:lnTo>
                <a:lnTo>
                  <a:pt x="377" y="884"/>
                </a:lnTo>
                <a:lnTo>
                  <a:pt x="324" y="890"/>
                </a:lnTo>
                <a:lnTo>
                  <a:pt x="283" y="884"/>
                </a:lnTo>
                <a:lnTo>
                  <a:pt x="241" y="878"/>
                </a:lnTo>
                <a:lnTo>
                  <a:pt x="206" y="860"/>
                </a:lnTo>
                <a:lnTo>
                  <a:pt x="188" y="843"/>
                </a:lnTo>
                <a:lnTo>
                  <a:pt x="177" y="814"/>
                </a:lnTo>
                <a:lnTo>
                  <a:pt x="188" y="784"/>
                </a:lnTo>
                <a:lnTo>
                  <a:pt x="206" y="767"/>
                </a:lnTo>
                <a:lnTo>
                  <a:pt x="224" y="755"/>
                </a:lnTo>
                <a:lnTo>
                  <a:pt x="235" y="755"/>
                </a:lnTo>
                <a:lnTo>
                  <a:pt x="247" y="749"/>
                </a:lnTo>
                <a:lnTo>
                  <a:pt x="265" y="743"/>
                </a:lnTo>
                <a:lnTo>
                  <a:pt x="271" y="738"/>
                </a:lnTo>
                <a:lnTo>
                  <a:pt x="277" y="726"/>
                </a:lnTo>
                <a:lnTo>
                  <a:pt x="283" y="720"/>
                </a:lnTo>
                <a:lnTo>
                  <a:pt x="288" y="714"/>
                </a:lnTo>
                <a:lnTo>
                  <a:pt x="288" y="708"/>
                </a:lnTo>
                <a:lnTo>
                  <a:pt x="294" y="702"/>
                </a:lnTo>
                <a:lnTo>
                  <a:pt x="294" y="697"/>
                </a:lnTo>
                <a:lnTo>
                  <a:pt x="300" y="691"/>
                </a:lnTo>
                <a:lnTo>
                  <a:pt x="300" y="679"/>
                </a:lnTo>
                <a:lnTo>
                  <a:pt x="294" y="673"/>
                </a:lnTo>
                <a:lnTo>
                  <a:pt x="288" y="673"/>
                </a:lnTo>
                <a:lnTo>
                  <a:pt x="288" y="667"/>
                </a:lnTo>
                <a:lnTo>
                  <a:pt x="283" y="667"/>
                </a:lnTo>
                <a:lnTo>
                  <a:pt x="277" y="667"/>
                </a:lnTo>
                <a:lnTo>
                  <a:pt x="271" y="667"/>
                </a:lnTo>
                <a:lnTo>
                  <a:pt x="265" y="667"/>
                </a:lnTo>
                <a:lnTo>
                  <a:pt x="241" y="667"/>
                </a:lnTo>
                <a:lnTo>
                  <a:pt x="230" y="667"/>
                </a:lnTo>
                <a:lnTo>
                  <a:pt x="224" y="667"/>
                </a:lnTo>
                <a:lnTo>
                  <a:pt x="141" y="667"/>
                </a:lnTo>
                <a:lnTo>
                  <a:pt x="88" y="667"/>
                </a:lnTo>
                <a:lnTo>
                  <a:pt x="53" y="667"/>
                </a:lnTo>
                <a:lnTo>
                  <a:pt x="35" y="667"/>
                </a:lnTo>
                <a:lnTo>
                  <a:pt x="29" y="667"/>
                </a:lnTo>
                <a:lnTo>
                  <a:pt x="18" y="667"/>
                </a:lnTo>
                <a:lnTo>
                  <a:pt x="6" y="656"/>
                </a:lnTo>
                <a:lnTo>
                  <a:pt x="0" y="650"/>
                </a:lnTo>
                <a:lnTo>
                  <a:pt x="0" y="638"/>
                </a:lnTo>
                <a:lnTo>
                  <a:pt x="0" y="556"/>
                </a:lnTo>
                <a:lnTo>
                  <a:pt x="0" y="497"/>
                </a:lnTo>
                <a:lnTo>
                  <a:pt x="0" y="462"/>
                </a:lnTo>
                <a:lnTo>
                  <a:pt x="0" y="445"/>
                </a:lnTo>
                <a:lnTo>
                  <a:pt x="0" y="439"/>
                </a:lnTo>
                <a:lnTo>
                  <a:pt x="0" y="416"/>
                </a:lnTo>
                <a:lnTo>
                  <a:pt x="0" y="404"/>
                </a:lnTo>
                <a:lnTo>
                  <a:pt x="0" y="398"/>
                </a:lnTo>
                <a:lnTo>
                  <a:pt x="0" y="392"/>
                </a:lnTo>
                <a:lnTo>
                  <a:pt x="0" y="386"/>
                </a:lnTo>
                <a:lnTo>
                  <a:pt x="0" y="380"/>
                </a:lnTo>
                <a:lnTo>
                  <a:pt x="0" y="375"/>
                </a:lnTo>
                <a:lnTo>
                  <a:pt x="6" y="375"/>
                </a:lnTo>
                <a:lnTo>
                  <a:pt x="6" y="369"/>
                </a:lnTo>
                <a:lnTo>
                  <a:pt x="12" y="363"/>
                </a:lnTo>
                <a:lnTo>
                  <a:pt x="18" y="363"/>
                </a:lnTo>
                <a:lnTo>
                  <a:pt x="29" y="369"/>
                </a:lnTo>
                <a:lnTo>
                  <a:pt x="35" y="369"/>
                </a:lnTo>
                <a:lnTo>
                  <a:pt x="41" y="369"/>
                </a:lnTo>
                <a:lnTo>
                  <a:pt x="47" y="375"/>
                </a:lnTo>
                <a:lnTo>
                  <a:pt x="53" y="380"/>
                </a:lnTo>
                <a:lnTo>
                  <a:pt x="59" y="386"/>
                </a:lnTo>
                <a:lnTo>
                  <a:pt x="71" y="392"/>
                </a:lnTo>
                <a:lnTo>
                  <a:pt x="76" y="404"/>
                </a:lnTo>
                <a:lnTo>
                  <a:pt x="76" y="416"/>
                </a:lnTo>
                <a:lnTo>
                  <a:pt x="88" y="427"/>
                </a:lnTo>
                <a:lnTo>
                  <a:pt x="88" y="439"/>
                </a:lnTo>
                <a:lnTo>
                  <a:pt x="100" y="457"/>
                </a:lnTo>
                <a:lnTo>
                  <a:pt x="118" y="480"/>
                </a:lnTo>
                <a:lnTo>
                  <a:pt x="147" y="492"/>
                </a:lnTo>
                <a:lnTo>
                  <a:pt x="177" y="480"/>
                </a:lnTo>
                <a:lnTo>
                  <a:pt x="194" y="457"/>
                </a:lnTo>
                <a:lnTo>
                  <a:pt x="212" y="427"/>
                </a:lnTo>
                <a:lnTo>
                  <a:pt x="218" y="380"/>
                </a:lnTo>
                <a:lnTo>
                  <a:pt x="224" y="339"/>
                </a:lnTo>
                <a:lnTo>
                  <a:pt x="218" y="287"/>
                </a:lnTo>
                <a:lnTo>
                  <a:pt x="212" y="246"/>
                </a:lnTo>
                <a:lnTo>
                  <a:pt x="194" y="211"/>
                </a:lnTo>
                <a:lnTo>
                  <a:pt x="177" y="193"/>
                </a:lnTo>
                <a:lnTo>
                  <a:pt x="147" y="181"/>
                </a:lnTo>
                <a:lnTo>
                  <a:pt x="118" y="193"/>
                </a:lnTo>
                <a:lnTo>
                  <a:pt x="100" y="211"/>
                </a:lnTo>
                <a:lnTo>
                  <a:pt x="88" y="228"/>
                </a:lnTo>
                <a:lnTo>
                  <a:pt x="88" y="240"/>
                </a:lnTo>
                <a:lnTo>
                  <a:pt x="76" y="257"/>
                </a:lnTo>
                <a:lnTo>
                  <a:pt x="76" y="269"/>
                </a:lnTo>
                <a:lnTo>
                  <a:pt x="71" y="275"/>
                </a:lnTo>
                <a:lnTo>
                  <a:pt x="59" y="281"/>
                </a:lnTo>
                <a:lnTo>
                  <a:pt x="53" y="287"/>
                </a:lnTo>
                <a:lnTo>
                  <a:pt x="47" y="293"/>
                </a:lnTo>
                <a:lnTo>
                  <a:pt x="41" y="298"/>
                </a:lnTo>
                <a:lnTo>
                  <a:pt x="35" y="298"/>
                </a:lnTo>
                <a:lnTo>
                  <a:pt x="29" y="304"/>
                </a:lnTo>
                <a:lnTo>
                  <a:pt x="18" y="304"/>
                </a:lnTo>
                <a:lnTo>
                  <a:pt x="12" y="304"/>
                </a:lnTo>
                <a:lnTo>
                  <a:pt x="6" y="298"/>
                </a:lnTo>
                <a:lnTo>
                  <a:pt x="0" y="293"/>
                </a:lnTo>
                <a:lnTo>
                  <a:pt x="0" y="287"/>
                </a:lnTo>
                <a:lnTo>
                  <a:pt x="0" y="281"/>
                </a:lnTo>
                <a:lnTo>
                  <a:pt x="0" y="275"/>
                </a:lnTo>
                <a:lnTo>
                  <a:pt x="0" y="246"/>
                </a:lnTo>
                <a:lnTo>
                  <a:pt x="0" y="234"/>
                </a:lnTo>
                <a:lnTo>
                  <a:pt x="0" y="228"/>
                </a:lnTo>
                <a:lnTo>
                  <a:pt x="0" y="146"/>
                </a:lnTo>
                <a:lnTo>
                  <a:pt x="0" y="94"/>
                </a:lnTo>
                <a:lnTo>
                  <a:pt x="0" y="58"/>
                </a:lnTo>
                <a:lnTo>
                  <a:pt x="0" y="41"/>
                </a:lnTo>
                <a:lnTo>
                  <a:pt x="0" y="35"/>
                </a:lnTo>
                <a:lnTo>
                  <a:pt x="0" y="23"/>
                </a:lnTo>
                <a:lnTo>
                  <a:pt x="6" y="12"/>
                </a:lnTo>
                <a:lnTo>
                  <a:pt x="18" y="6"/>
                </a:lnTo>
                <a:lnTo>
                  <a:pt x="29" y="0"/>
                </a:lnTo>
                <a:lnTo>
                  <a:pt x="224" y="0"/>
                </a:lnTo>
                <a:close/>
              </a:path>
            </a:pathLst>
          </a:custGeom>
          <a:solidFill>
            <a:srgbClr val="FFCC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7" name="Freeform 7"/>
          <p:cNvSpPr>
            <a:spLocks noChangeArrowheads="1"/>
          </p:cNvSpPr>
          <p:nvPr/>
        </p:nvSpPr>
        <p:spPr bwMode="auto">
          <a:xfrm rot="1860000">
            <a:off x="2085643" y="3595770"/>
            <a:ext cx="1927678" cy="1816355"/>
          </a:xfrm>
          <a:custGeom>
            <a:avLst/>
            <a:gdLst/>
            <a:ahLst/>
            <a:cxnLst>
              <a:cxn ang="0">
                <a:pos x="271" y="0"/>
              </a:cxn>
              <a:cxn ang="0">
                <a:pos x="294" y="6"/>
              </a:cxn>
              <a:cxn ang="0">
                <a:pos x="288" y="53"/>
              </a:cxn>
              <a:cxn ang="0">
                <a:pos x="235" y="88"/>
              </a:cxn>
              <a:cxn ang="0">
                <a:pos x="206" y="199"/>
              </a:cxn>
              <a:cxn ang="0">
                <a:pos x="453" y="199"/>
              </a:cxn>
              <a:cxn ang="0">
                <a:pos x="424" y="88"/>
              </a:cxn>
              <a:cxn ang="0">
                <a:pos x="371" y="53"/>
              </a:cxn>
              <a:cxn ang="0">
                <a:pos x="365" y="6"/>
              </a:cxn>
              <a:cxn ang="0">
                <a:pos x="377" y="0"/>
              </a:cxn>
              <a:cxn ang="0">
                <a:pos x="436" y="0"/>
              </a:cxn>
              <a:cxn ang="0">
                <a:pos x="630" y="0"/>
              </a:cxn>
              <a:cxn ang="0">
                <a:pos x="665" y="170"/>
              </a:cxn>
              <a:cxn ang="0">
                <a:pos x="665" y="269"/>
              </a:cxn>
              <a:cxn ang="0">
                <a:pos x="665" y="293"/>
              </a:cxn>
              <a:cxn ang="0">
                <a:pos x="683" y="304"/>
              </a:cxn>
              <a:cxn ang="0">
                <a:pos x="718" y="281"/>
              </a:cxn>
              <a:cxn ang="0">
                <a:pos x="759" y="211"/>
              </a:cxn>
              <a:cxn ang="0">
                <a:pos x="883" y="287"/>
              </a:cxn>
              <a:cxn ang="0">
                <a:pos x="807" y="492"/>
              </a:cxn>
              <a:cxn ang="0">
                <a:pos x="736" y="404"/>
              </a:cxn>
              <a:cxn ang="0">
                <a:pos x="695" y="369"/>
              </a:cxn>
              <a:cxn ang="0">
                <a:pos x="665" y="375"/>
              </a:cxn>
              <a:cxn ang="0">
                <a:pos x="665" y="398"/>
              </a:cxn>
              <a:cxn ang="0">
                <a:pos x="659" y="579"/>
              </a:cxn>
              <a:cxn ang="0">
                <a:pos x="648" y="656"/>
              </a:cxn>
              <a:cxn ang="0">
                <a:pos x="442" y="667"/>
              </a:cxn>
              <a:cxn ang="0">
                <a:pos x="394" y="667"/>
              </a:cxn>
              <a:cxn ang="0">
                <a:pos x="371" y="673"/>
              </a:cxn>
              <a:cxn ang="0">
                <a:pos x="365" y="702"/>
              </a:cxn>
              <a:cxn ang="0">
                <a:pos x="394" y="743"/>
              </a:cxn>
              <a:cxn ang="0">
                <a:pos x="483" y="814"/>
              </a:cxn>
              <a:cxn ang="0">
                <a:pos x="283" y="884"/>
              </a:cxn>
              <a:cxn ang="0">
                <a:pos x="206" y="767"/>
              </a:cxn>
              <a:cxn ang="0">
                <a:pos x="277" y="726"/>
              </a:cxn>
              <a:cxn ang="0">
                <a:pos x="300" y="691"/>
              </a:cxn>
              <a:cxn ang="0">
                <a:pos x="288" y="667"/>
              </a:cxn>
              <a:cxn ang="0">
                <a:pos x="230" y="667"/>
              </a:cxn>
              <a:cxn ang="0">
                <a:pos x="35" y="667"/>
              </a:cxn>
              <a:cxn ang="0">
                <a:pos x="0" y="638"/>
              </a:cxn>
              <a:cxn ang="0">
                <a:pos x="0" y="439"/>
              </a:cxn>
              <a:cxn ang="0">
                <a:pos x="0" y="386"/>
              </a:cxn>
              <a:cxn ang="0">
                <a:pos x="6" y="369"/>
              </a:cxn>
              <a:cxn ang="0">
                <a:pos x="47" y="375"/>
              </a:cxn>
              <a:cxn ang="0">
                <a:pos x="88" y="427"/>
              </a:cxn>
              <a:cxn ang="0">
                <a:pos x="194" y="457"/>
              </a:cxn>
              <a:cxn ang="0">
                <a:pos x="194" y="211"/>
              </a:cxn>
              <a:cxn ang="0">
                <a:pos x="88" y="240"/>
              </a:cxn>
              <a:cxn ang="0">
                <a:pos x="47" y="293"/>
              </a:cxn>
              <a:cxn ang="0">
                <a:pos x="6" y="298"/>
              </a:cxn>
              <a:cxn ang="0">
                <a:pos x="0" y="287"/>
              </a:cxn>
              <a:cxn ang="0">
                <a:pos x="0" y="228"/>
              </a:cxn>
              <a:cxn ang="0">
                <a:pos x="0" y="35"/>
              </a:cxn>
            </a:cxnLst>
            <a:rect l="0" t="0" r="r" b="b"/>
            <a:pathLst>
              <a:path w="883" h="890">
                <a:moveTo>
                  <a:pt x="224" y="0"/>
                </a:moveTo>
                <a:lnTo>
                  <a:pt x="247" y="0"/>
                </a:lnTo>
                <a:lnTo>
                  <a:pt x="259" y="0"/>
                </a:lnTo>
                <a:lnTo>
                  <a:pt x="265" y="0"/>
                </a:lnTo>
                <a:lnTo>
                  <a:pt x="271" y="0"/>
                </a:lnTo>
                <a:lnTo>
                  <a:pt x="277" y="0"/>
                </a:lnTo>
                <a:lnTo>
                  <a:pt x="283" y="0"/>
                </a:lnTo>
                <a:lnTo>
                  <a:pt x="288" y="6"/>
                </a:lnTo>
                <a:lnTo>
                  <a:pt x="294" y="6"/>
                </a:lnTo>
                <a:lnTo>
                  <a:pt x="300" y="12"/>
                </a:lnTo>
                <a:lnTo>
                  <a:pt x="300" y="23"/>
                </a:lnTo>
                <a:lnTo>
                  <a:pt x="294" y="29"/>
                </a:lnTo>
                <a:lnTo>
                  <a:pt x="294" y="35"/>
                </a:lnTo>
                <a:lnTo>
                  <a:pt x="288" y="47"/>
                </a:lnTo>
                <a:lnTo>
                  <a:pt x="288" y="53"/>
                </a:lnTo>
                <a:lnTo>
                  <a:pt x="283" y="58"/>
                </a:lnTo>
                <a:lnTo>
                  <a:pt x="277" y="58"/>
                </a:lnTo>
                <a:lnTo>
                  <a:pt x="271" y="70"/>
                </a:lnTo>
                <a:lnTo>
                  <a:pt x="265" y="76"/>
                </a:lnTo>
                <a:lnTo>
                  <a:pt x="247" y="82"/>
                </a:lnTo>
                <a:lnTo>
                  <a:pt x="235" y="88"/>
                </a:lnTo>
                <a:lnTo>
                  <a:pt x="224" y="88"/>
                </a:lnTo>
                <a:lnTo>
                  <a:pt x="206" y="99"/>
                </a:lnTo>
                <a:lnTo>
                  <a:pt x="188" y="117"/>
                </a:lnTo>
                <a:lnTo>
                  <a:pt x="177" y="146"/>
                </a:lnTo>
                <a:lnTo>
                  <a:pt x="188" y="175"/>
                </a:lnTo>
                <a:lnTo>
                  <a:pt x="206" y="199"/>
                </a:lnTo>
                <a:lnTo>
                  <a:pt x="241" y="211"/>
                </a:lnTo>
                <a:lnTo>
                  <a:pt x="283" y="216"/>
                </a:lnTo>
                <a:lnTo>
                  <a:pt x="324" y="222"/>
                </a:lnTo>
                <a:lnTo>
                  <a:pt x="377" y="216"/>
                </a:lnTo>
                <a:lnTo>
                  <a:pt x="418" y="211"/>
                </a:lnTo>
                <a:lnTo>
                  <a:pt x="453" y="199"/>
                </a:lnTo>
                <a:lnTo>
                  <a:pt x="471" y="175"/>
                </a:lnTo>
                <a:lnTo>
                  <a:pt x="483" y="146"/>
                </a:lnTo>
                <a:lnTo>
                  <a:pt x="471" y="117"/>
                </a:lnTo>
                <a:lnTo>
                  <a:pt x="453" y="99"/>
                </a:lnTo>
                <a:lnTo>
                  <a:pt x="436" y="88"/>
                </a:lnTo>
                <a:lnTo>
                  <a:pt x="424" y="88"/>
                </a:lnTo>
                <a:lnTo>
                  <a:pt x="406" y="82"/>
                </a:lnTo>
                <a:lnTo>
                  <a:pt x="394" y="76"/>
                </a:lnTo>
                <a:lnTo>
                  <a:pt x="389" y="70"/>
                </a:lnTo>
                <a:lnTo>
                  <a:pt x="383" y="58"/>
                </a:lnTo>
                <a:lnTo>
                  <a:pt x="377" y="58"/>
                </a:lnTo>
                <a:lnTo>
                  <a:pt x="371" y="53"/>
                </a:lnTo>
                <a:lnTo>
                  <a:pt x="365" y="47"/>
                </a:lnTo>
                <a:lnTo>
                  <a:pt x="365" y="35"/>
                </a:lnTo>
                <a:lnTo>
                  <a:pt x="359" y="29"/>
                </a:lnTo>
                <a:lnTo>
                  <a:pt x="359" y="23"/>
                </a:lnTo>
                <a:lnTo>
                  <a:pt x="359" y="12"/>
                </a:lnTo>
                <a:lnTo>
                  <a:pt x="365" y="6"/>
                </a:lnTo>
                <a:lnTo>
                  <a:pt x="371" y="6"/>
                </a:lnTo>
                <a:lnTo>
                  <a:pt x="371" y="0"/>
                </a:lnTo>
                <a:lnTo>
                  <a:pt x="377" y="0"/>
                </a:lnTo>
                <a:lnTo>
                  <a:pt x="383" y="0"/>
                </a:lnTo>
                <a:lnTo>
                  <a:pt x="394" y="0"/>
                </a:lnTo>
                <a:lnTo>
                  <a:pt x="418" y="0"/>
                </a:lnTo>
                <a:lnTo>
                  <a:pt x="430" y="0"/>
                </a:lnTo>
                <a:lnTo>
                  <a:pt x="436" y="0"/>
                </a:lnTo>
                <a:lnTo>
                  <a:pt x="518" y="0"/>
                </a:lnTo>
                <a:lnTo>
                  <a:pt x="571" y="0"/>
                </a:lnTo>
                <a:lnTo>
                  <a:pt x="601" y="0"/>
                </a:lnTo>
                <a:lnTo>
                  <a:pt x="618" y="0"/>
                </a:lnTo>
                <a:lnTo>
                  <a:pt x="624" y="0"/>
                </a:lnTo>
                <a:lnTo>
                  <a:pt x="630" y="0"/>
                </a:lnTo>
                <a:lnTo>
                  <a:pt x="642" y="6"/>
                </a:lnTo>
                <a:lnTo>
                  <a:pt x="648" y="12"/>
                </a:lnTo>
                <a:lnTo>
                  <a:pt x="653" y="23"/>
                </a:lnTo>
                <a:lnTo>
                  <a:pt x="659" y="35"/>
                </a:lnTo>
                <a:lnTo>
                  <a:pt x="659" y="117"/>
                </a:lnTo>
                <a:lnTo>
                  <a:pt x="665" y="170"/>
                </a:lnTo>
                <a:lnTo>
                  <a:pt x="665" y="205"/>
                </a:lnTo>
                <a:lnTo>
                  <a:pt x="665" y="216"/>
                </a:lnTo>
                <a:lnTo>
                  <a:pt x="665" y="228"/>
                </a:lnTo>
                <a:lnTo>
                  <a:pt x="665" y="252"/>
                </a:lnTo>
                <a:lnTo>
                  <a:pt x="665" y="269"/>
                </a:lnTo>
                <a:lnTo>
                  <a:pt x="665" y="275"/>
                </a:lnTo>
                <a:lnTo>
                  <a:pt x="665" y="281"/>
                </a:lnTo>
                <a:lnTo>
                  <a:pt x="659" y="287"/>
                </a:lnTo>
                <a:lnTo>
                  <a:pt x="665" y="293"/>
                </a:lnTo>
                <a:lnTo>
                  <a:pt x="665" y="298"/>
                </a:lnTo>
                <a:lnTo>
                  <a:pt x="671" y="298"/>
                </a:lnTo>
                <a:lnTo>
                  <a:pt x="677" y="304"/>
                </a:lnTo>
                <a:lnTo>
                  <a:pt x="683" y="304"/>
                </a:lnTo>
                <a:lnTo>
                  <a:pt x="689" y="304"/>
                </a:lnTo>
                <a:lnTo>
                  <a:pt x="695" y="298"/>
                </a:lnTo>
                <a:lnTo>
                  <a:pt x="701" y="298"/>
                </a:lnTo>
                <a:lnTo>
                  <a:pt x="712" y="293"/>
                </a:lnTo>
                <a:lnTo>
                  <a:pt x="712" y="287"/>
                </a:lnTo>
                <a:lnTo>
                  <a:pt x="718" y="281"/>
                </a:lnTo>
                <a:lnTo>
                  <a:pt x="730" y="275"/>
                </a:lnTo>
                <a:lnTo>
                  <a:pt x="736" y="269"/>
                </a:lnTo>
                <a:lnTo>
                  <a:pt x="742" y="257"/>
                </a:lnTo>
                <a:lnTo>
                  <a:pt x="742" y="240"/>
                </a:lnTo>
                <a:lnTo>
                  <a:pt x="748" y="228"/>
                </a:lnTo>
                <a:lnTo>
                  <a:pt x="759" y="211"/>
                </a:lnTo>
                <a:lnTo>
                  <a:pt x="777" y="193"/>
                </a:lnTo>
                <a:lnTo>
                  <a:pt x="807" y="181"/>
                </a:lnTo>
                <a:lnTo>
                  <a:pt x="836" y="193"/>
                </a:lnTo>
                <a:lnTo>
                  <a:pt x="860" y="211"/>
                </a:lnTo>
                <a:lnTo>
                  <a:pt x="871" y="246"/>
                </a:lnTo>
                <a:lnTo>
                  <a:pt x="883" y="287"/>
                </a:lnTo>
                <a:lnTo>
                  <a:pt x="883" y="339"/>
                </a:lnTo>
                <a:lnTo>
                  <a:pt x="883" y="380"/>
                </a:lnTo>
                <a:lnTo>
                  <a:pt x="871" y="427"/>
                </a:lnTo>
                <a:lnTo>
                  <a:pt x="860" y="457"/>
                </a:lnTo>
                <a:lnTo>
                  <a:pt x="836" y="480"/>
                </a:lnTo>
                <a:lnTo>
                  <a:pt x="807" y="492"/>
                </a:lnTo>
                <a:lnTo>
                  <a:pt x="777" y="480"/>
                </a:lnTo>
                <a:lnTo>
                  <a:pt x="759" y="457"/>
                </a:lnTo>
                <a:lnTo>
                  <a:pt x="748" y="439"/>
                </a:lnTo>
                <a:lnTo>
                  <a:pt x="742" y="427"/>
                </a:lnTo>
                <a:lnTo>
                  <a:pt x="742" y="416"/>
                </a:lnTo>
                <a:lnTo>
                  <a:pt x="736" y="404"/>
                </a:lnTo>
                <a:lnTo>
                  <a:pt x="730" y="392"/>
                </a:lnTo>
                <a:lnTo>
                  <a:pt x="718" y="386"/>
                </a:lnTo>
                <a:lnTo>
                  <a:pt x="712" y="380"/>
                </a:lnTo>
                <a:lnTo>
                  <a:pt x="712" y="375"/>
                </a:lnTo>
                <a:lnTo>
                  <a:pt x="701" y="369"/>
                </a:lnTo>
                <a:lnTo>
                  <a:pt x="695" y="369"/>
                </a:lnTo>
                <a:lnTo>
                  <a:pt x="689" y="369"/>
                </a:lnTo>
                <a:lnTo>
                  <a:pt x="683" y="363"/>
                </a:lnTo>
                <a:lnTo>
                  <a:pt x="677" y="363"/>
                </a:lnTo>
                <a:lnTo>
                  <a:pt x="671" y="369"/>
                </a:lnTo>
                <a:lnTo>
                  <a:pt x="665" y="369"/>
                </a:lnTo>
                <a:lnTo>
                  <a:pt x="665" y="375"/>
                </a:lnTo>
                <a:lnTo>
                  <a:pt x="659" y="380"/>
                </a:lnTo>
                <a:lnTo>
                  <a:pt x="659" y="386"/>
                </a:lnTo>
                <a:lnTo>
                  <a:pt x="665" y="392"/>
                </a:lnTo>
                <a:lnTo>
                  <a:pt x="665" y="398"/>
                </a:lnTo>
                <a:lnTo>
                  <a:pt x="665" y="421"/>
                </a:lnTo>
                <a:lnTo>
                  <a:pt x="665" y="433"/>
                </a:lnTo>
                <a:lnTo>
                  <a:pt x="665" y="439"/>
                </a:lnTo>
                <a:lnTo>
                  <a:pt x="659" y="521"/>
                </a:lnTo>
                <a:lnTo>
                  <a:pt x="659" y="579"/>
                </a:lnTo>
                <a:lnTo>
                  <a:pt x="659" y="615"/>
                </a:lnTo>
                <a:lnTo>
                  <a:pt x="659" y="626"/>
                </a:lnTo>
                <a:lnTo>
                  <a:pt x="659" y="638"/>
                </a:lnTo>
                <a:lnTo>
                  <a:pt x="653" y="650"/>
                </a:lnTo>
                <a:lnTo>
                  <a:pt x="648" y="656"/>
                </a:lnTo>
                <a:lnTo>
                  <a:pt x="642" y="667"/>
                </a:lnTo>
                <a:lnTo>
                  <a:pt x="630" y="667"/>
                </a:lnTo>
                <a:lnTo>
                  <a:pt x="548" y="667"/>
                </a:lnTo>
                <a:lnTo>
                  <a:pt x="495" y="667"/>
                </a:lnTo>
                <a:lnTo>
                  <a:pt x="459" y="667"/>
                </a:lnTo>
                <a:lnTo>
                  <a:pt x="442" y="667"/>
                </a:lnTo>
                <a:lnTo>
                  <a:pt x="436" y="667"/>
                </a:lnTo>
                <a:lnTo>
                  <a:pt x="412" y="667"/>
                </a:lnTo>
                <a:lnTo>
                  <a:pt x="400" y="667"/>
                </a:lnTo>
                <a:lnTo>
                  <a:pt x="394" y="667"/>
                </a:lnTo>
                <a:lnTo>
                  <a:pt x="383" y="667"/>
                </a:lnTo>
                <a:lnTo>
                  <a:pt x="377" y="667"/>
                </a:lnTo>
                <a:lnTo>
                  <a:pt x="371" y="667"/>
                </a:lnTo>
                <a:lnTo>
                  <a:pt x="371" y="673"/>
                </a:lnTo>
                <a:lnTo>
                  <a:pt x="365" y="673"/>
                </a:lnTo>
                <a:lnTo>
                  <a:pt x="359" y="679"/>
                </a:lnTo>
                <a:lnTo>
                  <a:pt x="359" y="691"/>
                </a:lnTo>
                <a:lnTo>
                  <a:pt x="359" y="697"/>
                </a:lnTo>
                <a:lnTo>
                  <a:pt x="365" y="702"/>
                </a:lnTo>
                <a:lnTo>
                  <a:pt x="365" y="708"/>
                </a:lnTo>
                <a:lnTo>
                  <a:pt x="371" y="714"/>
                </a:lnTo>
                <a:lnTo>
                  <a:pt x="377" y="720"/>
                </a:lnTo>
                <a:lnTo>
                  <a:pt x="383" y="726"/>
                </a:lnTo>
                <a:lnTo>
                  <a:pt x="389" y="738"/>
                </a:lnTo>
                <a:lnTo>
                  <a:pt x="394" y="743"/>
                </a:lnTo>
                <a:lnTo>
                  <a:pt x="406" y="749"/>
                </a:lnTo>
                <a:lnTo>
                  <a:pt x="424" y="755"/>
                </a:lnTo>
                <a:lnTo>
                  <a:pt x="436" y="755"/>
                </a:lnTo>
                <a:lnTo>
                  <a:pt x="453" y="767"/>
                </a:lnTo>
                <a:lnTo>
                  <a:pt x="471" y="784"/>
                </a:lnTo>
                <a:lnTo>
                  <a:pt x="483" y="814"/>
                </a:lnTo>
                <a:lnTo>
                  <a:pt x="471" y="843"/>
                </a:lnTo>
                <a:lnTo>
                  <a:pt x="453" y="860"/>
                </a:lnTo>
                <a:lnTo>
                  <a:pt x="418" y="878"/>
                </a:lnTo>
                <a:lnTo>
                  <a:pt x="377" y="884"/>
                </a:lnTo>
                <a:lnTo>
                  <a:pt x="324" y="890"/>
                </a:lnTo>
                <a:lnTo>
                  <a:pt x="283" y="884"/>
                </a:lnTo>
                <a:lnTo>
                  <a:pt x="241" y="878"/>
                </a:lnTo>
                <a:lnTo>
                  <a:pt x="206" y="860"/>
                </a:lnTo>
                <a:lnTo>
                  <a:pt x="188" y="843"/>
                </a:lnTo>
                <a:lnTo>
                  <a:pt x="177" y="814"/>
                </a:lnTo>
                <a:lnTo>
                  <a:pt x="188" y="784"/>
                </a:lnTo>
                <a:lnTo>
                  <a:pt x="206" y="767"/>
                </a:lnTo>
                <a:lnTo>
                  <a:pt x="224" y="755"/>
                </a:lnTo>
                <a:lnTo>
                  <a:pt x="235" y="755"/>
                </a:lnTo>
                <a:lnTo>
                  <a:pt x="247" y="749"/>
                </a:lnTo>
                <a:lnTo>
                  <a:pt x="265" y="743"/>
                </a:lnTo>
                <a:lnTo>
                  <a:pt x="271" y="738"/>
                </a:lnTo>
                <a:lnTo>
                  <a:pt x="277" y="726"/>
                </a:lnTo>
                <a:lnTo>
                  <a:pt x="283" y="720"/>
                </a:lnTo>
                <a:lnTo>
                  <a:pt x="288" y="714"/>
                </a:lnTo>
                <a:lnTo>
                  <a:pt x="288" y="708"/>
                </a:lnTo>
                <a:lnTo>
                  <a:pt x="294" y="702"/>
                </a:lnTo>
                <a:lnTo>
                  <a:pt x="294" y="697"/>
                </a:lnTo>
                <a:lnTo>
                  <a:pt x="300" y="691"/>
                </a:lnTo>
                <a:lnTo>
                  <a:pt x="300" y="679"/>
                </a:lnTo>
                <a:lnTo>
                  <a:pt x="294" y="673"/>
                </a:lnTo>
                <a:lnTo>
                  <a:pt x="288" y="673"/>
                </a:lnTo>
                <a:lnTo>
                  <a:pt x="288" y="667"/>
                </a:lnTo>
                <a:lnTo>
                  <a:pt x="283" y="667"/>
                </a:lnTo>
                <a:lnTo>
                  <a:pt x="277" y="667"/>
                </a:lnTo>
                <a:lnTo>
                  <a:pt x="271" y="667"/>
                </a:lnTo>
                <a:lnTo>
                  <a:pt x="265" y="667"/>
                </a:lnTo>
                <a:lnTo>
                  <a:pt x="241" y="667"/>
                </a:lnTo>
                <a:lnTo>
                  <a:pt x="230" y="667"/>
                </a:lnTo>
                <a:lnTo>
                  <a:pt x="224" y="667"/>
                </a:lnTo>
                <a:lnTo>
                  <a:pt x="141" y="667"/>
                </a:lnTo>
                <a:lnTo>
                  <a:pt x="88" y="667"/>
                </a:lnTo>
                <a:lnTo>
                  <a:pt x="53" y="667"/>
                </a:lnTo>
                <a:lnTo>
                  <a:pt x="35" y="667"/>
                </a:lnTo>
                <a:lnTo>
                  <a:pt x="29" y="667"/>
                </a:lnTo>
                <a:lnTo>
                  <a:pt x="18" y="667"/>
                </a:lnTo>
                <a:lnTo>
                  <a:pt x="6" y="656"/>
                </a:lnTo>
                <a:lnTo>
                  <a:pt x="0" y="650"/>
                </a:lnTo>
                <a:lnTo>
                  <a:pt x="0" y="638"/>
                </a:lnTo>
                <a:lnTo>
                  <a:pt x="0" y="556"/>
                </a:lnTo>
                <a:lnTo>
                  <a:pt x="0" y="497"/>
                </a:lnTo>
                <a:lnTo>
                  <a:pt x="0" y="462"/>
                </a:lnTo>
                <a:lnTo>
                  <a:pt x="0" y="445"/>
                </a:lnTo>
                <a:lnTo>
                  <a:pt x="0" y="439"/>
                </a:lnTo>
                <a:lnTo>
                  <a:pt x="0" y="416"/>
                </a:lnTo>
                <a:lnTo>
                  <a:pt x="0" y="404"/>
                </a:lnTo>
                <a:lnTo>
                  <a:pt x="0" y="398"/>
                </a:lnTo>
                <a:lnTo>
                  <a:pt x="0" y="392"/>
                </a:lnTo>
                <a:lnTo>
                  <a:pt x="0" y="386"/>
                </a:lnTo>
                <a:lnTo>
                  <a:pt x="0" y="380"/>
                </a:lnTo>
                <a:lnTo>
                  <a:pt x="0" y="375"/>
                </a:lnTo>
                <a:lnTo>
                  <a:pt x="6" y="375"/>
                </a:lnTo>
                <a:lnTo>
                  <a:pt x="6" y="369"/>
                </a:lnTo>
                <a:lnTo>
                  <a:pt x="12" y="363"/>
                </a:lnTo>
                <a:lnTo>
                  <a:pt x="18" y="363"/>
                </a:lnTo>
                <a:lnTo>
                  <a:pt x="29" y="369"/>
                </a:lnTo>
                <a:lnTo>
                  <a:pt x="35" y="369"/>
                </a:lnTo>
                <a:lnTo>
                  <a:pt x="41" y="369"/>
                </a:lnTo>
                <a:lnTo>
                  <a:pt x="47" y="375"/>
                </a:lnTo>
                <a:lnTo>
                  <a:pt x="53" y="380"/>
                </a:lnTo>
                <a:lnTo>
                  <a:pt x="59" y="386"/>
                </a:lnTo>
                <a:lnTo>
                  <a:pt x="71" y="392"/>
                </a:lnTo>
                <a:lnTo>
                  <a:pt x="76" y="404"/>
                </a:lnTo>
                <a:lnTo>
                  <a:pt x="76" y="416"/>
                </a:lnTo>
                <a:lnTo>
                  <a:pt x="88" y="427"/>
                </a:lnTo>
                <a:lnTo>
                  <a:pt x="88" y="439"/>
                </a:lnTo>
                <a:lnTo>
                  <a:pt x="100" y="457"/>
                </a:lnTo>
                <a:lnTo>
                  <a:pt x="118" y="480"/>
                </a:lnTo>
                <a:lnTo>
                  <a:pt x="147" y="492"/>
                </a:lnTo>
                <a:lnTo>
                  <a:pt x="177" y="480"/>
                </a:lnTo>
                <a:lnTo>
                  <a:pt x="194" y="457"/>
                </a:lnTo>
                <a:lnTo>
                  <a:pt x="212" y="427"/>
                </a:lnTo>
                <a:lnTo>
                  <a:pt x="218" y="380"/>
                </a:lnTo>
                <a:lnTo>
                  <a:pt x="224" y="339"/>
                </a:lnTo>
                <a:lnTo>
                  <a:pt x="218" y="287"/>
                </a:lnTo>
                <a:lnTo>
                  <a:pt x="212" y="246"/>
                </a:lnTo>
                <a:lnTo>
                  <a:pt x="194" y="211"/>
                </a:lnTo>
                <a:lnTo>
                  <a:pt x="177" y="193"/>
                </a:lnTo>
                <a:lnTo>
                  <a:pt x="147" y="181"/>
                </a:lnTo>
                <a:lnTo>
                  <a:pt x="118" y="193"/>
                </a:lnTo>
                <a:lnTo>
                  <a:pt x="100" y="211"/>
                </a:lnTo>
                <a:lnTo>
                  <a:pt x="88" y="228"/>
                </a:lnTo>
                <a:lnTo>
                  <a:pt x="88" y="240"/>
                </a:lnTo>
                <a:lnTo>
                  <a:pt x="76" y="257"/>
                </a:lnTo>
                <a:lnTo>
                  <a:pt x="76" y="269"/>
                </a:lnTo>
                <a:lnTo>
                  <a:pt x="71" y="275"/>
                </a:lnTo>
                <a:lnTo>
                  <a:pt x="59" y="281"/>
                </a:lnTo>
                <a:lnTo>
                  <a:pt x="53" y="287"/>
                </a:lnTo>
                <a:lnTo>
                  <a:pt x="47" y="293"/>
                </a:lnTo>
                <a:lnTo>
                  <a:pt x="41" y="298"/>
                </a:lnTo>
                <a:lnTo>
                  <a:pt x="35" y="298"/>
                </a:lnTo>
                <a:lnTo>
                  <a:pt x="29" y="304"/>
                </a:lnTo>
                <a:lnTo>
                  <a:pt x="18" y="304"/>
                </a:lnTo>
                <a:lnTo>
                  <a:pt x="12" y="304"/>
                </a:lnTo>
                <a:lnTo>
                  <a:pt x="6" y="298"/>
                </a:lnTo>
                <a:lnTo>
                  <a:pt x="0" y="293"/>
                </a:lnTo>
                <a:lnTo>
                  <a:pt x="0" y="287"/>
                </a:lnTo>
                <a:lnTo>
                  <a:pt x="0" y="281"/>
                </a:lnTo>
                <a:lnTo>
                  <a:pt x="0" y="275"/>
                </a:lnTo>
                <a:lnTo>
                  <a:pt x="0" y="246"/>
                </a:lnTo>
                <a:lnTo>
                  <a:pt x="0" y="234"/>
                </a:lnTo>
                <a:lnTo>
                  <a:pt x="0" y="228"/>
                </a:lnTo>
                <a:lnTo>
                  <a:pt x="0" y="146"/>
                </a:lnTo>
                <a:lnTo>
                  <a:pt x="0" y="94"/>
                </a:lnTo>
                <a:lnTo>
                  <a:pt x="0" y="58"/>
                </a:lnTo>
                <a:lnTo>
                  <a:pt x="0" y="41"/>
                </a:lnTo>
                <a:lnTo>
                  <a:pt x="0" y="35"/>
                </a:lnTo>
                <a:lnTo>
                  <a:pt x="0" y="23"/>
                </a:lnTo>
                <a:lnTo>
                  <a:pt x="6" y="12"/>
                </a:lnTo>
                <a:lnTo>
                  <a:pt x="18" y="6"/>
                </a:lnTo>
                <a:lnTo>
                  <a:pt x="29" y="0"/>
                </a:lnTo>
                <a:lnTo>
                  <a:pt x="224" y="0"/>
                </a:lnTo>
                <a:close/>
              </a:path>
            </a:pathLst>
          </a:custGeom>
          <a:solidFill>
            <a:srgbClr val="FFCC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4435216" y="3645222"/>
            <a:ext cx="1889384" cy="730932"/>
          </a:xfrm>
          <a:prstGeom prst="homePlate">
            <a:avLst>
              <a:gd name="adj" fmla="val 62718"/>
            </a:avLst>
          </a:prstGeom>
          <a:solidFill>
            <a:srgbClr val="FFCC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9" name="Freeform 9"/>
          <p:cNvSpPr>
            <a:spLocks noChangeArrowheads="1"/>
          </p:cNvSpPr>
          <p:nvPr/>
        </p:nvSpPr>
        <p:spPr bwMode="auto">
          <a:xfrm rot="17520000">
            <a:off x="3438189" y="2036477"/>
            <a:ext cx="1989258" cy="1797675"/>
          </a:xfrm>
          <a:custGeom>
            <a:avLst/>
            <a:gdLst/>
            <a:ahLst/>
            <a:cxnLst>
              <a:cxn ang="0">
                <a:pos x="271" y="0"/>
              </a:cxn>
              <a:cxn ang="0">
                <a:pos x="294" y="6"/>
              </a:cxn>
              <a:cxn ang="0">
                <a:pos x="288" y="53"/>
              </a:cxn>
              <a:cxn ang="0">
                <a:pos x="235" y="88"/>
              </a:cxn>
              <a:cxn ang="0">
                <a:pos x="206" y="199"/>
              </a:cxn>
              <a:cxn ang="0">
                <a:pos x="453" y="199"/>
              </a:cxn>
              <a:cxn ang="0">
                <a:pos x="424" y="88"/>
              </a:cxn>
              <a:cxn ang="0">
                <a:pos x="371" y="53"/>
              </a:cxn>
              <a:cxn ang="0">
                <a:pos x="365" y="6"/>
              </a:cxn>
              <a:cxn ang="0">
                <a:pos x="377" y="0"/>
              </a:cxn>
              <a:cxn ang="0">
                <a:pos x="436" y="0"/>
              </a:cxn>
              <a:cxn ang="0">
                <a:pos x="630" y="0"/>
              </a:cxn>
              <a:cxn ang="0">
                <a:pos x="665" y="170"/>
              </a:cxn>
              <a:cxn ang="0">
                <a:pos x="665" y="269"/>
              </a:cxn>
              <a:cxn ang="0">
                <a:pos x="665" y="293"/>
              </a:cxn>
              <a:cxn ang="0">
                <a:pos x="683" y="304"/>
              </a:cxn>
              <a:cxn ang="0">
                <a:pos x="718" y="281"/>
              </a:cxn>
              <a:cxn ang="0">
                <a:pos x="759" y="211"/>
              </a:cxn>
              <a:cxn ang="0">
                <a:pos x="883" y="287"/>
              </a:cxn>
              <a:cxn ang="0">
                <a:pos x="807" y="492"/>
              </a:cxn>
              <a:cxn ang="0">
                <a:pos x="736" y="404"/>
              </a:cxn>
              <a:cxn ang="0">
                <a:pos x="695" y="369"/>
              </a:cxn>
              <a:cxn ang="0">
                <a:pos x="665" y="375"/>
              </a:cxn>
              <a:cxn ang="0">
                <a:pos x="665" y="398"/>
              </a:cxn>
              <a:cxn ang="0">
                <a:pos x="659" y="579"/>
              </a:cxn>
              <a:cxn ang="0">
                <a:pos x="648" y="656"/>
              </a:cxn>
              <a:cxn ang="0">
                <a:pos x="442" y="667"/>
              </a:cxn>
              <a:cxn ang="0">
                <a:pos x="394" y="667"/>
              </a:cxn>
              <a:cxn ang="0">
                <a:pos x="371" y="673"/>
              </a:cxn>
              <a:cxn ang="0">
                <a:pos x="365" y="702"/>
              </a:cxn>
              <a:cxn ang="0">
                <a:pos x="394" y="743"/>
              </a:cxn>
              <a:cxn ang="0">
                <a:pos x="483" y="814"/>
              </a:cxn>
              <a:cxn ang="0">
                <a:pos x="283" y="884"/>
              </a:cxn>
              <a:cxn ang="0">
                <a:pos x="206" y="767"/>
              </a:cxn>
              <a:cxn ang="0">
                <a:pos x="277" y="726"/>
              </a:cxn>
              <a:cxn ang="0">
                <a:pos x="300" y="691"/>
              </a:cxn>
              <a:cxn ang="0">
                <a:pos x="288" y="667"/>
              </a:cxn>
              <a:cxn ang="0">
                <a:pos x="230" y="667"/>
              </a:cxn>
              <a:cxn ang="0">
                <a:pos x="35" y="667"/>
              </a:cxn>
              <a:cxn ang="0">
                <a:pos x="0" y="638"/>
              </a:cxn>
              <a:cxn ang="0">
                <a:pos x="0" y="439"/>
              </a:cxn>
              <a:cxn ang="0">
                <a:pos x="0" y="386"/>
              </a:cxn>
              <a:cxn ang="0">
                <a:pos x="6" y="369"/>
              </a:cxn>
              <a:cxn ang="0">
                <a:pos x="47" y="375"/>
              </a:cxn>
              <a:cxn ang="0">
                <a:pos x="88" y="427"/>
              </a:cxn>
              <a:cxn ang="0">
                <a:pos x="194" y="457"/>
              </a:cxn>
              <a:cxn ang="0">
                <a:pos x="194" y="211"/>
              </a:cxn>
              <a:cxn ang="0">
                <a:pos x="88" y="240"/>
              </a:cxn>
              <a:cxn ang="0">
                <a:pos x="47" y="293"/>
              </a:cxn>
              <a:cxn ang="0">
                <a:pos x="6" y="298"/>
              </a:cxn>
              <a:cxn ang="0">
                <a:pos x="0" y="287"/>
              </a:cxn>
              <a:cxn ang="0">
                <a:pos x="0" y="228"/>
              </a:cxn>
              <a:cxn ang="0">
                <a:pos x="0" y="35"/>
              </a:cxn>
            </a:cxnLst>
            <a:rect l="0" t="0" r="r" b="b"/>
            <a:pathLst>
              <a:path w="883" h="890">
                <a:moveTo>
                  <a:pt x="224" y="0"/>
                </a:moveTo>
                <a:lnTo>
                  <a:pt x="247" y="0"/>
                </a:lnTo>
                <a:lnTo>
                  <a:pt x="259" y="0"/>
                </a:lnTo>
                <a:lnTo>
                  <a:pt x="265" y="0"/>
                </a:lnTo>
                <a:lnTo>
                  <a:pt x="271" y="0"/>
                </a:lnTo>
                <a:lnTo>
                  <a:pt x="277" y="0"/>
                </a:lnTo>
                <a:lnTo>
                  <a:pt x="283" y="0"/>
                </a:lnTo>
                <a:lnTo>
                  <a:pt x="288" y="6"/>
                </a:lnTo>
                <a:lnTo>
                  <a:pt x="294" y="6"/>
                </a:lnTo>
                <a:lnTo>
                  <a:pt x="300" y="12"/>
                </a:lnTo>
                <a:lnTo>
                  <a:pt x="300" y="23"/>
                </a:lnTo>
                <a:lnTo>
                  <a:pt x="294" y="29"/>
                </a:lnTo>
                <a:lnTo>
                  <a:pt x="294" y="35"/>
                </a:lnTo>
                <a:lnTo>
                  <a:pt x="288" y="47"/>
                </a:lnTo>
                <a:lnTo>
                  <a:pt x="288" y="53"/>
                </a:lnTo>
                <a:lnTo>
                  <a:pt x="283" y="58"/>
                </a:lnTo>
                <a:lnTo>
                  <a:pt x="277" y="58"/>
                </a:lnTo>
                <a:lnTo>
                  <a:pt x="271" y="70"/>
                </a:lnTo>
                <a:lnTo>
                  <a:pt x="265" y="76"/>
                </a:lnTo>
                <a:lnTo>
                  <a:pt x="247" y="82"/>
                </a:lnTo>
                <a:lnTo>
                  <a:pt x="235" y="88"/>
                </a:lnTo>
                <a:lnTo>
                  <a:pt x="224" y="88"/>
                </a:lnTo>
                <a:lnTo>
                  <a:pt x="206" y="99"/>
                </a:lnTo>
                <a:lnTo>
                  <a:pt x="188" y="117"/>
                </a:lnTo>
                <a:lnTo>
                  <a:pt x="177" y="146"/>
                </a:lnTo>
                <a:lnTo>
                  <a:pt x="188" y="175"/>
                </a:lnTo>
                <a:lnTo>
                  <a:pt x="206" y="199"/>
                </a:lnTo>
                <a:lnTo>
                  <a:pt x="241" y="211"/>
                </a:lnTo>
                <a:lnTo>
                  <a:pt x="283" y="216"/>
                </a:lnTo>
                <a:lnTo>
                  <a:pt x="324" y="222"/>
                </a:lnTo>
                <a:lnTo>
                  <a:pt x="377" y="216"/>
                </a:lnTo>
                <a:lnTo>
                  <a:pt x="418" y="211"/>
                </a:lnTo>
                <a:lnTo>
                  <a:pt x="453" y="199"/>
                </a:lnTo>
                <a:lnTo>
                  <a:pt x="471" y="175"/>
                </a:lnTo>
                <a:lnTo>
                  <a:pt x="483" y="146"/>
                </a:lnTo>
                <a:lnTo>
                  <a:pt x="471" y="117"/>
                </a:lnTo>
                <a:lnTo>
                  <a:pt x="453" y="99"/>
                </a:lnTo>
                <a:lnTo>
                  <a:pt x="436" y="88"/>
                </a:lnTo>
                <a:lnTo>
                  <a:pt x="424" y="88"/>
                </a:lnTo>
                <a:lnTo>
                  <a:pt x="406" y="82"/>
                </a:lnTo>
                <a:lnTo>
                  <a:pt x="394" y="76"/>
                </a:lnTo>
                <a:lnTo>
                  <a:pt x="389" y="70"/>
                </a:lnTo>
                <a:lnTo>
                  <a:pt x="383" y="58"/>
                </a:lnTo>
                <a:lnTo>
                  <a:pt x="377" y="58"/>
                </a:lnTo>
                <a:lnTo>
                  <a:pt x="371" y="53"/>
                </a:lnTo>
                <a:lnTo>
                  <a:pt x="365" y="47"/>
                </a:lnTo>
                <a:lnTo>
                  <a:pt x="365" y="35"/>
                </a:lnTo>
                <a:lnTo>
                  <a:pt x="359" y="29"/>
                </a:lnTo>
                <a:lnTo>
                  <a:pt x="359" y="23"/>
                </a:lnTo>
                <a:lnTo>
                  <a:pt x="359" y="12"/>
                </a:lnTo>
                <a:lnTo>
                  <a:pt x="365" y="6"/>
                </a:lnTo>
                <a:lnTo>
                  <a:pt x="371" y="6"/>
                </a:lnTo>
                <a:lnTo>
                  <a:pt x="371" y="0"/>
                </a:lnTo>
                <a:lnTo>
                  <a:pt x="377" y="0"/>
                </a:lnTo>
                <a:lnTo>
                  <a:pt x="383" y="0"/>
                </a:lnTo>
                <a:lnTo>
                  <a:pt x="394" y="0"/>
                </a:lnTo>
                <a:lnTo>
                  <a:pt x="418" y="0"/>
                </a:lnTo>
                <a:lnTo>
                  <a:pt x="430" y="0"/>
                </a:lnTo>
                <a:lnTo>
                  <a:pt x="436" y="0"/>
                </a:lnTo>
                <a:lnTo>
                  <a:pt x="518" y="0"/>
                </a:lnTo>
                <a:lnTo>
                  <a:pt x="571" y="0"/>
                </a:lnTo>
                <a:lnTo>
                  <a:pt x="601" y="0"/>
                </a:lnTo>
                <a:lnTo>
                  <a:pt x="618" y="0"/>
                </a:lnTo>
                <a:lnTo>
                  <a:pt x="624" y="0"/>
                </a:lnTo>
                <a:lnTo>
                  <a:pt x="630" y="0"/>
                </a:lnTo>
                <a:lnTo>
                  <a:pt x="642" y="6"/>
                </a:lnTo>
                <a:lnTo>
                  <a:pt x="648" y="12"/>
                </a:lnTo>
                <a:lnTo>
                  <a:pt x="653" y="23"/>
                </a:lnTo>
                <a:lnTo>
                  <a:pt x="659" y="35"/>
                </a:lnTo>
                <a:lnTo>
                  <a:pt x="659" y="117"/>
                </a:lnTo>
                <a:lnTo>
                  <a:pt x="665" y="170"/>
                </a:lnTo>
                <a:lnTo>
                  <a:pt x="665" y="205"/>
                </a:lnTo>
                <a:lnTo>
                  <a:pt x="665" y="216"/>
                </a:lnTo>
                <a:lnTo>
                  <a:pt x="665" y="228"/>
                </a:lnTo>
                <a:lnTo>
                  <a:pt x="665" y="252"/>
                </a:lnTo>
                <a:lnTo>
                  <a:pt x="665" y="269"/>
                </a:lnTo>
                <a:lnTo>
                  <a:pt x="665" y="275"/>
                </a:lnTo>
                <a:lnTo>
                  <a:pt x="665" y="281"/>
                </a:lnTo>
                <a:lnTo>
                  <a:pt x="659" y="287"/>
                </a:lnTo>
                <a:lnTo>
                  <a:pt x="665" y="293"/>
                </a:lnTo>
                <a:lnTo>
                  <a:pt x="665" y="298"/>
                </a:lnTo>
                <a:lnTo>
                  <a:pt x="671" y="298"/>
                </a:lnTo>
                <a:lnTo>
                  <a:pt x="677" y="304"/>
                </a:lnTo>
                <a:lnTo>
                  <a:pt x="683" y="304"/>
                </a:lnTo>
                <a:lnTo>
                  <a:pt x="689" y="304"/>
                </a:lnTo>
                <a:lnTo>
                  <a:pt x="695" y="298"/>
                </a:lnTo>
                <a:lnTo>
                  <a:pt x="701" y="298"/>
                </a:lnTo>
                <a:lnTo>
                  <a:pt x="712" y="293"/>
                </a:lnTo>
                <a:lnTo>
                  <a:pt x="712" y="287"/>
                </a:lnTo>
                <a:lnTo>
                  <a:pt x="718" y="281"/>
                </a:lnTo>
                <a:lnTo>
                  <a:pt x="730" y="275"/>
                </a:lnTo>
                <a:lnTo>
                  <a:pt x="736" y="269"/>
                </a:lnTo>
                <a:lnTo>
                  <a:pt x="742" y="257"/>
                </a:lnTo>
                <a:lnTo>
                  <a:pt x="742" y="240"/>
                </a:lnTo>
                <a:lnTo>
                  <a:pt x="748" y="228"/>
                </a:lnTo>
                <a:lnTo>
                  <a:pt x="759" y="211"/>
                </a:lnTo>
                <a:lnTo>
                  <a:pt x="777" y="193"/>
                </a:lnTo>
                <a:lnTo>
                  <a:pt x="807" y="181"/>
                </a:lnTo>
                <a:lnTo>
                  <a:pt x="836" y="193"/>
                </a:lnTo>
                <a:lnTo>
                  <a:pt x="860" y="211"/>
                </a:lnTo>
                <a:lnTo>
                  <a:pt x="871" y="246"/>
                </a:lnTo>
                <a:lnTo>
                  <a:pt x="883" y="287"/>
                </a:lnTo>
                <a:lnTo>
                  <a:pt x="883" y="339"/>
                </a:lnTo>
                <a:lnTo>
                  <a:pt x="883" y="380"/>
                </a:lnTo>
                <a:lnTo>
                  <a:pt x="871" y="427"/>
                </a:lnTo>
                <a:lnTo>
                  <a:pt x="860" y="457"/>
                </a:lnTo>
                <a:lnTo>
                  <a:pt x="836" y="480"/>
                </a:lnTo>
                <a:lnTo>
                  <a:pt x="807" y="492"/>
                </a:lnTo>
                <a:lnTo>
                  <a:pt x="777" y="480"/>
                </a:lnTo>
                <a:lnTo>
                  <a:pt x="759" y="457"/>
                </a:lnTo>
                <a:lnTo>
                  <a:pt x="748" y="439"/>
                </a:lnTo>
                <a:lnTo>
                  <a:pt x="742" y="427"/>
                </a:lnTo>
                <a:lnTo>
                  <a:pt x="742" y="416"/>
                </a:lnTo>
                <a:lnTo>
                  <a:pt x="736" y="404"/>
                </a:lnTo>
                <a:lnTo>
                  <a:pt x="730" y="392"/>
                </a:lnTo>
                <a:lnTo>
                  <a:pt x="718" y="386"/>
                </a:lnTo>
                <a:lnTo>
                  <a:pt x="712" y="380"/>
                </a:lnTo>
                <a:lnTo>
                  <a:pt x="712" y="375"/>
                </a:lnTo>
                <a:lnTo>
                  <a:pt x="701" y="369"/>
                </a:lnTo>
                <a:lnTo>
                  <a:pt x="695" y="369"/>
                </a:lnTo>
                <a:lnTo>
                  <a:pt x="689" y="369"/>
                </a:lnTo>
                <a:lnTo>
                  <a:pt x="683" y="363"/>
                </a:lnTo>
                <a:lnTo>
                  <a:pt x="677" y="363"/>
                </a:lnTo>
                <a:lnTo>
                  <a:pt x="671" y="369"/>
                </a:lnTo>
                <a:lnTo>
                  <a:pt x="665" y="369"/>
                </a:lnTo>
                <a:lnTo>
                  <a:pt x="665" y="375"/>
                </a:lnTo>
                <a:lnTo>
                  <a:pt x="659" y="380"/>
                </a:lnTo>
                <a:lnTo>
                  <a:pt x="659" y="386"/>
                </a:lnTo>
                <a:lnTo>
                  <a:pt x="665" y="392"/>
                </a:lnTo>
                <a:lnTo>
                  <a:pt x="665" y="398"/>
                </a:lnTo>
                <a:lnTo>
                  <a:pt x="665" y="421"/>
                </a:lnTo>
                <a:lnTo>
                  <a:pt x="665" y="433"/>
                </a:lnTo>
                <a:lnTo>
                  <a:pt x="665" y="439"/>
                </a:lnTo>
                <a:lnTo>
                  <a:pt x="659" y="521"/>
                </a:lnTo>
                <a:lnTo>
                  <a:pt x="659" y="579"/>
                </a:lnTo>
                <a:lnTo>
                  <a:pt x="659" y="615"/>
                </a:lnTo>
                <a:lnTo>
                  <a:pt x="659" y="626"/>
                </a:lnTo>
                <a:lnTo>
                  <a:pt x="659" y="638"/>
                </a:lnTo>
                <a:lnTo>
                  <a:pt x="653" y="650"/>
                </a:lnTo>
                <a:lnTo>
                  <a:pt x="648" y="656"/>
                </a:lnTo>
                <a:lnTo>
                  <a:pt x="642" y="667"/>
                </a:lnTo>
                <a:lnTo>
                  <a:pt x="630" y="667"/>
                </a:lnTo>
                <a:lnTo>
                  <a:pt x="548" y="667"/>
                </a:lnTo>
                <a:lnTo>
                  <a:pt x="495" y="667"/>
                </a:lnTo>
                <a:lnTo>
                  <a:pt x="459" y="667"/>
                </a:lnTo>
                <a:lnTo>
                  <a:pt x="442" y="667"/>
                </a:lnTo>
                <a:lnTo>
                  <a:pt x="436" y="667"/>
                </a:lnTo>
                <a:lnTo>
                  <a:pt x="412" y="667"/>
                </a:lnTo>
                <a:lnTo>
                  <a:pt x="400" y="667"/>
                </a:lnTo>
                <a:lnTo>
                  <a:pt x="394" y="667"/>
                </a:lnTo>
                <a:lnTo>
                  <a:pt x="383" y="667"/>
                </a:lnTo>
                <a:lnTo>
                  <a:pt x="377" y="667"/>
                </a:lnTo>
                <a:lnTo>
                  <a:pt x="371" y="667"/>
                </a:lnTo>
                <a:lnTo>
                  <a:pt x="371" y="673"/>
                </a:lnTo>
                <a:lnTo>
                  <a:pt x="365" y="673"/>
                </a:lnTo>
                <a:lnTo>
                  <a:pt x="359" y="679"/>
                </a:lnTo>
                <a:lnTo>
                  <a:pt x="359" y="691"/>
                </a:lnTo>
                <a:lnTo>
                  <a:pt x="359" y="697"/>
                </a:lnTo>
                <a:lnTo>
                  <a:pt x="365" y="702"/>
                </a:lnTo>
                <a:lnTo>
                  <a:pt x="365" y="708"/>
                </a:lnTo>
                <a:lnTo>
                  <a:pt x="371" y="714"/>
                </a:lnTo>
                <a:lnTo>
                  <a:pt x="377" y="720"/>
                </a:lnTo>
                <a:lnTo>
                  <a:pt x="383" y="726"/>
                </a:lnTo>
                <a:lnTo>
                  <a:pt x="389" y="738"/>
                </a:lnTo>
                <a:lnTo>
                  <a:pt x="394" y="743"/>
                </a:lnTo>
                <a:lnTo>
                  <a:pt x="406" y="749"/>
                </a:lnTo>
                <a:lnTo>
                  <a:pt x="424" y="755"/>
                </a:lnTo>
                <a:lnTo>
                  <a:pt x="436" y="755"/>
                </a:lnTo>
                <a:lnTo>
                  <a:pt x="453" y="767"/>
                </a:lnTo>
                <a:lnTo>
                  <a:pt x="471" y="784"/>
                </a:lnTo>
                <a:lnTo>
                  <a:pt x="483" y="814"/>
                </a:lnTo>
                <a:lnTo>
                  <a:pt x="471" y="843"/>
                </a:lnTo>
                <a:lnTo>
                  <a:pt x="453" y="860"/>
                </a:lnTo>
                <a:lnTo>
                  <a:pt x="418" y="878"/>
                </a:lnTo>
                <a:lnTo>
                  <a:pt x="377" y="884"/>
                </a:lnTo>
                <a:lnTo>
                  <a:pt x="324" y="890"/>
                </a:lnTo>
                <a:lnTo>
                  <a:pt x="283" y="884"/>
                </a:lnTo>
                <a:lnTo>
                  <a:pt x="241" y="878"/>
                </a:lnTo>
                <a:lnTo>
                  <a:pt x="206" y="860"/>
                </a:lnTo>
                <a:lnTo>
                  <a:pt x="188" y="843"/>
                </a:lnTo>
                <a:lnTo>
                  <a:pt x="177" y="814"/>
                </a:lnTo>
                <a:lnTo>
                  <a:pt x="188" y="784"/>
                </a:lnTo>
                <a:lnTo>
                  <a:pt x="206" y="767"/>
                </a:lnTo>
                <a:lnTo>
                  <a:pt x="224" y="755"/>
                </a:lnTo>
                <a:lnTo>
                  <a:pt x="235" y="755"/>
                </a:lnTo>
                <a:lnTo>
                  <a:pt x="247" y="749"/>
                </a:lnTo>
                <a:lnTo>
                  <a:pt x="265" y="743"/>
                </a:lnTo>
                <a:lnTo>
                  <a:pt x="271" y="738"/>
                </a:lnTo>
                <a:lnTo>
                  <a:pt x="277" y="726"/>
                </a:lnTo>
                <a:lnTo>
                  <a:pt x="283" y="720"/>
                </a:lnTo>
                <a:lnTo>
                  <a:pt x="288" y="714"/>
                </a:lnTo>
                <a:lnTo>
                  <a:pt x="288" y="708"/>
                </a:lnTo>
                <a:lnTo>
                  <a:pt x="294" y="702"/>
                </a:lnTo>
                <a:lnTo>
                  <a:pt x="294" y="697"/>
                </a:lnTo>
                <a:lnTo>
                  <a:pt x="300" y="691"/>
                </a:lnTo>
                <a:lnTo>
                  <a:pt x="300" y="679"/>
                </a:lnTo>
                <a:lnTo>
                  <a:pt x="294" y="673"/>
                </a:lnTo>
                <a:lnTo>
                  <a:pt x="288" y="673"/>
                </a:lnTo>
                <a:lnTo>
                  <a:pt x="288" y="667"/>
                </a:lnTo>
                <a:lnTo>
                  <a:pt x="283" y="667"/>
                </a:lnTo>
                <a:lnTo>
                  <a:pt x="277" y="667"/>
                </a:lnTo>
                <a:lnTo>
                  <a:pt x="271" y="667"/>
                </a:lnTo>
                <a:lnTo>
                  <a:pt x="265" y="667"/>
                </a:lnTo>
                <a:lnTo>
                  <a:pt x="241" y="667"/>
                </a:lnTo>
                <a:lnTo>
                  <a:pt x="230" y="667"/>
                </a:lnTo>
                <a:lnTo>
                  <a:pt x="224" y="667"/>
                </a:lnTo>
                <a:lnTo>
                  <a:pt x="141" y="667"/>
                </a:lnTo>
                <a:lnTo>
                  <a:pt x="88" y="667"/>
                </a:lnTo>
                <a:lnTo>
                  <a:pt x="53" y="667"/>
                </a:lnTo>
                <a:lnTo>
                  <a:pt x="35" y="667"/>
                </a:lnTo>
                <a:lnTo>
                  <a:pt x="29" y="667"/>
                </a:lnTo>
                <a:lnTo>
                  <a:pt x="18" y="667"/>
                </a:lnTo>
                <a:lnTo>
                  <a:pt x="6" y="656"/>
                </a:lnTo>
                <a:lnTo>
                  <a:pt x="0" y="650"/>
                </a:lnTo>
                <a:lnTo>
                  <a:pt x="0" y="638"/>
                </a:lnTo>
                <a:lnTo>
                  <a:pt x="0" y="556"/>
                </a:lnTo>
                <a:lnTo>
                  <a:pt x="0" y="497"/>
                </a:lnTo>
                <a:lnTo>
                  <a:pt x="0" y="462"/>
                </a:lnTo>
                <a:lnTo>
                  <a:pt x="0" y="445"/>
                </a:lnTo>
                <a:lnTo>
                  <a:pt x="0" y="439"/>
                </a:lnTo>
                <a:lnTo>
                  <a:pt x="0" y="416"/>
                </a:lnTo>
                <a:lnTo>
                  <a:pt x="0" y="404"/>
                </a:lnTo>
                <a:lnTo>
                  <a:pt x="0" y="398"/>
                </a:lnTo>
                <a:lnTo>
                  <a:pt x="0" y="392"/>
                </a:lnTo>
                <a:lnTo>
                  <a:pt x="0" y="386"/>
                </a:lnTo>
                <a:lnTo>
                  <a:pt x="0" y="380"/>
                </a:lnTo>
                <a:lnTo>
                  <a:pt x="0" y="375"/>
                </a:lnTo>
                <a:lnTo>
                  <a:pt x="6" y="375"/>
                </a:lnTo>
                <a:lnTo>
                  <a:pt x="6" y="369"/>
                </a:lnTo>
                <a:lnTo>
                  <a:pt x="12" y="363"/>
                </a:lnTo>
                <a:lnTo>
                  <a:pt x="18" y="363"/>
                </a:lnTo>
                <a:lnTo>
                  <a:pt x="29" y="369"/>
                </a:lnTo>
                <a:lnTo>
                  <a:pt x="35" y="369"/>
                </a:lnTo>
                <a:lnTo>
                  <a:pt x="41" y="369"/>
                </a:lnTo>
                <a:lnTo>
                  <a:pt x="47" y="375"/>
                </a:lnTo>
                <a:lnTo>
                  <a:pt x="53" y="380"/>
                </a:lnTo>
                <a:lnTo>
                  <a:pt x="59" y="386"/>
                </a:lnTo>
                <a:lnTo>
                  <a:pt x="71" y="392"/>
                </a:lnTo>
                <a:lnTo>
                  <a:pt x="76" y="404"/>
                </a:lnTo>
                <a:lnTo>
                  <a:pt x="76" y="416"/>
                </a:lnTo>
                <a:lnTo>
                  <a:pt x="88" y="427"/>
                </a:lnTo>
                <a:lnTo>
                  <a:pt x="88" y="439"/>
                </a:lnTo>
                <a:lnTo>
                  <a:pt x="100" y="457"/>
                </a:lnTo>
                <a:lnTo>
                  <a:pt x="118" y="480"/>
                </a:lnTo>
                <a:lnTo>
                  <a:pt x="147" y="492"/>
                </a:lnTo>
                <a:lnTo>
                  <a:pt x="177" y="480"/>
                </a:lnTo>
                <a:lnTo>
                  <a:pt x="194" y="457"/>
                </a:lnTo>
                <a:lnTo>
                  <a:pt x="212" y="427"/>
                </a:lnTo>
                <a:lnTo>
                  <a:pt x="218" y="380"/>
                </a:lnTo>
                <a:lnTo>
                  <a:pt x="224" y="339"/>
                </a:lnTo>
                <a:lnTo>
                  <a:pt x="218" y="287"/>
                </a:lnTo>
                <a:lnTo>
                  <a:pt x="212" y="246"/>
                </a:lnTo>
                <a:lnTo>
                  <a:pt x="194" y="211"/>
                </a:lnTo>
                <a:lnTo>
                  <a:pt x="177" y="193"/>
                </a:lnTo>
                <a:lnTo>
                  <a:pt x="147" y="181"/>
                </a:lnTo>
                <a:lnTo>
                  <a:pt x="118" y="193"/>
                </a:lnTo>
                <a:lnTo>
                  <a:pt x="100" y="211"/>
                </a:lnTo>
                <a:lnTo>
                  <a:pt x="88" y="228"/>
                </a:lnTo>
                <a:lnTo>
                  <a:pt x="88" y="240"/>
                </a:lnTo>
                <a:lnTo>
                  <a:pt x="76" y="257"/>
                </a:lnTo>
                <a:lnTo>
                  <a:pt x="76" y="269"/>
                </a:lnTo>
                <a:lnTo>
                  <a:pt x="71" y="275"/>
                </a:lnTo>
                <a:lnTo>
                  <a:pt x="59" y="281"/>
                </a:lnTo>
                <a:lnTo>
                  <a:pt x="53" y="287"/>
                </a:lnTo>
                <a:lnTo>
                  <a:pt x="47" y="293"/>
                </a:lnTo>
                <a:lnTo>
                  <a:pt x="41" y="298"/>
                </a:lnTo>
                <a:lnTo>
                  <a:pt x="35" y="298"/>
                </a:lnTo>
                <a:lnTo>
                  <a:pt x="29" y="304"/>
                </a:lnTo>
                <a:lnTo>
                  <a:pt x="18" y="304"/>
                </a:lnTo>
                <a:lnTo>
                  <a:pt x="12" y="304"/>
                </a:lnTo>
                <a:lnTo>
                  <a:pt x="6" y="298"/>
                </a:lnTo>
                <a:lnTo>
                  <a:pt x="0" y="293"/>
                </a:lnTo>
                <a:lnTo>
                  <a:pt x="0" y="287"/>
                </a:lnTo>
                <a:lnTo>
                  <a:pt x="0" y="281"/>
                </a:lnTo>
                <a:lnTo>
                  <a:pt x="0" y="275"/>
                </a:lnTo>
                <a:lnTo>
                  <a:pt x="0" y="246"/>
                </a:lnTo>
                <a:lnTo>
                  <a:pt x="0" y="234"/>
                </a:lnTo>
                <a:lnTo>
                  <a:pt x="0" y="228"/>
                </a:lnTo>
                <a:lnTo>
                  <a:pt x="0" y="146"/>
                </a:lnTo>
                <a:lnTo>
                  <a:pt x="0" y="94"/>
                </a:lnTo>
                <a:lnTo>
                  <a:pt x="0" y="58"/>
                </a:lnTo>
                <a:lnTo>
                  <a:pt x="0" y="41"/>
                </a:lnTo>
                <a:lnTo>
                  <a:pt x="0" y="35"/>
                </a:lnTo>
                <a:lnTo>
                  <a:pt x="0" y="23"/>
                </a:lnTo>
                <a:lnTo>
                  <a:pt x="6" y="12"/>
                </a:lnTo>
                <a:lnTo>
                  <a:pt x="18" y="6"/>
                </a:lnTo>
                <a:lnTo>
                  <a:pt x="29" y="0"/>
                </a:lnTo>
                <a:lnTo>
                  <a:pt x="224" y="0"/>
                </a:lnTo>
                <a:close/>
              </a:path>
            </a:pathLst>
          </a:custGeom>
          <a:solidFill>
            <a:srgbClr val="FFCC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447800" y="2883222"/>
            <a:ext cx="1657609" cy="8636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5000" rIns="90000" bIns="45000">
            <a:spAutoFit/>
          </a:bodyPr>
          <a:lstStyle/>
          <a:p>
            <a:pPr defTabSz="457200">
              <a:lnSpc>
                <a:spcPct val="93000"/>
              </a:lnSpc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σ </a:t>
            </a:r>
            <a:r>
              <a:rPr lang="en-GB" sz="16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Hard</a:t>
            </a:r>
          </a:p>
          <a:p>
            <a:pPr defTabSz="457200">
              <a:lnSpc>
                <a:spcPct val="93000"/>
              </a:lnSpc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Scattering      </a:t>
            </a:r>
          </a:p>
          <a:p>
            <a:pPr defTabSz="457200">
              <a:lnSpc>
                <a:spcPct val="93000"/>
              </a:lnSpc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2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2514600" y="4191000"/>
            <a:ext cx="1828800" cy="6346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defTabSz="457200">
              <a:lnSpc>
                <a:spcPct val="93000"/>
              </a:lnSpc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PDFs</a:t>
            </a:r>
          </a:p>
          <a:p>
            <a:pPr defTabSz="457200">
              <a:lnSpc>
                <a:spcPct val="93000"/>
              </a:lnSpc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2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3962400" y="2710184"/>
            <a:ext cx="1828800" cy="319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defTabSz="457200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FFs</a:t>
            </a:r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auto">
          <a:xfrm>
            <a:off x="6705341" y="2807022"/>
            <a:ext cx="1676659" cy="1804082"/>
          </a:xfrm>
          <a:prstGeom prst="roundRect">
            <a:avLst>
              <a:gd name="adj" fmla="val 74"/>
            </a:avLst>
          </a:prstGeom>
          <a:solidFill>
            <a:srgbClr val="FFCC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fa-IR"/>
          </a:p>
        </p:txBody>
      </p:sp>
      <p:sp>
        <p:nvSpPr>
          <p:cNvPr id="15" name="TextBox 14"/>
          <p:cNvSpPr txBox="1"/>
          <p:nvPr/>
        </p:nvSpPr>
        <p:spPr>
          <a:xfrm>
            <a:off x="1219200" y="152400"/>
            <a:ext cx="1987082" cy="461665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Hadronization</a:t>
            </a:r>
            <a:endParaRPr lang="fa-IR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6858000" y="3505200"/>
            <a:ext cx="1828800" cy="319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defTabSz="457200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 b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Hadronization</a:t>
            </a:r>
            <a:endParaRPr lang="en-GB" sz="16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6537824"/>
            <a:ext cx="9041613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M.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Soleymaninia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(IPM &amp;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Semnan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university)                                                                                                                                                                                                                ICPP 2011  </a:t>
            </a:r>
            <a:endParaRPr lang="fa-IR" sz="1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CD26-9827-465B-8B2C-BB09251699F5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a-IR" sz="14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algn="ctr" rtl="1">
              <a:spcBef>
                <a:spcPct val="20000"/>
              </a:spcBef>
              <a:defRPr/>
            </a:pPr>
            <a:r>
              <a:rPr lang="fa-I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en-US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152400"/>
            <a:ext cx="1522596" cy="461665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Formalism</a:t>
            </a:r>
            <a:endParaRPr lang="fa-IR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39030" y="914400"/>
            <a:ext cx="5471370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Hadronization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can be described in terms of hard scattering cross sections </a:t>
            </a:r>
          </a:p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and non-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perturbative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but universal functions.</a:t>
            </a:r>
            <a:endParaRPr lang="fa-IR" sz="1400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687038"/>
            <a:ext cx="5715000" cy="97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17500" dist="38100" dir="2700000" algn="t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381000" y="2928878"/>
            <a:ext cx="8763000" cy="252376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For single-inclusive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hadron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production processes: </a:t>
            </a:r>
          </a:p>
          <a:p>
            <a:pPr algn="ctr"/>
            <a:endParaRPr lang="en-US" dirty="0" smtClean="0"/>
          </a:p>
          <a:p>
            <a:pPr algn="ctr"/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The cross section can be decomposed into convolutions of two parts.</a:t>
            </a:r>
          </a:p>
          <a:p>
            <a:pPr algn="ctr"/>
            <a:endParaRPr lang="en-US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Perturbatively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calculable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partonic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hard-scattering cross sections.</a:t>
            </a:r>
          </a:p>
          <a:p>
            <a:pPr algn="ctr"/>
            <a:endParaRPr lang="en-US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Certain combinations of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nonperturbative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parton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distribution and fragmentation functions.</a:t>
            </a:r>
            <a:endParaRPr lang="fa-IR" sz="1400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4008369"/>
            <a:ext cx="219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17500" dist="38100" dir="2700000" algn="t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</p:pic>
      <p:pic>
        <p:nvPicPr>
          <p:cNvPr id="12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4600" y="3971925"/>
            <a:ext cx="1781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17500" dist="38100" dir="2700000" algn="t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0" y="6537824"/>
            <a:ext cx="9041613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M.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Soleymaninia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(IPM &amp;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Semnan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university)                                                                                                                                                                                                                ICPP 2011  </a:t>
            </a:r>
            <a:endParaRPr lang="fa-IR" sz="1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438400" y="5943600"/>
            <a:ext cx="5638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M. Hirai, S. Kumano, 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arXiv:1008.3814v1 [</a:t>
            </a:r>
            <a:r>
              <a:rPr lang="en-US" sz="1200" dirty="0" err="1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hep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-ph] 23 Aug 2010</a:t>
            </a:r>
            <a:endParaRPr lang="fa-IR" sz="1200" dirty="0">
              <a:solidFill>
                <a:schemeClr val="tx2">
                  <a:lumMod val="75000"/>
                </a:schemeClr>
              </a:solidFill>
              <a:latin typeface="Calisto MT" pitchFamily="18" charset="0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CD26-9827-465B-8B2C-BB09251699F5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a-IR" sz="14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algn="ctr" rtl="1">
              <a:spcBef>
                <a:spcPct val="20000"/>
              </a:spcBef>
              <a:defRPr/>
            </a:pPr>
            <a:r>
              <a:rPr lang="fa-I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en-US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152400"/>
            <a:ext cx="1522596" cy="461665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Formalism</a:t>
            </a:r>
            <a:endParaRPr lang="fa-IR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2514600"/>
            <a:ext cx="1371600" cy="54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17500" dist="38100" dir="2700000" algn="t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1219200"/>
            <a:ext cx="2286000" cy="650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17500" dist="38100" dir="2700000" algn="t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4343400" y="1371600"/>
            <a:ext cx="4572000" cy="34470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Right side: total cross section</a:t>
            </a:r>
          </a:p>
          <a:p>
            <a:endParaRPr lang="en-US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de-DE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l-GR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de-DE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: running coupling constant</a:t>
            </a:r>
          </a:p>
          <a:p>
            <a:endParaRPr lang="de-DE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de-DE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de-DE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z = 2 EH/Q, with Q/2 = beam energy</a:t>
            </a:r>
          </a:p>
          <a:p>
            <a:endParaRPr lang="de-DE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de-DE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de-DE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de-DE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Cijs: Coefficient functions:</a:t>
            </a:r>
          </a:p>
          <a:p>
            <a:pPr>
              <a:buFontTx/>
              <a:buNone/>
            </a:pPr>
            <a:r>
              <a:rPr lang="de-DE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probability of creating a parton i with momentum fraction x of beam energy µ (0 for gluons at lowest order)</a:t>
            </a:r>
          </a:p>
          <a:p>
            <a:pPr>
              <a:buFontTx/>
              <a:buNone/>
            </a:pPr>
            <a:endParaRPr lang="de-DE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endParaRPr lang="de-DE" dirty="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3680708"/>
            <a:ext cx="1905000" cy="397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17500" dist="38100" dir="2700000" algn="t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</p:pic>
      <p:pic>
        <p:nvPicPr>
          <p:cNvPr id="14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0952" y="3657600"/>
            <a:ext cx="1548848" cy="455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17500" dist="38100" dir="2700000" algn="t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0" y="6537824"/>
            <a:ext cx="9041613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M.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Soleymaninia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(IPM &amp;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Semnan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university)                                                                                                                                                                                                                ICPP 2011  </a:t>
            </a:r>
            <a:endParaRPr lang="fa-IR" sz="1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68556" y="5562600"/>
            <a:ext cx="529029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GB" dirty="0" smtClean="0">
                <a:latin typeface="Calisto MT" pitchFamily="18" charset="0"/>
              </a:rPr>
              <a:t> </a:t>
            </a:r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M. Hirai, S. Kumano, T.-H. Nagai, K. </a:t>
            </a:r>
            <a:r>
              <a:rPr lang="en-GB" sz="1200" dirty="0" err="1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Sudoh</a:t>
            </a:r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; Phys. Rev. D 75, 114010 (2007)</a:t>
            </a:r>
            <a:endParaRPr lang="fa-IR" sz="1200" dirty="0" smtClean="0">
              <a:solidFill>
                <a:schemeClr val="tx2">
                  <a:lumMod val="75000"/>
                </a:schemeClr>
              </a:solidFill>
              <a:latin typeface="Calisto MT" pitchFamily="18" charset="0"/>
              <a:cs typeface="+mj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905000" y="6096000"/>
            <a:ext cx="6324600" cy="163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5913" indent="-315913" defTabSz="457200">
              <a:lnSpc>
                <a:spcPct val="33000"/>
              </a:lnSpc>
              <a:spcBef>
                <a:spcPct val="100000"/>
              </a:spcBef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315913" algn="l"/>
                <a:tab pos="773113" algn="l"/>
                <a:tab pos="1230313" algn="l"/>
                <a:tab pos="1687513" algn="l"/>
                <a:tab pos="2144713" algn="l"/>
                <a:tab pos="2601913" algn="l"/>
                <a:tab pos="3059113" algn="l"/>
                <a:tab pos="3516313" algn="l"/>
                <a:tab pos="3973513" algn="l"/>
                <a:tab pos="4430713" algn="l"/>
                <a:tab pos="4887913" algn="l"/>
                <a:tab pos="5345113" algn="l"/>
                <a:tab pos="5802313" algn="l"/>
                <a:tab pos="6259513" algn="l"/>
                <a:tab pos="6716713" algn="l"/>
                <a:tab pos="7173913" algn="l"/>
                <a:tab pos="7631113" algn="l"/>
                <a:tab pos="8088313" algn="l"/>
                <a:tab pos="8545513" algn="l"/>
                <a:tab pos="9002713" algn="l"/>
                <a:tab pos="9459913" algn="l"/>
              </a:tabLst>
            </a:pPr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D. de </a:t>
            </a:r>
            <a:r>
              <a:rPr lang="en-GB" sz="1200" dirty="0" err="1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Florian</a:t>
            </a:r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, R. </a:t>
            </a:r>
            <a:r>
              <a:rPr lang="en-GB" sz="1200" dirty="0" err="1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Sassot</a:t>
            </a:r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, M. </a:t>
            </a:r>
            <a:r>
              <a:rPr lang="en-GB" sz="1200" dirty="0" err="1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Stratmann</a:t>
            </a:r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; Phys. Rev. D 75, 114010 (2007</a:t>
            </a: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</a:rPr>
              <a:t>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CD26-9827-465B-8B2C-BB09251699F5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a-IR" sz="14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algn="ctr" rtl="1">
              <a:spcBef>
                <a:spcPct val="20000"/>
              </a:spcBef>
              <a:defRPr/>
            </a:pPr>
            <a:r>
              <a:rPr lang="fa-I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en-US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2514600"/>
            <a:ext cx="5410200" cy="6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4038600"/>
            <a:ext cx="6858000" cy="58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17500" dist="38100" dir="2700000" algn="t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3600" y="4800600"/>
            <a:ext cx="4572000" cy="558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17500" dist="38100" dir="2700000" algn="t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828800" y="1219200"/>
            <a:ext cx="5133135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The cross section of inclusive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pion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production in            annihilation </a:t>
            </a:r>
            <a:endParaRPr lang="fa-IR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a-IR"/>
          </a:p>
        </p:txBody>
      </p:sp>
      <p:graphicFrame>
        <p:nvGraphicFramePr>
          <p:cNvPr id="34821" name="Object 5"/>
          <p:cNvGraphicFramePr>
            <a:graphicFrameLocks noChangeAspect="1"/>
          </p:cNvGraphicFramePr>
          <p:nvPr/>
        </p:nvGraphicFramePr>
        <p:xfrm>
          <a:off x="5449956" y="1242392"/>
          <a:ext cx="406213" cy="238125"/>
        </p:xfrm>
        <a:graphic>
          <a:graphicData uri="http://schemas.openxmlformats.org/presentationml/2006/ole">
            <p:oleObj spid="_x0000_s34821" name="Equation" r:id="rId6" imgW="330057" imgH="203112" progId="Equation.3">
              <p:embed/>
            </p:oleObj>
          </a:graphicData>
        </a:graphic>
      </p:graphicFrame>
      <p:pic>
        <p:nvPicPr>
          <p:cNvPr id="3482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9000" y="1828800"/>
            <a:ext cx="2057400" cy="321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17500" dist="38100" dir="2700000" algn="tl" rotWithShape="0">
              <a:srgbClr val="C00000">
                <a:alpha val="40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1855883" y="3200400"/>
            <a:ext cx="5840317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To NLO in the modified minimal subtraction         scheme, the cross sections </a:t>
            </a:r>
          </a:p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of the relevant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subprocesses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are given by</a:t>
            </a:r>
            <a:endParaRPr lang="fa-IR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19200" y="152400"/>
            <a:ext cx="5034583" cy="461665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Subprocesses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and </a:t>
            </a:r>
            <a:r>
              <a:rPr lang="en-US" sz="2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coeficient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functions</a:t>
            </a:r>
            <a:endParaRPr lang="fa-IR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6537824"/>
            <a:ext cx="9041613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M.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Soleymaninia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(IPM &amp;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Semnan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university)                                                                                                                                                                                                                ICPP 2011  </a:t>
            </a:r>
            <a:endParaRPr lang="fa-IR" sz="1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6454" y="5791200"/>
            <a:ext cx="464774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B. A. </a:t>
            </a:r>
            <a:r>
              <a:rPr lang="en-US" sz="1200" dirty="0" err="1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Kniehl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, G. Kramer and B. Potter, </a:t>
            </a:r>
            <a:r>
              <a:rPr lang="en-US" sz="1200" dirty="0" err="1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Nucl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. Phys B 582-514 (2000)</a:t>
            </a:r>
          </a:p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J. </a:t>
            </a:r>
            <a:r>
              <a:rPr lang="en-US" sz="1200" dirty="0" err="1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Binnewies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, B. A. </a:t>
            </a:r>
            <a:r>
              <a:rPr lang="en-US" sz="1200" dirty="0" err="1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Kniehl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 and G. Kramer, Phys. Rev. D, 4947 (1995)</a:t>
            </a:r>
            <a:endParaRPr lang="fa-IR" sz="1200" dirty="0" smtClean="0">
              <a:solidFill>
                <a:schemeClr val="tx2">
                  <a:lumMod val="75000"/>
                </a:schemeClr>
              </a:solidFill>
              <a:latin typeface="Calisto MT" pitchFamily="18" charset="0"/>
              <a:cs typeface="+mj-cs"/>
            </a:endParaRPr>
          </a:p>
        </p:txBody>
      </p:sp>
      <p:graphicFrame>
        <p:nvGraphicFramePr>
          <p:cNvPr id="6" name="Object 6"/>
          <p:cNvGraphicFramePr>
            <a:graphicFrameLocks noChangeAspect="1"/>
          </p:cNvGraphicFramePr>
          <p:nvPr/>
        </p:nvGraphicFramePr>
        <p:xfrm>
          <a:off x="5217699" y="3226904"/>
          <a:ext cx="268701" cy="215900"/>
        </p:xfrm>
        <a:graphic>
          <a:graphicData uri="http://schemas.openxmlformats.org/presentationml/2006/ole">
            <p:oleObj spid="_x0000_s34822" name="Equation" r:id="rId8" imgW="26640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CD26-9827-465B-8B2C-BB09251699F5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a-IR" sz="14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algn="ctr" rtl="1">
              <a:spcBef>
                <a:spcPct val="20000"/>
              </a:spcBef>
              <a:defRPr/>
            </a:pPr>
            <a:r>
              <a:rPr lang="fa-I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en-US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152400"/>
            <a:ext cx="2224455" cy="461665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Parametrization</a:t>
            </a:r>
            <a:endParaRPr lang="fa-IR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838200"/>
            <a:ext cx="6652782" cy="129266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The fragmentation functions are expressed in term of a number of parameters at initial      </a:t>
            </a:r>
          </a:p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scale in the same way as the PDF analysis.</a:t>
            </a:r>
          </a:p>
          <a:p>
            <a:endParaRPr lang="en-US" dirty="0" smtClean="0"/>
          </a:p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A simple polynomial form is taken:</a:t>
            </a:r>
          </a:p>
          <a:p>
            <a:endParaRPr lang="fa-I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1600200"/>
            <a:ext cx="2057400" cy="313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17500" dist="38100" dir="2700000" algn="t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268356" y="2143540"/>
            <a:ext cx="6019800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Use fragmentation function at different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cms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energies Evolution with increasing energy scale: DGLAP Evolution equation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81000" y="3581400"/>
            <a:ext cx="6934200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</a:pP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Splitting functions: control the rate of change of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parton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distribution probability.</a:t>
            </a:r>
            <a:r>
              <a:rPr lang="en-GB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Pij</a:t>
            </a:r>
            <a:r>
              <a:rPr lang="en-GB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is the probability of finding a Particle B from a particle A with a fraction z of the longitudinal parent momentum.</a:t>
            </a:r>
            <a:endParaRPr lang="en-US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2743200"/>
            <a:ext cx="36576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17500" dist="38100" dir="2700000" algn="t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8400" y="4114800"/>
            <a:ext cx="44767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17500" dist="38100" dir="2700000" algn="t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0" y="6537824"/>
            <a:ext cx="9041613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M.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Soleymaninia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(IPM &amp;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Semnan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university)                                                                                                                                                                                                                ICPP 2011  </a:t>
            </a:r>
            <a:endParaRPr lang="fa-IR" sz="1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S.~Kretzer,</a:t>
            </a:r>
            <a:r>
              <a:rPr kumimoji="0" lang="fa-I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a-I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S.~Kretzer,</a:t>
            </a:r>
            <a:r>
              <a:rPr kumimoji="0" lang="fa-I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a-I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S.~Kretzer,</a:t>
            </a:r>
            <a:r>
              <a:rPr kumimoji="0" lang="fa-I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a-I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0812" y="5105400"/>
            <a:ext cx="2978188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S. </a:t>
            </a:r>
            <a:r>
              <a:rPr lang="en-US" sz="1200" dirty="0" err="1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Kretzer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, Phys. Rev. D 62, 054001 (2000).</a:t>
            </a:r>
            <a:endParaRPr lang="fa-IR" sz="1200" dirty="0" smtClean="0">
              <a:solidFill>
                <a:schemeClr val="tx2">
                  <a:lumMod val="75000"/>
                </a:schemeClr>
              </a:solidFill>
              <a:latin typeface="Calisto MT" pitchFamily="18" charset="0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000" y="5481935"/>
            <a:ext cx="801309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Ali N. </a:t>
            </a:r>
            <a:r>
              <a:rPr lang="en-US" sz="1200" dirty="0" err="1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Khorramian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, S. </a:t>
            </a:r>
            <a:r>
              <a:rPr lang="en-US" sz="1200" dirty="0" err="1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Atashbar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 </a:t>
            </a:r>
            <a:r>
              <a:rPr lang="en-US" sz="1200" dirty="0" err="1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Tehrani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, S. </a:t>
            </a:r>
            <a:r>
              <a:rPr lang="en-US" sz="1200" dirty="0" err="1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Taheri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 </a:t>
            </a:r>
            <a:r>
              <a:rPr lang="en-US" sz="1200" dirty="0" err="1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Monfared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, F. </a:t>
            </a:r>
            <a:r>
              <a:rPr lang="en-US" sz="1200" dirty="0" err="1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Arbabifar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, F. I. </a:t>
            </a:r>
            <a:r>
              <a:rPr lang="en-US" sz="1200" dirty="0" err="1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Olness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 , Phys. Rev. D 83, 054017 (2011),</a:t>
            </a:r>
          </a:p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 arXiv:1011.4873 [</a:t>
            </a:r>
            <a:r>
              <a:rPr lang="en-US" sz="1200" dirty="0" err="1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hep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-ph] </a:t>
            </a:r>
            <a:endParaRPr lang="fa-IR" sz="1200" dirty="0" smtClean="0">
              <a:solidFill>
                <a:schemeClr val="tx2">
                  <a:lumMod val="75000"/>
                </a:schemeClr>
              </a:solidFill>
              <a:latin typeface="Calisto MT" pitchFamily="18" charset="0"/>
              <a:cs typeface="+mj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81000" y="6019800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Ali N. </a:t>
            </a:r>
            <a:r>
              <a:rPr lang="en-US" sz="1200" dirty="0" err="1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Khorramian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, H. </a:t>
            </a:r>
            <a:r>
              <a:rPr lang="en-US" sz="1200" dirty="0" err="1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Khanpour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, S. </a:t>
            </a:r>
            <a:r>
              <a:rPr lang="en-US" sz="1200" dirty="0" err="1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Atashbar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 </a:t>
            </a:r>
            <a:r>
              <a:rPr lang="en-US" sz="1200" dirty="0" err="1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Tehrani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, Phys. Rev. D 81, 014013 (2010)</a:t>
            </a:r>
            <a:endParaRPr lang="fa-IR" sz="1200" dirty="0" smtClean="0">
              <a:solidFill>
                <a:schemeClr val="tx2">
                  <a:lumMod val="75000"/>
                </a:schemeClr>
              </a:solidFill>
              <a:latin typeface="Calisto MT" pitchFamily="18" charset="0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CD26-9827-465B-8B2C-BB09251699F5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a-IR" sz="14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algn="ctr" rtl="1">
              <a:spcBef>
                <a:spcPct val="20000"/>
              </a:spcBef>
              <a:defRPr/>
            </a:pPr>
            <a:r>
              <a:rPr lang="fa-I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en-US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152400"/>
            <a:ext cx="2862450" cy="461665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Pion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Parametrization</a:t>
            </a:r>
            <a:endParaRPr lang="fa-IR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1219200"/>
            <a:ext cx="707597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Considering the constituent quark composition             , we take the same favored fragmentation</a:t>
            </a:r>
          </a:p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functions for      from         quarks:</a:t>
            </a:r>
            <a:endParaRPr lang="fa-IR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a-IR"/>
          </a:p>
        </p:txBody>
      </p:sp>
      <p:graphicFrame>
        <p:nvGraphicFramePr>
          <p:cNvPr id="25601" name="Object 1"/>
          <p:cNvGraphicFramePr>
            <a:graphicFrameLocks noChangeAspect="1"/>
          </p:cNvGraphicFramePr>
          <p:nvPr/>
        </p:nvGraphicFramePr>
        <p:xfrm>
          <a:off x="4038600" y="1251502"/>
          <a:ext cx="553844" cy="259246"/>
        </p:xfrm>
        <a:graphic>
          <a:graphicData uri="http://schemas.openxmlformats.org/presentationml/2006/ole">
            <p:oleObj spid="_x0000_s25601" name="Equation" r:id="rId3" imgW="520474" imgH="241195" progId="Equation.3">
              <p:embed/>
            </p:oleObj>
          </a:graphicData>
        </a:graphic>
      </p:graphicFrame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a-IR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2286000" y="1434548"/>
          <a:ext cx="316245" cy="278296"/>
        </p:xfrm>
        <a:graphic>
          <a:graphicData uri="http://schemas.openxmlformats.org/presentationml/2006/ole">
            <p:oleObj spid="_x0000_s25603" name="Equation" r:id="rId4" imgW="279279" imgH="241195" progId="Equation.3">
              <p:embed/>
            </p:oleObj>
          </a:graphicData>
        </a:graphic>
      </p:graphicFrame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1626704" y="1470992"/>
          <a:ext cx="201129" cy="202958"/>
        </p:xfrm>
        <a:graphic>
          <a:graphicData uri="http://schemas.openxmlformats.org/presentationml/2006/ole">
            <p:oleObj spid="_x0000_s25605" name="Equation" r:id="rId5" imgW="203040" imgH="203040" progId="Equation.3">
              <p:embed/>
            </p:oleObj>
          </a:graphicData>
        </a:graphic>
      </p:graphicFrame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19400" y="2094093"/>
            <a:ext cx="3581400" cy="372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17500" dist="38100" dir="2700000" algn="t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897029" y="2819400"/>
            <a:ext cx="6686446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pion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productions from            and      are disfavored processes, and they are considered</a:t>
            </a:r>
          </a:p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The same at the initial scale:</a:t>
            </a:r>
            <a:endParaRPr lang="fa-IR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a-IR"/>
          </a:p>
        </p:txBody>
      </p:sp>
      <p:graphicFrame>
        <p:nvGraphicFramePr>
          <p:cNvPr id="25607" name="Object 7"/>
          <p:cNvGraphicFramePr>
            <a:graphicFrameLocks noChangeAspect="1"/>
          </p:cNvGraphicFramePr>
          <p:nvPr/>
        </p:nvGraphicFramePr>
        <p:xfrm>
          <a:off x="2958548" y="2819400"/>
          <a:ext cx="450850" cy="273050"/>
        </p:xfrm>
        <a:graphic>
          <a:graphicData uri="http://schemas.openxmlformats.org/presentationml/2006/ole">
            <p:oleObj spid="_x0000_s25607" name="Equation" r:id="rId7" imgW="393480" imgH="241200" progId="Equation.3">
              <p:embed/>
            </p:oleObj>
          </a:graphicData>
        </a:graphic>
      </p:graphicFrame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a-IR"/>
          </a:p>
        </p:txBody>
      </p:sp>
      <p:graphicFrame>
        <p:nvGraphicFramePr>
          <p:cNvPr id="25609" name="Object 9"/>
          <p:cNvGraphicFramePr>
            <a:graphicFrameLocks noChangeAspect="1"/>
          </p:cNvGraphicFramePr>
          <p:nvPr/>
        </p:nvGraphicFramePr>
        <p:xfrm>
          <a:off x="3760304" y="2792896"/>
          <a:ext cx="155656" cy="291548"/>
        </p:xfrm>
        <a:graphic>
          <a:graphicData uri="http://schemas.openxmlformats.org/presentationml/2006/ole">
            <p:oleObj spid="_x0000_s25609" name="Equation" r:id="rId8" imgW="114120" imgH="215640" progId="Equation.3">
              <p:embed/>
            </p:oleObj>
          </a:graphicData>
        </a:graphic>
      </p:graphicFrame>
      <p:pic>
        <p:nvPicPr>
          <p:cNvPr id="25611" name="Picture 1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628900" y="3541672"/>
            <a:ext cx="3924300" cy="26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17500" dist="38100" dir="2700000" algn="t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</p:pic>
      <p:pic>
        <p:nvPicPr>
          <p:cNvPr id="25612" name="Picture 1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05200" y="4005710"/>
            <a:ext cx="1693822" cy="31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17500" dist="38100" dir="2700000" algn="t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</p:pic>
      <p:sp>
        <p:nvSpPr>
          <p:cNvPr id="21" name="TextBox 20"/>
          <p:cNvSpPr txBox="1"/>
          <p:nvPr/>
        </p:nvSpPr>
        <p:spPr>
          <a:xfrm>
            <a:off x="2819400" y="4648200"/>
            <a:ext cx="3678956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A fragmentation function from gluon is given by</a:t>
            </a:r>
            <a:endParaRPr lang="fa-IR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13" name="Picture 1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390900" y="5277632"/>
            <a:ext cx="2628900" cy="342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17500" dist="38100" dir="2700000" algn="t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</p:pic>
      <p:sp>
        <p:nvSpPr>
          <p:cNvPr id="23" name="TextBox 22"/>
          <p:cNvSpPr txBox="1"/>
          <p:nvPr/>
        </p:nvSpPr>
        <p:spPr>
          <a:xfrm>
            <a:off x="0" y="6537824"/>
            <a:ext cx="9041613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M.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Soleymaninia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(IPM &amp;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Semnan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university)                                                                                                                                                                                                                ICPP 2011  </a:t>
            </a:r>
            <a:endParaRPr lang="fa-IR" sz="1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CD26-9827-465B-8B2C-BB09251699F5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a-IR" sz="14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algn="ctr" rtl="1">
              <a:spcBef>
                <a:spcPct val="20000"/>
              </a:spcBef>
              <a:defRPr/>
            </a:pPr>
            <a:r>
              <a:rPr lang="fa-I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en-US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152400"/>
            <a:ext cx="4145430" cy="461665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Different values for initial scale</a:t>
            </a:r>
            <a:endParaRPr lang="fa-IR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04188" y="1295400"/>
            <a:ext cx="563481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Different functions are assigned for productions from heavy quarks because</a:t>
            </a:r>
          </a:p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of mass differences:</a:t>
            </a:r>
            <a:endParaRPr lang="fa-IR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6513" y="2133600"/>
            <a:ext cx="39909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17500" dist="38100" dir="2700000" algn="t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00740" y="2819400"/>
            <a:ext cx="399097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17500" dist="38100" dir="2700000" algn="t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3124200" y="3733800"/>
            <a:ext cx="2571537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We use three different values for </a:t>
            </a:r>
            <a:endParaRPr lang="fa-IR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a-IR"/>
          </a:p>
        </p:txBody>
      </p:sp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5575852" y="3710608"/>
          <a:ext cx="304800" cy="335280"/>
        </p:xfrm>
        <a:graphic>
          <a:graphicData uri="http://schemas.openxmlformats.org/presentationml/2006/ole">
            <p:oleObj spid="_x0000_s24579" name="Equation" r:id="rId5" imgW="215713" imgH="241091" progId="Equation.3">
              <p:embed/>
            </p:oleObj>
          </a:graphicData>
        </a:graphic>
      </p:graphicFrame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2231957" y="4714460"/>
          <a:ext cx="485775" cy="336550"/>
        </p:xfrm>
        <a:graphic>
          <a:graphicData uri="http://schemas.openxmlformats.org/presentationml/2006/ole">
            <p:oleObj spid="_x0000_s24581" name="Equation" r:id="rId6" imgW="342720" imgH="241200" progId="Equation.3">
              <p:embed/>
            </p:oleObj>
          </a:graphicData>
        </a:graphic>
      </p:graphicFrame>
      <p:sp>
        <p:nvSpPr>
          <p:cNvPr id="19" name="Left Brace 18"/>
          <p:cNvSpPr/>
          <p:nvPr/>
        </p:nvSpPr>
        <p:spPr>
          <a:xfrm>
            <a:off x="2819400" y="4191000"/>
            <a:ext cx="381000" cy="1447800"/>
          </a:xfrm>
          <a:prstGeom prst="leftBrace">
            <a:avLst/>
          </a:prstGeom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3200400" y="4267200"/>
          <a:ext cx="538162" cy="247650"/>
        </p:xfrm>
        <a:graphic>
          <a:graphicData uri="http://schemas.openxmlformats.org/presentationml/2006/ole">
            <p:oleObj spid="_x0000_s24582" name="Equation" r:id="rId7" imgW="380880" imgH="177480" progId="Equation.3">
              <p:embed/>
            </p:oleObj>
          </a:graphicData>
        </a:graphic>
      </p:graphicFrame>
      <p:graphicFrame>
        <p:nvGraphicFramePr>
          <p:cNvPr id="24584" name="Object 8"/>
          <p:cNvGraphicFramePr>
            <a:graphicFrameLocks noChangeAspect="1"/>
          </p:cNvGraphicFramePr>
          <p:nvPr/>
        </p:nvGraphicFramePr>
        <p:xfrm>
          <a:off x="3276600" y="4678015"/>
          <a:ext cx="323492" cy="381001"/>
        </p:xfrm>
        <a:graphic>
          <a:graphicData uri="http://schemas.openxmlformats.org/presentationml/2006/ole">
            <p:oleObj spid="_x0000_s24584" name="Equation" r:id="rId8" imgW="203040" imgH="241200" progId="Equation.3">
              <p:embed/>
            </p:oleObj>
          </a:graphicData>
        </a:graphic>
      </p:graphicFrame>
      <p:graphicFrame>
        <p:nvGraphicFramePr>
          <p:cNvPr id="24585" name="Object 9"/>
          <p:cNvGraphicFramePr>
            <a:graphicFrameLocks noChangeAspect="1"/>
          </p:cNvGraphicFramePr>
          <p:nvPr/>
        </p:nvGraphicFramePr>
        <p:xfrm>
          <a:off x="3226904" y="5211416"/>
          <a:ext cx="350448" cy="412750"/>
        </p:xfrm>
        <a:graphic>
          <a:graphicData uri="http://schemas.openxmlformats.org/presentationml/2006/ole">
            <p:oleObj spid="_x0000_s24585" name="Equation" r:id="rId9" imgW="203040" imgH="241200" progId="Equation.3">
              <p:embed/>
            </p:oleObj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191000" y="4164496"/>
            <a:ext cx="1697901" cy="147732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For        </a:t>
            </a:r>
            <a:r>
              <a:rPr lang="en-US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u,d,s&amp;g</a:t>
            </a:r>
            <a:endParaRPr lang="en-US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For         c</a:t>
            </a:r>
          </a:p>
          <a:p>
            <a:endParaRPr lang="en-US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For         b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0" y="6537824"/>
            <a:ext cx="9041613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M.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Soleymaninia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(IPM &amp;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Semnan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university)                                                                                                                                                                                                                ICPP 2011  </a:t>
            </a:r>
            <a:endParaRPr lang="fa-IR" sz="1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CD26-9827-465B-8B2C-BB09251699F5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a-IR" sz="14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algn="ctr" rtl="1">
              <a:spcBef>
                <a:spcPct val="20000"/>
              </a:spcBef>
              <a:defRPr/>
            </a:pPr>
            <a:r>
              <a:rPr lang="fa-I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en-US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33600" y="1371600"/>
            <a:ext cx="4908716" cy="73866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just"/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Thresholds for heavy quarks are                        in calculating        </a:t>
            </a:r>
          </a:p>
          <a:p>
            <a:pPr algn="just"/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evolutions and the running coupling constant.</a:t>
            </a:r>
          </a:p>
          <a:p>
            <a:pPr algn="just"/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2390775"/>
            <a:ext cx="36576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17500" dist="38100" dir="2700000" algn="t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4175" y="3429000"/>
            <a:ext cx="33242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17500" dist="38100" dir="2700000" algn="t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</p:pic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a-IR"/>
          </a:p>
        </p:txBody>
      </p:sp>
      <p:graphicFrame>
        <p:nvGraphicFramePr>
          <p:cNvPr id="32769" name="Object 1"/>
          <p:cNvGraphicFramePr>
            <a:graphicFrameLocks noChangeAspect="1"/>
          </p:cNvGraphicFramePr>
          <p:nvPr/>
        </p:nvGraphicFramePr>
        <p:xfrm>
          <a:off x="4522304" y="1371600"/>
          <a:ext cx="1010478" cy="309880"/>
        </p:xfrm>
        <a:graphic>
          <a:graphicData uri="http://schemas.openxmlformats.org/presentationml/2006/ole">
            <p:oleObj spid="_x0000_s32769" name="Equation" r:id="rId5" imgW="825500" imgH="25400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269436" y="4800600"/>
            <a:ext cx="3523721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The thresholds for the cross section are taken  </a:t>
            </a:r>
            <a:endParaRPr lang="fa-IR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9200" y="152400"/>
            <a:ext cx="1736116" cy="461665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Theresholds</a:t>
            </a:r>
            <a:endParaRPr lang="fa-IR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32771" name="Object 3"/>
          <p:cNvGraphicFramePr>
            <a:graphicFrameLocks noChangeAspect="1"/>
          </p:cNvGraphicFramePr>
          <p:nvPr/>
        </p:nvGraphicFramePr>
        <p:xfrm>
          <a:off x="5675244" y="4827104"/>
          <a:ext cx="1120775" cy="309563"/>
        </p:xfrm>
        <a:graphic>
          <a:graphicData uri="http://schemas.openxmlformats.org/presentationml/2006/ole">
            <p:oleObj spid="_x0000_s32771" name="Equation" r:id="rId6" imgW="914400" imgH="25380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0" y="6537824"/>
            <a:ext cx="9041613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M.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Soleymaninia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(IPM &amp;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Semnan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university)                                                                                                                                                                                                                ICPP 2011  </a:t>
            </a:r>
            <a:endParaRPr lang="fa-IR" sz="1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44106" y="6019800"/>
            <a:ext cx="2978188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S. </a:t>
            </a:r>
            <a:r>
              <a:rPr lang="en-US" sz="1200" dirty="0" err="1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Kretzer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, Phys. Rev. D 62, 054001 (2000).</a:t>
            </a:r>
            <a:endParaRPr lang="fa-IR" sz="1200" dirty="0" smtClean="0">
              <a:solidFill>
                <a:schemeClr val="tx2">
                  <a:lumMod val="75000"/>
                </a:schemeClr>
              </a:solidFill>
              <a:latin typeface="Calisto MT" pitchFamily="18" charset="0"/>
              <a:cs typeface="+mj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72506" y="5715000"/>
            <a:ext cx="529029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GB" dirty="0" smtClean="0">
                <a:latin typeface="Calisto MT" pitchFamily="18" charset="0"/>
              </a:rPr>
              <a:t> </a:t>
            </a:r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M. Hirai, S. Kumano, T.-H. Nagai, K. </a:t>
            </a:r>
            <a:r>
              <a:rPr lang="en-GB" sz="1200" dirty="0" err="1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Sudoh</a:t>
            </a:r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  <a:latin typeface="Calisto MT" pitchFamily="18" charset="0"/>
                <a:cs typeface="+mj-cs"/>
              </a:rPr>
              <a:t>; Phys. Rev. D 75, 114010 (2007)</a:t>
            </a:r>
            <a:endParaRPr lang="fa-IR" sz="1200" dirty="0" smtClean="0">
              <a:solidFill>
                <a:schemeClr val="tx2">
                  <a:lumMod val="75000"/>
                </a:schemeClr>
              </a:solidFill>
              <a:latin typeface="Calisto MT" pitchFamily="18" charset="0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a-IR" sz="14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algn="ctr" rtl="1">
              <a:spcBef>
                <a:spcPct val="20000"/>
              </a:spcBef>
              <a:defRPr/>
            </a:pPr>
            <a:r>
              <a:rPr lang="fa-I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en-US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447800"/>
            <a:ext cx="4686300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219200" y="152400"/>
            <a:ext cx="3307893" cy="461665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Experimental data range</a:t>
            </a:r>
            <a:endParaRPr lang="fa-IR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70238" y="5178623"/>
            <a:ext cx="504016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FIG. 1 Kinematical range is shown by z and Q values for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pion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data.</a:t>
            </a:r>
            <a:endParaRPr lang="fa-IR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537824"/>
            <a:ext cx="9041613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M.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Soleymaninia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(IPM &amp;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Semnan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university)                                                                                                                                                                                                                ICPP 2011  </a:t>
            </a:r>
            <a:endParaRPr lang="fa-IR" sz="1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CD26-9827-465B-8B2C-BB09251699F5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a-IR" sz="14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algn="ctr" rtl="1">
              <a:spcBef>
                <a:spcPct val="20000"/>
              </a:spcBef>
              <a:defRPr/>
            </a:pPr>
            <a:r>
              <a:rPr lang="fa-I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en-US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152400"/>
            <a:ext cx="2027863" cy="461665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QCD fit results</a:t>
            </a:r>
            <a:endParaRPr lang="fa-IR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7000" y="5638800"/>
            <a:ext cx="424667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FIG. 2 Fragmentation functions for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pion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at initial scales</a:t>
            </a:r>
            <a:r>
              <a:rPr lang="en-US" dirty="0" smtClean="0"/>
              <a:t>.</a:t>
            </a:r>
            <a:endParaRPr lang="fa-IR" dirty="0"/>
          </a:p>
        </p:txBody>
      </p:sp>
      <p:sp>
        <p:nvSpPr>
          <p:cNvPr id="9" name="TextBox 8"/>
          <p:cNvSpPr txBox="1"/>
          <p:nvPr/>
        </p:nvSpPr>
        <p:spPr>
          <a:xfrm>
            <a:off x="0" y="6537824"/>
            <a:ext cx="9041613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M.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Soleymaninia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(IPM &amp;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Semnan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university)                                                                                                                                                                                                                ICPP 2011  </a:t>
            </a:r>
            <a:endParaRPr lang="fa-IR" sz="1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968828"/>
            <a:ext cx="6705600" cy="4669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CD26-9827-465B-8B2C-BB09251699F5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marL="0" marR="0" lvl="0" indent="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a-IR" sz="24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2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2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2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2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2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2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2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2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2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algn="ctr" rtl="1">
              <a:spcBef>
                <a:spcPct val="20000"/>
              </a:spcBef>
              <a:defRPr/>
            </a:pPr>
            <a:r>
              <a:rPr lang="fa-I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en-US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152400"/>
            <a:ext cx="1136850" cy="461665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Outline</a:t>
            </a:r>
            <a:endParaRPr lang="fa-IR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28800" y="2322290"/>
            <a:ext cx="5562933" cy="400110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2- Take electron positron annihilation into hadrons</a:t>
            </a:r>
            <a:endParaRPr lang="fa-IR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18860" y="1712690"/>
            <a:ext cx="1632435" cy="400110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1- Motivation</a:t>
            </a:r>
            <a:endParaRPr lang="fa-IR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56388" y="2931890"/>
            <a:ext cx="1953612" cy="400110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3- </a:t>
            </a:r>
            <a:r>
              <a:rPr lang="en-US" sz="2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Hadronization</a:t>
            </a:r>
            <a:endParaRPr lang="fa-IR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78496" y="3541490"/>
            <a:ext cx="3098861" cy="400110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4- Fragmentation Functions</a:t>
            </a:r>
            <a:endParaRPr lang="fa-IR" sz="2000" b="1" dirty="0" err="1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97696" y="4227290"/>
            <a:ext cx="2190600" cy="400110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5- QCD Framework</a:t>
            </a:r>
            <a:endParaRPr lang="fa-IR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01688" y="4913090"/>
            <a:ext cx="2863028" cy="344710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80000"/>
              </a:lnSpc>
            </a:pPr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6- Results and conclusion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0" y="6537824"/>
            <a:ext cx="9041613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M.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Soleymaninia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(IPM &amp;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Semnan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university)                                                                                                                                                                                                                ICPP 2011  </a:t>
            </a:r>
            <a:endParaRPr lang="fa-IR" sz="1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CD26-9827-465B-8B2C-BB09251699F5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a-IR" sz="14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algn="ctr" rtl="1">
              <a:spcBef>
                <a:spcPct val="20000"/>
              </a:spcBef>
              <a:defRPr/>
            </a:pPr>
            <a:r>
              <a:rPr lang="fa-I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en-US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152400"/>
            <a:ext cx="2027863" cy="461665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QCD fit results</a:t>
            </a:r>
            <a:endParaRPr lang="fa-IR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7000" y="5791200"/>
            <a:ext cx="398057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FIG. 3 Fragmentation functions for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pion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at               </a:t>
            </a:r>
            <a:r>
              <a:rPr lang="en-US" dirty="0" smtClean="0"/>
              <a:t>.</a:t>
            </a:r>
            <a:endParaRPr lang="fa-IR" dirty="0"/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a-IR"/>
          </a:p>
        </p:txBody>
      </p:sp>
      <p:graphicFrame>
        <p:nvGraphicFramePr>
          <p:cNvPr id="36867" name="Object 3"/>
          <p:cNvGraphicFramePr>
            <a:graphicFrameLocks noChangeAspect="1"/>
          </p:cNvGraphicFramePr>
          <p:nvPr/>
        </p:nvGraphicFramePr>
        <p:xfrm>
          <a:off x="5817704" y="5854148"/>
          <a:ext cx="622634" cy="257175"/>
        </p:xfrm>
        <a:graphic>
          <a:graphicData uri="http://schemas.openxmlformats.org/presentationml/2006/ole">
            <p:oleObj spid="_x0000_s36867" name="Equation" r:id="rId3" imgW="609336" imgH="253890" progId="Equation.3">
              <p:embed/>
            </p:oleObj>
          </a:graphicData>
        </a:graphic>
      </p:graphicFrame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18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a-IR"/>
          </a:p>
        </p:txBody>
      </p:sp>
      <p:sp>
        <p:nvSpPr>
          <p:cNvPr id="13" name="TextBox 12"/>
          <p:cNvSpPr txBox="1"/>
          <p:nvPr/>
        </p:nvSpPr>
        <p:spPr>
          <a:xfrm>
            <a:off x="0" y="6537824"/>
            <a:ext cx="9041613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M.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Soleymaninia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(IPM &amp;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Semnan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university)                                                                                                                                                                                                                ICPP 2011  </a:t>
            </a:r>
            <a:endParaRPr lang="fa-IR" sz="1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1436" y="990600"/>
            <a:ext cx="6597164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CD26-9827-465B-8B2C-BB09251699F5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a-IR" sz="14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algn="ctr" rtl="1">
              <a:spcBef>
                <a:spcPct val="20000"/>
              </a:spcBef>
              <a:defRPr/>
            </a:pPr>
            <a:r>
              <a:rPr lang="fa-I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en-US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914400"/>
            <a:ext cx="446722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219200" y="152400"/>
            <a:ext cx="2521268" cy="461665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Experimental data</a:t>
            </a:r>
            <a:endParaRPr lang="fa-IR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537824"/>
            <a:ext cx="9041613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M.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Soleymaninia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(IPM &amp;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Semnan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university)                                                                                                                                                                                                                ICPP 2011  </a:t>
            </a:r>
            <a:endParaRPr lang="fa-IR" sz="1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57600" y="4343400"/>
            <a:ext cx="227337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FIG 5. 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pion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production data.</a:t>
            </a:r>
            <a:endParaRPr lang="fa-IR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88675" y="4724400"/>
            <a:ext cx="4038600" cy="358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74820" y="6096000"/>
            <a:ext cx="4248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02530" y="5600700"/>
            <a:ext cx="424815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95600" y="5181600"/>
            <a:ext cx="3962400" cy="375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CD26-9827-465B-8B2C-BB09251699F5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a-IR" sz="14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algn="ctr" rtl="1">
              <a:spcBef>
                <a:spcPct val="20000"/>
              </a:spcBef>
              <a:defRPr/>
            </a:pPr>
            <a:r>
              <a:rPr lang="fa-I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en-US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152400"/>
            <a:ext cx="1433148" cy="461665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Fit results</a:t>
            </a:r>
            <a:endParaRPr lang="fa-IR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33958" y="5410200"/>
            <a:ext cx="5580374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FIG 5. Compression of our LO and NLO results with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pion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production data.</a:t>
            </a:r>
            <a:endParaRPr lang="fa-IR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47913" y="1781175"/>
            <a:ext cx="4448175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0" y="6537824"/>
            <a:ext cx="9041613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M.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Soleymaninia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(IPM &amp;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Semnan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university)                                                                                                                                                                                                                ICPP 2011  </a:t>
            </a:r>
            <a:endParaRPr lang="fa-IR" sz="1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CD26-9827-465B-8B2C-BB09251699F5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a-IR" sz="14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algn="ctr" rtl="1">
              <a:spcBef>
                <a:spcPct val="20000"/>
              </a:spcBef>
              <a:defRPr/>
            </a:pPr>
            <a:r>
              <a:rPr lang="fa-I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en-US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90763" y="1743075"/>
            <a:ext cx="4562475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0" y="6537824"/>
            <a:ext cx="9041613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M.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Soleymaninia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(IPM &amp;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Semnan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university)                                                                                                                                                                                                                ICPP 2011  </a:t>
            </a:r>
            <a:endParaRPr lang="fa-IR" sz="1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33958" y="5410200"/>
            <a:ext cx="615905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FIG 5. Compression of our LO and NLO results with c quark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pion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production data.</a:t>
            </a:r>
            <a:endParaRPr lang="fa-IR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9200" y="152400"/>
            <a:ext cx="1433148" cy="461665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Fit results</a:t>
            </a:r>
            <a:endParaRPr lang="fa-IR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CD26-9827-465B-8B2C-BB09251699F5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a-IR" sz="14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algn="ctr" rtl="1">
              <a:spcBef>
                <a:spcPct val="20000"/>
              </a:spcBef>
              <a:defRPr/>
            </a:pPr>
            <a:r>
              <a:rPr lang="fa-I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en-US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95525" y="1828800"/>
            <a:ext cx="45529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0" y="6537824"/>
            <a:ext cx="9041613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M.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Soleymaninia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(IPM &amp;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Semnan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university)                                                                                                                                                                                                                ICPP 2011  </a:t>
            </a:r>
            <a:endParaRPr lang="fa-IR" sz="1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8800" y="5410200"/>
            <a:ext cx="6478055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FIG 5. Compression of our LO and NLO results with light quarks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pion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production data.</a:t>
            </a:r>
            <a:endParaRPr lang="fa-IR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9200" y="152400"/>
            <a:ext cx="1433148" cy="461665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Fit results</a:t>
            </a:r>
            <a:endParaRPr lang="fa-IR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CD26-9827-465B-8B2C-BB09251699F5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a-IR" sz="14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algn="ctr" rtl="1">
              <a:spcBef>
                <a:spcPct val="20000"/>
              </a:spcBef>
              <a:defRPr/>
            </a:pPr>
            <a:r>
              <a:rPr lang="fa-I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en-US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537824"/>
            <a:ext cx="9041613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M.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Soleymaninia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(IPM &amp;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Semnan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university)                                                                                                                                                                                                                ICPP 2011  </a:t>
            </a:r>
            <a:endParaRPr lang="fa-IR" sz="1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152400"/>
            <a:ext cx="1404294" cy="461665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Summary</a:t>
            </a:r>
            <a:endParaRPr lang="fa-IR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69544" y="1944756"/>
            <a:ext cx="4575291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just"/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Overview of understanding of how quarks become hadrons. </a:t>
            </a:r>
            <a:endParaRPr lang="fa-IR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6701" y="2650676"/>
            <a:ext cx="5006499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just"/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Why electron-positron annihilation as a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hadronization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processes is </a:t>
            </a:r>
          </a:p>
          <a:p>
            <a:pPr algn="just"/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better than the other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hadronizations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fa-IR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0" y="3810000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fa-IR" dirty="0"/>
          </a:p>
        </p:txBody>
      </p:sp>
      <p:sp>
        <p:nvSpPr>
          <p:cNvPr id="12" name="Rectangle 11"/>
          <p:cNvSpPr/>
          <p:nvPr/>
        </p:nvSpPr>
        <p:spPr>
          <a:xfrm>
            <a:off x="1603512" y="3405808"/>
            <a:ext cx="6629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Fragmentation model is used in high energy reaction processes with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hadron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production.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600200" y="3965712"/>
            <a:ext cx="609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Like the PDFs also the FFs are universal in the sense that they are process independent. </a:t>
            </a: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2636" y="4002156"/>
            <a:ext cx="1905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981200"/>
            <a:ext cx="1905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3429000"/>
            <a:ext cx="1905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667000"/>
            <a:ext cx="1905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F1D3-1A8D-4609-8084-A75A1178F0CE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46082" name="Picture 2" descr="F:\my document\my document\privet- pic-movie\101MSDCF\DSC006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468366" y="4876800"/>
            <a:ext cx="5729069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Thanks for your paying attention</a:t>
            </a:r>
            <a:endParaRPr lang="fa-IR" sz="3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CD26-9827-465B-8B2C-BB09251699F5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a-IR" sz="14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algn="ctr" rtl="1">
              <a:spcBef>
                <a:spcPct val="20000"/>
              </a:spcBef>
              <a:defRPr/>
            </a:pPr>
            <a:r>
              <a:rPr lang="fa-I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en-US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152400"/>
            <a:ext cx="5821850" cy="461665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Motivation: </a:t>
            </a:r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Understand the </a:t>
            </a:r>
            <a:r>
              <a:rPr lang="en-US" sz="2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hadronization</a:t>
            </a:r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process</a:t>
            </a:r>
            <a:endParaRPr lang="fa-IR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8" name="Group 13"/>
          <p:cNvGrpSpPr>
            <a:grpSpLocks/>
          </p:cNvGrpSpPr>
          <p:nvPr/>
        </p:nvGrpSpPr>
        <p:grpSpPr bwMode="auto">
          <a:xfrm>
            <a:off x="914400" y="1524000"/>
            <a:ext cx="7162800" cy="2133600"/>
            <a:chOff x="84600" y="3115800"/>
            <a:chExt cx="9829800" cy="3056400"/>
          </a:xfrm>
        </p:grpSpPr>
        <p:sp>
          <p:nvSpPr>
            <p:cNvPr id="9" name="Freeform 3"/>
            <p:cNvSpPr>
              <a:spLocks/>
            </p:cNvSpPr>
            <p:nvPr/>
          </p:nvSpPr>
          <p:spPr bwMode="auto">
            <a:xfrm>
              <a:off x="84600" y="3115800"/>
              <a:ext cx="9829800" cy="3056400"/>
            </a:xfrm>
            <a:custGeom>
              <a:avLst/>
              <a:gdLst>
                <a:gd name="T0" fmla="*/ 2147483647 w 21600"/>
                <a:gd name="T1" fmla="*/ 0 h 21600"/>
                <a:gd name="T2" fmla="*/ 2147483647 w 21600"/>
                <a:gd name="T3" fmla="*/ 216240293 h 21600"/>
                <a:gd name="T4" fmla="*/ 2147483647 w 21600"/>
                <a:gd name="T5" fmla="*/ 432480585 h 21600"/>
                <a:gd name="T6" fmla="*/ 0 w 21600"/>
                <a:gd name="T7" fmla="*/ 216240293 h 21600"/>
                <a:gd name="T8" fmla="*/ 17694720 60000 65536"/>
                <a:gd name="T9" fmla="*/ 0 60000 65536"/>
                <a:gd name="T10" fmla="*/ 5898240 60000 65536"/>
                <a:gd name="T11" fmla="*/ 1179648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00"/>
                </a:gs>
                <a:gs pos="100000">
                  <a:srgbClr val="FFFFFF"/>
                </a:gs>
              </a:gsLst>
              <a:lin ang="5400000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90000" tIns="45000" rIns="90000" bIns="45000" anchor="ctr"/>
            <a:lstStyle/>
            <a:p>
              <a:endParaRPr lang="fa-IR"/>
            </a:p>
          </p:txBody>
        </p:sp>
        <p:pic>
          <p:nvPicPr>
            <p:cNvPr id="10" name="Picture 4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95120" y="3238200"/>
              <a:ext cx="2066760" cy="1628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Straight Connector 5"/>
            <p:cNvSpPr>
              <a:spLocks noChangeShapeType="1"/>
            </p:cNvSpPr>
            <p:nvPr/>
          </p:nvSpPr>
          <p:spPr bwMode="auto">
            <a:xfrm>
              <a:off x="559800" y="4054320"/>
              <a:ext cx="3379680" cy="1080"/>
            </a:xfrm>
            <a:prstGeom prst="line">
              <a:avLst/>
            </a:prstGeom>
            <a:noFill/>
            <a:ln w="128160">
              <a:solidFill>
                <a:srgbClr val="008000"/>
              </a:solidFill>
              <a:round/>
              <a:headEnd/>
              <a:tailEnd type="arrow" w="med" len="med"/>
            </a:ln>
          </p:spPr>
          <p:txBody>
            <a:bodyPr lIns="90000" tIns="46800" rIns="90000" bIns="46800"/>
            <a:lstStyle/>
            <a:p>
              <a:endParaRPr lang="fa-IR"/>
            </a:p>
          </p:txBody>
        </p:sp>
        <p:sp>
          <p:nvSpPr>
            <p:cNvPr id="12" name="Straight Connector 6"/>
            <p:cNvSpPr>
              <a:spLocks noChangeShapeType="1"/>
            </p:cNvSpPr>
            <p:nvPr/>
          </p:nvSpPr>
          <p:spPr bwMode="auto">
            <a:xfrm flipV="1">
              <a:off x="3939480" y="3477600"/>
              <a:ext cx="2253239" cy="577439"/>
            </a:xfrm>
            <a:prstGeom prst="line">
              <a:avLst/>
            </a:prstGeom>
            <a:noFill/>
            <a:ln w="128160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lIns="90000" tIns="46800" rIns="90000" bIns="46800"/>
            <a:lstStyle/>
            <a:p>
              <a:endParaRPr lang="fa-IR"/>
            </a:p>
          </p:txBody>
        </p:sp>
        <p:sp>
          <p:nvSpPr>
            <p:cNvPr id="13" name="Straight Connector 7"/>
            <p:cNvSpPr>
              <a:spLocks noChangeShapeType="1"/>
            </p:cNvSpPr>
            <p:nvPr/>
          </p:nvSpPr>
          <p:spPr bwMode="auto">
            <a:xfrm>
              <a:off x="4164840" y="4054320"/>
              <a:ext cx="2199960" cy="289080"/>
            </a:xfrm>
            <a:prstGeom prst="line">
              <a:avLst/>
            </a:prstGeom>
            <a:noFill/>
            <a:ln w="128160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lIns="90000" tIns="46800" rIns="90000" bIns="46800"/>
            <a:lstStyle/>
            <a:p>
              <a:endParaRPr lang="fa-IR"/>
            </a:p>
          </p:txBody>
        </p:sp>
        <p:sp>
          <p:nvSpPr>
            <p:cNvPr id="14" name="Straight Connector 8"/>
            <p:cNvSpPr>
              <a:spLocks noChangeShapeType="1"/>
            </p:cNvSpPr>
            <p:nvPr/>
          </p:nvSpPr>
          <p:spPr bwMode="auto">
            <a:xfrm>
              <a:off x="3939480" y="4135680"/>
              <a:ext cx="2653920" cy="1122120"/>
            </a:xfrm>
            <a:prstGeom prst="line">
              <a:avLst/>
            </a:prstGeom>
            <a:noFill/>
            <a:ln w="128160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lIns="90000" tIns="46800" rIns="90000" bIns="46800"/>
            <a:lstStyle/>
            <a:p>
              <a:endParaRPr lang="fa-IR"/>
            </a:p>
          </p:txBody>
        </p:sp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6996240" y="3178440"/>
              <a:ext cx="1394280" cy="361079"/>
            </a:xfrm>
            <a:custGeom>
              <a:avLst/>
              <a:gdLst>
                <a:gd name="T0" fmla="*/ 45000387 w 21600"/>
                <a:gd name="T1" fmla="*/ 0 h 21600"/>
                <a:gd name="T2" fmla="*/ 90000774 w 21600"/>
                <a:gd name="T3" fmla="*/ 3018019 h 21600"/>
                <a:gd name="T4" fmla="*/ 45000387 w 21600"/>
                <a:gd name="T5" fmla="*/ 6036020 h 21600"/>
                <a:gd name="T6" fmla="*/ 0 w 21600"/>
                <a:gd name="T7" fmla="*/ 3018019 h 21600"/>
                <a:gd name="T8" fmla="*/ 17694720 60000 65536"/>
                <a:gd name="T9" fmla="*/ 0 60000 65536"/>
                <a:gd name="T10" fmla="*/ 5898240 60000 65536"/>
                <a:gd name="T11" fmla="*/ 1179648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66240" rIns="90000" bIns="45000"/>
            <a:lstStyle/>
            <a:p>
              <a:pPr hangingPunct="0">
                <a:lnSpc>
                  <a:spcPct val="93000"/>
                </a:lnSpc>
                <a:tabLst>
                  <a:tab pos="0" algn="l"/>
                  <a:tab pos="457200" algn="l"/>
                  <a:tab pos="914400" algn="l"/>
                  <a:tab pos="1370013" algn="l"/>
                  <a:tab pos="1828800" algn="l"/>
                  <a:tab pos="2286000" algn="l"/>
                  <a:tab pos="2741613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4813" algn="l"/>
                  <a:tab pos="5943600" algn="l"/>
                  <a:tab pos="6399213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2400" b="1">
                  <a:solidFill>
                    <a:srgbClr val="FFFFFF"/>
                  </a:solidFill>
                  <a:latin typeface="Arial" pitchFamily="34" charset="0"/>
                  <a:ea typeface="DejaVu Sans"/>
                  <a:cs typeface="DejaVu Sans"/>
                </a:rPr>
                <a:t>Hadrons</a:t>
              </a:r>
            </a:p>
          </p:txBody>
        </p:sp>
        <p:pic>
          <p:nvPicPr>
            <p:cNvPr id="16" name="Picture 10"/>
            <p:cNvPicPr>
              <a:picLocks noChangeAspect="1"/>
            </p:cNvPicPr>
            <p:nvPr/>
          </p:nvPicPr>
          <p:blipFill>
            <a:blip r:embed="rId3"/>
            <a:srcRect r="25313" b="25714"/>
            <a:stretch>
              <a:fillRect/>
            </a:stretch>
          </p:blipFill>
          <p:spPr bwMode="auto">
            <a:xfrm>
              <a:off x="7098120" y="4098600"/>
              <a:ext cx="2514240" cy="141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Box 16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591840" y="3469319"/>
              <a:ext cx="298080" cy="447840"/>
            </a:xfrm>
            <a:prstGeom prst="rect">
              <a:avLst/>
            </a:prstGeom>
            <a:blipFill rotWithShape="1">
              <a:blip r:embed="rId4"/>
              <a:stretch>
                <a:fillRect t="-30909" r="-25000" b="-9091"/>
              </a:stretch>
            </a:blipFill>
            <a:ln>
              <a:noFill/>
            </a:ln>
          </p:spPr>
          <p:txBody>
            <a:bodyPr/>
            <a:lstStyle/>
            <a:p>
              <a:pPr>
                <a:defRPr/>
              </a:pPr>
              <a:r>
                <a:rPr lang="en-US">
                  <a:noFill/>
                </a:rPr>
                <a:t> </a:t>
              </a:r>
            </a:p>
          </p:txBody>
        </p:sp>
        <p:sp>
          <p:nvSpPr>
            <p:cNvPr id="18" name="TextBox 12"/>
            <p:cNvSpPr txBox="1">
              <a:spLocks noChangeArrowheads="1"/>
            </p:cNvSpPr>
            <p:nvPr/>
          </p:nvSpPr>
          <p:spPr bwMode="auto">
            <a:xfrm>
              <a:off x="180000" y="4306320"/>
              <a:ext cx="1200959" cy="640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5000" rIns="90000" bIns="45000">
              <a:spAutoFit/>
            </a:bodyPr>
            <a:lstStyle/>
            <a:p>
              <a:pPr hangingPunct="0">
                <a:lnSpc>
                  <a:spcPct val="93000"/>
                </a:lnSpc>
                <a:tabLst>
                  <a:tab pos="0" algn="l"/>
                  <a:tab pos="457200" algn="l"/>
                  <a:tab pos="914400" algn="l"/>
                  <a:tab pos="1370013" algn="l"/>
                  <a:tab pos="1828800" algn="l"/>
                  <a:tab pos="2286000" algn="l"/>
                  <a:tab pos="2741613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4813" algn="l"/>
                  <a:tab pos="5943600" algn="l"/>
                  <a:tab pos="6399213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2200" b="1">
                  <a:solidFill>
                    <a:srgbClr val="000000"/>
                  </a:solidFill>
                  <a:latin typeface="Arial" pitchFamily="34" charset="0"/>
                  <a:ea typeface="DejaVu Sans"/>
                  <a:cs typeface="DejaVu Sans"/>
                </a:rPr>
                <a:t>Quark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221451" y="4267200"/>
            <a:ext cx="4179349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Quarks and gluons produced in a short distance process</a:t>
            </a:r>
          </a:p>
          <a:p>
            <a:pPr algn="ctr"/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from themselves into hadrons. </a:t>
            </a:r>
            <a:endParaRPr lang="fa-IR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6537824"/>
            <a:ext cx="9041613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M.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Soleymaninia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(IPM &amp;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Semnan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university)                                                                                                                                                                                                                ICPP 2011  </a:t>
            </a:r>
            <a:endParaRPr lang="fa-IR" sz="1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CD26-9827-465B-8B2C-BB09251699F5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a-IR" sz="14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algn="ctr" rtl="1">
              <a:spcBef>
                <a:spcPct val="20000"/>
              </a:spcBef>
              <a:defRPr/>
            </a:pPr>
            <a:r>
              <a:rPr lang="fa-I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en-US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152400"/>
            <a:ext cx="6820970" cy="461665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Motivation: </a:t>
            </a:r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Fragmentation </a:t>
            </a:r>
            <a:r>
              <a:rPr lang="en-US" sz="2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functions’s</a:t>
            </a:r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role in </a:t>
            </a:r>
            <a:r>
              <a:rPr lang="en-US" sz="2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Hadronization</a:t>
            </a:r>
            <a:endParaRPr lang="fa-IR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524000"/>
            <a:ext cx="5599732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20"/>
          <p:cNvSpPr txBox="1"/>
          <p:nvPr/>
        </p:nvSpPr>
        <p:spPr>
          <a:xfrm>
            <a:off x="3134239" y="5345668"/>
            <a:ext cx="319036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We learn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hadronization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by fragmentation</a:t>
            </a:r>
            <a:r>
              <a:rPr lang="en-US" dirty="0" smtClean="0"/>
              <a:t>.</a:t>
            </a:r>
            <a:endParaRPr lang="fa-IR" dirty="0"/>
          </a:p>
        </p:txBody>
      </p:sp>
      <p:sp>
        <p:nvSpPr>
          <p:cNvPr id="9" name="TextBox 8"/>
          <p:cNvSpPr txBox="1"/>
          <p:nvPr/>
        </p:nvSpPr>
        <p:spPr>
          <a:xfrm>
            <a:off x="0" y="6537824"/>
            <a:ext cx="9041613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M.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Soleymaninia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(IPM &amp;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Semnan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university)                                                                                                                                                                                                                ICPP 2011  </a:t>
            </a:r>
            <a:endParaRPr lang="fa-IR" sz="1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CD26-9827-465B-8B2C-BB09251699F5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a-IR" sz="14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algn="ctr" rtl="1">
              <a:spcBef>
                <a:spcPct val="20000"/>
              </a:spcBef>
              <a:defRPr/>
            </a:pPr>
            <a:r>
              <a:rPr lang="fa-I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en-US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152400"/>
            <a:ext cx="6318845" cy="461665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Take electron positron annihilation into hadrons</a:t>
            </a:r>
            <a:endParaRPr lang="fa-IR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6" descr="http://www.particleadventure.org/images/page-elements/eedd1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1295400"/>
            <a:ext cx="5181600" cy="1595935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838200" y="3150274"/>
            <a:ext cx="79248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Frame 1: The electron and positron zoom towards their certain doom. </a:t>
            </a:r>
          </a:p>
          <a:p>
            <a:pPr>
              <a:buFont typeface="Wingdings" pitchFamily="2" charset="2"/>
              <a:buChar char="Ø"/>
            </a:pPr>
            <a:endParaRPr lang="en-US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Frame 2: They collide and annihilate, releasing tremendous amounts of energy. </a:t>
            </a:r>
          </a:p>
          <a:p>
            <a:endParaRPr lang="en-US" sz="2400" b="1" dirty="0"/>
          </a:p>
        </p:txBody>
      </p:sp>
      <p:sp>
        <p:nvSpPr>
          <p:cNvPr id="9" name="Rectangle 8"/>
          <p:cNvSpPr/>
          <p:nvPr/>
        </p:nvSpPr>
        <p:spPr>
          <a:xfrm>
            <a:off x="838200" y="3949005"/>
            <a:ext cx="7848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Frame 3: The electron and positron have annihilated into a photon, or a Z particle, both of which may be virtual force carrier particles.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838200" y="4519136"/>
            <a:ext cx="81534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Frame 4: A charm quark and a charm anti quark emerge from the virtual force carrier particle.</a:t>
            </a:r>
          </a:p>
          <a:p>
            <a:pPr>
              <a:buFont typeface="Wingdings" pitchFamily="2" charset="2"/>
              <a:buChar char="Ø"/>
            </a:pPr>
            <a:endParaRPr lang="en-US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Frame 5: They begin moving apart, stretching the color force field (gluon field) between them. </a:t>
            </a:r>
            <a:endParaRPr lang="en-US" sz="1400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6537824"/>
            <a:ext cx="9041613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M.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Soleymaninia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(IPM &amp;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Semnan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university)                                                                                                                                                                                                                ICPP 2011  </a:t>
            </a:r>
            <a:endParaRPr lang="fa-IR" sz="1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CD26-9827-465B-8B2C-BB09251699F5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a-IR" sz="14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algn="ctr" rtl="1">
              <a:spcBef>
                <a:spcPct val="20000"/>
              </a:spcBef>
              <a:defRPr/>
            </a:pPr>
            <a:r>
              <a:rPr lang="fa-I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en-US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Picture 2" descr="http://www.particleadventure.org/images/page-elements/eedd2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1295400"/>
            <a:ext cx="4419600" cy="1838556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-76200" y="3527048"/>
            <a:ext cx="7696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fa-IR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Frame 6: The quarks move apart, further spreading their force field. </a:t>
            </a:r>
            <a:endParaRPr lang="en-US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43000" y="4073605"/>
            <a:ext cx="7315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fa-IR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Frame 7: The energy in the force field increases with the separation between the quarks. When there is sufficient energy in the force field, the energy is converted into a quark and an anti-quark (</a:t>
            </a:r>
            <a:endParaRPr lang="fa-IR" sz="1400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43000" y="4810780"/>
            <a:ext cx="754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Frames 8-10: The quarks separate into distinct, color-neutral </a:t>
            </a:r>
          </a:p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particles: the D+ (a charm and anti-down quark) and D- (an anti-charm and down quark) mesons. </a:t>
            </a:r>
            <a:endParaRPr lang="en-US" sz="1400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9200" y="152400"/>
            <a:ext cx="6318845" cy="461665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Take electron positron annihilation into hadrons</a:t>
            </a:r>
            <a:endParaRPr lang="fa-IR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6537824"/>
            <a:ext cx="9041613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M.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Soleymaninia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(IPM &amp;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Semnan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university)                                                                                                                                                                                                                ICPP 2011  </a:t>
            </a:r>
            <a:endParaRPr lang="fa-IR" sz="1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CD26-9827-465B-8B2C-BB09251699F5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a-IR" sz="14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algn="ctr" rtl="1">
              <a:spcBef>
                <a:spcPct val="20000"/>
              </a:spcBef>
              <a:defRPr/>
            </a:pPr>
            <a:r>
              <a:rPr lang="fa-I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en-US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152400"/>
            <a:ext cx="2864566" cy="461665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Experimental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event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fa-IR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0" y="4114800"/>
            <a:ext cx="2877711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In electron-positron collision leptons </a:t>
            </a:r>
          </a:p>
          <a:p>
            <a:pPr algn="ctr"/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annihilate completely.</a:t>
            </a:r>
            <a:endParaRPr lang="fa-IR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" y="3149025"/>
            <a:ext cx="2801921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Electron positron events clean,</a:t>
            </a:r>
          </a:p>
          <a:p>
            <a:pPr algn="ctr"/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interesting final-state particles only.</a:t>
            </a:r>
            <a:endParaRPr lang="fa-IR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" y="5175647"/>
            <a:ext cx="3810530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In fact, energies at </a:t>
            </a:r>
            <a:r>
              <a:rPr lang="en-US" sz="140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the </a:t>
            </a:r>
            <a:r>
              <a:rPr lang="en-US" sz="140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LEP 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were limited to</a:t>
            </a:r>
          </a:p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209GeV by energy loss via synchrotron radiation.</a:t>
            </a:r>
          </a:p>
        </p:txBody>
      </p:sp>
      <p:pic>
        <p:nvPicPr>
          <p:cNvPr id="1026" name="Picture 2" descr="C:\Users\User\Pictures\imagesCA7NZ5V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2514600"/>
            <a:ext cx="2857500" cy="16002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381000" y="106680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collisions between electrons and positrons are much simpler to analyze than collisions in which the energy is distributed among the constituent 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  <a:hlinkClick r:id="rId3" action="ppaction://hlinkfile" tooltip="Quark"/>
              </a:rPr>
              <a:t>quarks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,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  <a:hlinkClick r:id="rId4" action="ppaction://hlinkfile" tooltip="Antiquark"/>
              </a:rPr>
              <a:t>antiquarks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and 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  <a:hlinkClick r:id="rId5" action="ppaction://hlinkfile" tooltip="Gluon"/>
              </a:rPr>
              <a:t>gluons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of 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  <a:hlinkClick r:id="rId6" action="ppaction://hlinkfile" tooltip="Baryon"/>
              </a:rPr>
              <a:t>baryonic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particles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96000" y="1219200"/>
            <a:ext cx="2765501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measurements could be made more </a:t>
            </a:r>
          </a:p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accurately at the ILC.</a:t>
            </a:r>
            <a:endParaRPr lang="fa-IR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76800" y="5410200"/>
            <a:ext cx="4267200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One of the roles of the ILC would be making precision measurements of the properties of particles discovered at the LHC.</a:t>
            </a:r>
            <a:endParaRPr lang="fa-IR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6537824"/>
            <a:ext cx="9041613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M.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Soleymaninia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(IPM &amp;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Semnan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university)                                                                                                                                                                                                                ICPP 2011  </a:t>
            </a:r>
            <a:endParaRPr lang="fa-IR" sz="1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CD26-9827-465B-8B2C-BB09251699F5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a-IR" sz="14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algn="ctr" rtl="1">
              <a:spcBef>
                <a:spcPct val="20000"/>
              </a:spcBef>
              <a:defRPr/>
            </a:pPr>
            <a:r>
              <a:rPr lang="fa-I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en-US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838200"/>
            <a:ext cx="2976562" cy="325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219200" y="152400"/>
            <a:ext cx="2429639" cy="461665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Parton shower in </a:t>
            </a:r>
            <a:endParaRPr lang="fa-IR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18452" y="139148"/>
            <a:ext cx="9412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e+ e− </a:t>
            </a:r>
            <a:endParaRPr lang="fa-IR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0" y="1143000"/>
            <a:ext cx="4565609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Experimentally the original quark and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antiquark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can not be</a:t>
            </a:r>
          </a:p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directly detected.</a:t>
            </a:r>
          </a:p>
        </p:txBody>
      </p:sp>
      <p:sp>
        <p:nvSpPr>
          <p:cNvPr id="10" name="Rectangle 9"/>
          <p:cNvSpPr/>
          <p:nvPr/>
        </p:nvSpPr>
        <p:spPr>
          <a:xfrm>
            <a:off x="3962400" y="205740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What is detected is multitude of outgoing hadrons whose </a:t>
            </a:r>
          </a:p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energies sum to give Q.</a:t>
            </a:r>
          </a:p>
        </p:txBody>
      </p:sp>
      <p:grpSp>
        <p:nvGrpSpPr>
          <p:cNvPr id="11" name="Group 1216"/>
          <p:cNvGrpSpPr>
            <a:grpSpLocks/>
          </p:cNvGrpSpPr>
          <p:nvPr/>
        </p:nvGrpSpPr>
        <p:grpSpPr bwMode="auto">
          <a:xfrm>
            <a:off x="5410200" y="4572000"/>
            <a:ext cx="3352800" cy="1600200"/>
            <a:chOff x="1488" y="2400"/>
            <a:chExt cx="2400" cy="960"/>
          </a:xfrm>
        </p:grpSpPr>
        <p:grpSp>
          <p:nvGrpSpPr>
            <p:cNvPr id="12" name="Group 1178"/>
            <p:cNvGrpSpPr>
              <a:grpSpLocks/>
            </p:cNvGrpSpPr>
            <p:nvPr/>
          </p:nvGrpSpPr>
          <p:grpSpPr bwMode="auto">
            <a:xfrm>
              <a:off x="1488" y="2569"/>
              <a:ext cx="407" cy="539"/>
              <a:chOff x="168" y="2523"/>
              <a:chExt cx="701" cy="1178"/>
            </a:xfrm>
          </p:grpSpPr>
          <p:sp>
            <p:nvSpPr>
              <p:cNvPr id="40" name="Line 1179"/>
              <p:cNvSpPr>
                <a:spLocks noChangeShapeType="1"/>
              </p:cNvSpPr>
              <p:nvPr/>
            </p:nvSpPr>
            <p:spPr bwMode="auto">
              <a:xfrm flipH="1" flipV="1">
                <a:off x="178" y="2523"/>
                <a:ext cx="691" cy="59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41" name="Line 1180"/>
              <p:cNvSpPr>
                <a:spLocks noChangeShapeType="1"/>
              </p:cNvSpPr>
              <p:nvPr/>
            </p:nvSpPr>
            <p:spPr bwMode="auto">
              <a:xfrm flipH="1">
                <a:off x="168" y="3111"/>
                <a:ext cx="691" cy="59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</p:grpSp>
        <p:grpSp>
          <p:nvGrpSpPr>
            <p:cNvPr id="13" name="Group 1181"/>
            <p:cNvGrpSpPr>
              <a:grpSpLocks/>
            </p:cNvGrpSpPr>
            <p:nvPr/>
          </p:nvGrpSpPr>
          <p:grpSpPr bwMode="auto">
            <a:xfrm flipH="1">
              <a:off x="2239" y="2571"/>
              <a:ext cx="408" cy="539"/>
              <a:chOff x="168" y="2523"/>
              <a:chExt cx="703" cy="1178"/>
            </a:xfrm>
          </p:grpSpPr>
          <p:sp>
            <p:nvSpPr>
              <p:cNvPr id="38" name="Line 1182"/>
              <p:cNvSpPr>
                <a:spLocks noChangeShapeType="1"/>
              </p:cNvSpPr>
              <p:nvPr/>
            </p:nvSpPr>
            <p:spPr bwMode="auto">
              <a:xfrm flipH="1" flipV="1">
                <a:off x="180" y="2523"/>
                <a:ext cx="691" cy="59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39" name="Line 1183"/>
              <p:cNvSpPr>
                <a:spLocks noChangeShapeType="1"/>
              </p:cNvSpPr>
              <p:nvPr/>
            </p:nvSpPr>
            <p:spPr bwMode="auto">
              <a:xfrm flipH="1">
                <a:off x="168" y="3111"/>
                <a:ext cx="691" cy="59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</p:grpSp>
        <p:sp>
          <p:nvSpPr>
            <p:cNvPr id="14" name="Freeform 1184"/>
            <p:cNvSpPr>
              <a:spLocks/>
            </p:cNvSpPr>
            <p:nvPr/>
          </p:nvSpPr>
          <p:spPr bwMode="auto">
            <a:xfrm>
              <a:off x="2346" y="2764"/>
              <a:ext cx="279" cy="35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82" y="29"/>
                </a:cxn>
                <a:cxn ang="0">
                  <a:pos x="106" y="77"/>
                </a:cxn>
                <a:cxn ang="0">
                  <a:pos x="63" y="110"/>
                </a:cxn>
                <a:cxn ang="0">
                  <a:pos x="111" y="14"/>
                </a:cxn>
                <a:cxn ang="0">
                  <a:pos x="168" y="33"/>
                </a:cxn>
                <a:cxn ang="0">
                  <a:pos x="163" y="120"/>
                </a:cxn>
                <a:cxn ang="0">
                  <a:pos x="154" y="29"/>
                </a:cxn>
                <a:cxn ang="0">
                  <a:pos x="197" y="9"/>
                </a:cxn>
                <a:cxn ang="0">
                  <a:pos x="269" y="57"/>
                </a:cxn>
                <a:cxn ang="0">
                  <a:pos x="245" y="115"/>
                </a:cxn>
                <a:cxn ang="0">
                  <a:pos x="240" y="43"/>
                </a:cxn>
                <a:cxn ang="0">
                  <a:pos x="283" y="19"/>
                </a:cxn>
                <a:cxn ang="0">
                  <a:pos x="298" y="14"/>
                </a:cxn>
                <a:cxn ang="0">
                  <a:pos x="346" y="24"/>
                </a:cxn>
                <a:cxn ang="0">
                  <a:pos x="375" y="43"/>
                </a:cxn>
                <a:cxn ang="0">
                  <a:pos x="351" y="115"/>
                </a:cxn>
                <a:cxn ang="0">
                  <a:pos x="341" y="33"/>
                </a:cxn>
                <a:cxn ang="0">
                  <a:pos x="379" y="0"/>
                </a:cxn>
                <a:cxn ang="0">
                  <a:pos x="427" y="5"/>
                </a:cxn>
                <a:cxn ang="0">
                  <a:pos x="466" y="57"/>
                </a:cxn>
                <a:cxn ang="0">
                  <a:pos x="432" y="105"/>
                </a:cxn>
                <a:cxn ang="0">
                  <a:pos x="432" y="29"/>
                </a:cxn>
                <a:cxn ang="0">
                  <a:pos x="475" y="9"/>
                </a:cxn>
                <a:cxn ang="0">
                  <a:pos x="552" y="57"/>
                </a:cxn>
                <a:cxn ang="0">
                  <a:pos x="514" y="105"/>
                </a:cxn>
                <a:cxn ang="0">
                  <a:pos x="519" y="24"/>
                </a:cxn>
                <a:cxn ang="0">
                  <a:pos x="547" y="14"/>
                </a:cxn>
                <a:cxn ang="0">
                  <a:pos x="562" y="9"/>
                </a:cxn>
                <a:cxn ang="0">
                  <a:pos x="653" y="62"/>
                </a:cxn>
                <a:cxn ang="0">
                  <a:pos x="648" y="96"/>
                </a:cxn>
                <a:cxn ang="0">
                  <a:pos x="605" y="115"/>
                </a:cxn>
                <a:cxn ang="0">
                  <a:pos x="610" y="43"/>
                </a:cxn>
                <a:cxn ang="0">
                  <a:pos x="639" y="14"/>
                </a:cxn>
                <a:cxn ang="0">
                  <a:pos x="749" y="19"/>
                </a:cxn>
              </a:cxnLst>
              <a:rect l="0" t="0" r="r" b="b"/>
              <a:pathLst>
                <a:path w="749" h="120">
                  <a:moveTo>
                    <a:pt x="0" y="33"/>
                  </a:moveTo>
                  <a:cubicBezTo>
                    <a:pt x="32" y="24"/>
                    <a:pt x="47" y="25"/>
                    <a:pt x="82" y="29"/>
                  </a:cubicBezTo>
                  <a:cubicBezTo>
                    <a:pt x="99" y="46"/>
                    <a:pt x="100" y="54"/>
                    <a:pt x="106" y="77"/>
                  </a:cubicBezTo>
                  <a:cubicBezTo>
                    <a:pt x="100" y="117"/>
                    <a:pt x="101" y="118"/>
                    <a:pt x="63" y="110"/>
                  </a:cubicBezTo>
                  <a:cubicBezTo>
                    <a:pt x="66" y="54"/>
                    <a:pt x="57" y="27"/>
                    <a:pt x="111" y="14"/>
                  </a:cubicBezTo>
                  <a:cubicBezTo>
                    <a:pt x="135" y="18"/>
                    <a:pt x="148" y="20"/>
                    <a:pt x="168" y="33"/>
                  </a:cubicBezTo>
                  <a:cubicBezTo>
                    <a:pt x="187" y="61"/>
                    <a:pt x="196" y="98"/>
                    <a:pt x="163" y="120"/>
                  </a:cubicBezTo>
                  <a:cubicBezTo>
                    <a:pt x="131" y="108"/>
                    <a:pt x="134" y="54"/>
                    <a:pt x="154" y="29"/>
                  </a:cubicBezTo>
                  <a:cubicBezTo>
                    <a:pt x="164" y="17"/>
                    <a:pt x="197" y="9"/>
                    <a:pt x="197" y="9"/>
                  </a:cubicBezTo>
                  <a:cubicBezTo>
                    <a:pt x="262" y="17"/>
                    <a:pt x="240" y="16"/>
                    <a:pt x="269" y="57"/>
                  </a:cubicBezTo>
                  <a:cubicBezTo>
                    <a:pt x="282" y="94"/>
                    <a:pt x="287" y="100"/>
                    <a:pt x="245" y="115"/>
                  </a:cubicBezTo>
                  <a:cubicBezTo>
                    <a:pt x="226" y="89"/>
                    <a:pt x="226" y="94"/>
                    <a:pt x="240" y="43"/>
                  </a:cubicBezTo>
                  <a:cubicBezTo>
                    <a:pt x="244" y="29"/>
                    <a:pt x="275" y="22"/>
                    <a:pt x="283" y="19"/>
                  </a:cubicBezTo>
                  <a:cubicBezTo>
                    <a:pt x="288" y="17"/>
                    <a:pt x="298" y="14"/>
                    <a:pt x="298" y="14"/>
                  </a:cubicBezTo>
                  <a:cubicBezTo>
                    <a:pt x="307" y="15"/>
                    <a:pt x="334" y="18"/>
                    <a:pt x="346" y="24"/>
                  </a:cubicBezTo>
                  <a:cubicBezTo>
                    <a:pt x="356" y="30"/>
                    <a:pt x="375" y="43"/>
                    <a:pt x="375" y="43"/>
                  </a:cubicBezTo>
                  <a:cubicBezTo>
                    <a:pt x="396" y="76"/>
                    <a:pt x="385" y="103"/>
                    <a:pt x="351" y="115"/>
                  </a:cubicBezTo>
                  <a:cubicBezTo>
                    <a:pt x="331" y="87"/>
                    <a:pt x="332" y="73"/>
                    <a:pt x="341" y="33"/>
                  </a:cubicBezTo>
                  <a:cubicBezTo>
                    <a:pt x="345" y="17"/>
                    <a:pt x="379" y="0"/>
                    <a:pt x="379" y="0"/>
                  </a:cubicBezTo>
                  <a:cubicBezTo>
                    <a:pt x="395" y="2"/>
                    <a:pt x="411" y="2"/>
                    <a:pt x="427" y="5"/>
                  </a:cubicBezTo>
                  <a:cubicBezTo>
                    <a:pt x="449" y="10"/>
                    <a:pt x="455" y="41"/>
                    <a:pt x="466" y="57"/>
                  </a:cubicBezTo>
                  <a:cubicBezTo>
                    <a:pt x="462" y="96"/>
                    <a:pt x="470" y="118"/>
                    <a:pt x="432" y="105"/>
                  </a:cubicBezTo>
                  <a:cubicBezTo>
                    <a:pt x="417" y="82"/>
                    <a:pt x="410" y="51"/>
                    <a:pt x="432" y="29"/>
                  </a:cubicBezTo>
                  <a:cubicBezTo>
                    <a:pt x="443" y="18"/>
                    <a:pt x="475" y="9"/>
                    <a:pt x="475" y="9"/>
                  </a:cubicBezTo>
                  <a:cubicBezTo>
                    <a:pt x="532" y="14"/>
                    <a:pt x="536" y="11"/>
                    <a:pt x="552" y="57"/>
                  </a:cubicBezTo>
                  <a:cubicBezTo>
                    <a:pt x="547" y="103"/>
                    <a:pt x="555" y="116"/>
                    <a:pt x="514" y="105"/>
                  </a:cubicBezTo>
                  <a:cubicBezTo>
                    <a:pt x="506" y="82"/>
                    <a:pt x="491" y="42"/>
                    <a:pt x="519" y="24"/>
                  </a:cubicBezTo>
                  <a:cubicBezTo>
                    <a:pt x="527" y="19"/>
                    <a:pt x="538" y="17"/>
                    <a:pt x="547" y="14"/>
                  </a:cubicBezTo>
                  <a:cubicBezTo>
                    <a:pt x="552" y="12"/>
                    <a:pt x="562" y="9"/>
                    <a:pt x="562" y="9"/>
                  </a:cubicBezTo>
                  <a:cubicBezTo>
                    <a:pt x="615" y="14"/>
                    <a:pt x="636" y="13"/>
                    <a:pt x="653" y="62"/>
                  </a:cubicBezTo>
                  <a:cubicBezTo>
                    <a:pt x="651" y="73"/>
                    <a:pt x="653" y="86"/>
                    <a:pt x="648" y="96"/>
                  </a:cubicBezTo>
                  <a:cubicBezTo>
                    <a:pt x="642" y="110"/>
                    <a:pt x="605" y="115"/>
                    <a:pt x="605" y="115"/>
                  </a:cubicBezTo>
                  <a:cubicBezTo>
                    <a:pt x="597" y="94"/>
                    <a:pt x="595" y="62"/>
                    <a:pt x="610" y="43"/>
                  </a:cubicBezTo>
                  <a:cubicBezTo>
                    <a:pt x="618" y="32"/>
                    <a:pt x="639" y="14"/>
                    <a:pt x="639" y="14"/>
                  </a:cubicBezTo>
                  <a:cubicBezTo>
                    <a:pt x="736" y="19"/>
                    <a:pt x="700" y="19"/>
                    <a:pt x="749" y="19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15" name="Freeform 1185"/>
            <p:cNvSpPr>
              <a:spLocks/>
            </p:cNvSpPr>
            <p:nvPr/>
          </p:nvSpPr>
          <p:spPr bwMode="auto">
            <a:xfrm rot="21050561" flipV="1">
              <a:off x="2463" y="2659"/>
              <a:ext cx="279" cy="35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82" y="29"/>
                </a:cxn>
                <a:cxn ang="0">
                  <a:pos x="106" y="77"/>
                </a:cxn>
                <a:cxn ang="0">
                  <a:pos x="63" y="110"/>
                </a:cxn>
                <a:cxn ang="0">
                  <a:pos x="111" y="14"/>
                </a:cxn>
                <a:cxn ang="0">
                  <a:pos x="168" y="33"/>
                </a:cxn>
                <a:cxn ang="0">
                  <a:pos x="163" y="120"/>
                </a:cxn>
                <a:cxn ang="0">
                  <a:pos x="154" y="29"/>
                </a:cxn>
                <a:cxn ang="0">
                  <a:pos x="197" y="9"/>
                </a:cxn>
                <a:cxn ang="0">
                  <a:pos x="269" y="57"/>
                </a:cxn>
                <a:cxn ang="0">
                  <a:pos x="245" y="115"/>
                </a:cxn>
                <a:cxn ang="0">
                  <a:pos x="240" y="43"/>
                </a:cxn>
                <a:cxn ang="0">
                  <a:pos x="283" y="19"/>
                </a:cxn>
                <a:cxn ang="0">
                  <a:pos x="298" y="14"/>
                </a:cxn>
                <a:cxn ang="0">
                  <a:pos x="346" y="24"/>
                </a:cxn>
                <a:cxn ang="0">
                  <a:pos x="375" y="43"/>
                </a:cxn>
                <a:cxn ang="0">
                  <a:pos x="351" y="115"/>
                </a:cxn>
                <a:cxn ang="0">
                  <a:pos x="341" y="33"/>
                </a:cxn>
                <a:cxn ang="0">
                  <a:pos x="379" y="0"/>
                </a:cxn>
                <a:cxn ang="0">
                  <a:pos x="427" y="5"/>
                </a:cxn>
                <a:cxn ang="0">
                  <a:pos x="466" y="57"/>
                </a:cxn>
                <a:cxn ang="0">
                  <a:pos x="432" y="105"/>
                </a:cxn>
                <a:cxn ang="0">
                  <a:pos x="432" y="29"/>
                </a:cxn>
                <a:cxn ang="0">
                  <a:pos x="475" y="9"/>
                </a:cxn>
                <a:cxn ang="0">
                  <a:pos x="552" y="57"/>
                </a:cxn>
                <a:cxn ang="0">
                  <a:pos x="514" y="105"/>
                </a:cxn>
                <a:cxn ang="0">
                  <a:pos x="519" y="24"/>
                </a:cxn>
                <a:cxn ang="0">
                  <a:pos x="547" y="14"/>
                </a:cxn>
                <a:cxn ang="0">
                  <a:pos x="562" y="9"/>
                </a:cxn>
                <a:cxn ang="0">
                  <a:pos x="653" y="62"/>
                </a:cxn>
                <a:cxn ang="0">
                  <a:pos x="648" y="96"/>
                </a:cxn>
                <a:cxn ang="0">
                  <a:pos x="605" y="115"/>
                </a:cxn>
                <a:cxn ang="0">
                  <a:pos x="610" y="43"/>
                </a:cxn>
                <a:cxn ang="0">
                  <a:pos x="639" y="14"/>
                </a:cxn>
                <a:cxn ang="0">
                  <a:pos x="749" y="19"/>
                </a:cxn>
              </a:cxnLst>
              <a:rect l="0" t="0" r="r" b="b"/>
              <a:pathLst>
                <a:path w="749" h="120">
                  <a:moveTo>
                    <a:pt x="0" y="33"/>
                  </a:moveTo>
                  <a:cubicBezTo>
                    <a:pt x="32" y="24"/>
                    <a:pt x="47" y="25"/>
                    <a:pt x="82" y="29"/>
                  </a:cubicBezTo>
                  <a:cubicBezTo>
                    <a:pt x="99" y="46"/>
                    <a:pt x="100" y="54"/>
                    <a:pt x="106" y="77"/>
                  </a:cubicBezTo>
                  <a:cubicBezTo>
                    <a:pt x="100" y="117"/>
                    <a:pt x="101" y="118"/>
                    <a:pt x="63" y="110"/>
                  </a:cubicBezTo>
                  <a:cubicBezTo>
                    <a:pt x="66" y="54"/>
                    <a:pt x="57" y="27"/>
                    <a:pt x="111" y="14"/>
                  </a:cubicBezTo>
                  <a:cubicBezTo>
                    <a:pt x="135" y="18"/>
                    <a:pt x="148" y="20"/>
                    <a:pt x="168" y="33"/>
                  </a:cubicBezTo>
                  <a:cubicBezTo>
                    <a:pt x="187" y="61"/>
                    <a:pt x="196" y="98"/>
                    <a:pt x="163" y="120"/>
                  </a:cubicBezTo>
                  <a:cubicBezTo>
                    <a:pt x="131" y="108"/>
                    <a:pt x="134" y="54"/>
                    <a:pt x="154" y="29"/>
                  </a:cubicBezTo>
                  <a:cubicBezTo>
                    <a:pt x="164" y="17"/>
                    <a:pt x="197" y="9"/>
                    <a:pt x="197" y="9"/>
                  </a:cubicBezTo>
                  <a:cubicBezTo>
                    <a:pt x="262" y="17"/>
                    <a:pt x="240" y="16"/>
                    <a:pt x="269" y="57"/>
                  </a:cubicBezTo>
                  <a:cubicBezTo>
                    <a:pt x="282" y="94"/>
                    <a:pt x="287" y="100"/>
                    <a:pt x="245" y="115"/>
                  </a:cubicBezTo>
                  <a:cubicBezTo>
                    <a:pt x="226" y="89"/>
                    <a:pt x="226" y="94"/>
                    <a:pt x="240" y="43"/>
                  </a:cubicBezTo>
                  <a:cubicBezTo>
                    <a:pt x="244" y="29"/>
                    <a:pt x="275" y="22"/>
                    <a:pt x="283" y="19"/>
                  </a:cubicBezTo>
                  <a:cubicBezTo>
                    <a:pt x="288" y="17"/>
                    <a:pt x="298" y="14"/>
                    <a:pt x="298" y="14"/>
                  </a:cubicBezTo>
                  <a:cubicBezTo>
                    <a:pt x="307" y="15"/>
                    <a:pt x="334" y="18"/>
                    <a:pt x="346" y="24"/>
                  </a:cubicBezTo>
                  <a:cubicBezTo>
                    <a:pt x="356" y="30"/>
                    <a:pt x="375" y="43"/>
                    <a:pt x="375" y="43"/>
                  </a:cubicBezTo>
                  <a:cubicBezTo>
                    <a:pt x="396" y="76"/>
                    <a:pt x="385" y="103"/>
                    <a:pt x="351" y="115"/>
                  </a:cubicBezTo>
                  <a:cubicBezTo>
                    <a:pt x="331" y="87"/>
                    <a:pt x="332" y="73"/>
                    <a:pt x="341" y="33"/>
                  </a:cubicBezTo>
                  <a:cubicBezTo>
                    <a:pt x="345" y="17"/>
                    <a:pt x="379" y="0"/>
                    <a:pt x="379" y="0"/>
                  </a:cubicBezTo>
                  <a:cubicBezTo>
                    <a:pt x="395" y="2"/>
                    <a:pt x="411" y="2"/>
                    <a:pt x="427" y="5"/>
                  </a:cubicBezTo>
                  <a:cubicBezTo>
                    <a:pt x="449" y="10"/>
                    <a:pt x="455" y="41"/>
                    <a:pt x="466" y="57"/>
                  </a:cubicBezTo>
                  <a:cubicBezTo>
                    <a:pt x="462" y="96"/>
                    <a:pt x="470" y="118"/>
                    <a:pt x="432" y="105"/>
                  </a:cubicBezTo>
                  <a:cubicBezTo>
                    <a:pt x="417" y="82"/>
                    <a:pt x="410" y="51"/>
                    <a:pt x="432" y="29"/>
                  </a:cubicBezTo>
                  <a:cubicBezTo>
                    <a:pt x="443" y="18"/>
                    <a:pt x="475" y="9"/>
                    <a:pt x="475" y="9"/>
                  </a:cubicBezTo>
                  <a:cubicBezTo>
                    <a:pt x="532" y="14"/>
                    <a:pt x="536" y="11"/>
                    <a:pt x="552" y="57"/>
                  </a:cubicBezTo>
                  <a:cubicBezTo>
                    <a:pt x="547" y="103"/>
                    <a:pt x="555" y="116"/>
                    <a:pt x="514" y="105"/>
                  </a:cubicBezTo>
                  <a:cubicBezTo>
                    <a:pt x="506" y="82"/>
                    <a:pt x="491" y="42"/>
                    <a:pt x="519" y="24"/>
                  </a:cubicBezTo>
                  <a:cubicBezTo>
                    <a:pt x="527" y="19"/>
                    <a:pt x="538" y="17"/>
                    <a:pt x="547" y="14"/>
                  </a:cubicBezTo>
                  <a:cubicBezTo>
                    <a:pt x="552" y="12"/>
                    <a:pt x="562" y="9"/>
                    <a:pt x="562" y="9"/>
                  </a:cubicBezTo>
                  <a:cubicBezTo>
                    <a:pt x="615" y="14"/>
                    <a:pt x="636" y="13"/>
                    <a:pt x="653" y="62"/>
                  </a:cubicBezTo>
                  <a:cubicBezTo>
                    <a:pt x="651" y="73"/>
                    <a:pt x="653" y="86"/>
                    <a:pt x="648" y="96"/>
                  </a:cubicBezTo>
                  <a:cubicBezTo>
                    <a:pt x="642" y="110"/>
                    <a:pt x="605" y="115"/>
                    <a:pt x="605" y="115"/>
                  </a:cubicBezTo>
                  <a:cubicBezTo>
                    <a:pt x="597" y="94"/>
                    <a:pt x="595" y="62"/>
                    <a:pt x="610" y="43"/>
                  </a:cubicBezTo>
                  <a:cubicBezTo>
                    <a:pt x="618" y="32"/>
                    <a:pt x="639" y="14"/>
                    <a:pt x="639" y="14"/>
                  </a:cubicBezTo>
                  <a:cubicBezTo>
                    <a:pt x="736" y="19"/>
                    <a:pt x="700" y="19"/>
                    <a:pt x="749" y="19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16" name="Freeform 1186"/>
            <p:cNvSpPr>
              <a:spLocks/>
            </p:cNvSpPr>
            <p:nvPr/>
          </p:nvSpPr>
          <p:spPr bwMode="auto">
            <a:xfrm>
              <a:off x="2307" y="2860"/>
              <a:ext cx="279" cy="36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82" y="29"/>
                </a:cxn>
                <a:cxn ang="0">
                  <a:pos x="106" y="77"/>
                </a:cxn>
                <a:cxn ang="0">
                  <a:pos x="63" y="110"/>
                </a:cxn>
                <a:cxn ang="0">
                  <a:pos x="111" y="14"/>
                </a:cxn>
                <a:cxn ang="0">
                  <a:pos x="168" y="33"/>
                </a:cxn>
                <a:cxn ang="0">
                  <a:pos x="163" y="120"/>
                </a:cxn>
                <a:cxn ang="0">
                  <a:pos x="154" y="29"/>
                </a:cxn>
                <a:cxn ang="0">
                  <a:pos x="197" y="9"/>
                </a:cxn>
                <a:cxn ang="0">
                  <a:pos x="269" y="57"/>
                </a:cxn>
                <a:cxn ang="0">
                  <a:pos x="245" y="115"/>
                </a:cxn>
                <a:cxn ang="0">
                  <a:pos x="240" y="43"/>
                </a:cxn>
                <a:cxn ang="0">
                  <a:pos x="283" y="19"/>
                </a:cxn>
                <a:cxn ang="0">
                  <a:pos x="298" y="14"/>
                </a:cxn>
                <a:cxn ang="0">
                  <a:pos x="346" y="24"/>
                </a:cxn>
                <a:cxn ang="0">
                  <a:pos x="375" y="43"/>
                </a:cxn>
                <a:cxn ang="0">
                  <a:pos x="351" y="115"/>
                </a:cxn>
                <a:cxn ang="0">
                  <a:pos x="341" y="33"/>
                </a:cxn>
                <a:cxn ang="0">
                  <a:pos x="379" y="0"/>
                </a:cxn>
                <a:cxn ang="0">
                  <a:pos x="427" y="5"/>
                </a:cxn>
                <a:cxn ang="0">
                  <a:pos x="466" y="57"/>
                </a:cxn>
                <a:cxn ang="0">
                  <a:pos x="432" y="105"/>
                </a:cxn>
                <a:cxn ang="0">
                  <a:pos x="432" y="29"/>
                </a:cxn>
                <a:cxn ang="0">
                  <a:pos x="475" y="9"/>
                </a:cxn>
                <a:cxn ang="0">
                  <a:pos x="552" y="57"/>
                </a:cxn>
                <a:cxn ang="0">
                  <a:pos x="514" y="105"/>
                </a:cxn>
                <a:cxn ang="0">
                  <a:pos x="519" y="24"/>
                </a:cxn>
                <a:cxn ang="0">
                  <a:pos x="547" y="14"/>
                </a:cxn>
                <a:cxn ang="0">
                  <a:pos x="562" y="9"/>
                </a:cxn>
                <a:cxn ang="0">
                  <a:pos x="653" y="62"/>
                </a:cxn>
                <a:cxn ang="0">
                  <a:pos x="648" y="96"/>
                </a:cxn>
                <a:cxn ang="0">
                  <a:pos x="605" y="115"/>
                </a:cxn>
                <a:cxn ang="0">
                  <a:pos x="610" y="43"/>
                </a:cxn>
                <a:cxn ang="0">
                  <a:pos x="639" y="14"/>
                </a:cxn>
                <a:cxn ang="0">
                  <a:pos x="749" y="19"/>
                </a:cxn>
              </a:cxnLst>
              <a:rect l="0" t="0" r="r" b="b"/>
              <a:pathLst>
                <a:path w="749" h="120">
                  <a:moveTo>
                    <a:pt x="0" y="33"/>
                  </a:moveTo>
                  <a:cubicBezTo>
                    <a:pt x="32" y="24"/>
                    <a:pt x="47" y="25"/>
                    <a:pt x="82" y="29"/>
                  </a:cubicBezTo>
                  <a:cubicBezTo>
                    <a:pt x="99" y="46"/>
                    <a:pt x="100" y="54"/>
                    <a:pt x="106" y="77"/>
                  </a:cubicBezTo>
                  <a:cubicBezTo>
                    <a:pt x="100" y="117"/>
                    <a:pt x="101" y="118"/>
                    <a:pt x="63" y="110"/>
                  </a:cubicBezTo>
                  <a:cubicBezTo>
                    <a:pt x="66" y="54"/>
                    <a:pt x="57" y="27"/>
                    <a:pt x="111" y="14"/>
                  </a:cubicBezTo>
                  <a:cubicBezTo>
                    <a:pt x="135" y="18"/>
                    <a:pt x="148" y="20"/>
                    <a:pt x="168" y="33"/>
                  </a:cubicBezTo>
                  <a:cubicBezTo>
                    <a:pt x="187" y="61"/>
                    <a:pt x="196" y="98"/>
                    <a:pt x="163" y="120"/>
                  </a:cubicBezTo>
                  <a:cubicBezTo>
                    <a:pt x="131" y="108"/>
                    <a:pt x="134" y="54"/>
                    <a:pt x="154" y="29"/>
                  </a:cubicBezTo>
                  <a:cubicBezTo>
                    <a:pt x="164" y="17"/>
                    <a:pt x="197" y="9"/>
                    <a:pt x="197" y="9"/>
                  </a:cubicBezTo>
                  <a:cubicBezTo>
                    <a:pt x="262" y="17"/>
                    <a:pt x="240" y="16"/>
                    <a:pt x="269" y="57"/>
                  </a:cubicBezTo>
                  <a:cubicBezTo>
                    <a:pt x="282" y="94"/>
                    <a:pt x="287" y="100"/>
                    <a:pt x="245" y="115"/>
                  </a:cubicBezTo>
                  <a:cubicBezTo>
                    <a:pt x="226" y="89"/>
                    <a:pt x="226" y="94"/>
                    <a:pt x="240" y="43"/>
                  </a:cubicBezTo>
                  <a:cubicBezTo>
                    <a:pt x="244" y="29"/>
                    <a:pt x="275" y="22"/>
                    <a:pt x="283" y="19"/>
                  </a:cubicBezTo>
                  <a:cubicBezTo>
                    <a:pt x="288" y="17"/>
                    <a:pt x="298" y="14"/>
                    <a:pt x="298" y="14"/>
                  </a:cubicBezTo>
                  <a:cubicBezTo>
                    <a:pt x="307" y="15"/>
                    <a:pt x="334" y="18"/>
                    <a:pt x="346" y="24"/>
                  </a:cubicBezTo>
                  <a:cubicBezTo>
                    <a:pt x="356" y="30"/>
                    <a:pt x="375" y="43"/>
                    <a:pt x="375" y="43"/>
                  </a:cubicBezTo>
                  <a:cubicBezTo>
                    <a:pt x="396" y="76"/>
                    <a:pt x="385" y="103"/>
                    <a:pt x="351" y="115"/>
                  </a:cubicBezTo>
                  <a:cubicBezTo>
                    <a:pt x="331" y="87"/>
                    <a:pt x="332" y="73"/>
                    <a:pt x="341" y="33"/>
                  </a:cubicBezTo>
                  <a:cubicBezTo>
                    <a:pt x="345" y="17"/>
                    <a:pt x="379" y="0"/>
                    <a:pt x="379" y="0"/>
                  </a:cubicBezTo>
                  <a:cubicBezTo>
                    <a:pt x="395" y="2"/>
                    <a:pt x="411" y="2"/>
                    <a:pt x="427" y="5"/>
                  </a:cubicBezTo>
                  <a:cubicBezTo>
                    <a:pt x="449" y="10"/>
                    <a:pt x="455" y="41"/>
                    <a:pt x="466" y="57"/>
                  </a:cubicBezTo>
                  <a:cubicBezTo>
                    <a:pt x="462" y="96"/>
                    <a:pt x="470" y="118"/>
                    <a:pt x="432" y="105"/>
                  </a:cubicBezTo>
                  <a:cubicBezTo>
                    <a:pt x="417" y="82"/>
                    <a:pt x="410" y="51"/>
                    <a:pt x="432" y="29"/>
                  </a:cubicBezTo>
                  <a:cubicBezTo>
                    <a:pt x="443" y="18"/>
                    <a:pt x="475" y="9"/>
                    <a:pt x="475" y="9"/>
                  </a:cubicBezTo>
                  <a:cubicBezTo>
                    <a:pt x="532" y="14"/>
                    <a:pt x="536" y="11"/>
                    <a:pt x="552" y="57"/>
                  </a:cubicBezTo>
                  <a:cubicBezTo>
                    <a:pt x="547" y="103"/>
                    <a:pt x="555" y="116"/>
                    <a:pt x="514" y="105"/>
                  </a:cubicBezTo>
                  <a:cubicBezTo>
                    <a:pt x="506" y="82"/>
                    <a:pt x="491" y="42"/>
                    <a:pt x="519" y="24"/>
                  </a:cubicBezTo>
                  <a:cubicBezTo>
                    <a:pt x="527" y="19"/>
                    <a:pt x="538" y="17"/>
                    <a:pt x="547" y="14"/>
                  </a:cubicBezTo>
                  <a:cubicBezTo>
                    <a:pt x="552" y="12"/>
                    <a:pt x="562" y="9"/>
                    <a:pt x="562" y="9"/>
                  </a:cubicBezTo>
                  <a:cubicBezTo>
                    <a:pt x="615" y="14"/>
                    <a:pt x="636" y="13"/>
                    <a:pt x="653" y="62"/>
                  </a:cubicBezTo>
                  <a:cubicBezTo>
                    <a:pt x="651" y="73"/>
                    <a:pt x="653" y="86"/>
                    <a:pt x="648" y="96"/>
                  </a:cubicBezTo>
                  <a:cubicBezTo>
                    <a:pt x="642" y="110"/>
                    <a:pt x="605" y="115"/>
                    <a:pt x="605" y="115"/>
                  </a:cubicBezTo>
                  <a:cubicBezTo>
                    <a:pt x="597" y="94"/>
                    <a:pt x="595" y="62"/>
                    <a:pt x="610" y="43"/>
                  </a:cubicBezTo>
                  <a:cubicBezTo>
                    <a:pt x="618" y="32"/>
                    <a:pt x="639" y="14"/>
                    <a:pt x="639" y="14"/>
                  </a:cubicBezTo>
                  <a:cubicBezTo>
                    <a:pt x="736" y="19"/>
                    <a:pt x="700" y="19"/>
                    <a:pt x="749" y="19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17" name="Freeform 1187"/>
            <p:cNvSpPr>
              <a:spLocks/>
            </p:cNvSpPr>
            <p:nvPr/>
          </p:nvSpPr>
          <p:spPr bwMode="auto">
            <a:xfrm rot="2243764" flipV="1">
              <a:off x="2696" y="3039"/>
              <a:ext cx="280" cy="36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82" y="29"/>
                </a:cxn>
                <a:cxn ang="0">
                  <a:pos x="106" y="77"/>
                </a:cxn>
                <a:cxn ang="0">
                  <a:pos x="63" y="110"/>
                </a:cxn>
                <a:cxn ang="0">
                  <a:pos x="111" y="14"/>
                </a:cxn>
                <a:cxn ang="0">
                  <a:pos x="168" y="33"/>
                </a:cxn>
                <a:cxn ang="0">
                  <a:pos x="163" y="120"/>
                </a:cxn>
                <a:cxn ang="0">
                  <a:pos x="154" y="29"/>
                </a:cxn>
                <a:cxn ang="0">
                  <a:pos x="197" y="9"/>
                </a:cxn>
                <a:cxn ang="0">
                  <a:pos x="269" y="57"/>
                </a:cxn>
                <a:cxn ang="0">
                  <a:pos x="245" y="115"/>
                </a:cxn>
                <a:cxn ang="0">
                  <a:pos x="240" y="43"/>
                </a:cxn>
                <a:cxn ang="0">
                  <a:pos x="283" y="19"/>
                </a:cxn>
                <a:cxn ang="0">
                  <a:pos x="298" y="14"/>
                </a:cxn>
                <a:cxn ang="0">
                  <a:pos x="346" y="24"/>
                </a:cxn>
                <a:cxn ang="0">
                  <a:pos x="375" y="43"/>
                </a:cxn>
                <a:cxn ang="0">
                  <a:pos x="351" y="115"/>
                </a:cxn>
                <a:cxn ang="0">
                  <a:pos x="341" y="33"/>
                </a:cxn>
                <a:cxn ang="0">
                  <a:pos x="379" y="0"/>
                </a:cxn>
                <a:cxn ang="0">
                  <a:pos x="427" y="5"/>
                </a:cxn>
                <a:cxn ang="0">
                  <a:pos x="466" y="57"/>
                </a:cxn>
                <a:cxn ang="0">
                  <a:pos x="432" y="105"/>
                </a:cxn>
                <a:cxn ang="0">
                  <a:pos x="432" y="29"/>
                </a:cxn>
                <a:cxn ang="0">
                  <a:pos x="475" y="9"/>
                </a:cxn>
                <a:cxn ang="0">
                  <a:pos x="552" y="57"/>
                </a:cxn>
                <a:cxn ang="0">
                  <a:pos x="514" y="105"/>
                </a:cxn>
                <a:cxn ang="0">
                  <a:pos x="519" y="24"/>
                </a:cxn>
                <a:cxn ang="0">
                  <a:pos x="547" y="14"/>
                </a:cxn>
                <a:cxn ang="0">
                  <a:pos x="562" y="9"/>
                </a:cxn>
                <a:cxn ang="0">
                  <a:pos x="653" y="62"/>
                </a:cxn>
                <a:cxn ang="0">
                  <a:pos x="648" y="96"/>
                </a:cxn>
                <a:cxn ang="0">
                  <a:pos x="605" y="115"/>
                </a:cxn>
                <a:cxn ang="0">
                  <a:pos x="610" y="43"/>
                </a:cxn>
                <a:cxn ang="0">
                  <a:pos x="639" y="14"/>
                </a:cxn>
                <a:cxn ang="0">
                  <a:pos x="749" y="19"/>
                </a:cxn>
              </a:cxnLst>
              <a:rect l="0" t="0" r="r" b="b"/>
              <a:pathLst>
                <a:path w="749" h="120">
                  <a:moveTo>
                    <a:pt x="0" y="33"/>
                  </a:moveTo>
                  <a:cubicBezTo>
                    <a:pt x="32" y="24"/>
                    <a:pt x="47" y="25"/>
                    <a:pt x="82" y="29"/>
                  </a:cubicBezTo>
                  <a:cubicBezTo>
                    <a:pt x="99" y="46"/>
                    <a:pt x="100" y="54"/>
                    <a:pt x="106" y="77"/>
                  </a:cubicBezTo>
                  <a:cubicBezTo>
                    <a:pt x="100" y="117"/>
                    <a:pt x="101" y="118"/>
                    <a:pt x="63" y="110"/>
                  </a:cubicBezTo>
                  <a:cubicBezTo>
                    <a:pt x="66" y="54"/>
                    <a:pt x="57" y="27"/>
                    <a:pt x="111" y="14"/>
                  </a:cubicBezTo>
                  <a:cubicBezTo>
                    <a:pt x="135" y="18"/>
                    <a:pt x="148" y="20"/>
                    <a:pt x="168" y="33"/>
                  </a:cubicBezTo>
                  <a:cubicBezTo>
                    <a:pt x="187" y="61"/>
                    <a:pt x="196" y="98"/>
                    <a:pt x="163" y="120"/>
                  </a:cubicBezTo>
                  <a:cubicBezTo>
                    <a:pt x="131" y="108"/>
                    <a:pt x="134" y="54"/>
                    <a:pt x="154" y="29"/>
                  </a:cubicBezTo>
                  <a:cubicBezTo>
                    <a:pt x="164" y="17"/>
                    <a:pt x="197" y="9"/>
                    <a:pt x="197" y="9"/>
                  </a:cubicBezTo>
                  <a:cubicBezTo>
                    <a:pt x="262" y="17"/>
                    <a:pt x="240" y="16"/>
                    <a:pt x="269" y="57"/>
                  </a:cubicBezTo>
                  <a:cubicBezTo>
                    <a:pt x="282" y="94"/>
                    <a:pt x="287" y="100"/>
                    <a:pt x="245" y="115"/>
                  </a:cubicBezTo>
                  <a:cubicBezTo>
                    <a:pt x="226" y="89"/>
                    <a:pt x="226" y="94"/>
                    <a:pt x="240" y="43"/>
                  </a:cubicBezTo>
                  <a:cubicBezTo>
                    <a:pt x="244" y="29"/>
                    <a:pt x="275" y="22"/>
                    <a:pt x="283" y="19"/>
                  </a:cubicBezTo>
                  <a:cubicBezTo>
                    <a:pt x="288" y="17"/>
                    <a:pt x="298" y="14"/>
                    <a:pt x="298" y="14"/>
                  </a:cubicBezTo>
                  <a:cubicBezTo>
                    <a:pt x="307" y="15"/>
                    <a:pt x="334" y="18"/>
                    <a:pt x="346" y="24"/>
                  </a:cubicBezTo>
                  <a:cubicBezTo>
                    <a:pt x="356" y="30"/>
                    <a:pt x="375" y="43"/>
                    <a:pt x="375" y="43"/>
                  </a:cubicBezTo>
                  <a:cubicBezTo>
                    <a:pt x="396" y="76"/>
                    <a:pt x="385" y="103"/>
                    <a:pt x="351" y="115"/>
                  </a:cubicBezTo>
                  <a:cubicBezTo>
                    <a:pt x="331" y="87"/>
                    <a:pt x="332" y="73"/>
                    <a:pt x="341" y="33"/>
                  </a:cubicBezTo>
                  <a:cubicBezTo>
                    <a:pt x="345" y="17"/>
                    <a:pt x="379" y="0"/>
                    <a:pt x="379" y="0"/>
                  </a:cubicBezTo>
                  <a:cubicBezTo>
                    <a:pt x="395" y="2"/>
                    <a:pt x="411" y="2"/>
                    <a:pt x="427" y="5"/>
                  </a:cubicBezTo>
                  <a:cubicBezTo>
                    <a:pt x="449" y="10"/>
                    <a:pt x="455" y="41"/>
                    <a:pt x="466" y="57"/>
                  </a:cubicBezTo>
                  <a:cubicBezTo>
                    <a:pt x="462" y="96"/>
                    <a:pt x="470" y="118"/>
                    <a:pt x="432" y="105"/>
                  </a:cubicBezTo>
                  <a:cubicBezTo>
                    <a:pt x="417" y="82"/>
                    <a:pt x="410" y="51"/>
                    <a:pt x="432" y="29"/>
                  </a:cubicBezTo>
                  <a:cubicBezTo>
                    <a:pt x="443" y="18"/>
                    <a:pt x="475" y="9"/>
                    <a:pt x="475" y="9"/>
                  </a:cubicBezTo>
                  <a:cubicBezTo>
                    <a:pt x="532" y="14"/>
                    <a:pt x="536" y="11"/>
                    <a:pt x="552" y="57"/>
                  </a:cubicBezTo>
                  <a:cubicBezTo>
                    <a:pt x="547" y="103"/>
                    <a:pt x="555" y="116"/>
                    <a:pt x="514" y="105"/>
                  </a:cubicBezTo>
                  <a:cubicBezTo>
                    <a:pt x="506" y="82"/>
                    <a:pt x="491" y="42"/>
                    <a:pt x="519" y="24"/>
                  </a:cubicBezTo>
                  <a:cubicBezTo>
                    <a:pt x="527" y="19"/>
                    <a:pt x="538" y="17"/>
                    <a:pt x="547" y="14"/>
                  </a:cubicBezTo>
                  <a:cubicBezTo>
                    <a:pt x="552" y="12"/>
                    <a:pt x="562" y="9"/>
                    <a:pt x="562" y="9"/>
                  </a:cubicBezTo>
                  <a:cubicBezTo>
                    <a:pt x="615" y="14"/>
                    <a:pt x="636" y="13"/>
                    <a:pt x="653" y="62"/>
                  </a:cubicBezTo>
                  <a:cubicBezTo>
                    <a:pt x="651" y="73"/>
                    <a:pt x="653" y="86"/>
                    <a:pt x="648" y="96"/>
                  </a:cubicBezTo>
                  <a:cubicBezTo>
                    <a:pt x="642" y="110"/>
                    <a:pt x="605" y="115"/>
                    <a:pt x="605" y="115"/>
                  </a:cubicBezTo>
                  <a:cubicBezTo>
                    <a:pt x="597" y="94"/>
                    <a:pt x="595" y="62"/>
                    <a:pt x="610" y="43"/>
                  </a:cubicBezTo>
                  <a:cubicBezTo>
                    <a:pt x="618" y="32"/>
                    <a:pt x="639" y="14"/>
                    <a:pt x="639" y="14"/>
                  </a:cubicBezTo>
                  <a:cubicBezTo>
                    <a:pt x="736" y="19"/>
                    <a:pt x="700" y="19"/>
                    <a:pt x="749" y="19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18" name="Freeform 1188"/>
            <p:cNvSpPr>
              <a:spLocks/>
            </p:cNvSpPr>
            <p:nvPr/>
          </p:nvSpPr>
          <p:spPr bwMode="auto">
            <a:xfrm rot="467017">
              <a:off x="2440" y="2974"/>
              <a:ext cx="279" cy="36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82" y="29"/>
                </a:cxn>
                <a:cxn ang="0">
                  <a:pos x="106" y="77"/>
                </a:cxn>
                <a:cxn ang="0">
                  <a:pos x="63" y="110"/>
                </a:cxn>
                <a:cxn ang="0">
                  <a:pos x="111" y="14"/>
                </a:cxn>
                <a:cxn ang="0">
                  <a:pos x="168" y="33"/>
                </a:cxn>
                <a:cxn ang="0">
                  <a:pos x="163" y="120"/>
                </a:cxn>
                <a:cxn ang="0">
                  <a:pos x="154" y="29"/>
                </a:cxn>
                <a:cxn ang="0">
                  <a:pos x="197" y="9"/>
                </a:cxn>
                <a:cxn ang="0">
                  <a:pos x="269" y="57"/>
                </a:cxn>
                <a:cxn ang="0">
                  <a:pos x="245" y="115"/>
                </a:cxn>
                <a:cxn ang="0">
                  <a:pos x="240" y="43"/>
                </a:cxn>
                <a:cxn ang="0">
                  <a:pos x="283" y="19"/>
                </a:cxn>
                <a:cxn ang="0">
                  <a:pos x="298" y="14"/>
                </a:cxn>
                <a:cxn ang="0">
                  <a:pos x="346" y="24"/>
                </a:cxn>
                <a:cxn ang="0">
                  <a:pos x="375" y="43"/>
                </a:cxn>
                <a:cxn ang="0">
                  <a:pos x="351" y="115"/>
                </a:cxn>
                <a:cxn ang="0">
                  <a:pos x="341" y="33"/>
                </a:cxn>
                <a:cxn ang="0">
                  <a:pos x="379" y="0"/>
                </a:cxn>
                <a:cxn ang="0">
                  <a:pos x="427" y="5"/>
                </a:cxn>
                <a:cxn ang="0">
                  <a:pos x="466" y="57"/>
                </a:cxn>
                <a:cxn ang="0">
                  <a:pos x="432" y="105"/>
                </a:cxn>
                <a:cxn ang="0">
                  <a:pos x="432" y="29"/>
                </a:cxn>
                <a:cxn ang="0">
                  <a:pos x="475" y="9"/>
                </a:cxn>
                <a:cxn ang="0">
                  <a:pos x="552" y="57"/>
                </a:cxn>
                <a:cxn ang="0">
                  <a:pos x="514" y="105"/>
                </a:cxn>
                <a:cxn ang="0">
                  <a:pos x="519" y="24"/>
                </a:cxn>
                <a:cxn ang="0">
                  <a:pos x="547" y="14"/>
                </a:cxn>
                <a:cxn ang="0">
                  <a:pos x="562" y="9"/>
                </a:cxn>
                <a:cxn ang="0">
                  <a:pos x="653" y="62"/>
                </a:cxn>
                <a:cxn ang="0">
                  <a:pos x="648" y="96"/>
                </a:cxn>
                <a:cxn ang="0">
                  <a:pos x="605" y="115"/>
                </a:cxn>
                <a:cxn ang="0">
                  <a:pos x="610" y="43"/>
                </a:cxn>
                <a:cxn ang="0">
                  <a:pos x="639" y="14"/>
                </a:cxn>
                <a:cxn ang="0">
                  <a:pos x="749" y="19"/>
                </a:cxn>
              </a:cxnLst>
              <a:rect l="0" t="0" r="r" b="b"/>
              <a:pathLst>
                <a:path w="749" h="120">
                  <a:moveTo>
                    <a:pt x="0" y="33"/>
                  </a:moveTo>
                  <a:cubicBezTo>
                    <a:pt x="32" y="24"/>
                    <a:pt x="47" y="25"/>
                    <a:pt x="82" y="29"/>
                  </a:cubicBezTo>
                  <a:cubicBezTo>
                    <a:pt x="99" y="46"/>
                    <a:pt x="100" y="54"/>
                    <a:pt x="106" y="77"/>
                  </a:cubicBezTo>
                  <a:cubicBezTo>
                    <a:pt x="100" y="117"/>
                    <a:pt x="101" y="118"/>
                    <a:pt x="63" y="110"/>
                  </a:cubicBezTo>
                  <a:cubicBezTo>
                    <a:pt x="66" y="54"/>
                    <a:pt x="57" y="27"/>
                    <a:pt x="111" y="14"/>
                  </a:cubicBezTo>
                  <a:cubicBezTo>
                    <a:pt x="135" y="18"/>
                    <a:pt x="148" y="20"/>
                    <a:pt x="168" y="33"/>
                  </a:cubicBezTo>
                  <a:cubicBezTo>
                    <a:pt x="187" y="61"/>
                    <a:pt x="196" y="98"/>
                    <a:pt x="163" y="120"/>
                  </a:cubicBezTo>
                  <a:cubicBezTo>
                    <a:pt x="131" y="108"/>
                    <a:pt x="134" y="54"/>
                    <a:pt x="154" y="29"/>
                  </a:cubicBezTo>
                  <a:cubicBezTo>
                    <a:pt x="164" y="17"/>
                    <a:pt x="197" y="9"/>
                    <a:pt x="197" y="9"/>
                  </a:cubicBezTo>
                  <a:cubicBezTo>
                    <a:pt x="262" y="17"/>
                    <a:pt x="240" y="16"/>
                    <a:pt x="269" y="57"/>
                  </a:cubicBezTo>
                  <a:cubicBezTo>
                    <a:pt x="282" y="94"/>
                    <a:pt x="287" y="100"/>
                    <a:pt x="245" y="115"/>
                  </a:cubicBezTo>
                  <a:cubicBezTo>
                    <a:pt x="226" y="89"/>
                    <a:pt x="226" y="94"/>
                    <a:pt x="240" y="43"/>
                  </a:cubicBezTo>
                  <a:cubicBezTo>
                    <a:pt x="244" y="29"/>
                    <a:pt x="275" y="22"/>
                    <a:pt x="283" y="19"/>
                  </a:cubicBezTo>
                  <a:cubicBezTo>
                    <a:pt x="288" y="17"/>
                    <a:pt x="298" y="14"/>
                    <a:pt x="298" y="14"/>
                  </a:cubicBezTo>
                  <a:cubicBezTo>
                    <a:pt x="307" y="15"/>
                    <a:pt x="334" y="18"/>
                    <a:pt x="346" y="24"/>
                  </a:cubicBezTo>
                  <a:cubicBezTo>
                    <a:pt x="356" y="30"/>
                    <a:pt x="375" y="43"/>
                    <a:pt x="375" y="43"/>
                  </a:cubicBezTo>
                  <a:cubicBezTo>
                    <a:pt x="396" y="76"/>
                    <a:pt x="385" y="103"/>
                    <a:pt x="351" y="115"/>
                  </a:cubicBezTo>
                  <a:cubicBezTo>
                    <a:pt x="331" y="87"/>
                    <a:pt x="332" y="73"/>
                    <a:pt x="341" y="33"/>
                  </a:cubicBezTo>
                  <a:cubicBezTo>
                    <a:pt x="345" y="17"/>
                    <a:pt x="379" y="0"/>
                    <a:pt x="379" y="0"/>
                  </a:cubicBezTo>
                  <a:cubicBezTo>
                    <a:pt x="395" y="2"/>
                    <a:pt x="411" y="2"/>
                    <a:pt x="427" y="5"/>
                  </a:cubicBezTo>
                  <a:cubicBezTo>
                    <a:pt x="449" y="10"/>
                    <a:pt x="455" y="41"/>
                    <a:pt x="466" y="57"/>
                  </a:cubicBezTo>
                  <a:cubicBezTo>
                    <a:pt x="462" y="96"/>
                    <a:pt x="470" y="118"/>
                    <a:pt x="432" y="105"/>
                  </a:cubicBezTo>
                  <a:cubicBezTo>
                    <a:pt x="417" y="82"/>
                    <a:pt x="410" y="51"/>
                    <a:pt x="432" y="29"/>
                  </a:cubicBezTo>
                  <a:cubicBezTo>
                    <a:pt x="443" y="18"/>
                    <a:pt x="475" y="9"/>
                    <a:pt x="475" y="9"/>
                  </a:cubicBezTo>
                  <a:cubicBezTo>
                    <a:pt x="532" y="14"/>
                    <a:pt x="536" y="11"/>
                    <a:pt x="552" y="57"/>
                  </a:cubicBezTo>
                  <a:cubicBezTo>
                    <a:pt x="547" y="103"/>
                    <a:pt x="555" y="116"/>
                    <a:pt x="514" y="105"/>
                  </a:cubicBezTo>
                  <a:cubicBezTo>
                    <a:pt x="506" y="82"/>
                    <a:pt x="491" y="42"/>
                    <a:pt x="519" y="24"/>
                  </a:cubicBezTo>
                  <a:cubicBezTo>
                    <a:pt x="527" y="19"/>
                    <a:pt x="538" y="17"/>
                    <a:pt x="547" y="14"/>
                  </a:cubicBezTo>
                  <a:cubicBezTo>
                    <a:pt x="552" y="12"/>
                    <a:pt x="562" y="9"/>
                    <a:pt x="562" y="9"/>
                  </a:cubicBezTo>
                  <a:cubicBezTo>
                    <a:pt x="615" y="14"/>
                    <a:pt x="636" y="13"/>
                    <a:pt x="653" y="62"/>
                  </a:cubicBezTo>
                  <a:cubicBezTo>
                    <a:pt x="651" y="73"/>
                    <a:pt x="653" y="86"/>
                    <a:pt x="648" y="96"/>
                  </a:cubicBezTo>
                  <a:cubicBezTo>
                    <a:pt x="642" y="110"/>
                    <a:pt x="605" y="115"/>
                    <a:pt x="605" y="115"/>
                  </a:cubicBezTo>
                  <a:cubicBezTo>
                    <a:pt x="597" y="94"/>
                    <a:pt x="595" y="62"/>
                    <a:pt x="610" y="43"/>
                  </a:cubicBezTo>
                  <a:cubicBezTo>
                    <a:pt x="618" y="32"/>
                    <a:pt x="639" y="14"/>
                    <a:pt x="639" y="14"/>
                  </a:cubicBezTo>
                  <a:cubicBezTo>
                    <a:pt x="736" y="19"/>
                    <a:pt x="700" y="19"/>
                    <a:pt x="749" y="19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19" name="Freeform 1189"/>
            <p:cNvSpPr>
              <a:spLocks/>
            </p:cNvSpPr>
            <p:nvPr/>
          </p:nvSpPr>
          <p:spPr bwMode="auto">
            <a:xfrm rot="20715216">
              <a:off x="2716" y="2953"/>
              <a:ext cx="279" cy="35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82" y="29"/>
                </a:cxn>
                <a:cxn ang="0">
                  <a:pos x="106" y="77"/>
                </a:cxn>
                <a:cxn ang="0">
                  <a:pos x="63" y="110"/>
                </a:cxn>
                <a:cxn ang="0">
                  <a:pos x="111" y="14"/>
                </a:cxn>
                <a:cxn ang="0">
                  <a:pos x="168" y="33"/>
                </a:cxn>
                <a:cxn ang="0">
                  <a:pos x="163" y="120"/>
                </a:cxn>
                <a:cxn ang="0">
                  <a:pos x="154" y="29"/>
                </a:cxn>
                <a:cxn ang="0">
                  <a:pos x="197" y="9"/>
                </a:cxn>
                <a:cxn ang="0">
                  <a:pos x="269" y="57"/>
                </a:cxn>
                <a:cxn ang="0">
                  <a:pos x="245" y="115"/>
                </a:cxn>
                <a:cxn ang="0">
                  <a:pos x="240" y="43"/>
                </a:cxn>
                <a:cxn ang="0">
                  <a:pos x="283" y="19"/>
                </a:cxn>
                <a:cxn ang="0">
                  <a:pos x="298" y="14"/>
                </a:cxn>
                <a:cxn ang="0">
                  <a:pos x="346" y="24"/>
                </a:cxn>
                <a:cxn ang="0">
                  <a:pos x="375" y="43"/>
                </a:cxn>
                <a:cxn ang="0">
                  <a:pos x="351" y="115"/>
                </a:cxn>
                <a:cxn ang="0">
                  <a:pos x="341" y="33"/>
                </a:cxn>
                <a:cxn ang="0">
                  <a:pos x="379" y="0"/>
                </a:cxn>
                <a:cxn ang="0">
                  <a:pos x="427" y="5"/>
                </a:cxn>
                <a:cxn ang="0">
                  <a:pos x="466" y="57"/>
                </a:cxn>
                <a:cxn ang="0">
                  <a:pos x="432" y="105"/>
                </a:cxn>
                <a:cxn ang="0">
                  <a:pos x="432" y="29"/>
                </a:cxn>
                <a:cxn ang="0">
                  <a:pos x="475" y="9"/>
                </a:cxn>
                <a:cxn ang="0">
                  <a:pos x="552" y="57"/>
                </a:cxn>
                <a:cxn ang="0">
                  <a:pos x="514" y="105"/>
                </a:cxn>
                <a:cxn ang="0">
                  <a:pos x="519" y="24"/>
                </a:cxn>
                <a:cxn ang="0">
                  <a:pos x="547" y="14"/>
                </a:cxn>
                <a:cxn ang="0">
                  <a:pos x="562" y="9"/>
                </a:cxn>
                <a:cxn ang="0">
                  <a:pos x="653" y="62"/>
                </a:cxn>
                <a:cxn ang="0">
                  <a:pos x="648" y="96"/>
                </a:cxn>
                <a:cxn ang="0">
                  <a:pos x="605" y="115"/>
                </a:cxn>
                <a:cxn ang="0">
                  <a:pos x="610" y="43"/>
                </a:cxn>
                <a:cxn ang="0">
                  <a:pos x="639" y="14"/>
                </a:cxn>
                <a:cxn ang="0">
                  <a:pos x="749" y="19"/>
                </a:cxn>
              </a:cxnLst>
              <a:rect l="0" t="0" r="r" b="b"/>
              <a:pathLst>
                <a:path w="749" h="120">
                  <a:moveTo>
                    <a:pt x="0" y="33"/>
                  </a:moveTo>
                  <a:cubicBezTo>
                    <a:pt x="32" y="24"/>
                    <a:pt x="47" y="25"/>
                    <a:pt x="82" y="29"/>
                  </a:cubicBezTo>
                  <a:cubicBezTo>
                    <a:pt x="99" y="46"/>
                    <a:pt x="100" y="54"/>
                    <a:pt x="106" y="77"/>
                  </a:cubicBezTo>
                  <a:cubicBezTo>
                    <a:pt x="100" y="117"/>
                    <a:pt x="101" y="118"/>
                    <a:pt x="63" y="110"/>
                  </a:cubicBezTo>
                  <a:cubicBezTo>
                    <a:pt x="66" y="54"/>
                    <a:pt x="57" y="27"/>
                    <a:pt x="111" y="14"/>
                  </a:cubicBezTo>
                  <a:cubicBezTo>
                    <a:pt x="135" y="18"/>
                    <a:pt x="148" y="20"/>
                    <a:pt x="168" y="33"/>
                  </a:cubicBezTo>
                  <a:cubicBezTo>
                    <a:pt x="187" y="61"/>
                    <a:pt x="196" y="98"/>
                    <a:pt x="163" y="120"/>
                  </a:cubicBezTo>
                  <a:cubicBezTo>
                    <a:pt x="131" y="108"/>
                    <a:pt x="134" y="54"/>
                    <a:pt x="154" y="29"/>
                  </a:cubicBezTo>
                  <a:cubicBezTo>
                    <a:pt x="164" y="17"/>
                    <a:pt x="197" y="9"/>
                    <a:pt x="197" y="9"/>
                  </a:cubicBezTo>
                  <a:cubicBezTo>
                    <a:pt x="262" y="17"/>
                    <a:pt x="240" y="16"/>
                    <a:pt x="269" y="57"/>
                  </a:cubicBezTo>
                  <a:cubicBezTo>
                    <a:pt x="282" y="94"/>
                    <a:pt x="287" y="100"/>
                    <a:pt x="245" y="115"/>
                  </a:cubicBezTo>
                  <a:cubicBezTo>
                    <a:pt x="226" y="89"/>
                    <a:pt x="226" y="94"/>
                    <a:pt x="240" y="43"/>
                  </a:cubicBezTo>
                  <a:cubicBezTo>
                    <a:pt x="244" y="29"/>
                    <a:pt x="275" y="22"/>
                    <a:pt x="283" y="19"/>
                  </a:cubicBezTo>
                  <a:cubicBezTo>
                    <a:pt x="288" y="17"/>
                    <a:pt x="298" y="14"/>
                    <a:pt x="298" y="14"/>
                  </a:cubicBezTo>
                  <a:cubicBezTo>
                    <a:pt x="307" y="15"/>
                    <a:pt x="334" y="18"/>
                    <a:pt x="346" y="24"/>
                  </a:cubicBezTo>
                  <a:cubicBezTo>
                    <a:pt x="356" y="30"/>
                    <a:pt x="375" y="43"/>
                    <a:pt x="375" y="43"/>
                  </a:cubicBezTo>
                  <a:cubicBezTo>
                    <a:pt x="396" y="76"/>
                    <a:pt x="385" y="103"/>
                    <a:pt x="351" y="115"/>
                  </a:cubicBezTo>
                  <a:cubicBezTo>
                    <a:pt x="331" y="87"/>
                    <a:pt x="332" y="73"/>
                    <a:pt x="341" y="33"/>
                  </a:cubicBezTo>
                  <a:cubicBezTo>
                    <a:pt x="345" y="17"/>
                    <a:pt x="379" y="0"/>
                    <a:pt x="379" y="0"/>
                  </a:cubicBezTo>
                  <a:cubicBezTo>
                    <a:pt x="395" y="2"/>
                    <a:pt x="411" y="2"/>
                    <a:pt x="427" y="5"/>
                  </a:cubicBezTo>
                  <a:cubicBezTo>
                    <a:pt x="449" y="10"/>
                    <a:pt x="455" y="41"/>
                    <a:pt x="466" y="57"/>
                  </a:cubicBezTo>
                  <a:cubicBezTo>
                    <a:pt x="462" y="96"/>
                    <a:pt x="470" y="118"/>
                    <a:pt x="432" y="105"/>
                  </a:cubicBezTo>
                  <a:cubicBezTo>
                    <a:pt x="417" y="82"/>
                    <a:pt x="410" y="51"/>
                    <a:pt x="432" y="29"/>
                  </a:cubicBezTo>
                  <a:cubicBezTo>
                    <a:pt x="443" y="18"/>
                    <a:pt x="475" y="9"/>
                    <a:pt x="475" y="9"/>
                  </a:cubicBezTo>
                  <a:cubicBezTo>
                    <a:pt x="532" y="14"/>
                    <a:pt x="536" y="11"/>
                    <a:pt x="552" y="57"/>
                  </a:cubicBezTo>
                  <a:cubicBezTo>
                    <a:pt x="547" y="103"/>
                    <a:pt x="555" y="116"/>
                    <a:pt x="514" y="105"/>
                  </a:cubicBezTo>
                  <a:cubicBezTo>
                    <a:pt x="506" y="82"/>
                    <a:pt x="491" y="42"/>
                    <a:pt x="519" y="24"/>
                  </a:cubicBezTo>
                  <a:cubicBezTo>
                    <a:pt x="527" y="19"/>
                    <a:pt x="538" y="17"/>
                    <a:pt x="547" y="14"/>
                  </a:cubicBezTo>
                  <a:cubicBezTo>
                    <a:pt x="552" y="12"/>
                    <a:pt x="562" y="9"/>
                    <a:pt x="562" y="9"/>
                  </a:cubicBezTo>
                  <a:cubicBezTo>
                    <a:pt x="615" y="14"/>
                    <a:pt x="636" y="13"/>
                    <a:pt x="653" y="62"/>
                  </a:cubicBezTo>
                  <a:cubicBezTo>
                    <a:pt x="651" y="73"/>
                    <a:pt x="653" y="86"/>
                    <a:pt x="648" y="96"/>
                  </a:cubicBezTo>
                  <a:cubicBezTo>
                    <a:pt x="642" y="110"/>
                    <a:pt x="605" y="115"/>
                    <a:pt x="605" y="115"/>
                  </a:cubicBezTo>
                  <a:cubicBezTo>
                    <a:pt x="597" y="94"/>
                    <a:pt x="595" y="62"/>
                    <a:pt x="610" y="43"/>
                  </a:cubicBezTo>
                  <a:cubicBezTo>
                    <a:pt x="618" y="32"/>
                    <a:pt x="639" y="14"/>
                    <a:pt x="639" y="14"/>
                  </a:cubicBezTo>
                  <a:cubicBezTo>
                    <a:pt x="736" y="19"/>
                    <a:pt x="700" y="19"/>
                    <a:pt x="749" y="19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0" name="Line 1190"/>
            <p:cNvSpPr>
              <a:spLocks noChangeShapeType="1"/>
            </p:cNvSpPr>
            <p:nvPr/>
          </p:nvSpPr>
          <p:spPr bwMode="auto">
            <a:xfrm flipV="1">
              <a:off x="2582" y="2780"/>
              <a:ext cx="186" cy="8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1" name="Line 1191"/>
            <p:cNvSpPr>
              <a:spLocks noChangeShapeType="1"/>
            </p:cNvSpPr>
            <p:nvPr/>
          </p:nvSpPr>
          <p:spPr bwMode="auto">
            <a:xfrm>
              <a:off x="2581" y="2863"/>
              <a:ext cx="187" cy="8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2" name="Freeform 1192"/>
            <p:cNvSpPr>
              <a:spLocks/>
            </p:cNvSpPr>
            <p:nvPr/>
          </p:nvSpPr>
          <p:spPr bwMode="auto">
            <a:xfrm rot="565528" flipV="1">
              <a:off x="2638" y="2836"/>
              <a:ext cx="225" cy="29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82" y="29"/>
                </a:cxn>
                <a:cxn ang="0">
                  <a:pos x="106" y="77"/>
                </a:cxn>
                <a:cxn ang="0">
                  <a:pos x="63" y="110"/>
                </a:cxn>
                <a:cxn ang="0">
                  <a:pos x="111" y="14"/>
                </a:cxn>
                <a:cxn ang="0">
                  <a:pos x="168" y="33"/>
                </a:cxn>
                <a:cxn ang="0">
                  <a:pos x="163" y="120"/>
                </a:cxn>
                <a:cxn ang="0">
                  <a:pos x="154" y="29"/>
                </a:cxn>
                <a:cxn ang="0">
                  <a:pos x="197" y="9"/>
                </a:cxn>
                <a:cxn ang="0">
                  <a:pos x="269" y="57"/>
                </a:cxn>
                <a:cxn ang="0">
                  <a:pos x="245" y="115"/>
                </a:cxn>
                <a:cxn ang="0">
                  <a:pos x="240" y="43"/>
                </a:cxn>
                <a:cxn ang="0">
                  <a:pos x="283" y="19"/>
                </a:cxn>
                <a:cxn ang="0">
                  <a:pos x="298" y="14"/>
                </a:cxn>
                <a:cxn ang="0">
                  <a:pos x="346" y="24"/>
                </a:cxn>
                <a:cxn ang="0">
                  <a:pos x="375" y="43"/>
                </a:cxn>
                <a:cxn ang="0">
                  <a:pos x="351" y="115"/>
                </a:cxn>
                <a:cxn ang="0">
                  <a:pos x="341" y="33"/>
                </a:cxn>
                <a:cxn ang="0">
                  <a:pos x="379" y="0"/>
                </a:cxn>
                <a:cxn ang="0">
                  <a:pos x="427" y="5"/>
                </a:cxn>
                <a:cxn ang="0">
                  <a:pos x="466" y="57"/>
                </a:cxn>
                <a:cxn ang="0">
                  <a:pos x="432" y="105"/>
                </a:cxn>
                <a:cxn ang="0">
                  <a:pos x="432" y="29"/>
                </a:cxn>
                <a:cxn ang="0">
                  <a:pos x="475" y="9"/>
                </a:cxn>
                <a:cxn ang="0">
                  <a:pos x="552" y="57"/>
                </a:cxn>
                <a:cxn ang="0">
                  <a:pos x="514" y="105"/>
                </a:cxn>
                <a:cxn ang="0">
                  <a:pos x="519" y="24"/>
                </a:cxn>
                <a:cxn ang="0">
                  <a:pos x="547" y="14"/>
                </a:cxn>
                <a:cxn ang="0">
                  <a:pos x="562" y="9"/>
                </a:cxn>
                <a:cxn ang="0">
                  <a:pos x="653" y="62"/>
                </a:cxn>
                <a:cxn ang="0">
                  <a:pos x="648" y="96"/>
                </a:cxn>
                <a:cxn ang="0">
                  <a:pos x="605" y="115"/>
                </a:cxn>
                <a:cxn ang="0">
                  <a:pos x="610" y="43"/>
                </a:cxn>
                <a:cxn ang="0">
                  <a:pos x="639" y="14"/>
                </a:cxn>
                <a:cxn ang="0">
                  <a:pos x="749" y="19"/>
                </a:cxn>
              </a:cxnLst>
              <a:rect l="0" t="0" r="r" b="b"/>
              <a:pathLst>
                <a:path w="749" h="120">
                  <a:moveTo>
                    <a:pt x="0" y="33"/>
                  </a:moveTo>
                  <a:cubicBezTo>
                    <a:pt x="32" y="24"/>
                    <a:pt x="47" y="25"/>
                    <a:pt x="82" y="29"/>
                  </a:cubicBezTo>
                  <a:cubicBezTo>
                    <a:pt x="99" y="46"/>
                    <a:pt x="100" y="54"/>
                    <a:pt x="106" y="77"/>
                  </a:cubicBezTo>
                  <a:cubicBezTo>
                    <a:pt x="100" y="117"/>
                    <a:pt x="101" y="118"/>
                    <a:pt x="63" y="110"/>
                  </a:cubicBezTo>
                  <a:cubicBezTo>
                    <a:pt x="66" y="54"/>
                    <a:pt x="57" y="27"/>
                    <a:pt x="111" y="14"/>
                  </a:cubicBezTo>
                  <a:cubicBezTo>
                    <a:pt x="135" y="18"/>
                    <a:pt x="148" y="20"/>
                    <a:pt x="168" y="33"/>
                  </a:cubicBezTo>
                  <a:cubicBezTo>
                    <a:pt x="187" y="61"/>
                    <a:pt x="196" y="98"/>
                    <a:pt x="163" y="120"/>
                  </a:cubicBezTo>
                  <a:cubicBezTo>
                    <a:pt x="131" y="108"/>
                    <a:pt x="134" y="54"/>
                    <a:pt x="154" y="29"/>
                  </a:cubicBezTo>
                  <a:cubicBezTo>
                    <a:pt x="164" y="17"/>
                    <a:pt x="197" y="9"/>
                    <a:pt x="197" y="9"/>
                  </a:cubicBezTo>
                  <a:cubicBezTo>
                    <a:pt x="262" y="17"/>
                    <a:pt x="240" y="16"/>
                    <a:pt x="269" y="57"/>
                  </a:cubicBezTo>
                  <a:cubicBezTo>
                    <a:pt x="282" y="94"/>
                    <a:pt x="287" y="100"/>
                    <a:pt x="245" y="115"/>
                  </a:cubicBezTo>
                  <a:cubicBezTo>
                    <a:pt x="226" y="89"/>
                    <a:pt x="226" y="94"/>
                    <a:pt x="240" y="43"/>
                  </a:cubicBezTo>
                  <a:cubicBezTo>
                    <a:pt x="244" y="29"/>
                    <a:pt x="275" y="22"/>
                    <a:pt x="283" y="19"/>
                  </a:cubicBezTo>
                  <a:cubicBezTo>
                    <a:pt x="288" y="17"/>
                    <a:pt x="298" y="14"/>
                    <a:pt x="298" y="14"/>
                  </a:cubicBezTo>
                  <a:cubicBezTo>
                    <a:pt x="307" y="15"/>
                    <a:pt x="334" y="18"/>
                    <a:pt x="346" y="24"/>
                  </a:cubicBezTo>
                  <a:cubicBezTo>
                    <a:pt x="356" y="30"/>
                    <a:pt x="375" y="43"/>
                    <a:pt x="375" y="43"/>
                  </a:cubicBezTo>
                  <a:cubicBezTo>
                    <a:pt x="396" y="76"/>
                    <a:pt x="385" y="103"/>
                    <a:pt x="351" y="115"/>
                  </a:cubicBezTo>
                  <a:cubicBezTo>
                    <a:pt x="331" y="87"/>
                    <a:pt x="332" y="73"/>
                    <a:pt x="341" y="33"/>
                  </a:cubicBezTo>
                  <a:cubicBezTo>
                    <a:pt x="345" y="17"/>
                    <a:pt x="379" y="0"/>
                    <a:pt x="379" y="0"/>
                  </a:cubicBezTo>
                  <a:cubicBezTo>
                    <a:pt x="395" y="2"/>
                    <a:pt x="411" y="2"/>
                    <a:pt x="427" y="5"/>
                  </a:cubicBezTo>
                  <a:cubicBezTo>
                    <a:pt x="449" y="10"/>
                    <a:pt x="455" y="41"/>
                    <a:pt x="466" y="57"/>
                  </a:cubicBezTo>
                  <a:cubicBezTo>
                    <a:pt x="462" y="96"/>
                    <a:pt x="470" y="118"/>
                    <a:pt x="432" y="105"/>
                  </a:cubicBezTo>
                  <a:cubicBezTo>
                    <a:pt x="417" y="82"/>
                    <a:pt x="410" y="51"/>
                    <a:pt x="432" y="29"/>
                  </a:cubicBezTo>
                  <a:cubicBezTo>
                    <a:pt x="443" y="18"/>
                    <a:pt x="475" y="9"/>
                    <a:pt x="475" y="9"/>
                  </a:cubicBezTo>
                  <a:cubicBezTo>
                    <a:pt x="532" y="14"/>
                    <a:pt x="536" y="11"/>
                    <a:pt x="552" y="57"/>
                  </a:cubicBezTo>
                  <a:cubicBezTo>
                    <a:pt x="547" y="103"/>
                    <a:pt x="555" y="116"/>
                    <a:pt x="514" y="105"/>
                  </a:cubicBezTo>
                  <a:cubicBezTo>
                    <a:pt x="506" y="82"/>
                    <a:pt x="491" y="42"/>
                    <a:pt x="519" y="24"/>
                  </a:cubicBezTo>
                  <a:cubicBezTo>
                    <a:pt x="527" y="19"/>
                    <a:pt x="538" y="17"/>
                    <a:pt x="547" y="14"/>
                  </a:cubicBezTo>
                  <a:cubicBezTo>
                    <a:pt x="552" y="12"/>
                    <a:pt x="562" y="9"/>
                    <a:pt x="562" y="9"/>
                  </a:cubicBezTo>
                  <a:cubicBezTo>
                    <a:pt x="615" y="14"/>
                    <a:pt x="636" y="13"/>
                    <a:pt x="653" y="62"/>
                  </a:cubicBezTo>
                  <a:cubicBezTo>
                    <a:pt x="651" y="73"/>
                    <a:pt x="653" y="86"/>
                    <a:pt x="648" y="96"/>
                  </a:cubicBezTo>
                  <a:cubicBezTo>
                    <a:pt x="642" y="110"/>
                    <a:pt x="605" y="115"/>
                    <a:pt x="605" y="115"/>
                  </a:cubicBezTo>
                  <a:cubicBezTo>
                    <a:pt x="597" y="94"/>
                    <a:pt x="595" y="62"/>
                    <a:pt x="610" y="43"/>
                  </a:cubicBezTo>
                  <a:cubicBezTo>
                    <a:pt x="618" y="32"/>
                    <a:pt x="639" y="14"/>
                    <a:pt x="639" y="14"/>
                  </a:cubicBezTo>
                  <a:cubicBezTo>
                    <a:pt x="736" y="19"/>
                    <a:pt x="700" y="19"/>
                    <a:pt x="749" y="19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3" name="Text Box 1193"/>
            <p:cNvSpPr txBox="1">
              <a:spLocks noChangeArrowheads="1"/>
            </p:cNvSpPr>
            <p:nvPr/>
          </p:nvSpPr>
          <p:spPr bwMode="auto">
            <a:xfrm>
              <a:off x="1912" y="2644"/>
              <a:ext cx="307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 dirty="0">
                  <a:solidFill>
                    <a:schemeClr val="tx1"/>
                  </a:solidFill>
                </a:rPr>
                <a:t>Z</a:t>
              </a:r>
              <a:r>
                <a:rPr lang="en-US" b="0" baseline="30000" dirty="0">
                  <a:solidFill>
                    <a:schemeClr val="tx1"/>
                  </a:solidFill>
                </a:rPr>
                <a:t>0</a:t>
              </a:r>
              <a:r>
                <a:rPr lang="en-US" b="0" dirty="0">
                  <a:solidFill>
                    <a:schemeClr val="tx1"/>
                  </a:solidFill>
                </a:rPr>
                <a:t>/</a:t>
              </a:r>
              <a:r>
                <a:rPr lang="en-US" b="0" dirty="0">
                  <a:solidFill>
                    <a:schemeClr val="tx1"/>
                  </a:solidFill>
                  <a:sym typeface="Symbol" pitchFamily="18" charset="2"/>
                </a:rPr>
                <a:t></a:t>
              </a:r>
              <a:endParaRPr lang="en-US" b="0" dirty="0">
                <a:solidFill>
                  <a:schemeClr val="tx1"/>
                </a:solidFill>
              </a:endParaRPr>
            </a:p>
          </p:txBody>
        </p:sp>
        <p:sp>
          <p:nvSpPr>
            <p:cNvPr id="24" name="Text Box 1194"/>
            <p:cNvSpPr txBox="1">
              <a:spLocks noChangeArrowheads="1"/>
            </p:cNvSpPr>
            <p:nvPr/>
          </p:nvSpPr>
          <p:spPr bwMode="auto">
            <a:xfrm>
              <a:off x="1536" y="2445"/>
              <a:ext cx="201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 dirty="0">
                  <a:solidFill>
                    <a:schemeClr val="tx1"/>
                  </a:solidFill>
                </a:rPr>
                <a:t>e</a:t>
              </a:r>
              <a:r>
                <a:rPr lang="en-US" b="0" baseline="30000" dirty="0">
                  <a:solidFill>
                    <a:schemeClr val="tx1"/>
                  </a:solidFill>
                </a:rPr>
                <a:t>-</a:t>
              </a:r>
              <a:endParaRPr lang="en-US" b="0" dirty="0">
                <a:solidFill>
                  <a:schemeClr val="tx1"/>
                </a:solidFill>
              </a:endParaRPr>
            </a:p>
          </p:txBody>
        </p:sp>
        <p:sp>
          <p:nvSpPr>
            <p:cNvPr id="25" name="Text Box 1195"/>
            <p:cNvSpPr txBox="1">
              <a:spLocks noChangeArrowheads="1"/>
            </p:cNvSpPr>
            <p:nvPr/>
          </p:nvSpPr>
          <p:spPr bwMode="auto">
            <a:xfrm>
              <a:off x="1536" y="3021"/>
              <a:ext cx="227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 dirty="0">
                  <a:solidFill>
                    <a:schemeClr val="tx1"/>
                  </a:solidFill>
                </a:rPr>
                <a:t>e</a:t>
              </a:r>
              <a:r>
                <a:rPr lang="en-US" b="0" baseline="30000" dirty="0">
                  <a:solidFill>
                    <a:schemeClr val="tx1"/>
                  </a:solidFill>
                </a:rPr>
                <a:t>+</a:t>
              </a:r>
              <a:endParaRPr lang="en-US" b="0" dirty="0">
                <a:solidFill>
                  <a:schemeClr val="tx1"/>
                </a:solidFill>
              </a:endParaRPr>
            </a:p>
          </p:txBody>
        </p:sp>
        <p:sp>
          <p:nvSpPr>
            <p:cNvPr id="26" name="Line 1199"/>
            <p:cNvSpPr>
              <a:spLocks noChangeShapeType="1"/>
            </p:cNvSpPr>
            <p:nvPr/>
          </p:nvSpPr>
          <p:spPr bwMode="auto">
            <a:xfrm>
              <a:off x="2976" y="2400"/>
              <a:ext cx="0" cy="960"/>
            </a:xfrm>
            <a:prstGeom prst="line">
              <a:avLst/>
            </a:prstGeom>
            <a:noFill/>
            <a:ln w="57150">
              <a:solidFill>
                <a:srgbClr val="666699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7" name="Line 1201"/>
            <p:cNvSpPr>
              <a:spLocks noChangeShapeType="1"/>
            </p:cNvSpPr>
            <p:nvPr/>
          </p:nvSpPr>
          <p:spPr bwMode="auto">
            <a:xfrm flipV="1">
              <a:off x="3076" y="2439"/>
              <a:ext cx="443" cy="12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arrow" w="med" len="med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8" name="Line 1202"/>
            <p:cNvSpPr>
              <a:spLocks noChangeShapeType="1"/>
            </p:cNvSpPr>
            <p:nvPr/>
          </p:nvSpPr>
          <p:spPr bwMode="auto">
            <a:xfrm flipV="1">
              <a:off x="3072" y="2545"/>
              <a:ext cx="451" cy="5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arrow" w="med" len="med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9" name="Line 1203"/>
            <p:cNvSpPr>
              <a:spLocks noChangeShapeType="1"/>
            </p:cNvSpPr>
            <p:nvPr/>
          </p:nvSpPr>
          <p:spPr bwMode="auto">
            <a:xfrm flipV="1">
              <a:off x="3076" y="2455"/>
              <a:ext cx="181" cy="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arrow" w="med" len="med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30" name="Line 1204"/>
            <p:cNvSpPr>
              <a:spLocks noChangeShapeType="1"/>
            </p:cNvSpPr>
            <p:nvPr/>
          </p:nvSpPr>
          <p:spPr bwMode="auto">
            <a:xfrm>
              <a:off x="3080" y="3077"/>
              <a:ext cx="422" cy="1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arrow" w="med" len="med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31" name="Line 1205"/>
            <p:cNvSpPr>
              <a:spLocks noChangeShapeType="1"/>
            </p:cNvSpPr>
            <p:nvPr/>
          </p:nvSpPr>
          <p:spPr bwMode="auto">
            <a:xfrm>
              <a:off x="3080" y="3140"/>
              <a:ext cx="228" cy="18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arrow" w="med" len="med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32" name="Line 1206"/>
            <p:cNvSpPr>
              <a:spLocks noChangeShapeType="1"/>
            </p:cNvSpPr>
            <p:nvPr/>
          </p:nvSpPr>
          <p:spPr bwMode="auto">
            <a:xfrm>
              <a:off x="3080" y="3047"/>
              <a:ext cx="417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arrow" w="med" len="med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33" name="Line 1207"/>
            <p:cNvSpPr>
              <a:spLocks noChangeShapeType="1"/>
            </p:cNvSpPr>
            <p:nvPr/>
          </p:nvSpPr>
          <p:spPr bwMode="auto">
            <a:xfrm>
              <a:off x="3076" y="3110"/>
              <a:ext cx="358" cy="18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arrow" w="med" len="med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34" name="Oval 1210"/>
            <p:cNvSpPr>
              <a:spLocks noChangeArrowheads="1"/>
            </p:cNvSpPr>
            <p:nvPr/>
          </p:nvSpPr>
          <p:spPr bwMode="auto">
            <a:xfrm>
              <a:off x="3220" y="2741"/>
              <a:ext cx="668" cy="235"/>
            </a:xfrm>
            <a:prstGeom prst="ellipse">
              <a:avLst/>
            </a:prstGeom>
            <a:solidFill>
              <a:srgbClr val="FFCCFF"/>
            </a:solidFill>
            <a:ln w="38100">
              <a:noFill/>
              <a:round/>
              <a:headEnd type="none" w="sm" len="sm"/>
              <a:tailEnd type="none" w="sm" len="sm"/>
            </a:ln>
            <a:effectLst>
              <a:prstShdw prst="shdw17" dist="17961" dir="2700000">
                <a:srgbClr val="FFFF99">
                  <a:gamma/>
                  <a:shade val="60000"/>
                  <a:invGamma/>
                </a:srgbClr>
              </a:prstShdw>
            </a:effectLst>
          </p:spPr>
          <p:txBody>
            <a:bodyPr wrap="none" anchor="ctr"/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Hadrons</a:t>
              </a:r>
              <a:endParaRPr lang="en-US" dirty="0">
                <a:solidFill>
                  <a:srgbClr val="BC3700"/>
                </a:solidFill>
              </a:endParaRPr>
            </a:p>
          </p:txBody>
        </p:sp>
        <p:graphicFrame>
          <p:nvGraphicFramePr>
            <p:cNvPr id="35" name="Object 1211"/>
            <p:cNvGraphicFramePr>
              <a:graphicFrameLocks noChangeAspect="1"/>
            </p:cNvGraphicFramePr>
            <p:nvPr/>
          </p:nvGraphicFramePr>
          <p:xfrm>
            <a:off x="2448" y="2434"/>
            <a:ext cx="144" cy="158"/>
          </p:xfrm>
          <a:graphic>
            <a:graphicData uri="http://schemas.openxmlformats.org/presentationml/2006/ole">
              <p:oleObj spid="_x0000_s3075" name="Equation" r:id="rId4" imgW="139680" imgH="190440" progId="Equation.3">
                <p:embed/>
              </p:oleObj>
            </a:graphicData>
          </a:graphic>
        </p:graphicFrame>
        <p:graphicFrame>
          <p:nvGraphicFramePr>
            <p:cNvPr id="36" name="Object 1212"/>
            <p:cNvGraphicFramePr>
              <a:graphicFrameLocks noChangeAspect="1"/>
            </p:cNvGraphicFramePr>
            <p:nvPr/>
          </p:nvGraphicFramePr>
          <p:xfrm>
            <a:off x="2448" y="3076"/>
            <a:ext cx="135" cy="140"/>
          </p:xfrm>
          <a:graphic>
            <a:graphicData uri="http://schemas.openxmlformats.org/presentationml/2006/ole">
              <p:oleObj spid="_x0000_s3076" name="Equation" r:id="rId5" imgW="126720" imgH="164880" progId="Equation.3">
                <p:embed/>
              </p:oleObj>
            </a:graphicData>
          </a:graphic>
        </p:graphicFrame>
        <p:sp>
          <p:nvSpPr>
            <p:cNvPr id="37" name="Line 1213"/>
            <p:cNvSpPr>
              <a:spLocks noChangeShapeType="1"/>
            </p:cNvSpPr>
            <p:nvPr/>
          </p:nvSpPr>
          <p:spPr bwMode="auto">
            <a:xfrm>
              <a:off x="3072" y="2400"/>
              <a:ext cx="0" cy="960"/>
            </a:xfrm>
            <a:prstGeom prst="line">
              <a:avLst/>
            </a:prstGeom>
            <a:noFill/>
            <a:ln w="57150">
              <a:solidFill>
                <a:srgbClr val="666699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42" name="Group 8"/>
          <p:cNvGrpSpPr>
            <a:grpSpLocks/>
          </p:cNvGrpSpPr>
          <p:nvPr/>
        </p:nvGrpSpPr>
        <p:grpSpPr bwMode="auto">
          <a:xfrm>
            <a:off x="6003236" y="5257800"/>
            <a:ext cx="483704" cy="109236"/>
            <a:chOff x="1536" y="2064"/>
            <a:chExt cx="768" cy="243"/>
          </a:xfrm>
        </p:grpSpPr>
        <p:sp>
          <p:nvSpPr>
            <p:cNvPr id="43" name="Freeform 9"/>
            <p:cNvSpPr>
              <a:spLocks/>
            </p:cNvSpPr>
            <p:nvPr/>
          </p:nvSpPr>
          <p:spPr bwMode="auto">
            <a:xfrm rot="-33726">
              <a:off x="1536" y="2064"/>
              <a:ext cx="382" cy="243"/>
            </a:xfrm>
            <a:custGeom>
              <a:avLst/>
              <a:gdLst/>
              <a:ahLst/>
              <a:cxnLst>
                <a:cxn ang="0">
                  <a:pos x="0" y="168"/>
                </a:cxn>
                <a:cxn ang="0">
                  <a:pos x="96" y="24"/>
                </a:cxn>
                <a:cxn ang="0">
                  <a:pos x="192" y="312"/>
                </a:cxn>
                <a:cxn ang="0">
                  <a:pos x="336" y="24"/>
                </a:cxn>
                <a:cxn ang="0">
                  <a:pos x="432" y="312"/>
                </a:cxn>
                <a:cxn ang="0">
                  <a:pos x="576" y="24"/>
                </a:cxn>
                <a:cxn ang="0">
                  <a:pos x="672" y="312"/>
                </a:cxn>
                <a:cxn ang="0">
                  <a:pos x="768" y="168"/>
                </a:cxn>
              </a:cxnLst>
              <a:rect l="0" t="0" r="r" b="b"/>
              <a:pathLst>
                <a:path w="768" h="336">
                  <a:moveTo>
                    <a:pt x="0" y="168"/>
                  </a:moveTo>
                  <a:cubicBezTo>
                    <a:pt x="32" y="84"/>
                    <a:pt x="64" y="0"/>
                    <a:pt x="96" y="24"/>
                  </a:cubicBezTo>
                  <a:cubicBezTo>
                    <a:pt x="128" y="48"/>
                    <a:pt x="152" y="312"/>
                    <a:pt x="192" y="312"/>
                  </a:cubicBezTo>
                  <a:cubicBezTo>
                    <a:pt x="232" y="312"/>
                    <a:pt x="296" y="24"/>
                    <a:pt x="336" y="24"/>
                  </a:cubicBezTo>
                  <a:cubicBezTo>
                    <a:pt x="376" y="24"/>
                    <a:pt x="392" y="312"/>
                    <a:pt x="432" y="312"/>
                  </a:cubicBezTo>
                  <a:cubicBezTo>
                    <a:pt x="472" y="312"/>
                    <a:pt x="536" y="24"/>
                    <a:pt x="576" y="24"/>
                  </a:cubicBezTo>
                  <a:cubicBezTo>
                    <a:pt x="616" y="24"/>
                    <a:pt x="640" y="288"/>
                    <a:pt x="672" y="312"/>
                  </a:cubicBezTo>
                  <a:cubicBezTo>
                    <a:pt x="704" y="336"/>
                    <a:pt x="736" y="252"/>
                    <a:pt x="768" y="168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a-IR"/>
            </a:p>
          </p:txBody>
        </p:sp>
        <p:sp>
          <p:nvSpPr>
            <p:cNvPr id="44" name="Freeform 10"/>
            <p:cNvSpPr>
              <a:spLocks/>
            </p:cNvSpPr>
            <p:nvPr/>
          </p:nvSpPr>
          <p:spPr bwMode="auto">
            <a:xfrm rot="-33726">
              <a:off x="1922" y="2064"/>
              <a:ext cx="382" cy="243"/>
            </a:xfrm>
            <a:custGeom>
              <a:avLst/>
              <a:gdLst/>
              <a:ahLst/>
              <a:cxnLst>
                <a:cxn ang="0">
                  <a:pos x="0" y="168"/>
                </a:cxn>
                <a:cxn ang="0">
                  <a:pos x="96" y="24"/>
                </a:cxn>
                <a:cxn ang="0">
                  <a:pos x="192" y="312"/>
                </a:cxn>
                <a:cxn ang="0">
                  <a:pos x="336" y="24"/>
                </a:cxn>
                <a:cxn ang="0">
                  <a:pos x="432" y="312"/>
                </a:cxn>
                <a:cxn ang="0">
                  <a:pos x="576" y="24"/>
                </a:cxn>
                <a:cxn ang="0">
                  <a:pos x="672" y="312"/>
                </a:cxn>
                <a:cxn ang="0">
                  <a:pos x="768" y="168"/>
                </a:cxn>
              </a:cxnLst>
              <a:rect l="0" t="0" r="r" b="b"/>
              <a:pathLst>
                <a:path w="768" h="336">
                  <a:moveTo>
                    <a:pt x="0" y="168"/>
                  </a:moveTo>
                  <a:cubicBezTo>
                    <a:pt x="32" y="84"/>
                    <a:pt x="64" y="0"/>
                    <a:pt x="96" y="24"/>
                  </a:cubicBezTo>
                  <a:cubicBezTo>
                    <a:pt x="128" y="48"/>
                    <a:pt x="152" y="312"/>
                    <a:pt x="192" y="312"/>
                  </a:cubicBezTo>
                  <a:cubicBezTo>
                    <a:pt x="232" y="312"/>
                    <a:pt x="296" y="24"/>
                    <a:pt x="336" y="24"/>
                  </a:cubicBezTo>
                  <a:cubicBezTo>
                    <a:pt x="376" y="24"/>
                    <a:pt x="392" y="312"/>
                    <a:pt x="432" y="312"/>
                  </a:cubicBezTo>
                  <a:cubicBezTo>
                    <a:pt x="472" y="312"/>
                    <a:pt x="536" y="24"/>
                    <a:pt x="576" y="24"/>
                  </a:cubicBezTo>
                  <a:cubicBezTo>
                    <a:pt x="616" y="24"/>
                    <a:pt x="640" y="288"/>
                    <a:pt x="672" y="312"/>
                  </a:cubicBezTo>
                  <a:cubicBezTo>
                    <a:pt x="704" y="336"/>
                    <a:pt x="736" y="252"/>
                    <a:pt x="768" y="168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a-IR"/>
            </a:p>
          </p:txBody>
        </p:sp>
      </p:grpSp>
      <p:sp>
        <p:nvSpPr>
          <p:cNvPr id="45" name="Rectangle 44"/>
          <p:cNvSpPr/>
          <p:nvPr/>
        </p:nvSpPr>
        <p:spPr>
          <a:xfrm>
            <a:off x="457200" y="510540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By examining and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studing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these outgoing hadrons we learn</a:t>
            </a:r>
          </a:p>
          <a:p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about the quark and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antiquark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that initiated the process</a:t>
            </a:r>
            <a:r>
              <a:rPr lang="en-US" sz="1400" b="1" dirty="0" smtClean="0"/>
              <a:t>.</a:t>
            </a:r>
            <a:endParaRPr lang="fa-IR" sz="1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0" y="6537824"/>
            <a:ext cx="9041613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M.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Soleymaninia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(IPM &amp;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Semnan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university)                                                                                                                                                                                                                ICPP 2011  </a:t>
            </a:r>
            <a:endParaRPr lang="fa-IR" sz="1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CD26-9827-465B-8B2C-BB09251699F5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a-IR" sz="14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a-I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1">
            <a:normAutofit/>
          </a:bodyPr>
          <a:lstStyle/>
          <a:p>
            <a:pPr algn="ctr" rtl="1">
              <a:spcBef>
                <a:spcPct val="20000"/>
              </a:spcBef>
              <a:defRPr/>
            </a:pPr>
            <a:r>
              <a:rPr lang="fa-I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en-US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 rtl="1">
              <a:spcBef>
                <a:spcPct val="20000"/>
              </a:spcBef>
              <a:defRPr/>
            </a:pPr>
            <a:endParaRPr lang="fa-IR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152400"/>
            <a:ext cx="4486806" cy="461665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Electron positron event generator</a:t>
            </a:r>
            <a:endParaRPr lang="fa-IR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46" name="Group 64"/>
          <p:cNvGrpSpPr>
            <a:grpSpLocks/>
          </p:cNvGrpSpPr>
          <p:nvPr/>
        </p:nvGrpSpPr>
        <p:grpSpPr bwMode="auto">
          <a:xfrm>
            <a:off x="1693863" y="963613"/>
            <a:ext cx="6611937" cy="2922587"/>
            <a:chOff x="1360" y="703"/>
            <a:chExt cx="4165" cy="1841"/>
          </a:xfrm>
        </p:grpSpPr>
        <p:sp>
          <p:nvSpPr>
            <p:cNvPr id="47" name="Oval 5"/>
            <p:cNvSpPr>
              <a:spLocks noChangeArrowheads="1"/>
            </p:cNvSpPr>
            <p:nvPr/>
          </p:nvSpPr>
          <p:spPr bwMode="auto">
            <a:xfrm rot="1560000">
              <a:off x="3298" y="910"/>
              <a:ext cx="974" cy="24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48" name="Oval 6"/>
            <p:cNvSpPr>
              <a:spLocks noChangeArrowheads="1"/>
            </p:cNvSpPr>
            <p:nvPr/>
          </p:nvSpPr>
          <p:spPr bwMode="auto">
            <a:xfrm>
              <a:off x="3296" y="1643"/>
              <a:ext cx="151" cy="147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49" name="Line 7"/>
            <p:cNvSpPr>
              <a:spLocks noChangeShapeType="1"/>
            </p:cNvSpPr>
            <p:nvPr/>
          </p:nvSpPr>
          <p:spPr bwMode="auto">
            <a:xfrm flipV="1">
              <a:off x="3342" y="1398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50" name="Line 8"/>
            <p:cNvSpPr>
              <a:spLocks noChangeShapeType="1"/>
            </p:cNvSpPr>
            <p:nvPr/>
          </p:nvSpPr>
          <p:spPr bwMode="auto">
            <a:xfrm flipV="1">
              <a:off x="3405" y="1151"/>
              <a:ext cx="294" cy="49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51" name="Line 9"/>
            <p:cNvSpPr>
              <a:spLocks noChangeShapeType="1"/>
            </p:cNvSpPr>
            <p:nvPr/>
          </p:nvSpPr>
          <p:spPr bwMode="auto">
            <a:xfrm flipV="1">
              <a:off x="3366" y="1213"/>
              <a:ext cx="119" cy="4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52" name="Line 10"/>
            <p:cNvSpPr>
              <a:spLocks noChangeShapeType="1"/>
            </p:cNvSpPr>
            <p:nvPr/>
          </p:nvSpPr>
          <p:spPr bwMode="auto">
            <a:xfrm flipV="1">
              <a:off x="3429" y="1375"/>
              <a:ext cx="319" cy="28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53" name="Line 11"/>
            <p:cNvSpPr>
              <a:spLocks noChangeShapeType="1"/>
            </p:cNvSpPr>
            <p:nvPr/>
          </p:nvSpPr>
          <p:spPr bwMode="auto">
            <a:xfrm flipV="1">
              <a:off x="3447" y="1529"/>
              <a:ext cx="276" cy="20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54" name="Rectangle 12"/>
            <p:cNvSpPr>
              <a:spLocks noChangeArrowheads="1"/>
            </p:cNvSpPr>
            <p:nvPr/>
          </p:nvSpPr>
          <p:spPr bwMode="auto">
            <a:xfrm>
              <a:off x="3303" y="1017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800" b="0">
                  <a:solidFill>
                    <a:schemeClr val="tx2"/>
                  </a:solidFill>
                  <a:latin typeface="Times New Roman" pitchFamily="18" charset="0"/>
                </a:rPr>
                <a:t>Jet</a:t>
              </a:r>
            </a:p>
          </p:txBody>
        </p:sp>
        <p:sp>
          <p:nvSpPr>
            <p:cNvPr id="55" name="Line 13"/>
            <p:cNvSpPr>
              <a:spLocks noChangeShapeType="1"/>
            </p:cNvSpPr>
            <p:nvPr/>
          </p:nvSpPr>
          <p:spPr bwMode="auto">
            <a:xfrm flipH="1">
              <a:off x="3155" y="1771"/>
              <a:ext cx="171" cy="292"/>
            </a:xfrm>
            <a:prstGeom prst="line">
              <a:avLst/>
            </a:prstGeom>
            <a:noFill/>
            <a:ln w="12700">
              <a:solidFill>
                <a:srgbClr val="BC37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56" name="Line 14"/>
            <p:cNvSpPr>
              <a:spLocks noChangeShapeType="1"/>
            </p:cNvSpPr>
            <p:nvPr/>
          </p:nvSpPr>
          <p:spPr bwMode="auto">
            <a:xfrm flipH="1">
              <a:off x="3149" y="830"/>
              <a:ext cx="195" cy="1236"/>
            </a:xfrm>
            <a:prstGeom prst="line">
              <a:avLst/>
            </a:prstGeom>
            <a:noFill/>
            <a:ln w="12700">
              <a:solidFill>
                <a:srgbClr val="FC0128"/>
              </a:solidFill>
              <a:prstDash val="lgDash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57" name="Line 15"/>
            <p:cNvSpPr>
              <a:spLocks noChangeShapeType="1"/>
            </p:cNvSpPr>
            <p:nvPr/>
          </p:nvSpPr>
          <p:spPr bwMode="auto">
            <a:xfrm flipH="1">
              <a:off x="3139" y="1246"/>
              <a:ext cx="1056" cy="833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prstDash val="lgDash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58" name="Oval 16"/>
            <p:cNvSpPr>
              <a:spLocks noChangeArrowheads="1"/>
            </p:cNvSpPr>
            <p:nvPr/>
          </p:nvSpPr>
          <p:spPr bwMode="auto">
            <a:xfrm>
              <a:off x="3097" y="2020"/>
              <a:ext cx="108" cy="99"/>
            </a:xfrm>
            <a:prstGeom prst="ellipse">
              <a:avLst/>
            </a:prstGeom>
            <a:solidFill>
              <a:srgbClr val="FF8060"/>
            </a:solidFill>
            <a:ln w="12700">
              <a:solidFill>
                <a:srgbClr val="FF8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59" name="Line 17"/>
            <p:cNvSpPr>
              <a:spLocks noChangeShapeType="1"/>
            </p:cNvSpPr>
            <p:nvPr/>
          </p:nvSpPr>
          <p:spPr bwMode="auto">
            <a:xfrm>
              <a:off x="3346" y="832"/>
              <a:ext cx="430" cy="194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60" name="Rectangle 18"/>
            <p:cNvSpPr>
              <a:spLocks noChangeArrowheads="1"/>
            </p:cNvSpPr>
            <p:nvPr/>
          </p:nvSpPr>
          <p:spPr bwMode="auto">
            <a:xfrm>
              <a:off x="3552" y="1968"/>
              <a:ext cx="93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600" b="0" dirty="0">
                  <a:solidFill>
                    <a:srgbClr val="BC3700"/>
                  </a:solidFill>
                  <a:latin typeface="Times New Roman" pitchFamily="18" charset="0"/>
                </a:rPr>
                <a:t>outgoing </a:t>
              </a:r>
              <a:r>
                <a:rPr lang="en-US" sz="1600" b="0" dirty="0" err="1">
                  <a:solidFill>
                    <a:srgbClr val="BC3700"/>
                  </a:solidFill>
                  <a:latin typeface="Times New Roman" pitchFamily="18" charset="0"/>
                </a:rPr>
                <a:t>parton</a:t>
              </a:r>
              <a:endParaRPr lang="en-US" sz="1600" b="0" dirty="0">
                <a:solidFill>
                  <a:srgbClr val="BC3700"/>
                </a:solidFill>
                <a:latin typeface="Times New Roman" pitchFamily="18" charset="0"/>
              </a:endParaRPr>
            </a:p>
          </p:txBody>
        </p:sp>
        <p:sp>
          <p:nvSpPr>
            <p:cNvPr id="61" name="Line 19"/>
            <p:cNvSpPr>
              <a:spLocks noChangeShapeType="1"/>
            </p:cNvSpPr>
            <p:nvPr/>
          </p:nvSpPr>
          <p:spPr bwMode="auto">
            <a:xfrm>
              <a:off x="3267" y="1915"/>
              <a:ext cx="263" cy="123"/>
            </a:xfrm>
            <a:prstGeom prst="line">
              <a:avLst/>
            </a:prstGeom>
            <a:noFill/>
            <a:ln w="12700">
              <a:solidFill>
                <a:srgbClr val="BC3700"/>
              </a:solidFill>
              <a:round/>
              <a:headEnd type="stealth" w="med" len="med"/>
              <a:tailEnd type="none" w="sm" len="sm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62" name="Rectangle 20"/>
            <p:cNvSpPr>
              <a:spLocks noChangeArrowheads="1"/>
            </p:cNvSpPr>
            <p:nvPr/>
          </p:nvSpPr>
          <p:spPr bwMode="auto">
            <a:xfrm>
              <a:off x="3840" y="1776"/>
              <a:ext cx="16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r>
                <a:rPr lang="en-US" sz="1600" b="0">
                  <a:solidFill>
                    <a:schemeClr val="accent2"/>
                  </a:solidFill>
                  <a:latin typeface="Times New Roman" pitchFamily="18" charset="0"/>
                </a:rPr>
                <a:t>Fragmentation process</a:t>
              </a:r>
            </a:p>
          </p:txBody>
        </p:sp>
        <p:sp>
          <p:nvSpPr>
            <p:cNvPr id="63" name="Line 21"/>
            <p:cNvSpPr>
              <a:spLocks noChangeShapeType="1"/>
            </p:cNvSpPr>
            <p:nvPr/>
          </p:nvSpPr>
          <p:spPr bwMode="auto">
            <a:xfrm flipH="1" flipV="1">
              <a:off x="3492" y="1748"/>
              <a:ext cx="286" cy="88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64" name="Rectangle 22"/>
            <p:cNvSpPr>
              <a:spLocks noChangeArrowheads="1"/>
            </p:cNvSpPr>
            <p:nvPr/>
          </p:nvSpPr>
          <p:spPr bwMode="auto">
            <a:xfrm>
              <a:off x="2977" y="2217"/>
              <a:ext cx="74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600" b="0">
                  <a:solidFill>
                    <a:srgbClr val="FC0128"/>
                  </a:solidFill>
                  <a:latin typeface="Times New Roman" pitchFamily="18" charset="0"/>
                </a:rPr>
                <a:t>Hard scatter</a:t>
              </a:r>
            </a:p>
          </p:txBody>
        </p:sp>
        <p:sp>
          <p:nvSpPr>
            <p:cNvPr id="65" name="Line 23"/>
            <p:cNvSpPr>
              <a:spLocks noChangeShapeType="1"/>
            </p:cNvSpPr>
            <p:nvPr/>
          </p:nvSpPr>
          <p:spPr bwMode="auto">
            <a:xfrm flipH="1" flipV="1">
              <a:off x="3156" y="2142"/>
              <a:ext cx="38" cy="106"/>
            </a:xfrm>
            <a:prstGeom prst="line">
              <a:avLst/>
            </a:prstGeom>
            <a:noFill/>
            <a:ln w="12700">
              <a:solidFill>
                <a:srgbClr val="FF8060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66" name="Rectangle 24"/>
            <p:cNvSpPr>
              <a:spLocks noChangeArrowheads="1"/>
            </p:cNvSpPr>
            <p:nvPr/>
          </p:nvSpPr>
          <p:spPr bwMode="auto">
            <a:xfrm>
              <a:off x="3744" y="1511"/>
              <a:ext cx="15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r>
                <a:rPr lang="en-US" sz="1600" b="0" dirty="0">
                  <a:solidFill>
                    <a:schemeClr val="tx2"/>
                  </a:solidFill>
                  <a:latin typeface="Times New Roman" pitchFamily="18" charset="0"/>
                </a:rPr>
                <a:t>colorless states -  hadrons</a:t>
              </a:r>
            </a:p>
          </p:txBody>
        </p:sp>
        <p:sp>
          <p:nvSpPr>
            <p:cNvPr id="69" name="Line 29"/>
            <p:cNvSpPr>
              <a:spLocks noChangeShapeType="1"/>
            </p:cNvSpPr>
            <p:nvPr/>
          </p:nvSpPr>
          <p:spPr bwMode="auto">
            <a:xfrm flipV="1">
              <a:off x="1712" y="1035"/>
              <a:ext cx="395" cy="414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70" name="Line 30"/>
            <p:cNvSpPr>
              <a:spLocks noChangeShapeType="1"/>
            </p:cNvSpPr>
            <p:nvPr/>
          </p:nvSpPr>
          <p:spPr bwMode="auto">
            <a:xfrm>
              <a:off x="1712" y="1616"/>
              <a:ext cx="0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71" name="Line 31"/>
            <p:cNvSpPr>
              <a:spLocks noChangeShapeType="1"/>
            </p:cNvSpPr>
            <p:nvPr/>
          </p:nvSpPr>
          <p:spPr bwMode="auto">
            <a:xfrm>
              <a:off x="1360" y="1368"/>
              <a:ext cx="373" cy="125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72" name="Oval 32"/>
            <p:cNvSpPr>
              <a:spLocks noChangeArrowheads="1"/>
            </p:cNvSpPr>
            <p:nvPr/>
          </p:nvSpPr>
          <p:spPr bwMode="auto">
            <a:xfrm>
              <a:off x="1650" y="1493"/>
              <a:ext cx="125" cy="8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73" name="Oval 33"/>
            <p:cNvSpPr>
              <a:spLocks noChangeArrowheads="1"/>
            </p:cNvSpPr>
            <p:nvPr/>
          </p:nvSpPr>
          <p:spPr bwMode="auto">
            <a:xfrm>
              <a:off x="1650" y="1576"/>
              <a:ext cx="125" cy="8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74" name="Oval 34"/>
            <p:cNvSpPr>
              <a:spLocks noChangeArrowheads="1"/>
            </p:cNvSpPr>
            <p:nvPr/>
          </p:nvSpPr>
          <p:spPr bwMode="auto">
            <a:xfrm>
              <a:off x="1650" y="1659"/>
              <a:ext cx="125" cy="8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75" name="Oval 35"/>
            <p:cNvSpPr>
              <a:spLocks noChangeArrowheads="1"/>
            </p:cNvSpPr>
            <p:nvPr/>
          </p:nvSpPr>
          <p:spPr bwMode="auto">
            <a:xfrm>
              <a:off x="1650" y="1742"/>
              <a:ext cx="125" cy="8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76" name="Rectangle 36"/>
            <p:cNvSpPr>
              <a:spLocks noChangeArrowheads="1"/>
            </p:cNvSpPr>
            <p:nvPr/>
          </p:nvSpPr>
          <p:spPr bwMode="auto">
            <a:xfrm>
              <a:off x="1733" y="1825"/>
              <a:ext cx="83" cy="8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77" name="Rectangle 37"/>
            <p:cNvSpPr>
              <a:spLocks noChangeArrowheads="1"/>
            </p:cNvSpPr>
            <p:nvPr/>
          </p:nvSpPr>
          <p:spPr bwMode="auto">
            <a:xfrm>
              <a:off x="1609" y="1742"/>
              <a:ext cx="83" cy="8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78" name="Rectangle 38"/>
            <p:cNvSpPr>
              <a:spLocks noChangeArrowheads="1"/>
            </p:cNvSpPr>
            <p:nvPr/>
          </p:nvSpPr>
          <p:spPr bwMode="auto">
            <a:xfrm>
              <a:off x="1733" y="1659"/>
              <a:ext cx="83" cy="8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79" name="Rectangle 39"/>
            <p:cNvSpPr>
              <a:spLocks noChangeArrowheads="1"/>
            </p:cNvSpPr>
            <p:nvPr/>
          </p:nvSpPr>
          <p:spPr bwMode="auto">
            <a:xfrm>
              <a:off x="1609" y="1908"/>
              <a:ext cx="83" cy="8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80" name="Rectangle 40"/>
            <p:cNvSpPr>
              <a:spLocks noChangeArrowheads="1"/>
            </p:cNvSpPr>
            <p:nvPr/>
          </p:nvSpPr>
          <p:spPr bwMode="auto">
            <a:xfrm>
              <a:off x="1609" y="1576"/>
              <a:ext cx="83" cy="8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81" name="Rectangle 41"/>
            <p:cNvSpPr>
              <a:spLocks noChangeArrowheads="1"/>
            </p:cNvSpPr>
            <p:nvPr/>
          </p:nvSpPr>
          <p:spPr bwMode="auto">
            <a:xfrm>
              <a:off x="1733" y="1493"/>
              <a:ext cx="83" cy="8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82" name="Line 42"/>
            <p:cNvSpPr>
              <a:spLocks noChangeShapeType="1"/>
            </p:cNvSpPr>
            <p:nvPr/>
          </p:nvSpPr>
          <p:spPr bwMode="auto">
            <a:xfrm flipV="1">
              <a:off x="1401" y="1825"/>
              <a:ext cx="332" cy="8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83" name="Line 43"/>
            <p:cNvSpPr>
              <a:spLocks noChangeShapeType="1"/>
            </p:cNvSpPr>
            <p:nvPr/>
          </p:nvSpPr>
          <p:spPr bwMode="auto">
            <a:xfrm>
              <a:off x="1733" y="1825"/>
              <a:ext cx="457" cy="37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84" name="Line 44"/>
            <p:cNvSpPr>
              <a:spLocks noChangeShapeType="1"/>
            </p:cNvSpPr>
            <p:nvPr/>
          </p:nvSpPr>
          <p:spPr bwMode="auto">
            <a:xfrm flipV="1">
              <a:off x="1401" y="1950"/>
              <a:ext cx="706" cy="0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85" name="Line 45"/>
            <p:cNvSpPr>
              <a:spLocks noChangeShapeType="1"/>
            </p:cNvSpPr>
            <p:nvPr/>
          </p:nvSpPr>
          <p:spPr bwMode="auto">
            <a:xfrm>
              <a:off x="1401" y="1991"/>
              <a:ext cx="706" cy="0"/>
            </a:xfrm>
            <a:prstGeom prst="line">
              <a:avLst/>
            </a:prstGeom>
            <a:noFill/>
            <a:ln w="28575">
              <a:solidFill>
                <a:srgbClr val="3366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88" name="Oval 48"/>
            <p:cNvSpPr>
              <a:spLocks noChangeArrowheads="1"/>
            </p:cNvSpPr>
            <p:nvPr/>
          </p:nvSpPr>
          <p:spPr bwMode="auto">
            <a:xfrm>
              <a:off x="1733" y="1784"/>
              <a:ext cx="42" cy="4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89" name="Line 49"/>
            <p:cNvSpPr>
              <a:spLocks noChangeShapeType="1"/>
            </p:cNvSpPr>
            <p:nvPr/>
          </p:nvSpPr>
          <p:spPr bwMode="auto">
            <a:xfrm flipV="1">
              <a:off x="1360" y="1326"/>
              <a:ext cx="705" cy="0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90" name="Line 50"/>
            <p:cNvSpPr>
              <a:spLocks noChangeShapeType="1"/>
            </p:cNvSpPr>
            <p:nvPr/>
          </p:nvSpPr>
          <p:spPr bwMode="auto">
            <a:xfrm flipV="1">
              <a:off x="1360" y="1285"/>
              <a:ext cx="705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92" name="Line 52"/>
            <p:cNvSpPr>
              <a:spLocks noChangeShapeType="1"/>
            </p:cNvSpPr>
            <p:nvPr/>
          </p:nvSpPr>
          <p:spPr bwMode="auto">
            <a:xfrm flipV="1">
              <a:off x="1775" y="827"/>
              <a:ext cx="249" cy="5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93" name="Line 53"/>
            <p:cNvSpPr>
              <a:spLocks noChangeShapeType="1"/>
            </p:cNvSpPr>
            <p:nvPr/>
          </p:nvSpPr>
          <p:spPr bwMode="auto">
            <a:xfrm flipV="1">
              <a:off x="1775" y="1118"/>
              <a:ext cx="622" cy="2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94" name="Oval 54"/>
            <p:cNvSpPr>
              <a:spLocks noChangeArrowheads="1"/>
            </p:cNvSpPr>
            <p:nvPr/>
          </p:nvSpPr>
          <p:spPr bwMode="auto">
            <a:xfrm rot="13745073">
              <a:off x="1961" y="807"/>
              <a:ext cx="499" cy="2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96" name="Text Box 56"/>
            <p:cNvSpPr txBox="1">
              <a:spLocks noChangeArrowheads="1"/>
            </p:cNvSpPr>
            <p:nvPr/>
          </p:nvSpPr>
          <p:spPr bwMode="auto">
            <a:xfrm>
              <a:off x="2074" y="820"/>
              <a:ext cx="42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b="0">
                  <a:solidFill>
                    <a:schemeClr val="tx1"/>
                  </a:solidFill>
                  <a:latin typeface="Comic Sans MS" pitchFamily="66" charset="0"/>
                </a:rPr>
                <a:t>jet</a:t>
              </a:r>
            </a:p>
          </p:txBody>
        </p:sp>
        <p:grpSp>
          <p:nvGrpSpPr>
            <p:cNvPr id="97" name="Group 57"/>
            <p:cNvGrpSpPr>
              <a:grpSpLocks/>
            </p:cNvGrpSpPr>
            <p:nvPr/>
          </p:nvGrpSpPr>
          <p:grpSpPr bwMode="auto">
            <a:xfrm>
              <a:off x="1859" y="1908"/>
              <a:ext cx="755" cy="636"/>
              <a:chOff x="1109" y="2015"/>
              <a:chExt cx="872" cy="734"/>
            </a:xfrm>
          </p:grpSpPr>
          <p:sp>
            <p:nvSpPr>
              <p:cNvPr id="99" name="Line 58"/>
              <p:cNvSpPr>
                <a:spLocks noChangeShapeType="1"/>
              </p:cNvSpPr>
              <p:nvPr/>
            </p:nvSpPr>
            <p:spPr bwMode="auto">
              <a:xfrm>
                <a:off x="1109" y="2015"/>
                <a:ext cx="432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100" name="Line 59"/>
              <p:cNvSpPr>
                <a:spLocks noChangeShapeType="1"/>
              </p:cNvSpPr>
              <p:nvPr/>
            </p:nvSpPr>
            <p:spPr bwMode="auto">
              <a:xfrm>
                <a:off x="1109" y="2015"/>
                <a:ext cx="768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101" name="Oval 60"/>
              <p:cNvSpPr>
                <a:spLocks noChangeArrowheads="1"/>
              </p:cNvSpPr>
              <p:nvPr/>
            </p:nvSpPr>
            <p:spPr bwMode="auto">
              <a:xfrm rot="-2788061">
                <a:off x="1390" y="2311"/>
                <a:ext cx="541" cy="336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102" name="Text Box 61"/>
              <p:cNvSpPr txBox="1">
                <a:spLocks noChangeArrowheads="1"/>
              </p:cNvSpPr>
              <p:nvPr/>
            </p:nvSpPr>
            <p:spPr bwMode="auto">
              <a:xfrm>
                <a:off x="1549" y="2382"/>
                <a:ext cx="432" cy="2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800" b="0">
                    <a:solidFill>
                      <a:schemeClr val="tx1"/>
                    </a:solidFill>
                    <a:latin typeface="Comic Sans MS" pitchFamily="66" charset="0"/>
                  </a:rPr>
                  <a:t>jet</a:t>
                </a:r>
              </a:p>
            </p:txBody>
          </p:sp>
        </p:grpSp>
        <p:sp>
          <p:nvSpPr>
            <p:cNvPr id="98" name="Line 62"/>
            <p:cNvSpPr>
              <a:spLocks noChangeShapeType="1"/>
            </p:cNvSpPr>
            <p:nvPr/>
          </p:nvSpPr>
          <p:spPr bwMode="auto">
            <a:xfrm>
              <a:off x="1793" y="1435"/>
              <a:ext cx="1261" cy="601"/>
            </a:xfrm>
            <a:prstGeom prst="line">
              <a:avLst/>
            </a:prstGeom>
            <a:noFill/>
            <a:ln w="57150" cap="rnd">
              <a:solidFill>
                <a:srgbClr val="BC3700"/>
              </a:solidFill>
              <a:prstDash val="sysDot"/>
              <a:round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103" name="Rectangle 28"/>
          <p:cNvSpPr>
            <a:spLocks noChangeArrowheads="1"/>
          </p:cNvSpPr>
          <p:nvPr/>
        </p:nvSpPr>
        <p:spPr bwMode="auto">
          <a:xfrm>
            <a:off x="457200" y="4038600"/>
            <a:ext cx="8107363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The hadrons in a jet have small transverse momentum relative to the parent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parton’s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direction and the sum of their longitudinal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momenta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is roughly the parent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parton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momentum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Jets are the experimental signatures of quarks and gluons and manifest themselves as localized clusters of energy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Fragmentation function:  probability that a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parton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at a short distance 1/Q fragments into a </a:t>
            </a:r>
            <a:r>
              <a:rPr lang="en-US" sz="14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hadron</a:t>
            </a:r>
            <a:r>
              <a:rPr lang="en-US" sz="1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with fraction z of the parent momentum x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1600" dirty="0">
              <a:solidFill>
                <a:schemeClr val="accent2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1600" b="0" dirty="0">
              <a:solidFill>
                <a:schemeClr val="accent2"/>
              </a:solidFill>
            </a:endParaRPr>
          </a:p>
        </p:txBody>
      </p:sp>
      <p:sp>
        <p:nvSpPr>
          <p:cNvPr id="105" name="Text Box 1193"/>
          <p:cNvSpPr txBox="1">
            <a:spLocks noChangeArrowheads="1"/>
          </p:cNvSpPr>
          <p:nvPr/>
        </p:nvSpPr>
        <p:spPr bwMode="auto">
          <a:xfrm>
            <a:off x="2390521" y="2286000"/>
            <a:ext cx="428879" cy="32004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b="0" dirty="0">
                <a:solidFill>
                  <a:schemeClr val="tx1"/>
                </a:solidFill>
              </a:rPr>
              <a:t>Z</a:t>
            </a:r>
            <a:r>
              <a:rPr lang="en-US" b="0" baseline="30000" dirty="0">
                <a:solidFill>
                  <a:schemeClr val="tx1"/>
                </a:solidFill>
              </a:rPr>
              <a:t>0</a:t>
            </a:r>
            <a:r>
              <a:rPr lang="en-US" b="0" dirty="0">
                <a:solidFill>
                  <a:schemeClr val="tx1"/>
                </a:solidFill>
              </a:rPr>
              <a:t>/</a:t>
            </a:r>
            <a:r>
              <a:rPr lang="en-US" b="0" dirty="0">
                <a:solidFill>
                  <a:schemeClr val="tx1"/>
                </a:solidFill>
                <a:sym typeface="Symbol" pitchFamily="18" charset="2"/>
              </a:rPr>
              <a:t></a:t>
            </a: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106" name="Text Box 1195"/>
          <p:cNvSpPr txBox="1">
            <a:spLocks noChangeArrowheads="1"/>
          </p:cNvSpPr>
          <p:nvPr/>
        </p:nvSpPr>
        <p:spPr bwMode="auto">
          <a:xfrm>
            <a:off x="1295400" y="2743200"/>
            <a:ext cx="38100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chemeClr val="tx1"/>
                </a:solidFill>
              </a:rPr>
              <a:t>e</a:t>
            </a:r>
            <a:r>
              <a:rPr lang="en-US" b="0" baseline="30000" dirty="0">
                <a:solidFill>
                  <a:schemeClr val="tx1"/>
                </a:solidFill>
              </a:rPr>
              <a:t>+</a:t>
            </a: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107" name="Text Box 1194"/>
          <p:cNvSpPr txBox="1">
            <a:spLocks noChangeArrowheads="1"/>
          </p:cNvSpPr>
          <p:nvPr/>
        </p:nvSpPr>
        <p:spPr bwMode="auto">
          <a:xfrm>
            <a:off x="1219200" y="1752600"/>
            <a:ext cx="38100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chemeClr val="tx1"/>
                </a:solidFill>
              </a:rPr>
              <a:t>e</a:t>
            </a:r>
            <a:r>
              <a:rPr lang="en-US" b="0" baseline="30000" dirty="0">
                <a:solidFill>
                  <a:schemeClr val="tx1"/>
                </a:solidFill>
              </a:rPr>
              <a:t>-</a:t>
            </a: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0" y="6537824"/>
            <a:ext cx="9041613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M.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Soleymaninia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(IPM &amp; </a:t>
            </a:r>
            <a:r>
              <a:rPr lang="en-US" sz="1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Semnan</a:t>
            </a:r>
            <a:r>
              <a:rPr lang="en-US" sz="1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university)                                                                                                                                                                                                                ICPP 2011  </a:t>
            </a:r>
            <a:endParaRPr lang="fa-IR" sz="1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3916</TotalTime>
  <Words>1656</Words>
  <Application>Microsoft Office PowerPoint</Application>
  <PresentationFormat>On-screen Show (4:3)</PresentationFormat>
  <Paragraphs>723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296</cp:revision>
  <dcterms:created xsi:type="dcterms:W3CDTF">2006-08-16T00:00:00Z</dcterms:created>
  <dcterms:modified xsi:type="dcterms:W3CDTF">2011-06-21T08:50:19Z</dcterms:modified>
</cp:coreProperties>
</file>