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83" r:id="rId3"/>
    <p:sldId id="295" r:id="rId4"/>
    <p:sldId id="265" r:id="rId5"/>
    <p:sldId id="266" r:id="rId6"/>
    <p:sldId id="299" r:id="rId7"/>
    <p:sldId id="267" r:id="rId8"/>
    <p:sldId id="268" r:id="rId9"/>
    <p:sldId id="277" r:id="rId10"/>
    <p:sldId id="273" r:id="rId11"/>
    <p:sldId id="276" r:id="rId12"/>
    <p:sldId id="292" r:id="rId13"/>
    <p:sldId id="270" r:id="rId14"/>
    <p:sldId id="274" r:id="rId15"/>
    <p:sldId id="271" r:id="rId16"/>
    <p:sldId id="302" r:id="rId17"/>
    <p:sldId id="29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02BE"/>
    <a:srgbClr val="00698E"/>
    <a:srgbClr val="025E1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77" d="100"/>
          <a:sy n="77" d="100"/>
        </p:scale>
        <p:origin x="-1554" y="-1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4"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DA7640-69FA-44C9-91A3-6B42A26D2CD2}" type="datetimeFigureOut">
              <a:rPr lang="en-US" smtClean="0"/>
              <a:pPr/>
              <a:t>6/18/2011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913DE8-CC1D-43B0-A285-4AB59F8D627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4992D0-C6CB-422E-AC74-ADF5BCCA3509}" type="datetime1">
              <a:rPr lang="en-US" smtClean="0"/>
              <a:pPr/>
              <a:t>6/18/2011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DDC0A-310F-491E-9FD7-A76BBE1AF06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4C5745-1715-4EEA-8702-CE4B49047599}" type="datetime1">
              <a:rPr lang="en-US" smtClean="0"/>
              <a:pPr/>
              <a:t>6/18/2011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DDC0A-310F-491E-9FD7-A76BBE1AF0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2CD00-E2AF-49E2-82FC-8198EC83075C}" type="datetime1">
              <a:rPr lang="en-US" smtClean="0"/>
              <a:pPr/>
              <a:t>6/18/2011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DDC0A-310F-491E-9FD7-A76BBE1AF0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2E189B-CBAB-4072-A505-4E88CFC91BB6}" type="datetime1">
              <a:rPr lang="en-US" smtClean="0"/>
              <a:pPr/>
              <a:t>6/18/2011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DDC0A-310F-491E-9FD7-A76BBE1AF0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273F2D-83F0-4130-ABFC-AA8F6797824B}" type="datetime1">
              <a:rPr lang="en-US" smtClean="0"/>
              <a:pPr/>
              <a:t>6/18/2011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DDC0A-310F-491E-9FD7-A76BBE1AF06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5086C0-A774-4CE3-A941-45C002FBAC8D}" type="datetime1">
              <a:rPr lang="en-US" smtClean="0"/>
              <a:pPr/>
              <a:t>6/18/2011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DDC0A-310F-491E-9FD7-A76BBE1AF0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9F042B-9150-4B70-8534-5684D504B679}" type="datetime1">
              <a:rPr lang="en-US" smtClean="0"/>
              <a:pPr/>
              <a:t>6/18/2011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5DDC0A-310F-491E-9FD7-A76BBE1AF0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38CCC4-D6E1-415A-A941-69AB3DEDC907}" type="datetime1">
              <a:rPr lang="en-US" smtClean="0"/>
              <a:pPr/>
              <a:t>6/18/2011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5DDC0A-310F-491E-9FD7-A76BBE1AF0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D41C71-7B75-40C9-A585-F27A832056B9}" type="datetime1">
              <a:rPr lang="en-US" smtClean="0"/>
              <a:pPr/>
              <a:t>6/18/2011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5DDC0A-310F-491E-9FD7-A76BBE1AF0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DE8D0C-6398-4309-80C1-C886C9AEC42C}" type="datetime1">
              <a:rPr lang="en-US" smtClean="0"/>
              <a:pPr/>
              <a:t>6/18/2011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DDC0A-310F-491E-9FD7-A76BBE1AF06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8A3E19-4D18-4354-BCD8-239A09DD9B33}" type="datetime1">
              <a:rPr lang="en-US" smtClean="0"/>
              <a:pPr/>
              <a:t>6/18/2011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DDC0A-310F-491E-9FD7-A76BBE1AF06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C3433F-51BA-4F2C-A496-430098224622}" type="datetime1">
              <a:rPr lang="en-US" smtClean="0"/>
              <a:pPr/>
              <a:t>6/18/2011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5DDC0A-310F-491E-9FD7-A76BBE1AF06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hyperlink" Target="http://icpp-istanbul.dogus.edu.tr/in_memoriam.htm" TargetMode="Externa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25.png"/><Relationship Id="rId7"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9.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13.emf"/><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oleObject" Target="../embeddings/oleObject1.bin"/><Relationship Id="rId4" Type="http://schemas.openxmlformats.org/officeDocument/2006/relationships/image" Target="../media/image14.emf"/><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hyperlink" Target="http://tonic.physics.sunysb.edu/flow03/talks/Csernai.ppt" TargetMode="Externa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700808"/>
            <a:ext cx="9144000" cy="707886"/>
          </a:xfrm>
          <a:prstGeom prst="rect">
            <a:avLst/>
          </a:prstGeom>
          <a:solidFill>
            <a:schemeClr val="tx1"/>
          </a:solidFill>
        </p:spPr>
        <p:txBody>
          <a:bodyPr wrap="square">
            <a:spAutoFit/>
          </a:bodyPr>
          <a:lstStyle/>
          <a:p>
            <a:pPr algn="ctr"/>
            <a:r>
              <a:rPr lang="en-US" sz="2000" b="1" dirty="0" smtClean="0">
                <a:solidFill>
                  <a:schemeClr val="bg1"/>
                </a:solidFill>
              </a:rPr>
              <a:t>2</a:t>
            </a:r>
            <a:r>
              <a:rPr lang="en-US" sz="2000" b="1" baseline="30000" dirty="0" smtClean="0">
                <a:solidFill>
                  <a:schemeClr val="bg1"/>
                </a:solidFill>
              </a:rPr>
              <a:t>nd</a:t>
            </a:r>
            <a:r>
              <a:rPr lang="en-US" sz="2000" b="1" dirty="0" smtClean="0">
                <a:solidFill>
                  <a:schemeClr val="bg1"/>
                </a:solidFill>
              </a:rPr>
              <a:t> International Conference on Particle Physics </a:t>
            </a:r>
            <a:r>
              <a:rPr lang="en-US" sz="2000" b="1" i="1" dirty="0" smtClean="0">
                <a:solidFill>
                  <a:schemeClr val="bg1"/>
                </a:solidFill>
              </a:rPr>
              <a:t>in Memoriam</a:t>
            </a:r>
            <a:r>
              <a:rPr lang="en-US" sz="2000" b="1" dirty="0" smtClean="0">
                <a:solidFill>
                  <a:schemeClr val="bg1"/>
                </a:solidFill>
              </a:rPr>
              <a:t> </a:t>
            </a:r>
            <a:r>
              <a:rPr lang="en-US" sz="2000" b="1" dirty="0" err="1" smtClean="0">
                <a:solidFill>
                  <a:schemeClr val="bg1"/>
                </a:solidFill>
              </a:rPr>
              <a:t>Engin</a:t>
            </a:r>
            <a:r>
              <a:rPr lang="en-US" sz="2000" b="1" dirty="0" smtClean="0">
                <a:solidFill>
                  <a:schemeClr val="bg1"/>
                </a:solidFill>
              </a:rPr>
              <a:t> </a:t>
            </a:r>
            <a:r>
              <a:rPr lang="en-US" sz="2000" b="1" dirty="0" err="1" smtClean="0">
                <a:solidFill>
                  <a:schemeClr val="bg1"/>
                </a:solidFill>
              </a:rPr>
              <a:t>Arık</a:t>
            </a:r>
            <a:r>
              <a:rPr lang="en-US" sz="2000" b="1" dirty="0" smtClean="0">
                <a:solidFill>
                  <a:schemeClr val="bg1"/>
                </a:solidFill>
              </a:rPr>
              <a:t> and Her Colleagues  </a:t>
            </a:r>
            <a:r>
              <a:rPr lang="en-US" sz="2000" b="1" dirty="0" err="1" smtClean="0">
                <a:solidFill>
                  <a:schemeClr val="bg1"/>
                </a:solidFill>
              </a:rPr>
              <a:t>Doğuş</a:t>
            </a:r>
            <a:r>
              <a:rPr lang="en-US" sz="2000" b="1" dirty="0" smtClean="0">
                <a:solidFill>
                  <a:schemeClr val="bg1"/>
                </a:solidFill>
              </a:rPr>
              <a:t> University, </a:t>
            </a:r>
            <a:r>
              <a:rPr lang="en-US" sz="2000" b="1" dirty="0" err="1" smtClean="0">
                <a:solidFill>
                  <a:schemeClr val="bg1"/>
                </a:solidFill>
              </a:rPr>
              <a:t>İstanbul</a:t>
            </a:r>
            <a:r>
              <a:rPr lang="en-US" sz="2000" b="1" dirty="0" smtClean="0">
                <a:solidFill>
                  <a:schemeClr val="bg1"/>
                </a:solidFill>
              </a:rPr>
              <a:t>, Turkey 20 - 25 June 2011</a:t>
            </a:r>
            <a:endParaRPr lang="en-US" sz="2000" b="1" dirty="0">
              <a:solidFill>
                <a:schemeClr val="bg1"/>
              </a:solidFill>
            </a:endParaRPr>
          </a:p>
        </p:txBody>
      </p:sp>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p:cNvSpPr txBox="1"/>
          <p:nvPr/>
        </p:nvSpPr>
        <p:spPr>
          <a:xfrm>
            <a:off x="3294813" y="3789040"/>
            <a:ext cx="2717347" cy="400110"/>
          </a:xfrm>
          <a:prstGeom prst="rect">
            <a:avLst/>
          </a:prstGeom>
          <a:noFill/>
        </p:spPr>
        <p:txBody>
          <a:bodyPr wrap="none" rtlCol="0">
            <a:spAutoFit/>
          </a:bodyPr>
          <a:lstStyle/>
          <a:p>
            <a:r>
              <a:rPr lang="en-US" sz="2000" b="1" i="1" dirty="0" err="1" smtClean="0"/>
              <a:t>Dr.Sc</a:t>
            </a:r>
            <a:r>
              <a:rPr lang="en-US" sz="2000" b="1" i="1" dirty="0" smtClean="0"/>
              <a:t>. </a:t>
            </a:r>
            <a:r>
              <a:rPr lang="en-US" sz="2000" b="1" i="1" dirty="0" err="1" smtClean="0"/>
              <a:t>Mais</a:t>
            </a:r>
            <a:r>
              <a:rPr lang="en-US" sz="2000" b="1" i="1" dirty="0" smtClean="0"/>
              <a:t> </a:t>
            </a:r>
            <a:r>
              <a:rPr lang="en-US" sz="2000" b="1" i="1" dirty="0" err="1" smtClean="0"/>
              <a:t>Suleymanov</a:t>
            </a:r>
            <a:endParaRPr lang="en-US" sz="2000" b="1" i="1" dirty="0"/>
          </a:p>
        </p:txBody>
      </p:sp>
      <p:pic>
        <p:nvPicPr>
          <p:cNvPr id="10" name="Picture 9" descr="http://icpp-istanbul.dogus.edu.tr/images/them-mbe-bw.jpg">
            <a:hlinkClick r:id="rId2"/>
          </p:cNvPr>
          <p:cNvPicPr/>
          <p:nvPr/>
        </p:nvPicPr>
        <p:blipFill>
          <a:blip r:embed="rId3" cstate="print"/>
          <a:srcRect/>
          <a:stretch>
            <a:fillRect/>
          </a:stretch>
        </p:blipFill>
        <p:spPr bwMode="auto">
          <a:xfrm>
            <a:off x="4572000" y="43458"/>
            <a:ext cx="3333750" cy="1657350"/>
          </a:xfrm>
          <a:prstGeom prst="rect">
            <a:avLst/>
          </a:prstGeom>
          <a:noFill/>
          <a:ln w="9525">
            <a:noFill/>
            <a:miter lim="800000"/>
            <a:headEnd/>
            <a:tailEnd/>
          </a:ln>
        </p:spPr>
      </p:pic>
      <p:pic>
        <p:nvPicPr>
          <p:cNvPr id="11" name="Picture 10" descr="http://icpp-istanbul.dogus.edu.tr/images/them-esi-bw.jpg">
            <a:hlinkClick r:id="rId2"/>
          </p:cNvPr>
          <p:cNvPicPr/>
          <p:nvPr/>
        </p:nvPicPr>
        <p:blipFill>
          <a:blip r:embed="rId4" cstate="print"/>
          <a:srcRect/>
          <a:stretch>
            <a:fillRect/>
          </a:stretch>
        </p:blipFill>
        <p:spPr bwMode="auto">
          <a:xfrm>
            <a:off x="1238250" y="43458"/>
            <a:ext cx="3333750" cy="1657350"/>
          </a:xfrm>
          <a:prstGeom prst="rect">
            <a:avLst/>
          </a:prstGeom>
          <a:noFill/>
          <a:ln w="9525">
            <a:noFill/>
            <a:miter lim="800000"/>
            <a:headEnd/>
            <a:tailEnd/>
          </a:ln>
        </p:spPr>
      </p:pic>
      <p:sp>
        <p:nvSpPr>
          <p:cNvPr id="8202" name="Rectangle 10"/>
          <p:cNvSpPr>
            <a:spLocks noChangeArrowheads="1"/>
          </p:cNvSpPr>
          <p:nvPr/>
        </p:nvSpPr>
        <p:spPr bwMode="auto">
          <a:xfrm>
            <a:off x="251521" y="2686944"/>
            <a:ext cx="8712968" cy="1077218"/>
          </a:xfrm>
          <a:prstGeom prst="rect">
            <a:avLst/>
          </a:prstGeom>
          <a:solidFill>
            <a:schemeClr val="bg1"/>
          </a:solidFill>
          <a:ln w="9525">
            <a:solidFill>
              <a:schemeClr val="bg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4102BE"/>
                </a:solidFill>
                <a:effectLst/>
                <a:latin typeface="Comic Sans MS" pitchFamily="66" charset="0"/>
                <a:ea typeface="Calibri" pitchFamily="34" charset="0"/>
                <a:cs typeface="Times New Roman" pitchFamily="18" charset="0"/>
              </a:rPr>
              <a:t>Collective behavior of </a:t>
            </a:r>
            <a:r>
              <a:rPr kumimoji="0" lang="en-US" sz="3200" b="1" i="0" u="none" strike="noStrike" cap="none" normalizeH="0" baseline="0" dirty="0" err="1" smtClean="0">
                <a:ln>
                  <a:noFill/>
                </a:ln>
                <a:solidFill>
                  <a:srgbClr val="4102BE"/>
                </a:solidFill>
                <a:effectLst/>
                <a:latin typeface="Comic Sans MS" pitchFamily="66" charset="0"/>
                <a:ea typeface="Calibri" pitchFamily="34" charset="0"/>
                <a:cs typeface="Times New Roman" pitchFamily="18" charset="0"/>
              </a:rPr>
              <a:t>partons</a:t>
            </a:r>
            <a:r>
              <a:rPr kumimoji="0" lang="en-US" sz="3200" b="1" i="0" u="none" strike="noStrike" cap="none" normalizeH="0" baseline="0" dirty="0" smtClean="0">
                <a:ln>
                  <a:noFill/>
                </a:ln>
                <a:solidFill>
                  <a:srgbClr val="4102BE"/>
                </a:solidFill>
                <a:effectLst/>
                <a:latin typeface="Comic Sans MS" pitchFamily="66" charset="0"/>
                <a:ea typeface="Calibri" pitchFamily="34" charset="0"/>
                <a:cs typeface="Times New Roman" pitchFamily="18" charset="0"/>
              </a:rPr>
              <a:t> could be a source of energetic hadrons</a:t>
            </a:r>
            <a:endParaRPr kumimoji="0" lang="en-US" sz="4400" b="0" i="0" u="none" strike="noStrike" cap="none" normalizeH="0" baseline="0" dirty="0" smtClean="0">
              <a:ln>
                <a:noFill/>
              </a:ln>
              <a:solidFill>
                <a:srgbClr val="4102BE"/>
              </a:solidFill>
              <a:effectLst/>
              <a:latin typeface="Comic Sans MS" pitchFamily="66" charset="0"/>
              <a:cs typeface="Arial" pitchFamily="34"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11"/>
          <p:cNvSpPr>
            <a:spLocks noGrp="1"/>
          </p:cNvSpPr>
          <p:nvPr>
            <p:ph type="sldNum" sz="quarter" idx="12"/>
          </p:nvPr>
        </p:nvSpPr>
        <p:spPr/>
        <p:txBody>
          <a:bodyPr/>
          <a:lstStyle/>
          <a:p>
            <a:fld id="{915DDC0A-310F-491E-9FD7-A76BBE1AF069}" type="slidenum">
              <a:rPr lang="en-US" smtClean="0"/>
              <a:pPr/>
              <a:t>1</a:t>
            </a:fld>
            <a:endParaRPr lang="en-US" dirty="0"/>
          </a:p>
        </p:txBody>
      </p:sp>
      <p:pic>
        <p:nvPicPr>
          <p:cNvPr id="13" name="Picture 7" descr="http://www.jinr.ru/dimg/head2.jpg"/>
          <p:cNvPicPr>
            <a:picLocks noChangeAspect="1" noChangeArrowheads="1"/>
          </p:cNvPicPr>
          <p:nvPr/>
        </p:nvPicPr>
        <p:blipFill>
          <a:blip r:embed="rId5" cstate="print"/>
          <a:srcRect/>
          <a:stretch>
            <a:fillRect/>
          </a:stretch>
        </p:blipFill>
        <p:spPr bwMode="auto">
          <a:xfrm>
            <a:off x="4067944" y="6021288"/>
            <a:ext cx="1800200" cy="576064"/>
          </a:xfrm>
          <a:prstGeom prst="rect">
            <a:avLst/>
          </a:prstGeom>
          <a:noFill/>
          <a:ln w="9525">
            <a:noFill/>
            <a:miter lim="800000"/>
            <a:headEnd/>
            <a:tailEnd/>
          </a:ln>
        </p:spPr>
      </p:pic>
      <p:pic>
        <p:nvPicPr>
          <p:cNvPr id="14" name="Picture 4" descr="http://ciit-isb.edu.pk/Images/logo.png"/>
          <p:cNvPicPr>
            <a:picLocks noChangeAspect="1" noChangeArrowheads="1"/>
          </p:cNvPicPr>
          <p:nvPr/>
        </p:nvPicPr>
        <p:blipFill>
          <a:blip r:embed="rId6" cstate="print"/>
          <a:srcRect/>
          <a:stretch>
            <a:fillRect/>
          </a:stretch>
        </p:blipFill>
        <p:spPr bwMode="auto">
          <a:xfrm>
            <a:off x="2051720" y="5343880"/>
            <a:ext cx="720080" cy="605399"/>
          </a:xfrm>
          <a:prstGeom prst="rect">
            <a:avLst/>
          </a:prstGeom>
          <a:noFill/>
          <a:ln w="9525">
            <a:noFill/>
            <a:miter lim="800000"/>
            <a:headEnd/>
            <a:tailEnd/>
          </a:ln>
        </p:spPr>
      </p:pic>
      <p:pic>
        <p:nvPicPr>
          <p:cNvPr id="15" name="Picture 9" descr="http://ciit-isb.edu.pk/Images/ciit.png"/>
          <p:cNvPicPr>
            <a:picLocks noChangeAspect="1" noChangeArrowheads="1"/>
          </p:cNvPicPr>
          <p:nvPr/>
        </p:nvPicPr>
        <p:blipFill>
          <a:blip r:embed="rId7" cstate="print"/>
          <a:srcRect/>
          <a:stretch>
            <a:fillRect/>
          </a:stretch>
        </p:blipFill>
        <p:spPr bwMode="auto">
          <a:xfrm>
            <a:off x="2915816" y="5520511"/>
            <a:ext cx="4536504" cy="193501"/>
          </a:xfrm>
          <a:prstGeom prst="rect">
            <a:avLst/>
          </a:prstGeom>
          <a:noFill/>
          <a:ln w="9525">
            <a:noFill/>
            <a:miter lim="800000"/>
            <a:headEnd/>
            <a:tailEnd/>
          </a:ln>
        </p:spPr>
      </p:pic>
      <p:pic>
        <p:nvPicPr>
          <p:cNvPr id="19" name="Picture 18" descr="logo_physics.jpg"/>
          <p:cNvPicPr>
            <a:picLocks noChangeAspect="1"/>
          </p:cNvPicPr>
          <p:nvPr/>
        </p:nvPicPr>
        <p:blipFill>
          <a:blip r:embed="rId8" cstate="print"/>
          <a:stretch>
            <a:fillRect/>
          </a:stretch>
        </p:blipFill>
        <p:spPr>
          <a:xfrm>
            <a:off x="4211960" y="4149080"/>
            <a:ext cx="1296144" cy="132605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2800" dirty="0">
              <a:solidFill>
                <a:schemeClr val="bg1"/>
              </a:solidFill>
              <a:latin typeface="Comic Sans MS" pitchFamily="66"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915DDC0A-310F-491E-9FD7-A76BBE1AF069}" type="slidenum">
              <a:rPr lang="en-US" smtClean="0"/>
              <a:pPr/>
              <a:t>10</a:t>
            </a:fld>
            <a:endParaRPr lang="en-US"/>
          </a:p>
        </p:txBody>
      </p:sp>
      <p:sp>
        <p:nvSpPr>
          <p:cNvPr id="5" name="Rectangle 4"/>
          <p:cNvSpPr/>
          <p:nvPr/>
        </p:nvSpPr>
        <p:spPr>
          <a:xfrm>
            <a:off x="0" y="5229201"/>
            <a:ext cx="9144000" cy="1815882"/>
          </a:xfrm>
          <a:prstGeom prst="rect">
            <a:avLst/>
          </a:prstGeom>
          <a:solidFill>
            <a:schemeClr val="bg1"/>
          </a:solidFill>
          <a:ln>
            <a:solidFill>
              <a:schemeClr val="bg1"/>
            </a:solidFill>
          </a:ln>
        </p:spPr>
        <p:txBody>
          <a:bodyPr wrap="square">
            <a:spAutoFit/>
          </a:bodyPr>
          <a:lstStyle/>
          <a:p>
            <a:pPr algn="just"/>
            <a:r>
              <a:rPr lang="en-US" sz="1600" b="1" dirty="0" smtClean="0">
                <a:latin typeface="Comic Sans MS" pitchFamily="66" charset="0"/>
              </a:rPr>
              <a:t>number of quark (</a:t>
            </a:r>
            <a:r>
              <a:rPr lang="en-US" sz="1600" b="1" dirty="0" err="1" smtClean="0">
                <a:latin typeface="Comic Sans MS" pitchFamily="66" charset="0"/>
              </a:rPr>
              <a:t>n</a:t>
            </a:r>
            <a:r>
              <a:rPr lang="en-US" sz="1600" b="1" baseline="-25000" dirty="0" err="1" smtClean="0">
                <a:latin typeface="Comic Sans MS" pitchFamily="66" charset="0"/>
              </a:rPr>
              <a:t>q</a:t>
            </a:r>
            <a:r>
              <a:rPr lang="en-US" sz="1600" b="1" dirty="0" smtClean="0">
                <a:latin typeface="Comic Sans MS" pitchFamily="66" charset="0"/>
              </a:rPr>
              <a:t>) scaled v</a:t>
            </a:r>
            <a:r>
              <a:rPr lang="en-US" sz="1600" b="1" baseline="-25000" dirty="0" smtClean="0">
                <a:latin typeface="Comic Sans MS" pitchFamily="66" charset="0"/>
              </a:rPr>
              <a:t>2</a:t>
            </a:r>
            <a:r>
              <a:rPr lang="en-US" sz="1600" b="1" dirty="0" smtClean="0">
                <a:latin typeface="Comic Sans MS" pitchFamily="66" charset="0"/>
              </a:rPr>
              <a:t> as a function of scaled </a:t>
            </a:r>
            <a:r>
              <a:rPr lang="en-US" sz="1600" b="1" dirty="0" err="1" smtClean="0">
                <a:latin typeface="Comic Sans MS" pitchFamily="66" charset="0"/>
              </a:rPr>
              <a:t>p</a:t>
            </a:r>
            <a:r>
              <a:rPr lang="en-US" sz="1600" b="1" baseline="-25000" dirty="0" err="1" smtClean="0">
                <a:latin typeface="Comic Sans MS" pitchFamily="66" charset="0"/>
              </a:rPr>
              <a:t>T</a:t>
            </a:r>
            <a:r>
              <a:rPr lang="en-US" sz="1600" b="1" dirty="0" smtClean="0">
                <a:latin typeface="Comic Sans MS" pitchFamily="66" charset="0"/>
              </a:rPr>
              <a:t> for </a:t>
            </a:r>
            <a:r>
              <a:rPr lang="en-US" sz="1600" b="1" dirty="0" smtClean="0">
                <a:latin typeface="Comic Sans MS" pitchFamily="66" charset="0"/>
                <a:sym typeface="Symbol"/>
              </a:rPr>
              <a:t></a:t>
            </a:r>
            <a:r>
              <a:rPr lang="en-US" sz="1600" b="1" baseline="30000" dirty="0" smtClean="0">
                <a:latin typeface="Comic Sans MS" pitchFamily="66" charset="0"/>
              </a:rPr>
              <a:t>-</a:t>
            </a:r>
            <a:r>
              <a:rPr lang="en-US" sz="1600" b="1" dirty="0" smtClean="0">
                <a:latin typeface="Comic Sans MS" pitchFamily="66" charset="0"/>
              </a:rPr>
              <a:t>+bar </a:t>
            </a:r>
            <a:r>
              <a:rPr lang="en-US" sz="1600" b="1" dirty="0" smtClean="0">
                <a:latin typeface="Comic Sans MS" pitchFamily="66" charset="0"/>
                <a:sym typeface="Symbol"/>
              </a:rPr>
              <a:t></a:t>
            </a:r>
            <a:r>
              <a:rPr lang="en-US" sz="1600" b="1" baseline="30000" dirty="0" smtClean="0">
                <a:latin typeface="Comic Sans MS" pitchFamily="66" charset="0"/>
              </a:rPr>
              <a:t>+</a:t>
            </a:r>
            <a:r>
              <a:rPr lang="en-US" sz="1600" b="1" dirty="0" smtClean="0">
                <a:latin typeface="Comic Sans MS" pitchFamily="66" charset="0"/>
              </a:rPr>
              <a:t> (filled circles) and </a:t>
            </a:r>
            <a:r>
              <a:rPr lang="en-US" sz="1600" b="1" dirty="0" smtClean="0">
                <a:latin typeface="Comic Sans MS" pitchFamily="66" charset="0"/>
                <a:sym typeface="Symbol"/>
              </a:rPr>
              <a:t></a:t>
            </a:r>
            <a:r>
              <a:rPr lang="en-US" sz="1600" b="1" baseline="30000" dirty="0" smtClean="0">
                <a:latin typeface="Comic Sans MS" pitchFamily="66" charset="0"/>
              </a:rPr>
              <a:t>-</a:t>
            </a:r>
            <a:r>
              <a:rPr lang="en-US" sz="1600" b="1" dirty="0" smtClean="0">
                <a:latin typeface="Comic Sans MS" pitchFamily="66" charset="0"/>
              </a:rPr>
              <a:t> +bar </a:t>
            </a:r>
            <a:r>
              <a:rPr lang="en-US" sz="1600" b="1" dirty="0" smtClean="0">
                <a:latin typeface="Comic Sans MS" pitchFamily="66" charset="0"/>
                <a:sym typeface="Symbol"/>
              </a:rPr>
              <a:t></a:t>
            </a:r>
            <a:r>
              <a:rPr lang="en-US" sz="1600" b="1" baseline="30000" dirty="0" smtClean="0">
                <a:latin typeface="Comic Sans MS" pitchFamily="66" charset="0"/>
              </a:rPr>
              <a:t>+</a:t>
            </a:r>
            <a:r>
              <a:rPr lang="en-US" sz="1600" b="1" dirty="0" smtClean="0">
                <a:latin typeface="Comic Sans MS" pitchFamily="66" charset="0"/>
              </a:rPr>
              <a:t> (filled squares). Same distributions also shown for </a:t>
            </a:r>
            <a:r>
              <a:rPr lang="en-US" sz="1600" b="1" dirty="0" smtClean="0">
                <a:latin typeface="Comic Sans MS" pitchFamily="66" charset="0"/>
                <a:sym typeface="Symbol"/>
              </a:rPr>
              <a:t></a:t>
            </a:r>
            <a:r>
              <a:rPr lang="en-US" sz="1600" b="1" baseline="30000" dirty="0" smtClean="0">
                <a:latin typeface="Comic Sans MS" pitchFamily="66" charset="0"/>
              </a:rPr>
              <a:t>+</a:t>
            </a:r>
            <a:r>
              <a:rPr lang="en-US" sz="1600" b="1" dirty="0" smtClean="0">
                <a:latin typeface="Comic Sans MS" pitchFamily="66" charset="0"/>
              </a:rPr>
              <a:t>+</a:t>
            </a:r>
            <a:r>
              <a:rPr lang="en-US" sz="1600" b="1" dirty="0" smtClean="0">
                <a:latin typeface="Comic Sans MS" pitchFamily="66" charset="0"/>
                <a:sym typeface="Symbol"/>
              </a:rPr>
              <a:t></a:t>
            </a:r>
            <a:r>
              <a:rPr lang="en-US" sz="1600" b="1" baseline="30000" dirty="0" smtClean="0">
                <a:latin typeface="Comic Sans MS" pitchFamily="66" charset="0"/>
              </a:rPr>
              <a:t>-</a:t>
            </a:r>
            <a:r>
              <a:rPr lang="en-US" sz="1600" b="1" dirty="0" smtClean="0">
                <a:latin typeface="Comic Sans MS" pitchFamily="66" charset="0"/>
              </a:rPr>
              <a:t> (open diamonds), </a:t>
            </a:r>
            <a:r>
              <a:rPr lang="en-US" sz="1600" b="1" dirty="0" err="1" smtClean="0">
                <a:latin typeface="Comic Sans MS" pitchFamily="66" charset="0"/>
              </a:rPr>
              <a:t>p+bar</a:t>
            </a:r>
            <a:r>
              <a:rPr lang="en-US" sz="1600" b="1" dirty="0" smtClean="0">
                <a:latin typeface="Comic Sans MS" pitchFamily="66" charset="0"/>
              </a:rPr>
              <a:t> p (open triangles) [</a:t>
            </a:r>
            <a:r>
              <a:rPr lang="en-US" sz="1400" b="1" dirty="0" smtClean="0">
                <a:latin typeface="Comic Sans MS" pitchFamily="66" charset="0"/>
              </a:rPr>
              <a:t>S. S. Adler et al. (PHENIX Collaboration), Phys. Rev. </a:t>
            </a:r>
            <a:r>
              <a:rPr lang="en-US" sz="1400" b="1" dirty="0" err="1" smtClean="0">
                <a:latin typeface="Comic Sans MS" pitchFamily="66" charset="0"/>
              </a:rPr>
              <a:t>Lett</a:t>
            </a:r>
            <a:r>
              <a:rPr lang="en-US" sz="1400" b="1" dirty="0" smtClean="0">
                <a:latin typeface="Comic Sans MS" pitchFamily="66" charset="0"/>
              </a:rPr>
              <a:t>. 91, 182301 (2003)</a:t>
            </a:r>
            <a:r>
              <a:rPr lang="en-US" sz="1600" b="1" dirty="0" smtClean="0">
                <a:latin typeface="Comic Sans MS" pitchFamily="66" charset="0"/>
              </a:rPr>
              <a:t>], K</a:t>
            </a:r>
            <a:r>
              <a:rPr lang="en-US" sz="1600" b="1" baseline="-25000" dirty="0" smtClean="0">
                <a:latin typeface="Comic Sans MS" pitchFamily="66" charset="0"/>
              </a:rPr>
              <a:t>0</a:t>
            </a:r>
            <a:r>
              <a:rPr lang="en-US" sz="1600" b="1" baseline="30000" dirty="0" smtClean="0">
                <a:latin typeface="Comic Sans MS" pitchFamily="66" charset="0"/>
              </a:rPr>
              <a:t>S</a:t>
            </a:r>
            <a:r>
              <a:rPr lang="en-US" sz="1600" b="1" dirty="0" smtClean="0">
                <a:latin typeface="Comic Sans MS" pitchFamily="66" charset="0"/>
              </a:rPr>
              <a:t> (open circles), </a:t>
            </a:r>
            <a:r>
              <a:rPr lang="en-US" sz="1600" b="1" dirty="0" smtClean="0">
                <a:latin typeface="Comic Sans MS" pitchFamily="66" charset="0"/>
                <a:sym typeface="Symbol"/>
              </a:rPr>
              <a:t></a:t>
            </a:r>
            <a:r>
              <a:rPr lang="en-US" sz="1600" b="1" dirty="0" smtClean="0">
                <a:latin typeface="Comic Sans MS" pitchFamily="66" charset="0"/>
              </a:rPr>
              <a:t>+bar</a:t>
            </a:r>
            <a:r>
              <a:rPr lang="en-US" sz="1600" b="1" dirty="0" smtClean="0">
                <a:latin typeface="Comic Sans MS" pitchFamily="66" charset="0"/>
                <a:sym typeface="Symbol"/>
              </a:rPr>
              <a:t> </a:t>
            </a:r>
            <a:r>
              <a:rPr lang="en-US" sz="1600" b="1" dirty="0" smtClean="0">
                <a:latin typeface="Comic Sans MS" pitchFamily="66" charset="0"/>
              </a:rPr>
              <a:t>(open squares) [</a:t>
            </a:r>
            <a:r>
              <a:rPr lang="en-US" sz="1400" b="1" dirty="0" smtClean="0">
                <a:latin typeface="Comic Sans MS" pitchFamily="66" charset="0"/>
              </a:rPr>
              <a:t>J. Adams et al. (STAR Collaboration), Phys. Rev. </a:t>
            </a:r>
            <a:r>
              <a:rPr lang="en-US" sz="1400" b="1" dirty="0" err="1" smtClean="0">
                <a:latin typeface="Comic Sans MS" pitchFamily="66" charset="0"/>
              </a:rPr>
              <a:t>Lett</a:t>
            </a:r>
            <a:r>
              <a:rPr lang="en-US" sz="1400" b="1" dirty="0" smtClean="0">
                <a:latin typeface="Comic Sans MS" pitchFamily="66" charset="0"/>
              </a:rPr>
              <a:t>. 92, 05230 (2004)</a:t>
            </a:r>
            <a:r>
              <a:rPr lang="en-US" sz="1600" b="1" dirty="0" smtClean="0">
                <a:latin typeface="Comic Sans MS" pitchFamily="66" charset="0"/>
              </a:rPr>
              <a:t>]. All data are from 200 </a:t>
            </a:r>
            <a:r>
              <a:rPr lang="en-US" sz="1600" b="1" dirty="0" err="1" smtClean="0">
                <a:latin typeface="Comic Sans MS" pitchFamily="66" charset="0"/>
              </a:rPr>
              <a:t>GeV</a:t>
            </a:r>
            <a:r>
              <a:rPr lang="en-US" sz="1600" b="1" dirty="0" smtClean="0">
                <a:latin typeface="Comic Sans MS" pitchFamily="66" charset="0"/>
              </a:rPr>
              <a:t>  </a:t>
            </a:r>
            <a:r>
              <a:rPr lang="en-US" sz="1600" b="1" dirty="0" err="1" smtClean="0">
                <a:latin typeface="Comic Sans MS" pitchFamily="66" charset="0"/>
              </a:rPr>
              <a:t>Au+Au</a:t>
            </a:r>
            <a:r>
              <a:rPr lang="en-US" sz="1600" b="1" dirty="0" smtClean="0">
                <a:latin typeface="Comic Sans MS" pitchFamily="66" charset="0"/>
              </a:rPr>
              <a:t> minimum bias collisions. The dot-dashed-line is the scaled result of the fit to K</a:t>
            </a:r>
            <a:r>
              <a:rPr lang="en-US" sz="1600" b="1" baseline="-25000" dirty="0" smtClean="0">
                <a:latin typeface="Comic Sans MS" pitchFamily="66" charset="0"/>
              </a:rPr>
              <a:t>0</a:t>
            </a:r>
            <a:r>
              <a:rPr lang="en-US" sz="1600" b="1" baseline="30000" dirty="0" smtClean="0">
                <a:latin typeface="Comic Sans MS" pitchFamily="66" charset="0"/>
              </a:rPr>
              <a:t>S</a:t>
            </a:r>
            <a:r>
              <a:rPr lang="en-US" sz="1600" b="1" dirty="0" smtClean="0">
                <a:latin typeface="Comic Sans MS" pitchFamily="66" charset="0"/>
              </a:rPr>
              <a:t> and </a:t>
            </a:r>
            <a:r>
              <a:rPr lang="en-US" sz="1600" b="1" dirty="0" smtClean="0">
                <a:latin typeface="Comic Sans MS" pitchFamily="66" charset="0"/>
                <a:sym typeface="Symbol"/>
              </a:rPr>
              <a:t></a:t>
            </a:r>
            <a:r>
              <a:rPr lang="en-US" sz="1600" b="1" dirty="0" smtClean="0">
                <a:latin typeface="Comic Sans MS" pitchFamily="66" charset="0"/>
              </a:rPr>
              <a:t> [</a:t>
            </a:r>
            <a:r>
              <a:rPr lang="en-US" sz="1400" b="1" dirty="0" smtClean="0">
                <a:latin typeface="Comic Sans MS" pitchFamily="66" charset="0"/>
              </a:rPr>
              <a:t>X. Dong, S. </a:t>
            </a:r>
            <a:r>
              <a:rPr lang="en-US" sz="1400" b="1" dirty="0" err="1" smtClean="0">
                <a:latin typeface="Comic Sans MS" pitchFamily="66" charset="0"/>
              </a:rPr>
              <a:t>Esumi</a:t>
            </a:r>
            <a:r>
              <a:rPr lang="en-US" sz="1400" b="1" dirty="0" smtClean="0">
                <a:latin typeface="Comic Sans MS" pitchFamily="66" charset="0"/>
              </a:rPr>
              <a:t>, P. Sorensen, N. </a:t>
            </a:r>
            <a:r>
              <a:rPr lang="en-US" sz="1400" b="1" dirty="0" err="1" smtClean="0">
                <a:latin typeface="Comic Sans MS" pitchFamily="66" charset="0"/>
              </a:rPr>
              <a:t>Xu</a:t>
            </a:r>
            <a:r>
              <a:rPr lang="en-US" sz="1400" b="1" dirty="0" smtClean="0">
                <a:latin typeface="Comic Sans MS" pitchFamily="66" charset="0"/>
              </a:rPr>
              <a:t> , Z. </a:t>
            </a:r>
            <a:r>
              <a:rPr lang="en-US" sz="1400" b="1" dirty="0" err="1" smtClean="0">
                <a:latin typeface="Comic Sans MS" pitchFamily="66" charset="0"/>
              </a:rPr>
              <a:t>Xu</a:t>
            </a:r>
            <a:r>
              <a:rPr lang="en-US" sz="1400" b="1" dirty="0" smtClean="0">
                <a:latin typeface="Comic Sans MS" pitchFamily="66" charset="0"/>
              </a:rPr>
              <a:t>, Phys. </a:t>
            </a:r>
            <a:r>
              <a:rPr lang="en-US" sz="1400" b="1" dirty="0" err="1" smtClean="0">
                <a:latin typeface="Comic Sans MS" pitchFamily="66" charset="0"/>
              </a:rPr>
              <a:t>Lett</a:t>
            </a:r>
            <a:r>
              <a:rPr lang="en-US" sz="1400" b="1" dirty="0" smtClean="0">
                <a:latin typeface="Comic Sans MS" pitchFamily="66" charset="0"/>
              </a:rPr>
              <a:t>. B597, 328 (2004)</a:t>
            </a:r>
            <a:r>
              <a:rPr lang="en-US" sz="1600" b="1" dirty="0" smtClean="0">
                <a:latin typeface="Comic Sans MS" pitchFamily="66" charset="0"/>
              </a:rPr>
              <a:t>].</a:t>
            </a:r>
          </a:p>
        </p:txBody>
      </p:sp>
      <p:pic>
        <p:nvPicPr>
          <p:cNvPr id="6" name="Picture 5" descr="Cosmicray_risj6.eps"/>
          <p:cNvPicPr/>
          <p:nvPr/>
        </p:nvPicPr>
        <p:blipFill>
          <a:blip r:embed="rId2" cstate="print"/>
          <a:stretch>
            <a:fillRect/>
          </a:stretch>
        </p:blipFill>
        <p:spPr>
          <a:xfrm>
            <a:off x="179512" y="1772816"/>
            <a:ext cx="6336704" cy="3384376"/>
          </a:xfrm>
          <a:prstGeom prst="rect">
            <a:avLst/>
          </a:prstGeom>
        </p:spPr>
      </p:pic>
      <p:sp>
        <p:nvSpPr>
          <p:cNvPr id="10" name="Rectangle 9"/>
          <p:cNvSpPr/>
          <p:nvPr/>
        </p:nvSpPr>
        <p:spPr>
          <a:xfrm>
            <a:off x="-36512" y="44624"/>
            <a:ext cx="9144000" cy="1631216"/>
          </a:xfrm>
          <a:prstGeom prst="rect">
            <a:avLst/>
          </a:prstGeom>
        </p:spPr>
        <p:txBody>
          <a:bodyPr wrap="square">
            <a:spAutoFit/>
          </a:bodyPr>
          <a:lstStyle/>
          <a:p>
            <a:pPr algn="just"/>
            <a:r>
              <a:rPr lang="en-US" sz="2000" b="1" dirty="0" smtClean="0">
                <a:solidFill>
                  <a:schemeClr val="accent6">
                    <a:lumMod val="20000"/>
                    <a:lumOff val="80000"/>
                  </a:schemeClr>
                </a:solidFill>
                <a:latin typeface="Comic Sans MS" pitchFamily="66" charset="0"/>
              </a:rPr>
              <a:t>scaling behavior of v</a:t>
            </a:r>
            <a:r>
              <a:rPr lang="en-US" sz="2000" b="1" baseline="-25000" dirty="0" smtClean="0">
                <a:solidFill>
                  <a:schemeClr val="accent6">
                    <a:lumMod val="20000"/>
                    <a:lumOff val="80000"/>
                  </a:schemeClr>
                </a:solidFill>
                <a:latin typeface="Comic Sans MS" pitchFamily="66" charset="0"/>
              </a:rPr>
              <a:t>2</a:t>
            </a:r>
            <a:r>
              <a:rPr lang="en-US" sz="2000" b="1" dirty="0" smtClean="0">
                <a:solidFill>
                  <a:schemeClr val="accent6">
                    <a:lumMod val="20000"/>
                    <a:lumOff val="80000"/>
                  </a:schemeClr>
                </a:solidFill>
                <a:latin typeface="Comic Sans MS" pitchFamily="66" charset="0"/>
              </a:rPr>
              <a:t> [</a:t>
            </a:r>
            <a:r>
              <a:rPr lang="en-US" sz="1600" b="1" i="1" dirty="0" err="1" smtClean="0">
                <a:solidFill>
                  <a:schemeClr val="accent6">
                    <a:lumMod val="20000"/>
                    <a:lumOff val="80000"/>
                  </a:schemeClr>
                </a:solidFill>
                <a:latin typeface="Comic Sans MS" pitchFamily="66" charset="0"/>
              </a:rPr>
              <a:t>J.Adamset</a:t>
            </a:r>
            <a:r>
              <a:rPr lang="en-US" sz="1600" b="1" i="1" dirty="0" smtClean="0">
                <a:solidFill>
                  <a:schemeClr val="accent6">
                    <a:lumMod val="20000"/>
                    <a:lumOff val="80000"/>
                  </a:schemeClr>
                </a:solidFill>
                <a:latin typeface="Comic Sans MS" pitchFamily="66" charset="0"/>
              </a:rPr>
              <a:t> al., </a:t>
            </a:r>
            <a:r>
              <a:rPr lang="en-US" sz="1600" b="1" i="1" dirty="0" err="1" smtClean="0">
                <a:solidFill>
                  <a:schemeClr val="accent6">
                    <a:lumMod val="20000"/>
                    <a:lumOff val="80000"/>
                  </a:schemeClr>
                </a:solidFill>
                <a:latin typeface="Comic Sans MS" pitchFamily="66" charset="0"/>
              </a:rPr>
              <a:t>Phys.Rev.Lett</a:t>
            </a:r>
            <a:r>
              <a:rPr lang="en-US" sz="1600" b="1" i="1" dirty="0" smtClean="0">
                <a:solidFill>
                  <a:schemeClr val="accent6">
                    <a:lumMod val="20000"/>
                    <a:lumOff val="80000"/>
                  </a:schemeClr>
                </a:solidFill>
                <a:latin typeface="Comic Sans MS" pitchFamily="66" charset="0"/>
              </a:rPr>
              <a:t>. 95, 122301 (2005); </a:t>
            </a:r>
            <a:r>
              <a:rPr lang="en-US" sz="1600" b="1" i="1" dirty="0" err="1" smtClean="0">
                <a:solidFill>
                  <a:schemeClr val="accent6">
                    <a:lumMod val="20000"/>
                    <a:lumOff val="80000"/>
                  </a:schemeClr>
                </a:solidFill>
                <a:latin typeface="Comic Sans MS" pitchFamily="66" charset="0"/>
              </a:rPr>
              <a:t>A.Adareet</a:t>
            </a:r>
            <a:r>
              <a:rPr lang="en-US" sz="1600" b="1" i="1" dirty="0" smtClean="0">
                <a:solidFill>
                  <a:schemeClr val="accent6">
                    <a:lumMod val="20000"/>
                    <a:lumOff val="80000"/>
                  </a:schemeClr>
                </a:solidFill>
                <a:latin typeface="Comic Sans MS" pitchFamily="66" charset="0"/>
              </a:rPr>
              <a:t> al., </a:t>
            </a:r>
            <a:r>
              <a:rPr lang="en-US" sz="1600" b="1" i="1" dirty="0" err="1" smtClean="0">
                <a:solidFill>
                  <a:schemeClr val="accent6">
                    <a:lumMod val="20000"/>
                    <a:lumOff val="80000"/>
                  </a:schemeClr>
                </a:solidFill>
                <a:latin typeface="Comic Sans MS" pitchFamily="66" charset="0"/>
              </a:rPr>
              <a:t>Phys.Rev.Lett</a:t>
            </a:r>
            <a:r>
              <a:rPr lang="en-US" sz="1600" b="1" i="1" dirty="0" smtClean="0">
                <a:solidFill>
                  <a:schemeClr val="accent6">
                    <a:lumMod val="20000"/>
                    <a:lumOff val="80000"/>
                  </a:schemeClr>
                </a:solidFill>
                <a:latin typeface="Comic Sans MS" pitchFamily="66" charset="0"/>
              </a:rPr>
              <a:t>. 98, 162301 (2007)</a:t>
            </a:r>
            <a:r>
              <a:rPr lang="en-US" sz="2000" b="1" dirty="0" smtClean="0">
                <a:solidFill>
                  <a:schemeClr val="accent6">
                    <a:lumMod val="20000"/>
                    <a:lumOff val="80000"/>
                  </a:schemeClr>
                </a:solidFill>
                <a:latin typeface="Comic Sans MS" pitchFamily="66" charset="0"/>
              </a:rPr>
              <a:t>] gives possibility to assume that </a:t>
            </a:r>
            <a:r>
              <a:rPr lang="en-US" sz="2000" b="1" dirty="0" smtClean="0">
                <a:solidFill>
                  <a:srgbClr val="FFFF00"/>
                </a:solidFill>
                <a:latin typeface="Comic Sans MS" pitchFamily="66" charset="0"/>
              </a:rPr>
              <a:t>the collective  behavior of the </a:t>
            </a:r>
            <a:r>
              <a:rPr lang="en-US" sz="2000" b="1" dirty="0" err="1" smtClean="0">
                <a:solidFill>
                  <a:srgbClr val="FFFF00"/>
                </a:solidFill>
                <a:latin typeface="Comic Sans MS" pitchFamily="66" charset="0"/>
              </a:rPr>
              <a:t>partons</a:t>
            </a:r>
            <a:r>
              <a:rPr lang="en-US" sz="2000" b="1" dirty="0" smtClean="0">
                <a:solidFill>
                  <a:srgbClr val="FFFF00"/>
                </a:solidFill>
                <a:latin typeface="Comic Sans MS" pitchFamily="66" charset="0"/>
              </a:rPr>
              <a:t> defines the dynamic of the expansion in the longitudinal plane namely</a:t>
            </a:r>
            <a:r>
              <a:rPr lang="en-US" sz="2000" b="1" dirty="0" smtClean="0">
                <a:solidFill>
                  <a:schemeClr val="accent6">
                    <a:lumMod val="20000"/>
                    <a:lumOff val="80000"/>
                  </a:schemeClr>
                </a:solidFill>
                <a:latin typeface="Comic Sans MS" pitchFamily="66" charset="0"/>
              </a:rPr>
              <a:t>;  evolution of the collective flow occurs on the </a:t>
            </a:r>
            <a:r>
              <a:rPr lang="en-US" sz="2000" b="1" dirty="0" err="1" smtClean="0">
                <a:solidFill>
                  <a:schemeClr val="accent6">
                    <a:lumMod val="20000"/>
                    <a:lumOff val="80000"/>
                  </a:schemeClr>
                </a:solidFill>
                <a:latin typeface="Comic Sans MS" pitchFamily="66" charset="0"/>
              </a:rPr>
              <a:t>parton</a:t>
            </a:r>
            <a:r>
              <a:rPr lang="en-US" sz="2000" b="1" dirty="0" smtClean="0">
                <a:solidFill>
                  <a:schemeClr val="accent6">
                    <a:lumMod val="20000"/>
                    <a:lumOff val="80000"/>
                  </a:schemeClr>
                </a:solidFill>
                <a:latin typeface="Comic Sans MS" pitchFamily="66" charset="0"/>
              </a:rPr>
              <a:t> state namely.</a:t>
            </a:r>
          </a:p>
        </p:txBody>
      </p:sp>
      <p:pic>
        <p:nvPicPr>
          <p:cNvPr id="8" name="Picture 7" descr="cosmicray_risj4.eps"/>
          <p:cNvPicPr/>
          <p:nvPr/>
        </p:nvPicPr>
        <p:blipFill>
          <a:blip r:embed="rId3" cstate="print"/>
          <a:stretch>
            <a:fillRect/>
          </a:stretch>
        </p:blipFill>
        <p:spPr>
          <a:xfrm>
            <a:off x="6876256" y="1772816"/>
            <a:ext cx="1944217" cy="1944216"/>
          </a:xfrm>
          <a:prstGeom prst="rect">
            <a:avLst/>
          </a:prstGeom>
        </p:spPr>
      </p:pic>
      <p:cxnSp>
        <p:nvCxnSpPr>
          <p:cNvPr id="11" name="Straight Connector 10"/>
          <p:cNvCxnSpPr/>
          <p:nvPr/>
        </p:nvCxnSpPr>
        <p:spPr>
          <a:xfrm rot="5400000">
            <a:off x="5580112" y="2996952"/>
            <a:ext cx="2304256"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876256" y="4149080"/>
            <a:ext cx="208823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308304" y="3645024"/>
            <a:ext cx="1300356" cy="369332"/>
          </a:xfrm>
          <a:prstGeom prst="rect">
            <a:avLst/>
          </a:prstGeom>
          <a:noFill/>
        </p:spPr>
        <p:txBody>
          <a:bodyPr wrap="none" rtlCol="0">
            <a:spAutoFit/>
          </a:bodyPr>
          <a:lstStyle/>
          <a:p>
            <a:r>
              <a:rPr lang="en-US" b="1" dirty="0" err="1" smtClean="0"/>
              <a:t>pA</a:t>
            </a:r>
            <a:r>
              <a:rPr lang="en-US" b="1" dirty="0" smtClean="0"/>
              <a:t>  8.9 </a:t>
            </a:r>
            <a:r>
              <a:rPr lang="en-US" b="1" dirty="0" err="1" smtClean="0"/>
              <a:t>GeV</a:t>
            </a:r>
            <a:endParaRPr lang="en-US"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2800" dirty="0">
              <a:solidFill>
                <a:schemeClr val="bg1"/>
              </a:solidFill>
              <a:latin typeface="Comic Sans MS" pitchFamily="66"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915DDC0A-310F-491E-9FD7-A76BBE1AF069}" type="slidenum">
              <a:rPr lang="en-US" smtClean="0"/>
              <a:pPr/>
              <a:t>11</a:t>
            </a:fld>
            <a:endParaRPr lang="en-US"/>
          </a:p>
        </p:txBody>
      </p:sp>
      <p:pic>
        <p:nvPicPr>
          <p:cNvPr id="51202" name="Picture 2"/>
          <p:cNvPicPr>
            <a:picLocks noChangeAspect="1" noChangeArrowheads="1"/>
          </p:cNvPicPr>
          <p:nvPr/>
        </p:nvPicPr>
        <p:blipFill>
          <a:blip r:embed="rId3" cstate="print"/>
          <a:srcRect/>
          <a:stretch>
            <a:fillRect/>
          </a:stretch>
        </p:blipFill>
        <p:spPr bwMode="auto">
          <a:xfrm>
            <a:off x="3347864" y="0"/>
            <a:ext cx="5796136" cy="6858000"/>
          </a:xfrm>
          <a:prstGeom prst="rect">
            <a:avLst/>
          </a:prstGeom>
          <a:noFill/>
          <a:ln w="9525">
            <a:noFill/>
            <a:miter lim="800000"/>
            <a:headEnd/>
            <a:tailEnd/>
          </a:ln>
        </p:spPr>
      </p:pic>
      <p:sp>
        <p:nvSpPr>
          <p:cNvPr id="11" name="Rectangle 10"/>
          <p:cNvSpPr/>
          <p:nvPr/>
        </p:nvSpPr>
        <p:spPr>
          <a:xfrm>
            <a:off x="323528" y="2348880"/>
            <a:ext cx="720080"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475656" y="3501008"/>
            <a:ext cx="2088232"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563888" y="5733256"/>
            <a:ext cx="864096"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6512" y="908720"/>
            <a:ext cx="3600400" cy="3416320"/>
          </a:xfrm>
          <a:prstGeom prst="rect">
            <a:avLst/>
          </a:prstGeom>
          <a:solidFill>
            <a:srgbClr val="FFFF00"/>
          </a:solidFill>
          <a:ln w="38100">
            <a:solidFill>
              <a:srgbClr val="00B050"/>
            </a:solidFill>
          </a:ln>
        </p:spPr>
        <p:txBody>
          <a:bodyPr wrap="square" rtlCol="0">
            <a:spAutoFit/>
          </a:bodyPr>
          <a:lstStyle/>
          <a:p>
            <a:r>
              <a:rPr lang="en-US" sz="2400" b="1" dirty="0" smtClean="0">
                <a:latin typeface="Comic Sans MS" pitchFamily="66" charset="0"/>
              </a:rPr>
              <a:t>The first measurement of elliptic  flow of charged particles in </a:t>
            </a:r>
            <a:r>
              <a:rPr lang="en-US" sz="2400" b="1" dirty="0" err="1" smtClean="0">
                <a:latin typeface="Comic Sans MS" pitchFamily="66" charset="0"/>
              </a:rPr>
              <a:t>Pb-Pb</a:t>
            </a:r>
            <a:r>
              <a:rPr lang="en-US" sz="2400" b="1" dirty="0" smtClean="0">
                <a:latin typeface="Comic Sans MS" pitchFamily="66" charset="0"/>
              </a:rPr>
              <a:t>  collisions at  the center of mass  energy per nucleon     pair                                     ,with the ALICE detector</a:t>
            </a:r>
            <a:endParaRPr lang="en-US" sz="2400" b="1" dirty="0">
              <a:latin typeface="Comic Sans MS" pitchFamily="66" charset="0"/>
            </a:endParaRPr>
          </a:p>
        </p:txBody>
      </p:sp>
      <p:graphicFrame>
        <p:nvGraphicFramePr>
          <p:cNvPr id="14" name="Object 13"/>
          <p:cNvGraphicFramePr>
            <a:graphicFrameLocks noChangeAspect="1"/>
          </p:cNvGraphicFramePr>
          <p:nvPr/>
        </p:nvGraphicFramePr>
        <p:xfrm>
          <a:off x="4044950" y="3295650"/>
          <a:ext cx="1054100" cy="266700"/>
        </p:xfrm>
        <a:graphic>
          <a:graphicData uri="http://schemas.openxmlformats.org/presentationml/2006/ole">
            <p:oleObj spid="_x0000_s59394" name="Equation" r:id="rId4" imgW="1054080" imgH="266400" progId="Equation.3">
              <p:embed/>
            </p:oleObj>
          </a:graphicData>
        </a:graphic>
      </p:graphicFrame>
      <p:graphicFrame>
        <p:nvGraphicFramePr>
          <p:cNvPr id="59395" name="Object 3"/>
          <p:cNvGraphicFramePr>
            <a:graphicFrameLocks noChangeAspect="1"/>
          </p:cNvGraphicFramePr>
          <p:nvPr/>
        </p:nvGraphicFramePr>
        <p:xfrm>
          <a:off x="1136188" y="3068960"/>
          <a:ext cx="1923644" cy="486705"/>
        </p:xfrm>
        <a:graphic>
          <a:graphicData uri="http://schemas.openxmlformats.org/presentationml/2006/ole">
            <p:oleObj spid="_x0000_s59395" name="Equation" r:id="rId5" imgW="1054080" imgH="266400" progId="Equation.3">
              <p:embed/>
            </p:oleObj>
          </a:graphicData>
        </a:graphic>
      </p:graphicFrame>
      <p:sp>
        <p:nvSpPr>
          <p:cNvPr id="15" name="Rectangle 14"/>
          <p:cNvSpPr/>
          <p:nvPr/>
        </p:nvSpPr>
        <p:spPr>
          <a:xfrm>
            <a:off x="3635896" y="2708920"/>
            <a:ext cx="5328592" cy="2952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4067944" y="2937718"/>
            <a:ext cx="4968552" cy="1200329"/>
          </a:xfrm>
          <a:prstGeom prst="rect">
            <a:avLst/>
          </a:prstGeom>
          <a:noFill/>
        </p:spPr>
        <p:txBody>
          <a:bodyPr wrap="square" rtlCol="0">
            <a:spAutoFit/>
          </a:bodyPr>
          <a:lstStyle/>
          <a:p>
            <a:r>
              <a:rPr lang="en-US" b="1" i="1" dirty="0" smtClean="0">
                <a:solidFill>
                  <a:srgbClr val="00B050"/>
                </a:solidFill>
                <a:latin typeface="Comic Sans MS" pitchFamily="66" charset="0"/>
              </a:rPr>
              <a:t>V</a:t>
            </a:r>
            <a:r>
              <a:rPr lang="en-US" b="1" i="1" baseline="-25000" dirty="0" smtClean="0">
                <a:solidFill>
                  <a:srgbClr val="00B050"/>
                </a:solidFill>
                <a:latin typeface="Comic Sans MS" pitchFamily="66" charset="0"/>
              </a:rPr>
              <a:t>2</a:t>
            </a:r>
            <a:r>
              <a:rPr lang="en-US" b="1" i="1" dirty="0" smtClean="0">
                <a:solidFill>
                  <a:srgbClr val="00B050"/>
                </a:solidFill>
                <a:latin typeface="Comic Sans MS" pitchFamily="66" charset="0"/>
              </a:rPr>
              <a:t> (p</a:t>
            </a:r>
            <a:r>
              <a:rPr lang="en-US" b="1" i="1" baseline="-25000" dirty="0" smtClean="0">
                <a:solidFill>
                  <a:srgbClr val="00B050"/>
                </a:solidFill>
                <a:latin typeface="Comic Sans MS" pitchFamily="66" charset="0"/>
              </a:rPr>
              <a:t>t</a:t>
            </a:r>
            <a:r>
              <a:rPr lang="en-US" b="1" i="1" dirty="0" smtClean="0">
                <a:solidFill>
                  <a:srgbClr val="00B050"/>
                </a:solidFill>
                <a:latin typeface="Comic Sans MS" pitchFamily="66" charset="0"/>
              </a:rPr>
              <a:t>) </a:t>
            </a:r>
            <a:r>
              <a:rPr lang="en-US" b="1" dirty="0" smtClean="0">
                <a:solidFill>
                  <a:srgbClr val="00B050"/>
                </a:solidFill>
                <a:latin typeface="Comic Sans MS" pitchFamily="66" charset="0"/>
              </a:rPr>
              <a:t>for the central bin 40-50% from the 2- and 4-particle </a:t>
            </a:r>
            <a:r>
              <a:rPr lang="en-US" b="1" dirty="0" err="1" smtClean="0">
                <a:solidFill>
                  <a:srgbClr val="00B050"/>
                </a:solidFill>
                <a:latin typeface="Comic Sans MS" pitchFamily="66" charset="0"/>
              </a:rPr>
              <a:t>cumulant</a:t>
            </a:r>
            <a:r>
              <a:rPr lang="en-US" b="1" dirty="0" smtClean="0">
                <a:solidFill>
                  <a:srgbClr val="00B050"/>
                </a:solidFill>
                <a:latin typeface="Comic Sans MS" pitchFamily="66" charset="0"/>
              </a:rPr>
              <a:t> methods for the measurement and for the </a:t>
            </a:r>
            <a:r>
              <a:rPr lang="en-US" b="1" i="1" dirty="0" smtClean="0">
                <a:solidFill>
                  <a:srgbClr val="00B050"/>
                </a:solidFill>
                <a:latin typeface="Comic Sans MS" pitchFamily="66" charset="0"/>
              </a:rPr>
              <a:t>Au-Au </a:t>
            </a:r>
            <a:r>
              <a:rPr lang="en-US" b="1" dirty="0" smtClean="0">
                <a:solidFill>
                  <a:srgbClr val="00B050"/>
                </a:solidFill>
                <a:latin typeface="Comic Sans MS" pitchFamily="66" charset="0"/>
              </a:rPr>
              <a:t>collisions (STAR RHIC)  at </a:t>
            </a:r>
            <a:r>
              <a:rPr lang="en-US" b="1" dirty="0" smtClean="0">
                <a:latin typeface="Comic Sans MS" pitchFamily="66" charset="0"/>
              </a:rPr>
              <a:t>          </a:t>
            </a:r>
            <a:r>
              <a:rPr lang="en-US" dirty="0" smtClean="0"/>
              <a:t>                       </a:t>
            </a:r>
            <a:endParaRPr lang="en-US" dirty="0"/>
          </a:p>
        </p:txBody>
      </p:sp>
      <p:graphicFrame>
        <p:nvGraphicFramePr>
          <p:cNvPr id="59396" name="Object 4"/>
          <p:cNvGraphicFramePr>
            <a:graphicFrameLocks noChangeAspect="1"/>
          </p:cNvGraphicFramePr>
          <p:nvPr/>
        </p:nvGraphicFramePr>
        <p:xfrm>
          <a:off x="7119059" y="3717032"/>
          <a:ext cx="1989445" cy="504056"/>
        </p:xfrm>
        <a:graphic>
          <a:graphicData uri="http://schemas.openxmlformats.org/presentationml/2006/ole">
            <p:oleObj spid="_x0000_s59396" name="Equation" r:id="rId6" imgW="1054080" imgH="266400" progId="Equation.3">
              <p:embed/>
            </p:oleObj>
          </a:graphicData>
        </a:graphic>
      </p:graphicFrame>
      <p:sp>
        <p:nvSpPr>
          <p:cNvPr id="18" name="Rectangle 17"/>
          <p:cNvSpPr/>
          <p:nvPr/>
        </p:nvSpPr>
        <p:spPr>
          <a:xfrm>
            <a:off x="3419872" y="4509120"/>
            <a:ext cx="5724128" cy="2348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5496" y="56818"/>
            <a:ext cx="3240360" cy="830997"/>
          </a:xfrm>
          <a:prstGeom prst="rect">
            <a:avLst/>
          </a:prstGeom>
        </p:spPr>
        <p:txBody>
          <a:bodyPr wrap="square">
            <a:spAutoFit/>
          </a:bodyPr>
          <a:lstStyle/>
          <a:p>
            <a:pPr algn="ctr"/>
            <a:r>
              <a:rPr lang="en-US" sz="1600" b="1" dirty="0" smtClean="0">
                <a:solidFill>
                  <a:schemeClr val="bg1"/>
                </a:solidFill>
                <a:latin typeface="Comic Sans MS" pitchFamily="66" charset="0"/>
              </a:rPr>
              <a:t>K. </a:t>
            </a:r>
            <a:r>
              <a:rPr lang="en-US" sz="1600" b="1" dirty="0" err="1" smtClean="0">
                <a:solidFill>
                  <a:schemeClr val="bg1"/>
                </a:solidFill>
                <a:latin typeface="Comic Sans MS" pitchFamily="66" charset="0"/>
              </a:rPr>
              <a:t>Aamodt</a:t>
            </a:r>
            <a:r>
              <a:rPr lang="en-US" sz="1600" b="1" dirty="0" smtClean="0">
                <a:solidFill>
                  <a:schemeClr val="bg1"/>
                </a:solidFill>
                <a:latin typeface="Comic Sans MS" pitchFamily="66" charset="0"/>
              </a:rPr>
              <a:t> et al. </a:t>
            </a:r>
            <a:r>
              <a:rPr lang="it-IT" sz="1600" b="1" dirty="0" smtClean="0">
                <a:solidFill>
                  <a:schemeClr val="bg1"/>
                </a:solidFill>
                <a:latin typeface="Comic Sans MS" pitchFamily="66" charset="0"/>
              </a:rPr>
              <a:t>arXiv:1011.3914v1 [nucl-ex] 17 Nov 2010</a:t>
            </a:r>
          </a:p>
        </p:txBody>
      </p:sp>
      <p:sp>
        <p:nvSpPr>
          <p:cNvPr id="20" name="TextBox 19"/>
          <p:cNvSpPr txBox="1"/>
          <p:nvPr/>
        </p:nvSpPr>
        <p:spPr>
          <a:xfrm>
            <a:off x="35496" y="4398203"/>
            <a:ext cx="3600400" cy="2308324"/>
          </a:xfrm>
          <a:prstGeom prst="rect">
            <a:avLst/>
          </a:prstGeom>
          <a:solidFill>
            <a:srgbClr val="00B050"/>
          </a:solidFill>
          <a:ln w="38100">
            <a:solidFill>
              <a:srgbClr val="FFFF00"/>
            </a:solidFill>
          </a:ln>
        </p:spPr>
        <p:txBody>
          <a:bodyPr wrap="square" rtlCol="0">
            <a:spAutoFit/>
          </a:bodyPr>
          <a:lstStyle/>
          <a:p>
            <a:r>
              <a:rPr lang="en-US" sz="2400" b="1" dirty="0" smtClean="0">
                <a:solidFill>
                  <a:srgbClr val="FFFF00"/>
                </a:solidFill>
                <a:latin typeface="Comic Sans MS" pitchFamily="66" charset="0"/>
              </a:rPr>
              <a:t>v</a:t>
            </a:r>
            <a:r>
              <a:rPr lang="en-US" sz="2400" b="1" baseline="-25000" dirty="0" smtClean="0">
                <a:solidFill>
                  <a:srgbClr val="FFFF00"/>
                </a:solidFill>
                <a:latin typeface="Comic Sans MS" pitchFamily="66" charset="0"/>
              </a:rPr>
              <a:t>2</a:t>
            </a:r>
            <a:r>
              <a:rPr lang="en-US" sz="2400" b="1" dirty="0" smtClean="0">
                <a:solidFill>
                  <a:srgbClr val="FFFF00"/>
                </a:solidFill>
                <a:latin typeface="Comic Sans MS" pitchFamily="66" charset="0"/>
              </a:rPr>
              <a:t>(p</a:t>
            </a:r>
            <a:r>
              <a:rPr lang="en-US" sz="2400" b="1" baseline="-25000" dirty="0" smtClean="0">
                <a:solidFill>
                  <a:srgbClr val="FFFF00"/>
                </a:solidFill>
                <a:latin typeface="Comic Sans MS" pitchFamily="66" charset="0"/>
              </a:rPr>
              <a:t>t</a:t>
            </a:r>
            <a:r>
              <a:rPr lang="en-US" sz="2400" b="1" dirty="0" smtClean="0">
                <a:solidFill>
                  <a:srgbClr val="FFFF00"/>
                </a:solidFill>
                <a:latin typeface="Comic Sans MS" pitchFamily="66" charset="0"/>
              </a:rPr>
              <a:t>)  does not change  within uncertainties from </a:t>
            </a:r>
          </a:p>
          <a:p>
            <a:endParaRPr lang="en-US" sz="2400" b="1" dirty="0" smtClean="0">
              <a:solidFill>
                <a:srgbClr val="FFFF00"/>
              </a:solidFill>
              <a:latin typeface="Comic Sans MS" pitchFamily="66" charset="0"/>
            </a:endParaRPr>
          </a:p>
          <a:p>
            <a:r>
              <a:rPr lang="en-US" sz="2400" b="1" dirty="0" smtClean="0">
                <a:solidFill>
                  <a:srgbClr val="FFFF00"/>
                </a:solidFill>
                <a:latin typeface="Comic Sans MS" pitchFamily="66" charset="0"/>
              </a:rPr>
              <a:t>          200 </a:t>
            </a:r>
            <a:r>
              <a:rPr lang="en-US" sz="2400" b="1" dirty="0" err="1" smtClean="0">
                <a:solidFill>
                  <a:srgbClr val="FFFF00"/>
                </a:solidFill>
                <a:latin typeface="Comic Sans MS" pitchFamily="66" charset="0"/>
              </a:rPr>
              <a:t>GeV</a:t>
            </a:r>
            <a:r>
              <a:rPr lang="en-US" sz="2400" b="1" dirty="0" smtClean="0">
                <a:solidFill>
                  <a:srgbClr val="FFFF00"/>
                </a:solidFill>
                <a:latin typeface="Comic Sans MS" pitchFamily="66" charset="0"/>
              </a:rPr>
              <a:t> to</a:t>
            </a:r>
          </a:p>
          <a:p>
            <a:r>
              <a:rPr lang="en-US" sz="2400" b="1" dirty="0" smtClean="0">
                <a:solidFill>
                  <a:srgbClr val="FFFF00"/>
                </a:solidFill>
                <a:latin typeface="Comic Sans MS" pitchFamily="66" charset="0"/>
              </a:rPr>
              <a:t>2.76 </a:t>
            </a:r>
            <a:r>
              <a:rPr lang="en-US" sz="2400" b="1" dirty="0" err="1" smtClean="0">
                <a:solidFill>
                  <a:srgbClr val="FFFF00"/>
                </a:solidFill>
                <a:latin typeface="Comic Sans MS" pitchFamily="66" charset="0"/>
              </a:rPr>
              <a:t>TeV</a:t>
            </a:r>
            <a:r>
              <a:rPr lang="en-US" sz="2400" b="1" dirty="0" smtClean="0"/>
              <a:t> </a:t>
            </a:r>
            <a:endParaRPr lang="en-US" sz="2400" b="1" dirty="0"/>
          </a:p>
        </p:txBody>
      </p:sp>
      <p:graphicFrame>
        <p:nvGraphicFramePr>
          <p:cNvPr id="59397" name="Object 5"/>
          <p:cNvGraphicFramePr>
            <a:graphicFrameLocks noChangeAspect="1"/>
          </p:cNvGraphicFramePr>
          <p:nvPr/>
        </p:nvGraphicFramePr>
        <p:xfrm>
          <a:off x="179512" y="5733628"/>
          <a:ext cx="1201738" cy="647700"/>
        </p:xfrm>
        <a:graphic>
          <a:graphicData uri="http://schemas.openxmlformats.org/presentationml/2006/ole">
            <p:oleObj spid="_x0000_s59397" name="Equation" r:id="rId7" imgW="495000" imgH="266400" progId="Equation.3">
              <p:embed/>
            </p:oleObj>
          </a:graphicData>
        </a:graphic>
      </p:graphicFrame>
      <p:cxnSp>
        <p:nvCxnSpPr>
          <p:cNvPr id="22" name="Straight Connector 21"/>
          <p:cNvCxnSpPr/>
          <p:nvPr/>
        </p:nvCxnSpPr>
        <p:spPr>
          <a:xfrm>
            <a:off x="4067944" y="2708920"/>
            <a:ext cx="4752528"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pic>
        <p:nvPicPr>
          <p:cNvPr id="21" name="Picture 20" descr="cosmicray_risj4.eps"/>
          <p:cNvPicPr/>
          <p:nvPr/>
        </p:nvPicPr>
        <p:blipFill>
          <a:blip r:embed="rId8" cstate="print"/>
          <a:stretch>
            <a:fillRect/>
          </a:stretch>
        </p:blipFill>
        <p:spPr>
          <a:xfrm>
            <a:off x="5436096" y="4293096"/>
            <a:ext cx="2376264" cy="230425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84482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1200" dirty="0" smtClean="0"/>
          </a:p>
          <a:p>
            <a:r>
              <a:rPr lang="en-US" sz="1200" dirty="0" smtClean="0"/>
              <a:t> </a:t>
            </a:r>
          </a:p>
          <a:p>
            <a:endParaRPr lang="en-US" sz="1200" dirty="0">
              <a:solidFill>
                <a:schemeClr val="bg1"/>
              </a:solidFill>
              <a:latin typeface="Comic Sans MS" pitchFamily="66"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915DDC0A-310F-491E-9FD7-A76BBE1AF069}" type="slidenum">
              <a:rPr lang="en-US" smtClean="0"/>
              <a:pPr/>
              <a:t>12</a:t>
            </a:fld>
            <a:endParaRPr lang="en-US"/>
          </a:p>
        </p:txBody>
      </p:sp>
      <p:sp>
        <p:nvSpPr>
          <p:cNvPr id="5" name="TextBox 4"/>
          <p:cNvSpPr txBox="1"/>
          <p:nvPr/>
        </p:nvSpPr>
        <p:spPr>
          <a:xfrm>
            <a:off x="0" y="1942961"/>
            <a:ext cx="9144000" cy="584775"/>
          </a:xfrm>
          <a:prstGeom prst="rect">
            <a:avLst/>
          </a:prstGeom>
          <a:solidFill>
            <a:schemeClr val="bg1"/>
          </a:solidFill>
        </p:spPr>
        <p:txBody>
          <a:bodyPr wrap="square" rtlCol="0">
            <a:spAutoFit/>
          </a:bodyPr>
          <a:lstStyle/>
          <a:p>
            <a:endParaRPr lang="en-US" sz="1600" dirty="0" smtClean="0">
              <a:latin typeface="Comic Sans MS" pitchFamily="66" charset="0"/>
            </a:endParaRPr>
          </a:p>
          <a:p>
            <a:endParaRPr lang="en-US" sz="1600" dirty="0">
              <a:latin typeface="Comic Sans MS" pitchFamily="66" charset="0"/>
            </a:endParaRPr>
          </a:p>
        </p:txBody>
      </p:sp>
      <p:sp>
        <p:nvSpPr>
          <p:cNvPr id="8" name="TextBox 7"/>
          <p:cNvSpPr txBox="1"/>
          <p:nvPr/>
        </p:nvSpPr>
        <p:spPr>
          <a:xfrm>
            <a:off x="0" y="1423804"/>
            <a:ext cx="9144000" cy="4093428"/>
          </a:xfrm>
          <a:prstGeom prst="rect">
            <a:avLst/>
          </a:prstGeom>
          <a:solidFill>
            <a:schemeClr val="bg1"/>
          </a:solidFill>
          <a:ln w="38100">
            <a:noFill/>
          </a:ln>
        </p:spPr>
        <p:txBody>
          <a:bodyPr wrap="square" rtlCol="0">
            <a:spAutoFit/>
          </a:bodyPr>
          <a:lstStyle/>
          <a:p>
            <a:pPr algn="just"/>
            <a:r>
              <a:rPr lang="en-US" sz="2000" b="1" dirty="0" err="1" smtClean="0">
                <a:solidFill>
                  <a:srgbClr val="00B050"/>
                </a:solidFill>
                <a:latin typeface="Comic Sans MS" pitchFamily="66" charset="0"/>
              </a:rPr>
              <a:t>relativistic&amp;ultrararelativistic</a:t>
            </a:r>
            <a:r>
              <a:rPr lang="en-US" sz="2000" b="1" dirty="0" smtClean="0">
                <a:solidFill>
                  <a:srgbClr val="00B050"/>
                </a:solidFill>
                <a:latin typeface="Comic Sans MS" pitchFamily="66" charset="0"/>
              </a:rPr>
              <a:t> </a:t>
            </a:r>
            <a:r>
              <a:rPr lang="en-US" sz="2000" b="1" dirty="0" err="1" smtClean="0">
                <a:solidFill>
                  <a:srgbClr val="00B050"/>
                </a:solidFill>
                <a:latin typeface="Comic Sans MS" pitchFamily="66" charset="0"/>
              </a:rPr>
              <a:t>hadron</a:t>
            </a:r>
            <a:r>
              <a:rPr lang="en-US" sz="2000" b="1" dirty="0" smtClean="0">
                <a:solidFill>
                  <a:srgbClr val="00B050"/>
                </a:solidFill>
                <a:latin typeface="Comic Sans MS" pitchFamily="66" charset="0"/>
              </a:rPr>
              <a:t>-nuclear and </a:t>
            </a:r>
            <a:r>
              <a:rPr lang="en-US" sz="2000" b="1" dirty="0" err="1" smtClean="0">
                <a:solidFill>
                  <a:srgbClr val="00B050"/>
                </a:solidFill>
                <a:latin typeface="Comic Sans MS" pitchFamily="66" charset="0"/>
              </a:rPr>
              <a:t>nucleaer</a:t>
            </a:r>
            <a:r>
              <a:rPr lang="en-US" sz="2000" b="1" dirty="0" smtClean="0">
                <a:solidFill>
                  <a:srgbClr val="00B050"/>
                </a:solidFill>
                <a:latin typeface="Comic Sans MS" pitchFamily="66" charset="0"/>
              </a:rPr>
              <a:t>-nuclear interactions show the collective behavior </a:t>
            </a:r>
            <a:r>
              <a:rPr lang="en-US" sz="2000" b="1" dirty="0" smtClean="0">
                <a:solidFill>
                  <a:srgbClr val="00B050"/>
                </a:solidFill>
                <a:latin typeface="Comic Sans MS" pitchFamily="66" charset="0"/>
                <a:ea typeface="Calibri" pitchFamily="34" charset="0"/>
                <a:cs typeface="Times New Roman" pitchFamily="18" charset="0"/>
              </a:rPr>
              <a:t>which is likely to be formed at an early, </a:t>
            </a:r>
            <a:r>
              <a:rPr lang="en-US" sz="2000" b="1" dirty="0" err="1" smtClean="0">
                <a:solidFill>
                  <a:srgbClr val="00B050"/>
                </a:solidFill>
                <a:latin typeface="Comic Sans MS" pitchFamily="66" charset="0"/>
                <a:ea typeface="Calibri" pitchFamily="34" charset="0"/>
                <a:cs typeface="Times New Roman" pitchFamily="18" charset="0"/>
              </a:rPr>
              <a:t>parton</a:t>
            </a:r>
            <a:r>
              <a:rPr lang="en-US" sz="2000" b="1" dirty="0" smtClean="0">
                <a:solidFill>
                  <a:srgbClr val="00B050"/>
                </a:solidFill>
                <a:latin typeface="Comic Sans MS" pitchFamily="66" charset="0"/>
                <a:ea typeface="Calibri" pitchFamily="34" charset="0"/>
                <a:cs typeface="Times New Roman" pitchFamily="18" charset="0"/>
              </a:rPr>
              <a:t>, stage of the </a:t>
            </a:r>
            <a:r>
              <a:rPr lang="en-US" sz="2000" b="1" dirty="0" err="1" smtClean="0">
                <a:solidFill>
                  <a:srgbClr val="00B050"/>
                </a:solidFill>
                <a:latin typeface="Comic Sans MS" pitchFamily="66" charset="0"/>
                <a:ea typeface="Calibri" pitchFamily="34" charset="0"/>
                <a:cs typeface="Times New Roman" pitchFamily="18" charset="0"/>
              </a:rPr>
              <a:t>spacetime</a:t>
            </a:r>
            <a:r>
              <a:rPr lang="en-US" sz="2000" b="1" dirty="0" smtClean="0">
                <a:solidFill>
                  <a:srgbClr val="00B050"/>
                </a:solidFill>
                <a:latin typeface="Comic Sans MS" pitchFamily="66" charset="0"/>
                <a:ea typeface="Calibri" pitchFamily="34" charset="0"/>
                <a:cs typeface="Times New Roman" pitchFamily="18" charset="0"/>
              </a:rPr>
              <a:t> evolution of product hot and dense matter;</a:t>
            </a:r>
            <a:endParaRPr lang="en-US" sz="2000" b="1" dirty="0" smtClean="0">
              <a:solidFill>
                <a:srgbClr val="00B050"/>
              </a:solidFill>
              <a:latin typeface="Comic Sans MS" pitchFamily="66" charset="0"/>
            </a:endParaRPr>
          </a:p>
          <a:p>
            <a:pPr algn="just"/>
            <a:endParaRPr lang="en-US" sz="2000" b="1" dirty="0" smtClean="0">
              <a:solidFill>
                <a:srgbClr val="00B050"/>
              </a:solidFill>
              <a:latin typeface="Comic Sans MS" pitchFamily="66" charset="0"/>
            </a:endParaRPr>
          </a:p>
          <a:p>
            <a:pPr algn="just"/>
            <a:r>
              <a:rPr lang="en-US" sz="2000" b="1" dirty="0" smtClean="0">
                <a:solidFill>
                  <a:srgbClr val="00B050"/>
                </a:solidFill>
                <a:latin typeface="Comic Sans MS" pitchFamily="66" charset="0"/>
              </a:rPr>
              <a:t>through the coherent interaction of the grouped </a:t>
            </a:r>
            <a:r>
              <a:rPr lang="en-US" sz="2000" b="1" dirty="0" err="1" smtClean="0">
                <a:solidFill>
                  <a:srgbClr val="00B050"/>
                </a:solidFill>
                <a:latin typeface="Comic Sans MS" pitchFamily="66" charset="0"/>
              </a:rPr>
              <a:t>partons</a:t>
            </a:r>
            <a:r>
              <a:rPr lang="en-US" sz="2000" b="1" dirty="0" smtClean="0">
                <a:solidFill>
                  <a:srgbClr val="00B050"/>
                </a:solidFill>
                <a:latin typeface="Comic Sans MS" pitchFamily="66" charset="0"/>
              </a:rPr>
              <a:t> the energetic hadrons could be produced and their </a:t>
            </a:r>
            <a:r>
              <a:rPr lang="en-US" sz="2000" b="1" dirty="0" smtClean="0">
                <a:solidFill>
                  <a:srgbClr val="002060"/>
                </a:solidFill>
                <a:latin typeface="Comic Sans MS" pitchFamily="66" charset="0"/>
              </a:rPr>
              <a:t>energies could be limited by values of the total energy of the collected </a:t>
            </a:r>
            <a:r>
              <a:rPr lang="en-US" sz="2000" b="1" dirty="0" err="1" smtClean="0">
                <a:solidFill>
                  <a:srgbClr val="002060"/>
                </a:solidFill>
                <a:latin typeface="Comic Sans MS" pitchFamily="66" charset="0"/>
              </a:rPr>
              <a:t>partons</a:t>
            </a:r>
            <a:r>
              <a:rPr lang="en-US" sz="2000" b="1" dirty="0" smtClean="0">
                <a:solidFill>
                  <a:srgbClr val="002060"/>
                </a:solidFill>
                <a:latin typeface="Comic Sans MS" pitchFamily="66" charset="0"/>
              </a:rPr>
              <a:t> system only; </a:t>
            </a:r>
          </a:p>
          <a:p>
            <a:pPr algn="just"/>
            <a:endParaRPr lang="en-US" sz="2000" b="1" dirty="0" smtClean="0">
              <a:solidFill>
                <a:srgbClr val="00B050"/>
              </a:solidFill>
              <a:latin typeface="Comic Sans MS" pitchFamily="66" charset="0"/>
            </a:endParaRPr>
          </a:p>
          <a:p>
            <a:pPr algn="just"/>
            <a:r>
              <a:rPr lang="en-US" sz="2000" b="1" dirty="0" smtClean="0">
                <a:solidFill>
                  <a:srgbClr val="00B050"/>
                </a:solidFill>
                <a:latin typeface="Comic Sans MS" pitchFamily="66" charset="0"/>
              </a:rPr>
              <a:t>the hadrons could be a signal </a:t>
            </a:r>
          </a:p>
          <a:p>
            <a:pPr algn="just"/>
            <a:r>
              <a:rPr lang="en-US" sz="2000" b="1" dirty="0" smtClean="0">
                <a:solidFill>
                  <a:srgbClr val="00B050"/>
                </a:solidFill>
                <a:latin typeface="Comic Sans MS" pitchFamily="66" charset="0"/>
              </a:rPr>
              <a:t>for the extreme states of the </a:t>
            </a:r>
          </a:p>
          <a:p>
            <a:pPr algn="just"/>
            <a:r>
              <a:rPr lang="en-US" sz="2000" b="1" dirty="0" smtClean="0">
                <a:solidFill>
                  <a:srgbClr val="00B050"/>
                </a:solidFill>
                <a:latin typeface="Comic Sans MS" pitchFamily="66" charset="0"/>
              </a:rPr>
              <a:t>strongly interacting matter /QGP</a:t>
            </a:r>
          </a:p>
          <a:p>
            <a:pPr algn="just"/>
            <a:endParaRPr lang="en-US" sz="2000" b="1" dirty="0" smtClean="0">
              <a:solidFill>
                <a:srgbClr val="00B050"/>
              </a:solidFill>
              <a:latin typeface="Comic Sans MS" pitchFamily="66" charset="0"/>
            </a:endParaRPr>
          </a:p>
        </p:txBody>
      </p:sp>
      <p:sp>
        <p:nvSpPr>
          <p:cNvPr id="9" name="TextBox 8"/>
          <p:cNvSpPr txBox="1"/>
          <p:nvPr/>
        </p:nvSpPr>
        <p:spPr>
          <a:xfrm>
            <a:off x="-36512" y="-27384"/>
            <a:ext cx="2270173" cy="1200329"/>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sz="7200" dirty="0" smtClean="0">
                <a:solidFill>
                  <a:srgbClr val="C00000"/>
                </a:solidFill>
              </a:rPr>
              <a:t>main </a:t>
            </a:r>
            <a:endParaRPr lang="en-US" sz="3200" dirty="0">
              <a:solidFill>
                <a:srgbClr val="C00000"/>
              </a:solidFill>
            </a:endParaRPr>
          </a:p>
        </p:txBody>
      </p:sp>
      <p:pic>
        <p:nvPicPr>
          <p:cNvPr id="10" name="Picture 2"/>
          <p:cNvPicPr>
            <a:picLocks noChangeAspect="1" noChangeArrowheads="1"/>
          </p:cNvPicPr>
          <p:nvPr/>
        </p:nvPicPr>
        <p:blipFill>
          <a:blip r:embed="rId2" cstate="print"/>
          <a:srcRect/>
          <a:stretch>
            <a:fillRect/>
          </a:stretch>
        </p:blipFill>
        <p:spPr bwMode="auto">
          <a:xfrm>
            <a:off x="6228184" y="3912443"/>
            <a:ext cx="2876550" cy="2828925"/>
          </a:xfrm>
          <a:prstGeom prst="rect">
            <a:avLst/>
          </a:prstGeom>
          <a:noFill/>
          <a:ln w="9525">
            <a:noFill/>
            <a:miter lim="800000"/>
            <a:headEnd/>
            <a:tailEnd/>
          </a:ln>
        </p:spPr>
      </p:pic>
      <p:cxnSp>
        <p:nvCxnSpPr>
          <p:cNvPr id="12" name="Straight Arrow Connector 11"/>
          <p:cNvCxnSpPr/>
          <p:nvPr/>
        </p:nvCxnSpPr>
        <p:spPr>
          <a:xfrm rot="5400000" flipH="1" flipV="1">
            <a:off x="7416316" y="3969060"/>
            <a:ext cx="1728192" cy="108012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flipH="1" flipV="1">
            <a:off x="7056276" y="3969060"/>
            <a:ext cx="2088232" cy="1296144"/>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5448499" y="4335487"/>
            <a:ext cx="2651893" cy="461665"/>
          </a:xfrm>
          <a:prstGeom prst="rect">
            <a:avLst/>
          </a:prstGeom>
        </p:spPr>
        <p:txBody>
          <a:bodyPr wrap="square">
            <a:spAutoFit/>
          </a:bodyPr>
          <a:lstStyle/>
          <a:p>
            <a:r>
              <a:rPr lang="en-US" sz="2400" i="1" dirty="0" smtClean="0"/>
              <a:t>S</a:t>
            </a:r>
            <a:r>
              <a:rPr lang="en-US" sz="2400" i="1" baseline="-25000" dirty="0" smtClean="0"/>
              <a:t>i</a:t>
            </a:r>
            <a:r>
              <a:rPr lang="en-US" sz="2400" i="1" dirty="0" smtClean="0"/>
              <a:t> = 2imp </a:t>
            </a:r>
            <a:endParaRPr lang="en-US" sz="2400" i="1" baseline="-25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2800" dirty="0">
              <a:solidFill>
                <a:schemeClr val="bg1"/>
              </a:solidFill>
              <a:latin typeface="Comic Sans MS" pitchFamily="66" charset="0"/>
            </a:endParaRPr>
          </a:p>
        </p:txBody>
      </p:sp>
      <p:sp>
        <p:nvSpPr>
          <p:cNvPr id="17" name="Rectangle 16"/>
          <p:cNvSpPr/>
          <p:nvPr/>
        </p:nvSpPr>
        <p:spPr>
          <a:xfrm>
            <a:off x="0" y="6021288"/>
            <a:ext cx="9144000" cy="83671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1400" b="1" i="1" dirty="0" smtClean="0">
              <a:latin typeface="Comic Sans MS" pitchFamily="66" charset="0"/>
            </a:endParaRPr>
          </a:p>
          <a:p>
            <a:pPr algn="ctr"/>
            <a:endParaRPr lang="en-US" sz="1400" b="1" i="1" dirty="0">
              <a:latin typeface="Comic Sans MS" pitchFamily="66" charset="0"/>
            </a:endParaRPr>
          </a:p>
        </p:txBody>
      </p:sp>
      <p:sp>
        <p:nvSpPr>
          <p:cNvPr id="4" name="Slide Number Placeholder 3"/>
          <p:cNvSpPr>
            <a:spLocks noGrp="1"/>
          </p:cNvSpPr>
          <p:nvPr>
            <p:ph type="sldNum" sz="quarter" idx="12"/>
          </p:nvPr>
        </p:nvSpPr>
        <p:spPr/>
        <p:txBody>
          <a:bodyPr/>
          <a:lstStyle/>
          <a:p>
            <a:fld id="{915DDC0A-310F-491E-9FD7-A76BBE1AF069}" type="slidenum">
              <a:rPr lang="en-US" smtClean="0"/>
              <a:pPr/>
              <a:t>13</a:t>
            </a:fld>
            <a:endParaRPr lang="en-US" dirty="0"/>
          </a:p>
        </p:txBody>
      </p:sp>
      <p:pic>
        <p:nvPicPr>
          <p:cNvPr id="9" name="Picture 17" descr="http://www.invisiblemoose.org/ald/site_material/WALTA/Cosmic_Rays_CD/support_material/general_graphics/cosmic_rays.jpg"/>
          <p:cNvPicPr>
            <a:picLocks noChangeAspect="1" noChangeArrowheads="1"/>
          </p:cNvPicPr>
          <p:nvPr/>
        </p:nvPicPr>
        <p:blipFill>
          <a:blip r:embed="rId2" cstate="print"/>
          <a:srcRect/>
          <a:stretch>
            <a:fillRect/>
          </a:stretch>
        </p:blipFill>
        <p:spPr bwMode="auto">
          <a:xfrm>
            <a:off x="0" y="1412777"/>
            <a:ext cx="9180512" cy="5445224"/>
          </a:xfrm>
          <a:prstGeom prst="rect">
            <a:avLst/>
          </a:prstGeom>
          <a:noFill/>
          <a:ln w="9525">
            <a:noFill/>
            <a:miter lim="800000"/>
            <a:headEnd/>
            <a:tailEnd/>
          </a:ln>
        </p:spPr>
      </p:pic>
      <p:sp>
        <p:nvSpPr>
          <p:cNvPr id="8" name="Rectangle 7"/>
          <p:cNvSpPr/>
          <p:nvPr/>
        </p:nvSpPr>
        <p:spPr>
          <a:xfrm>
            <a:off x="0" y="-27384"/>
            <a:ext cx="9144000" cy="1354217"/>
          </a:xfrm>
          <a:prstGeom prst="rect">
            <a:avLst/>
          </a:prstGeom>
        </p:spPr>
        <p:txBody>
          <a:bodyPr wrap="square">
            <a:spAutoFit/>
          </a:bodyPr>
          <a:lstStyle/>
          <a:p>
            <a:pPr algn="just"/>
            <a:r>
              <a:rPr lang="en-US" sz="2800" b="1" dirty="0" smtClean="0">
                <a:solidFill>
                  <a:srgbClr val="FFFF00"/>
                </a:solidFill>
                <a:latin typeface="Comic Sans MS" pitchFamily="66" charset="0"/>
              </a:rPr>
              <a:t>A source  of  energetic cosmic rays</a:t>
            </a:r>
            <a:endParaRPr lang="en-US" sz="2800" dirty="0" smtClean="0">
              <a:solidFill>
                <a:srgbClr val="FFFF00"/>
              </a:solidFill>
              <a:latin typeface="Comic Sans MS" pitchFamily="66" charset="0"/>
              <a:ea typeface="Calibri" pitchFamily="34" charset="0"/>
              <a:cs typeface="Times New Roman" pitchFamily="18" charset="0"/>
            </a:endParaRPr>
          </a:p>
          <a:p>
            <a:pPr algn="just"/>
            <a:endParaRPr lang="en-US" dirty="0" smtClean="0">
              <a:solidFill>
                <a:schemeClr val="bg1"/>
              </a:solidFill>
              <a:latin typeface="Comic Sans MS" pitchFamily="66" charset="0"/>
              <a:ea typeface="Calibri" pitchFamily="34" charset="0"/>
              <a:cs typeface="Times New Roman" pitchFamily="18" charset="0"/>
            </a:endParaRPr>
          </a:p>
          <a:p>
            <a:pPr algn="just"/>
            <a:r>
              <a:rPr lang="en-US" dirty="0" smtClean="0">
                <a:solidFill>
                  <a:schemeClr val="bg1"/>
                </a:solidFill>
                <a:latin typeface="Comic Sans MS" pitchFamily="66" charset="0"/>
                <a:ea typeface="Calibri" pitchFamily="34" charset="0"/>
                <a:cs typeface="Times New Roman" pitchFamily="18" charset="0"/>
              </a:rPr>
              <a:t>cosmic rays are a main component of the Universe ; they could solve an important information on appearance and evaluation of the Universe </a:t>
            </a:r>
            <a:endParaRPr lang="en-US" sz="2800" dirty="0" smtClean="0">
              <a:latin typeface="Comic Sans MS" pitchFamily="66" charset="0"/>
              <a:cs typeface="Arial" pitchFamily="34" charset="0"/>
            </a:endParaRPr>
          </a:p>
        </p:txBody>
      </p:sp>
      <p:sp>
        <p:nvSpPr>
          <p:cNvPr id="10" name="Rectangle 9"/>
          <p:cNvSpPr/>
          <p:nvPr/>
        </p:nvSpPr>
        <p:spPr>
          <a:xfrm>
            <a:off x="0" y="1735648"/>
            <a:ext cx="9144000" cy="1477328"/>
          </a:xfrm>
          <a:prstGeom prst="rect">
            <a:avLst/>
          </a:prstGeom>
        </p:spPr>
        <p:txBody>
          <a:bodyPr wrap="square">
            <a:spAutoFit/>
          </a:bodyPr>
          <a:lstStyle/>
          <a:p>
            <a:pPr algn="just"/>
            <a:r>
              <a:rPr lang="en-US" dirty="0" smtClean="0">
                <a:solidFill>
                  <a:schemeClr val="bg1"/>
                </a:solidFill>
                <a:latin typeface="Comic Sans MS" pitchFamily="66" charset="0"/>
                <a:ea typeface="Calibri" pitchFamily="34" charset="0"/>
                <a:cs typeface="Times New Roman" pitchFamily="18" charset="0"/>
              </a:rPr>
              <a:t>a course of cosmic rays with </a:t>
            </a:r>
            <a:r>
              <a:rPr lang="en-US" dirty="0" smtClean="0">
                <a:solidFill>
                  <a:srgbClr val="FFFF00"/>
                </a:solidFill>
                <a:latin typeface="Comic Sans MS" pitchFamily="66" charset="0"/>
                <a:ea typeface="Calibri" pitchFamily="34" charset="0"/>
                <a:cs typeface="Times New Roman" pitchFamily="18" charset="0"/>
              </a:rPr>
              <a:t>super high energies </a:t>
            </a:r>
            <a:r>
              <a:rPr lang="en-US" dirty="0" smtClean="0">
                <a:solidFill>
                  <a:schemeClr val="bg1"/>
                </a:solidFill>
                <a:latin typeface="Comic Sans MS" pitchFamily="66" charset="0"/>
                <a:ea typeface="Calibri" pitchFamily="34" charset="0"/>
                <a:cs typeface="Times New Roman" pitchFamily="18" charset="0"/>
              </a:rPr>
              <a:t>(10</a:t>
            </a:r>
            <a:r>
              <a:rPr lang="en-US" baseline="30000" dirty="0" smtClean="0">
                <a:solidFill>
                  <a:schemeClr val="bg1"/>
                </a:solidFill>
                <a:latin typeface="Comic Sans MS" pitchFamily="66" charset="0"/>
                <a:ea typeface="Calibri" pitchFamily="34" charset="0"/>
                <a:cs typeface="Times New Roman" pitchFamily="18" charset="0"/>
              </a:rPr>
              <a:t>15</a:t>
            </a:r>
            <a:r>
              <a:rPr lang="en-US" dirty="0" smtClean="0">
                <a:solidFill>
                  <a:schemeClr val="bg1"/>
                </a:solidFill>
                <a:latin typeface="Comic Sans MS" pitchFamily="66" charset="0"/>
                <a:ea typeface="Calibri" pitchFamily="34" charset="0"/>
                <a:cs typeface="Times New Roman" pitchFamily="18" charset="0"/>
              </a:rPr>
              <a:t>eV) stays unknown [</a:t>
            </a:r>
            <a:r>
              <a:rPr lang="en-US" dirty="0" smtClean="0">
                <a:solidFill>
                  <a:schemeClr val="bg1"/>
                </a:solidFill>
                <a:latin typeface="Comic Sans MS" pitchFamily="66" charset="0"/>
              </a:rPr>
              <a:t>V.L. </a:t>
            </a:r>
            <a:r>
              <a:rPr lang="en-US" dirty="0" err="1" smtClean="0">
                <a:solidFill>
                  <a:schemeClr val="bg1"/>
                </a:solidFill>
                <a:latin typeface="Comic Sans MS" pitchFamily="66" charset="0"/>
              </a:rPr>
              <a:t>Ginzburg</a:t>
            </a:r>
            <a:r>
              <a:rPr lang="en-US" dirty="0" smtClean="0">
                <a:solidFill>
                  <a:schemeClr val="bg1"/>
                </a:solidFill>
                <a:latin typeface="Comic Sans MS" pitchFamily="66" charset="0"/>
              </a:rPr>
              <a:t>  "The origin of cosmic rays (Forty years later)“ Phys. </a:t>
            </a:r>
            <a:r>
              <a:rPr lang="en-US" dirty="0" err="1" smtClean="0">
                <a:solidFill>
                  <a:schemeClr val="bg1"/>
                </a:solidFill>
                <a:latin typeface="Comic Sans MS" pitchFamily="66" charset="0"/>
              </a:rPr>
              <a:t>Usp</a:t>
            </a:r>
            <a:r>
              <a:rPr lang="en-US" dirty="0" smtClean="0">
                <a:solidFill>
                  <a:schemeClr val="bg1"/>
                </a:solidFill>
                <a:latin typeface="Comic Sans MS" pitchFamily="66" charset="0"/>
              </a:rPr>
              <a:t>. 36 (7) 587–591 (1993) ] , </a:t>
            </a:r>
            <a:r>
              <a:rPr lang="en-US" dirty="0" smtClean="0">
                <a:solidFill>
                  <a:schemeClr val="bg1"/>
                </a:solidFill>
                <a:latin typeface="Comic Sans MS" pitchFamily="66" charset="0"/>
                <a:ea typeface="Calibri" pitchFamily="34" charset="0"/>
                <a:cs typeface="Times New Roman" pitchFamily="18" charset="0"/>
              </a:rPr>
              <a:t>even </a:t>
            </a:r>
            <a:r>
              <a:rPr lang="en-US" dirty="0" smtClean="0">
                <a:solidFill>
                  <a:schemeClr val="bg1"/>
                </a:solidFill>
                <a:latin typeface="Comic Sans MS" pitchFamily="66" charset="0"/>
                <a:ea typeface="Calibri" pitchFamily="34" charset="0"/>
                <a:cs typeface="Times New Roman" pitchFamily="18" charset="0"/>
              </a:rPr>
              <a:t>whether galactic or </a:t>
            </a:r>
            <a:r>
              <a:rPr lang="en-US" dirty="0" smtClean="0">
                <a:solidFill>
                  <a:schemeClr val="bg1"/>
                </a:solidFill>
                <a:latin typeface="Comic Sans MS" pitchFamily="66" charset="0"/>
                <a:ea typeface="Calibri" pitchFamily="34" charset="0"/>
                <a:cs typeface="Times New Roman" pitchFamily="18" charset="0"/>
              </a:rPr>
              <a:t>extragalactic origin of the super cosmic rays is not clean steel</a:t>
            </a:r>
            <a:endParaRPr lang="en-US" sz="2800" dirty="0" smtClean="0">
              <a:solidFill>
                <a:schemeClr val="bg1"/>
              </a:solidFill>
              <a:latin typeface="Comic Sans MS" pitchFamily="66" charset="0"/>
              <a:cs typeface="Arial" pitchFamily="34" charset="0"/>
            </a:endParaRPr>
          </a:p>
          <a:p>
            <a:pPr algn="just"/>
            <a:endParaRPr lang="en-US" dirty="0" smtClean="0">
              <a:solidFill>
                <a:schemeClr val="bg1"/>
              </a:solidFill>
              <a:latin typeface="Comic Sans MS" pitchFamily="66" charset="0"/>
              <a:ea typeface="Calibri" pitchFamily="34" charset="0"/>
              <a:cs typeface="Times New Roman" pitchFamily="18" charset="0"/>
            </a:endParaRPr>
          </a:p>
        </p:txBody>
      </p:sp>
      <p:pic>
        <p:nvPicPr>
          <p:cNvPr id="11" name="Picture 10" descr="cosmicray_risj1.eps"/>
          <p:cNvPicPr/>
          <p:nvPr/>
        </p:nvPicPr>
        <p:blipFill>
          <a:blip r:embed="rId3" cstate="print"/>
          <a:stretch>
            <a:fillRect/>
          </a:stretch>
        </p:blipFill>
        <p:spPr>
          <a:xfrm>
            <a:off x="755576" y="3356992"/>
            <a:ext cx="4608512" cy="3240360"/>
          </a:xfrm>
          <a:prstGeom prst="rect">
            <a:avLst/>
          </a:prstGeom>
        </p:spPr>
      </p:pic>
      <p:sp>
        <p:nvSpPr>
          <p:cNvPr id="12" name="TextBox 11"/>
          <p:cNvSpPr txBox="1"/>
          <p:nvPr/>
        </p:nvSpPr>
        <p:spPr>
          <a:xfrm>
            <a:off x="5436096" y="3166224"/>
            <a:ext cx="3600400" cy="3647152"/>
          </a:xfrm>
          <a:prstGeom prst="rect">
            <a:avLst/>
          </a:prstGeom>
          <a:noFill/>
        </p:spPr>
        <p:txBody>
          <a:bodyPr wrap="square" rtlCol="0">
            <a:spAutoFit/>
          </a:bodyPr>
          <a:lstStyle/>
          <a:p>
            <a:pPr algn="just"/>
            <a:r>
              <a:rPr lang="en-US" b="1" i="1" dirty="0" smtClean="0">
                <a:solidFill>
                  <a:srgbClr val="FFFF00"/>
                </a:solidFill>
                <a:latin typeface="Comic Sans MS" pitchFamily="66" charset="0"/>
              </a:rPr>
              <a:t>the flux of cosmic ray particles as a function of their energy. The flux for the lowest energies (yellow zone) are mainly attributed to solar cosmic rays, intermediate energies (blue) to galactic cosmic rays, and highest energies (purple) to extragalactic cosmic rays </a:t>
            </a:r>
            <a:r>
              <a:rPr lang="en-US" sz="1100" b="1" i="1" dirty="0" smtClean="0">
                <a:solidFill>
                  <a:srgbClr val="FFFF00"/>
                </a:solidFill>
                <a:latin typeface="Comic Sans MS" pitchFamily="66" charset="0"/>
              </a:rPr>
              <a:t>[S. </a:t>
            </a:r>
            <a:r>
              <a:rPr lang="en-US" sz="1100" b="1" i="1" dirty="0" err="1" smtClean="0">
                <a:solidFill>
                  <a:srgbClr val="FFFF00"/>
                </a:solidFill>
                <a:latin typeface="Comic Sans MS" pitchFamily="66" charset="0"/>
              </a:rPr>
              <a:t>Swordy</a:t>
            </a:r>
            <a:r>
              <a:rPr lang="en-US" sz="1100" b="1" i="1" dirty="0" smtClean="0">
                <a:solidFill>
                  <a:srgbClr val="FFFF00"/>
                </a:solidFill>
                <a:latin typeface="Comic Sans MS" pitchFamily="66" charset="0"/>
              </a:rPr>
              <a:t>, The energy spectra and anisotropies of cosmic rays, 2001, Space Science Reviews 99, pp.85–94]</a:t>
            </a:r>
            <a:endParaRPr lang="en-US" b="1" i="1" dirty="0" smtClean="0">
              <a:solidFill>
                <a:srgbClr val="FFFF00"/>
              </a:solidFill>
              <a:latin typeface="Comic Sans MS" pitchFamily="66" charset="0"/>
            </a:endParaRPr>
          </a:p>
          <a:p>
            <a:pPr algn="just"/>
            <a:endParaRPr lang="en-US"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just"/>
            <a:endParaRPr lang="en-US" sz="1600" dirty="0">
              <a:solidFill>
                <a:schemeClr val="bg1"/>
              </a:solidFill>
              <a:latin typeface="Comic Sans MS" pitchFamily="66"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915DDC0A-310F-491E-9FD7-A76BBE1AF069}" type="slidenum">
              <a:rPr lang="en-US" smtClean="0"/>
              <a:pPr/>
              <a:t>14</a:t>
            </a:fld>
            <a:endParaRPr lang="en-US"/>
          </a:p>
        </p:txBody>
      </p:sp>
      <p:pic>
        <p:nvPicPr>
          <p:cNvPr id="9" name="Picture 8" descr="image010_2.jpg"/>
          <p:cNvPicPr>
            <a:picLocks noChangeAspect="1"/>
          </p:cNvPicPr>
          <p:nvPr/>
        </p:nvPicPr>
        <p:blipFill>
          <a:blip r:embed="rId2" cstate="print"/>
          <a:stretch>
            <a:fillRect/>
          </a:stretch>
        </p:blipFill>
        <p:spPr>
          <a:xfrm>
            <a:off x="0" y="1666951"/>
            <a:ext cx="9144000" cy="4498353"/>
          </a:xfrm>
          <a:prstGeom prst="rect">
            <a:avLst/>
          </a:prstGeom>
        </p:spPr>
      </p:pic>
      <p:sp>
        <p:nvSpPr>
          <p:cNvPr id="6" name="Rectangle 5"/>
          <p:cNvSpPr/>
          <p:nvPr/>
        </p:nvSpPr>
        <p:spPr>
          <a:xfrm>
            <a:off x="-35496" y="42872"/>
            <a:ext cx="9144000" cy="6986528"/>
          </a:xfrm>
          <a:prstGeom prst="rect">
            <a:avLst/>
          </a:prstGeom>
        </p:spPr>
        <p:txBody>
          <a:bodyPr wrap="square">
            <a:spAutoFit/>
          </a:bodyPr>
          <a:lstStyle/>
          <a:p>
            <a:pPr algn="just"/>
            <a:r>
              <a:rPr lang="en-US" sz="2800" dirty="0" smtClean="0">
                <a:solidFill>
                  <a:schemeClr val="bg1"/>
                </a:solidFill>
                <a:latin typeface="Comic Sans MS" pitchFamily="66" charset="0"/>
                <a:ea typeface="Calibri" pitchFamily="34" charset="0"/>
                <a:cs typeface="Times New Roman" pitchFamily="18" charset="0"/>
              </a:rPr>
              <a:t>some massive stars could be sources of the super high energy cosmic rays</a:t>
            </a:r>
          </a:p>
          <a:p>
            <a:pPr algn="just"/>
            <a:endParaRPr lang="en-US" sz="2800" dirty="0" smtClean="0">
              <a:solidFill>
                <a:schemeClr val="bg1"/>
              </a:solidFill>
              <a:latin typeface="Comic Sans MS" pitchFamily="66" charset="0"/>
              <a:ea typeface="Calibri" pitchFamily="34" charset="0"/>
              <a:cs typeface="Times New Roman" pitchFamily="18" charset="0"/>
            </a:endParaRPr>
          </a:p>
          <a:p>
            <a:pPr algn="just"/>
            <a:r>
              <a:rPr lang="en-US" sz="2800" dirty="0" smtClean="0">
                <a:solidFill>
                  <a:schemeClr val="bg1"/>
                </a:solidFill>
                <a:latin typeface="Comic Sans MS" pitchFamily="66" charset="0"/>
                <a:ea typeface="Calibri" pitchFamily="34" charset="0"/>
                <a:cs typeface="Times New Roman" pitchFamily="18" charset="0"/>
              </a:rPr>
              <a:t>huge magnetic field generated by these stars could be a reason of  acceleration of cosmic particles to  super high energies [</a:t>
            </a:r>
            <a:r>
              <a:rPr lang="en-US" sz="2400" i="1" dirty="0" smtClean="0">
                <a:solidFill>
                  <a:schemeClr val="bg1"/>
                </a:solidFill>
              </a:rPr>
              <a:t>K.V. </a:t>
            </a:r>
            <a:r>
              <a:rPr lang="en-US" sz="2400" i="1" dirty="0" err="1" smtClean="0">
                <a:solidFill>
                  <a:schemeClr val="bg1"/>
                </a:solidFill>
              </a:rPr>
              <a:t>Ptitsina,S.V.Troitsky</a:t>
            </a:r>
            <a:r>
              <a:rPr lang="en-US" sz="2400" i="1" dirty="0" smtClean="0">
                <a:solidFill>
                  <a:schemeClr val="bg1"/>
                </a:solidFill>
              </a:rPr>
              <a:t>. Phys. </a:t>
            </a:r>
            <a:r>
              <a:rPr lang="en-US" sz="2400" i="1" dirty="0" err="1" smtClean="0">
                <a:solidFill>
                  <a:schemeClr val="bg1"/>
                </a:solidFill>
              </a:rPr>
              <a:t>Usp</a:t>
            </a:r>
            <a:r>
              <a:rPr lang="en-US" sz="2400" i="1" dirty="0" smtClean="0">
                <a:solidFill>
                  <a:schemeClr val="bg1"/>
                </a:solidFill>
              </a:rPr>
              <a:t>. 187 (7) 587–591 (2010)</a:t>
            </a:r>
            <a:r>
              <a:rPr lang="en-US" sz="2800" dirty="0" smtClean="0">
                <a:solidFill>
                  <a:schemeClr val="bg1"/>
                </a:solidFill>
                <a:latin typeface="Comic Sans MS" pitchFamily="66" charset="0"/>
                <a:ea typeface="Calibri" pitchFamily="34" charset="0"/>
                <a:cs typeface="Times New Roman" pitchFamily="18" charset="0"/>
              </a:rPr>
              <a:t>] </a:t>
            </a:r>
          </a:p>
          <a:p>
            <a:pPr algn="just"/>
            <a:endParaRPr lang="en-US" sz="2800" dirty="0" smtClean="0">
              <a:solidFill>
                <a:schemeClr val="bg1"/>
              </a:solidFill>
              <a:latin typeface="Comic Sans MS" pitchFamily="66" charset="0"/>
            </a:endParaRPr>
          </a:p>
          <a:p>
            <a:pPr algn="just"/>
            <a:endParaRPr lang="en-US" sz="2800" dirty="0" smtClean="0">
              <a:solidFill>
                <a:srgbClr val="FFFF00"/>
              </a:solidFill>
              <a:latin typeface="Comic Sans MS" pitchFamily="66" charset="0"/>
            </a:endParaRPr>
          </a:p>
          <a:p>
            <a:pPr algn="just"/>
            <a:endParaRPr lang="en-US" sz="2800" dirty="0" smtClean="0">
              <a:solidFill>
                <a:srgbClr val="FFFF00"/>
              </a:solidFill>
              <a:latin typeface="Comic Sans MS" pitchFamily="66" charset="0"/>
            </a:endParaRPr>
          </a:p>
          <a:p>
            <a:pPr algn="just"/>
            <a:endParaRPr lang="en-US" sz="2800" dirty="0" smtClean="0">
              <a:solidFill>
                <a:srgbClr val="FFFF00"/>
              </a:solidFill>
              <a:latin typeface="Comic Sans MS" pitchFamily="66" charset="0"/>
            </a:endParaRPr>
          </a:p>
          <a:p>
            <a:pPr algn="just"/>
            <a:endParaRPr lang="en-US" sz="2800" dirty="0" smtClean="0">
              <a:solidFill>
                <a:srgbClr val="FFFF00"/>
              </a:solidFill>
              <a:latin typeface="Comic Sans MS" pitchFamily="66" charset="0"/>
            </a:endParaRPr>
          </a:p>
          <a:p>
            <a:pPr algn="just"/>
            <a:endParaRPr lang="en-US" sz="2800" dirty="0" smtClean="0">
              <a:solidFill>
                <a:srgbClr val="FFFF00"/>
              </a:solidFill>
              <a:latin typeface="Comic Sans MS" pitchFamily="66" charset="0"/>
            </a:endParaRPr>
          </a:p>
          <a:p>
            <a:pPr algn="just"/>
            <a:r>
              <a:rPr lang="en-US" sz="2800" dirty="0" smtClean="0">
                <a:solidFill>
                  <a:srgbClr val="FFFF00"/>
                </a:solidFill>
                <a:latin typeface="Comic Sans MS" pitchFamily="66" charset="0"/>
              </a:rPr>
              <a:t>the generated energy of the  magnetic field by the massive stars is not enough to get the energies great than 10</a:t>
            </a:r>
            <a:r>
              <a:rPr lang="en-US" sz="2800" baseline="30000" dirty="0" smtClean="0">
                <a:solidFill>
                  <a:srgbClr val="FFFF00"/>
                </a:solidFill>
                <a:latin typeface="Comic Sans MS" pitchFamily="66" charset="0"/>
              </a:rPr>
              <a:t>15</a:t>
            </a:r>
            <a:r>
              <a:rPr lang="en-US" sz="2800" dirty="0" smtClean="0">
                <a:solidFill>
                  <a:srgbClr val="FFFF00"/>
                </a:solidFill>
                <a:latin typeface="Comic Sans MS" pitchFamily="66" charset="0"/>
              </a:rPr>
              <a:t>eV</a:t>
            </a:r>
            <a:endParaRPr lang="en-US" sz="2800" dirty="0">
              <a:solidFill>
                <a:srgbClr val="FFFF00"/>
              </a:solidFill>
              <a:latin typeface="Comic Sans MS" pitchFamily="66"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2800" dirty="0">
              <a:solidFill>
                <a:schemeClr val="bg1"/>
              </a:solidFill>
              <a:latin typeface="Comic Sans MS" pitchFamily="66"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915DDC0A-310F-491E-9FD7-A76BBE1AF069}" type="slidenum">
              <a:rPr lang="en-US" smtClean="0"/>
              <a:pPr/>
              <a:t>15</a:t>
            </a:fld>
            <a:endParaRPr lang="en-US"/>
          </a:p>
        </p:txBody>
      </p:sp>
      <p:pic>
        <p:nvPicPr>
          <p:cNvPr id="6" name="Picture 2"/>
          <p:cNvPicPr>
            <a:picLocks noChangeAspect="1" noChangeArrowheads="1"/>
          </p:cNvPicPr>
          <p:nvPr/>
        </p:nvPicPr>
        <p:blipFill>
          <a:blip r:embed="rId2" cstate="print"/>
          <a:srcRect/>
          <a:stretch>
            <a:fillRect/>
          </a:stretch>
        </p:blipFill>
        <p:spPr bwMode="auto">
          <a:xfrm>
            <a:off x="-36512" y="0"/>
            <a:ext cx="9180512" cy="6858000"/>
          </a:xfrm>
          <a:prstGeom prst="rect">
            <a:avLst/>
          </a:prstGeom>
          <a:noFill/>
          <a:ln w="9525">
            <a:noFill/>
            <a:miter lim="800000"/>
            <a:headEnd/>
            <a:tailEnd/>
          </a:ln>
        </p:spPr>
      </p:pic>
      <p:sp>
        <p:nvSpPr>
          <p:cNvPr id="16" name="TextBox 15"/>
          <p:cNvSpPr txBox="1"/>
          <p:nvPr/>
        </p:nvSpPr>
        <p:spPr>
          <a:xfrm>
            <a:off x="107504" y="116632"/>
            <a:ext cx="9036496" cy="707886"/>
          </a:xfrm>
          <a:prstGeom prst="rect">
            <a:avLst/>
          </a:prstGeom>
          <a:noFill/>
        </p:spPr>
        <p:txBody>
          <a:bodyPr wrap="square" rtlCol="0">
            <a:spAutoFit/>
          </a:bodyPr>
          <a:lstStyle/>
          <a:p>
            <a:pPr algn="just"/>
            <a:r>
              <a:rPr lang="en-US" sz="2000" b="1" dirty="0" smtClean="0">
                <a:solidFill>
                  <a:schemeClr val="bg1"/>
                </a:solidFill>
                <a:latin typeface="Comic Sans MS" pitchFamily="66" charset="0"/>
                <a:ea typeface="Calibri" pitchFamily="34" charset="0"/>
                <a:cs typeface="Times New Roman" pitchFamily="18" charset="0"/>
              </a:rPr>
              <a:t>the super high energy cosmic rays could be produced by the massive stars without any acceleration</a:t>
            </a:r>
            <a:endParaRPr lang="en-US" sz="2000" dirty="0"/>
          </a:p>
        </p:txBody>
      </p:sp>
      <p:sp>
        <p:nvSpPr>
          <p:cNvPr id="8" name="Rectangle 7"/>
          <p:cNvSpPr/>
          <p:nvPr/>
        </p:nvSpPr>
        <p:spPr>
          <a:xfrm>
            <a:off x="0" y="1124744"/>
            <a:ext cx="9144000" cy="1015663"/>
          </a:xfrm>
          <a:prstGeom prst="rect">
            <a:avLst/>
          </a:prstGeom>
        </p:spPr>
        <p:txBody>
          <a:bodyPr wrap="square">
            <a:spAutoFit/>
          </a:bodyPr>
          <a:lstStyle/>
          <a:p>
            <a:pPr algn="just"/>
            <a:r>
              <a:rPr lang="en-US" sz="2000" b="1" dirty="0" smtClean="0">
                <a:solidFill>
                  <a:schemeClr val="bg1"/>
                </a:solidFill>
                <a:latin typeface="Comic Sans MS" pitchFamily="66" charset="0"/>
              </a:rPr>
              <a:t>high temperature and high density states of matter  could be  formed in the center of some massive starts (neutron stars) and the </a:t>
            </a:r>
            <a:r>
              <a:rPr lang="en-US" sz="2000" b="1" dirty="0" err="1" smtClean="0">
                <a:solidFill>
                  <a:schemeClr val="bg1"/>
                </a:solidFill>
                <a:latin typeface="Comic Sans MS" pitchFamily="66" charset="0"/>
              </a:rPr>
              <a:t>deconfinement</a:t>
            </a:r>
            <a:r>
              <a:rPr lang="en-US" sz="2000" b="1" dirty="0" smtClean="0">
                <a:solidFill>
                  <a:schemeClr val="bg1"/>
                </a:solidFill>
                <a:latin typeface="Comic Sans MS" pitchFamily="66" charset="0"/>
              </a:rPr>
              <a:t> (and </a:t>
            </a:r>
            <a:r>
              <a:rPr lang="en-US" sz="2000" b="1" dirty="0" err="1" smtClean="0">
                <a:solidFill>
                  <a:schemeClr val="bg1"/>
                </a:solidFill>
                <a:latin typeface="Comic Sans MS" pitchFamily="66" charset="0"/>
              </a:rPr>
              <a:t>parton</a:t>
            </a:r>
            <a:r>
              <a:rPr lang="en-US" sz="2000" b="1" dirty="0" smtClean="0">
                <a:solidFill>
                  <a:schemeClr val="bg1"/>
                </a:solidFill>
                <a:latin typeface="Comic Sans MS" pitchFamily="66" charset="0"/>
              </a:rPr>
              <a:t> structure) could appear there</a:t>
            </a:r>
            <a:endParaRPr lang="en-US" b="1" dirty="0" smtClean="0">
              <a:solidFill>
                <a:schemeClr val="bg1"/>
              </a:solidFill>
              <a:latin typeface="Comic Sans MS" pitchFamily="66" charset="0"/>
            </a:endParaRPr>
          </a:p>
        </p:txBody>
      </p:sp>
      <p:sp>
        <p:nvSpPr>
          <p:cNvPr id="9" name="Rectangle 8"/>
          <p:cNvSpPr/>
          <p:nvPr/>
        </p:nvSpPr>
        <p:spPr>
          <a:xfrm>
            <a:off x="0" y="3009726"/>
            <a:ext cx="9144000" cy="923330"/>
          </a:xfrm>
          <a:prstGeom prst="rect">
            <a:avLst/>
          </a:prstGeom>
        </p:spPr>
        <p:txBody>
          <a:bodyPr wrap="square">
            <a:spAutoFit/>
          </a:bodyPr>
          <a:lstStyle/>
          <a:p>
            <a:pPr algn="just"/>
            <a:r>
              <a:rPr lang="en-US" b="1" dirty="0" smtClean="0">
                <a:solidFill>
                  <a:schemeClr val="bg1"/>
                </a:solidFill>
                <a:latin typeface="Comic Sans MS" pitchFamily="66" charset="0"/>
              </a:rPr>
              <a:t>the energetic </a:t>
            </a:r>
            <a:r>
              <a:rPr lang="en-US" b="1" dirty="0" err="1" smtClean="0">
                <a:solidFill>
                  <a:schemeClr val="bg1"/>
                </a:solidFill>
                <a:latin typeface="Comic Sans MS" pitchFamily="66" charset="0"/>
              </a:rPr>
              <a:t>parton</a:t>
            </a:r>
            <a:r>
              <a:rPr lang="en-US" b="1" dirty="0" smtClean="0">
                <a:solidFill>
                  <a:schemeClr val="bg1"/>
                </a:solidFill>
                <a:latin typeface="Comic Sans MS" pitchFamily="66" charset="0"/>
              </a:rPr>
              <a:t> (or </a:t>
            </a:r>
            <a:r>
              <a:rPr lang="en-US" b="1" dirty="0" err="1" smtClean="0">
                <a:solidFill>
                  <a:schemeClr val="bg1"/>
                </a:solidFill>
                <a:latin typeface="Comic Sans MS" pitchFamily="66" charset="0"/>
              </a:rPr>
              <a:t>partons</a:t>
            </a:r>
            <a:r>
              <a:rPr lang="en-US" b="1" dirty="0" smtClean="0">
                <a:solidFill>
                  <a:schemeClr val="bg1"/>
                </a:solidFill>
                <a:latin typeface="Comic Sans MS" pitchFamily="66" charset="0"/>
              </a:rPr>
              <a:t>) could be formed in the system as a results of the coherent interactions of grouped </a:t>
            </a:r>
            <a:r>
              <a:rPr lang="en-US" b="1" dirty="0" err="1" smtClean="0">
                <a:solidFill>
                  <a:schemeClr val="bg1"/>
                </a:solidFill>
                <a:latin typeface="Comic Sans MS" pitchFamily="66" charset="0"/>
              </a:rPr>
              <a:t>partons</a:t>
            </a:r>
            <a:r>
              <a:rPr lang="en-US" b="1" dirty="0" smtClean="0">
                <a:solidFill>
                  <a:schemeClr val="bg1"/>
                </a:solidFill>
                <a:latin typeface="Comic Sans MS" pitchFamily="66" charset="0"/>
              </a:rPr>
              <a:t> and to transform to super high energy cosmic particles</a:t>
            </a:r>
          </a:p>
        </p:txBody>
      </p:sp>
      <p:sp>
        <p:nvSpPr>
          <p:cNvPr id="10" name="Rectangle 9"/>
          <p:cNvSpPr/>
          <p:nvPr/>
        </p:nvSpPr>
        <p:spPr>
          <a:xfrm>
            <a:off x="0" y="6239053"/>
            <a:ext cx="9144000" cy="646331"/>
          </a:xfrm>
          <a:prstGeom prst="rect">
            <a:avLst/>
          </a:prstGeom>
        </p:spPr>
        <p:txBody>
          <a:bodyPr wrap="square">
            <a:spAutoFit/>
          </a:bodyPr>
          <a:lstStyle/>
          <a:p>
            <a:pPr algn="just"/>
            <a:r>
              <a:rPr lang="en-US" b="1" dirty="0" smtClean="0">
                <a:solidFill>
                  <a:schemeClr val="bg1"/>
                </a:solidFill>
                <a:latin typeface="Comic Sans MS" pitchFamily="66" charset="0"/>
              </a:rPr>
              <a:t>the maximum energy of cosmic particles might be limited only by the values of </a:t>
            </a:r>
          </a:p>
          <a:p>
            <a:pPr algn="just"/>
            <a:r>
              <a:rPr lang="en-US" b="1" dirty="0" smtClean="0">
                <a:solidFill>
                  <a:schemeClr val="bg1"/>
                </a:solidFill>
                <a:latin typeface="Comic Sans MS" pitchFamily="66" charset="0"/>
              </a:rPr>
              <a:t>the total energy of the system [</a:t>
            </a:r>
            <a:r>
              <a:rPr lang="en-US" sz="1600" b="1" i="1" dirty="0" err="1" smtClean="0">
                <a:solidFill>
                  <a:schemeClr val="bg1"/>
                </a:solidFill>
              </a:rPr>
              <a:t>Mais</a:t>
            </a:r>
            <a:r>
              <a:rPr lang="en-US" sz="1600" b="1" i="1" dirty="0" smtClean="0">
                <a:solidFill>
                  <a:schemeClr val="bg1"/>
                </a:solidFill>
              </a:rPr>
              <a:t> </a:t>
            </a:r>
            <a:r>
              <a:rPr lang="en-US" sz="1600" b="1" i="1" dirty="0" err="1" smtClean="0">
                <a:solidFill>
                  <a:schemeClr val="bg1"/>
                </a:solidFill>
              </a:rPr>
              <a:t>Suleymanov</a:t>
            </a:r>
            <a:r>
              <a:rPr lang="en-US" sz="1600" b="1" i="1" dirty="0" smtClean="0">
                <a:solidFill>
                  <a:schemeClr val="bg1"/>
                </a:solidFill>
              </a:rPr>
              <a:t> et al. </a:t>
            </a:r>
            <a:r>
              <a:rPr lang="en-US" sz="1600" b="1" i="1" dirty="0" err="1" smtClean="0">
                <a:solidFill>
                  <a:schemeClr val="bg1"/>
                </a:solidFill>
              </a:rPr>
              <a:t>PoS</a:t>
            </a:r>
            <a:r>
              <a:rPr lang="en-US" sz="1600" b="1" i="1" dirty="0" smtClean="0">
                <a:solidFill>
                  <a:schemeClr val="bg1"/>
                </a:solidFill>
              </a:rPr>
              <a:t> EPS-HEP2009:406,2009</a:t>
            </a:r>
            <a:r>
              <a:rPr lang="en-US" sz="1600" b="1" i="1" dirty="0" smtClean="0">
                <a:solidFill>
                  <a:schemeClr val="bg1"/>
                </a:solidFill>
                <a:latin typeface="Comic Sans MS" pitchFamily="66" charset="0"/>
              </a:rPr>
              <a:t>]</a:t>
            </a:r>
            <a:endParaRPr lang="en-US" sz="1200" dirty="0">
              <a:solidFill>
                <a:schemeClr val="bg1"/>
              </a:solidFill>
              <a:latin typeface="Comic Sans MS" pitchFamily="66" charset="0"/>
            </a:endParaRPr>
          </a:p>
        </p:txBody>
      </p:sp>
      <p:pic>
        <p:nvPicPr>
          <p:cNvPr id="11" name="Picture 2"/>
          <p:cNvPicPr>
            <a:picLocks noChangeAspect="1" noChangeArrowheads="1"/>
          </p:cNvPicPr>
          <p:nvPr/>
        </p:nvPicPr>
        <p:blipFill>
          <a:blip r:embed="rId3" cstate="print"/>
          <a:srcRect/>
          <a:stretch>
            <a:fillRect/>
          </a:stretch>
        </p:blipFill>
        <p:spPr bwMode="auto">
          <a:xfrm>
            <a:off x="7386714" y="3861048"/>
            <a:ext cx="1757286" cy="172819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2/3*#ppt_w"/>
                                          </p:val>
                                        </p:tav>
                                        <p:tav tm="100000">
                                          <p:val>
                                            <p:strVal val="#ppt_w"/>
                                          </p:val>
                                        </p:tav>
                                      </p:tavLst>
                                    </p:anim>
                                    <p:anim calcmode="lin" valueType="num">
                                      <p:cBhvr>
                                        <p:cTn id="8" dur="500" fill="hold"/>
                                        <p:tgtEl>
                                          <p:spTgt spid="6"/>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a:solidFill>
            <a:schemeClr val="accent1">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800" dirty="0" smtClean="0">
                <a:solidFill>
                  <a:schemeClr val="bg1"/>
                </a:solidFill>
                <a:latin typeface="Comic Sans MS" pitchFamily="66" charset="0"/>
              </a:rPr>
              <a:t>                         </a:t>
            </a:r>
            <a:r>
              <a:rPr lang="en-US" sz="4400" b="1" dirty="0" smtClean="0">
                <a:solidFill>
                  <a:srgbClr val="FFFF00"/>
                </a:solidFill>
                <a:latin typeface="Comic Sans MS" pitchFamily="66" charset="0"/>
              </a:rPr>
              <a:t>Summary</a:t>
            </a:r>
            <a:endParaRPr lang="en-US" sz="4400" b="1" dirty="0">
              <a:solidFill>
                <a:srgbClr val="FFFF00"/>
              </a:solidFill>
              <a:latin typeface="Comic Sans MS" pitchFamily="66" charset="0"/>
            </a:endParaRPr>
          </a:p>
        </p:txBody>
      </p:sp>
      <p:sp>
        <p:nvSpPr>
          <p:cNvPr id="17" name="Rectangle 16"/>
          <p:cNvSpPr/>
          <p:nvPr/>
        </p:nvSpPr>
        <p:spPr>
          <a:xfrm>
            <a:off x="0" y="6165304"/>
            <a:ext cx="9144000" cy="692696"/>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915DDC0A-310F-491E-9FD7-A76BBE1AF069}" type="slidenum">
              <a:rPr lang="en-US" smtClean="0"/>
              <a:pPr/>
              <a:t>16</a:t>
            </a:fld>
            <a:endParaRPr lang="en-US" dirty="0"/>
          </a:p>
        </p:txBody>
      </p:sp>
      <p:sp>
        <p:nvSpPr>
          <p:cNvPr id="5" name="TextBox 4"/>
          <p:cNvSpPr txBox="1"/>
          <p:nvPr/>
        </p:nvSpPr>
        <p:spPr>
          <a:xfrm>
            <a:off x="-36511" y="1700808"/>
            <a:ext cx="8928992" cy="4154984"/>
          </a:xfrm>
          <a:prstGeom prst="rect">
            <a:avLst/>
          </a:prstGeom>
          <a:noFill/>
        </p:spPr>
        <p:txBody>
          <a:bodyPr wrap="square" rtlCol="0">
            <a:spAutoFit/>
          </a:bodyPr>
          <a:lstStyle/>
          <a:p>
            <a:pPr marL="342900" indent="-342900" algn="just"/>
            <a:r>
              <a:rPr lang="en-US" sz="2400" b="1" dirty="0" smtClean="0">
                <a:solidFill>
                  <a:srgbClr val="00B050"/>
                </a:solidFill>
                <a:latin typeface="Comic Sans MS" pitchFamily="66" charset="0"/>
              </a:rPr>
              <a:t>  experimental results on relativistic and </a:t>
            </a:r>
            <a:r>
              <a:rPr lang="en-US" sz="2400" b="1" dirty="0" err="1" smtClean="0">
                <a:solidFill>
                  <a:srgbClr val="00B050"/>
                </a:solidFill>
                <a:latin typeface="Comic Sans MS" pitchFamily="66" charset="0"/>
              </a:rPr>
              <a:t>ultrarelativistic</a:t>
            </a:r>
            <a:r>
              <a:rPr lang="en-US" sz="2400" b="1" dirty="0" smtClean="0">
                <a:solidFill>
                  <a:srgbClr val="00B050"/>
                </a:solidFill>
                <a:latin typeface="Comic Sans MS" pitchFamily="66" charset="0"/>
              </a:rPr>
              <a:t> </a:t>
            </a:r>
            <a:r>
              <a:rPr lang="en-US" sz="2400" b="1" dirty="0" err="1" smtClean="0">
                <a:solidFill>
                  <a:srgbClr val="00B050"/>
                </a:solidFill>
                <a:latin typeface="Comic Sans MS" pitchFamily="66" charset="0"/>
              </a:rPr>
              <a:t>hadron</a:t>
            </a:r>
            <a:r>
              <a:rPr lang="en-US" sz="2400" b="1" dirty="0" smtClean="0">
                <a:solidFill>
                  <a:srgbClr val="00B050"/>
                </a:solidFill>
                <a:latin typeface="Comic Sans MS" pitchFamily="66" charset="0"/>
              </a:rPr>
              <a:t> – </a:t>
            </a:r>
            <a:r>
              <a:rPr lang="en-US" sz="2400" b="1" dirty="0" err="1" smtClean="0">
                <a:solidFill>
                  <a:srgbClr val="00B050"/>
                </a:solidFill>
                <a:latin typeface="Comic Sans MS" pitchFamily="66" charset="0"/>
              </a:rPr>
              <a:t>nucler</a:t>
            </a:r>
            <a:r>
              <a:rPr lang="en-US" sz="2400" b="1" dirty="0" smtClean="0">
                <a:solidFill>
                  <a:srgbClr val="00B050"/>
                </a:solidFill>
                <a:latin typeface="Comic Sans MS" pitchFamily="66" charset="0"/>
              </a:rPr>
              <a:t> and nuclear-nuclear collisions point out the collective behavior of the </a:t>
            </a:r>
            <a:r>
              <a:rPr lang="en-US" sz="2400" b="1" dirty="0" err="1" smtClean="0">
                <a:solidFill>
                  <a:srgbClr val="00B050"/>
                </a:solidFill>
                <a:latin typeface="Comic Sans MS" pitchFamily="66" charset="0"/>
              </a:rPr>
              <a:t>partons</a:t>
            </a:r>
            <a:r>
              <a:rPr lang="en-US" sz="2400" b="1" dirty="0" smtClean="0">
                <a:solidFill>
                  <a:srgbClr val="00B050"/>
                </a:solidFill>
                <a:latin typeface="Comic Sans MS" pitchFamily="66" charset="0"/>
              </a:rPr>
              <a:t> ;</a:t>
            </a:r>
          </a:p>
          <a:p>
            <a:pPr marL="342900" indent="-342900" algn="just"/>
            <a:endParaRPr lang="en-US" sz="2400" b="1" dirty="0" smtClean="0">
              <a:solidFill>
                <a:srgbClr val="00B050"/>
              </a:solidFill>
              <a:latin typeface="Comic Sans MS" pitchFamily="66" charset="0"/>
            </a:endParaRPr>
          </a:p>
          <a:p>
            <a:pPr marL="342900" indent="-342900" algn="just"/>
            <a:r>
              <a:rPr lang="en-US" sz="2400" b="1" dirty="0" smtClean="0">
                <a:solidFill>
                  <a:srgbClr val="00B050"/>
                </a:solidFill>
                <a:latin typeface="Comic Sans MS" pitchFamily="66" charset="0"/>
              </a:rPr>
              <a:t>  energetic </a:t>
            </a:r>
            <a:r>
              <a:rPr lang="en-US" sz="2400" b="1" dirty="0" err="1" smtClean="0">
                <a:solidFill>
                  <a:srgbClr val="00B050"/>
                </a:solidFill>
                <a:latin typeface="Comic Sans MS" pitchFamily="66" charset="0"/>
              </a:rPr>
              <a:t>partons</a:t>
            </a:r>
            <a:r>
              <a:rPr lang="en-US" sz="2400" b="1" dirty="0" smtClean="0">
                <a:solidFill>
                  <a:srgbClr val="00B050"/>
                </a:solidFill>
                <a:latin typeface="Comic Sans MS" pitchFamily="66" charset="0"/>
              </a:rPr>
              <a:t> could be produced as a results of coherent interactions of the grouped quarks/</a:t>
            </a:r>
            <a:r>
              <a:rPr lang="en-US" sz="2400" b="1" dirty="0" err="1" smtClean="0">
                <a:solidFill>
                  <a:srgbClr val="00B050"/>
                </a:solidFill>
                <a:latin typeface="Comic Sans MS" pitchFamily="66" charset="0"/>
              </a:rPr>
              <a:t>partons</a:t>
            </a:r>
            <a:r>
              <a:rPr lang="en-US" sz="2400" b="1" dirty="0" smtClean="0">
                <a:solidFill>
                  <a:srgbClr val="00B050"/>
                </a:solidFill>
                <a:latin typeface="Comic Sans MS" pitchFamily="66" charset="0"/>
              </a:rPr>
              <a:t>;</a:t>
            </a:r>
          </a:p>
          <a:p>
            <a:pPr marL="342900" indent="-342900" algn="just"/>
            <a:endParaRPr lang="en-US" sz="2400" b="1" dirty="0" smtClean="0">
              <a:solidFill>
                <a:srgbClr val="00B050"/>
              </a:solidFill>
              <a:latin typeface="Comic Sans MS" pitchFamily="66" charset="0"/>
            </a:endParaRPr>
          </a:p>
          <a:p>
            <a:pPr marL="342900" indent="-342900" algn="just"/>
            <a:r>
              <a:rPr lang="en-US" sz="2400" b="1" dirty="0" smtClean="0">
                <a:solidFill>
                  <a:srgbClr val="00B050"/>
                </a:solidFill>
                <a:latin typeface="Comic Sans MS" pitchFamily="66" charset="0"/>
              </a:rPr>
              <a:t>   in the center of some massive starts where the critical conditions for the </a:t>
            </a:r>
            <a:r>
              <a:rPr lang="en-US" sz="2400" b="1" dirty="0" err="1" smtClean="0">
                <a:solidFill>
                  <a:srgbClr val="00B050"/>
                </a:solidFill>
                <a:latin typeface="Comic Sans MS" pitchFamily="66" charset="0"/>
              </a:rPr>
              <a:t>deconfinement</a:t>
            </a:r>
            <a:r>
              <a:rPr lang="en-US" sz="2400" b="1" dirty="0" smtClean="0">
                <a:solidFill>
                  <a:srgbClr val="00B050"/>
                </a:solidFill>
                <a:latin typeface="Comic Sans MS" pitchFamily="66" charset="0"/>
              </a:rPr>
              <a:t> are reached the produced energetic </a:t>
            </a:r>
            <a:r>
              <a:rPr lang="en-US" sz="2400" b="1" dirty="0" err="1" smtClean="0">
                <a:solidFill>
                  <a:srgbClr val="00B050"/>
                </a:solidFill>
                <a:latin typeface="Comic Sans MS" pitchFamily="66" charset="0"/>
              </a:rPr>
              <a:t>partons</a:t>
            </a:r>
            <a:r>
              <a:rPr lang="en-US" sz="2400" b="1" dirty="0" smtClean="0">
                <a:solidFill>
                  <a:srgbClr val="00B050"/>
                </a:solidFill>
                <a:latin typeface="Comic Sans MS" pitchFamily="66" charset="0"/>
              </a:rPr>
              <a:t> could transform to super high energy cosmic rays </a:t>
            </a:r>
            <a:endParaRPr lang="en-US" sz="2400" b="1" dirty="0">
              <a:solidFill>
                <a:srgbClr val="00B050"/>
              </a:solidFill>
              <a:latin typeface="Comic Sans MS" pitchFamily="66"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a:solidFill>
            <a:schemeClr val="tx2">
              <a:lumMod val="40000"/>
              <a:lumOff val="6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800" dirty="0" smtClean="0">
                <a:solidFill>
                  <a:schemeClr val="bg1"/>
                </a:solidFill>
                <a:latin typeface="Comic Sans MS" pitchFamily="66" charset="0"/>
              </a:rPr>
              <a:t>                             </a:t>
            </a:r>
            <a:endParaRPr lang="en-US" sz="2800" dirty="0">
              <a:solidFill>
                <a:schemeClr val="bg1"/>
              </a:solidFill>
              <a:latin typeface="Comic Sans MS" pitchFamily="66" charset="0"/>
            </a:endParaRPr>
          </a:p>
        </p:txBody>
      </p:sp>
      <p:sp>
        <p:nvSpPr>
          <p:cNvPr id="17" name="Rectangle 16"/>
          <p:cNvSpPr/>
          <p:nvPr/>
        </p:nvSpPr>
        <p:spPr>
          <a:xfrm>
            <a:off x="0" y="6165304"/>
            <a:ext cx="9144000" cy="692696"/>
          </a:xfrm>
          <a:prstGeom prst="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915DDC0A-310F-491E-9FD7-A76BBE1AF069}" type="slidenum">
              <a:rPr lang="en-US" smtClean="0"/>
              <a:pPr/>
              <a:t>17</a:t>
            </a:fld>
            <a:endParaRPr lang="en-US"/>
          </a:p>
        </p:txBody>
      </p:sp>
      <p:sp>
        <p:nvSpPr>
          <p:cNvPr id="8" name="Rectangle 7"/>
          <p:cNvSpPr/>
          <p:nvPr/>
        </p:nvSpPr>
        <p:spPr>
          <a:xfrm>
            <a:off x="683568" y="2967335"/>
            <a:ext cx="7769493" cy="2215991"/>
          </a:xfrm>
          <a:prstGeom prst="rect">
            <a:avLst/>
          </a:prstGeom>
          <a:noFill/>
        </p:spPr>
        <p:txBody>
          <a:bodyPr wrap="square" lIns="91440" tIns="45720" rIns="91440" bIns="45720">
            <a:spAutoFit/>
          </a:bodyPr>
          <a:lstStyle/>
          <a:p>
            <a:pPr algn="ctr"/>
            <a:r>
              <a:rPr lang="en-US" sz="13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Thank You</a:t>
            </a:r>
            <a:endParaRPr lang="en-US" sz="138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80512"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4400" dirty="0" smtClean="0">
              <a:solidFill>
                <a:schemeClr val="bg1"/>
              </a:solidFill>
              <a:latin typeface="Comic Sans MS" pitchFamily="66" charset="0"/>
            </a:endParaRPr>
          </a:p>
          <a:p>
            <a:pPr marL="514350" indent="-514350"/>
            <a:endParaRPr lang="en-US" sz="2800" dirty="0" smtClean="0">
              <a:solidFill>
                <a:schemeClr val="bg1"/>
              </a:solidFill>
              <a:latin typeface="Comic Sans MS" pitchFamily="66" charset="0"/>
            </a:endParaRPr>
          </a:p>
          <a:p>
            <a:pPr marL="514350" indent="-514350">
              <a:buAutoNum type="arabicPeriod"/>
            </a:pPr>
            <a:endParaRPr lang="en-US" sz="2800" dirty="0" smtClean="0">
              <a:solidFill>
                <a:schemeClr val="bg1"/>
              </a:solidFill>
              <a:latin typeface="Comic Sans MS" pitchFamily="66" charset="0"/>
            </a:endParaRPr>
          </a:p>
          <a:p>
            <a:pPr marL="514350" indent="-514350">
              <a:buAutoNum type="arabicPeriod"/>
            </a:pPr>
            <a:endParaRPr lang="en-US" sz="2800" dirty="0">
              <a:solidFill>
                <a:schemeClr val="bg1"/>
              </a:solidFill>
              <a:latin typeface="Comic Sans MS" pitchFamily="66"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915DDC0A-310F-491E-9FD7-A76BBE1AF069}" type="slidenum">
              <a:rPr lang="en-US" smtClean="0"/>
              <a:pPr/>
              <a:t>2</a:t>
            </a:fld>
            <a:endParaRPr lang="en-US"/>
          </a:p>
        </p:txBody>
      </p:sp>
      <p:sp>
        <p:nvSpPr>
          <p:cNvPr id="5" name="TextBox 4"/>
          <p:cNvSpPr txBox="1"/>
          <p:nvPr/>
        </p:nvSpPr>
        <p:spPr>
          <a:xfrm>
            <a:off x="742425" y="535315"/>
            <a:ext cx="8228535" cy="5262979"/>
          </a:xfrm>
          <a:prstGeom prst="rect">
            <a:avLst/>
          </a:prstGeom>
          <a:noFill/>
        </p:spPr>
        <p:txBody>
          <a:bodyPr wrap="none" rtlCol="0">
            <a:spAutoFit/>
          </a:bodyPr>
          <a:lstStyle/>
          <a:p>
            <a:r>
              <a:rPr lang="en-US" sz="3200" b="1" dirty="0" smtClean="0">
                <a:solidFill>
                  <a:srgbClr val="7030A0"/>
                </a:solidFill>
              </a:rPr>
              <a:t>                                </a:t>
            </a:r>
            <a:r>
              <a:rPr lang="en-US" sz="3200" b="1" dirty="0" smtClean="0">
                <a:solidFill>
                  <a:schemeClr val="bg1"/>
                </a:solidFill>
                <a:latin typeface="Comic Sans MS" pitchFamily="66" charset="0"/>
              </a:rPr>
              <a:t>Outline </a:t>
            </a:r>
          </a:p>
          <a:p>
            <a:endParaRPr lang="en-US" sz="3200" b="1" dirty="0" smtClean="0">
              <a:solidFill>
                <a:srgbClr val="7030A0"/>
              </a:solidFill>
            </a:endParaRPr>
          </a:p>
          <a:p>
            <a:endParaRPr lang="en-US" sz="3200" b="1" dirty="0" smtClean="0">
              <a:solidFill>
                <a:srgbClr val="7030A0"/>
              </a:solidFill>
            </a:endParaRPr>
          </a:p>
          <a:p>
            <a:pPr marL="342900" indent="-342900">
              <a:buAutoNum type="arabicPeriod"/>
            </a:pPr>
            <a:r>
              <a:rPr lang="en-US" sz="2000" b="1" dirty="0" smtClean="0">
                <a:solidFill>
                  <a:srgbClr val="025E11"/>
                </a:solidFill>
                <a:latin typeface="Comic Sans MS" pitchFamily="66" charset="0"/>
              </a:rPr>
              <a:t>Definition</a:t>
            </a:r>
          </a:p>
          <a:p>
            <a:pPr marL="342900" indent="-342900"/>
            <a:endParaRPr lang="en-US" sz="2000" b="1" dirty="0" smtClean="0">
              <a:solidFill>
                <a:srgbClr val="025E11"/>
              </a:solidFill>
              <a:latin typeface="Comic Sans MS" pitchFamily="66" charset="0"/>
            </a:endParaRPr>
          </a:p>
          <a:p>
            <a:pPr marL="342900" indent="-342900"/>
            <a:r>
              <a:rPr lang="en-US" sz="2000" b="1" dirty="0" smtClean="0">
                <a:solidFill>
                  <a:srgbClr val="025E11"/>
                </a:solidFill>
                <a:latin typeface="Comic Sans MS" pitchFamily="66" charset="0"/>
              </a:rPr>
              <a:t>2. Collective behavior at relativistic </a:t>
            </a:r>
            <a:r>
              <a:rPr lang="en-US" sz="2000" b="1" dirty="0" err="1" smtClean="0">
                <a:solidFill>
                  <a:srgbClr val="025E11"/>
                </a:solidFill>
                <a:latin typeface="Comic Sans MS" pitchFamily="66" charset="0"/>
              </a:rPr>
              <a:t>hadron</a:t>
            </a:r>
            <a:r>
              <a:rPr lang="en-US" sz="2000" b="1" dirty="0" smtClean="0">
                <a:solidFill>
                  <a:srgbClr val="025E11"/>
                </a:solidFill>
                <a:latin typeface="Comic Sans MS" pitchFamily="66" charset="0"/>
              </a:rPr>
              <a:t>-nuclear interactions</a:t>
            </a:r>
          </a:p>
          <a:p>
            <a:pPr marL="342900" indent="-342900"/>
            <a:r>
              <a:rPr lang="en-US" sz="2000" b="1" dirty="0" smtClean="0">
                <a:solidFill>
                  <a:srgbClr val="025E11"/>
                </a:solidFill>
                <a:latin typeface="Comic Sans MS" pitchFamily="66" charset="0"/>
              </a:rPr>
              <a:t>        2.1 JINR Cumulative effect</a:t>
            </a:r>
          </a:p>
          <a:p>
            <a:pPr marL="342900" indent="-342900"/>
            <a:r>
              <a:rPr lang="en-US" sz="2000" b="1" dirty="0" smtClean="0">
                <a:solidFill>
                  <a:srgbClr val="025E11"/>
                </a:solidFill>
                <a:latin typeface="Comic Sans MS" pitchFamily="66" charset="0"/>
              </a:rPr>
              <a:t>        2.2 CERN EMC effect</a:t>
            </a:r>
          </a:p>
          <a:p>
            <a:pPr marL="342900" indent="-342900"/>
            <a:endParaRPr lang="en-US" sz="2000" b="1" dirty="0" smtClean="0">
              <a:solidFill>
                <a:srgbClr val="025E11"/>
              </a:solidFill>
              <a:latin typeface="Comic Sans MS" pitchFamily="66" charset="0"/>
            </a:endParaRPr>
          </a:p>
          <a:p>
            <a:pPr marL="342900" indent="-342900">
              <a:buAutoNum type="arabicPeriod" startAt="3"/>
            </a:pPr>
            <a:r>
              <a:rPr lang="en-US" sz="2000" b="1" dirty="0" smtClean="0">
                <a:solidFill>
                  <a:srgbClr val="025E11"/>
                </a:solidFill>
                <a:latin typeface="Comic Sans MS" pitchFamily="66" charset="0"/>
              </a:rPr>
              <a:t>Collective behavior at  </a:t>
            </a:r>
            <a:r>
              <a:rPr lang="en-US" sz="2000" b="1" dirty="0" err="1" smtClean="0">
                <a:solidFill>
                  <a:srgbClr val="025E11"/>
                </a:solidFill>
                <a:latin typeface="Comic Sans MS" pitchFamily="66" charset="0"/>
              </a:rPr>
              <a:t>ultrarelativistic</a:t>
            </a:r>
            <a:r>
              <a:rPr lang="en-US" sz="2000" b="1" dirty="0" smtClean="0">
                <a:solidFill>
                  <a:srgbClr val="025E11"/>
                </a:solidFill>
                <a:latin typeface="Comic Sans MS" pitchFamily="66" charset="0"/>
              </a:rPr>
              <a:t> heavy ion collisions</a:t>
            </a:r>
          </a:p>
          <a:p>
            <a:pPr marL="342900" indent="-342900"/>
            <a:r>
              <a:rPr lang="en-US" sz="2000" b="1" dirty="0" smtClean="0">
                <a:solidFill>
                  <a:srgbClr val="025E11"/>
                </a:solidFill>
                <a:latin typeface="Comic Sans MS" pitchFamily="66" charset="0"/>
              </a:rPr>
              <a:t>         3.1 Scaling behavior of v</a:t>
            </a:r>
            <a:r>
              <a:rPr lang="en-US" sz="2000" b="1" baseline="-25000" dirty="0" smtClean="0">
                <a:solidFill>
                  <a:srgbClr val="025E11"/>
                </a:solidFill>
                <a:latin typeface="Comic Sans MS" pitchFamily="66" charset="0"/>
              </a:rPr>
              <a:t>2 </a:t>
            </a:r>
            <a:r>
              <a:rPr lang="en-US" sz="2000" b="1" dirty="0" smtClean="0">
                <a:solidFill>
                  <a:srgbClr val="025E11"/>
                </a:solidFill>
                <a:latin typeface="Comic Sans MS" pitchFamily="66" charset="0"/>
              </a:rPr>
              <a:t>at RHIC energies</a:t>
            </a:r>
            <a:r>
              <a:rPr lang="en-US" sz="1200" b="1" baseline="-25000" dirty="0" smtClean="0">
                <a:solidFill>
                  <a:srgbClr val="025E11"/>
                </a:solidFill>
                <a:latin typeface="Comic Sans MS" pitchFamily="66" charset="0"/>
              </a:rPr>
              <a:t> </a:t>
            </a:r>
          </a:p>
          <a:p>
            <a:pPr marL="342900" indent="-342900"/>
            <a:r>
              <a:rPr lang="en-US" sz="1200" b="1" baseline="-25000" dirty="0" smtClean="0">
                <a:solidFill>
                  <a:srgbClr val="025E11"/>
                </a:solidFill>
                <a:latin typeface="Comic Sans MS" pitchFamily="66" charset="0"/>
              </a:rPr>
              <a:t>                      </a:t>
            </a:r>
            <a:r>
              <a:rPr lang="en-US" sz="2000" b="1" dirty="0" smtClean="0">
                <a:solidFill>
                  <a:srgbClr val="025E11"/>
                </a:solidFill>
                <a:latin typeface="Comic Sans MS" pitchFamily="66" charset="0"/>
              </a:rPr>
              <a:t>3.2 Scaling behavior of v</a:t>
            </a:r>
            <a:r>
              <a:rPr lang="en-US" sz="2000" b="1" baseline="-25000" dirty="0" smtClean="0">
                <a:solidFill>
                  <a:srgbClr val="025E11"/>
                </a:solidFill>
                <a:latin typeface="Comic Sans MS" pitchFamily="66" charset="0"/>
              </a:rPr>
              <a:t>2 </a:t>
            </a:r>
            <a:r>
              <a:rPr lang="en-US" sz="2000" b="1" dirty="0" smtClean="0">
                <a:solidFill>
                  <a:srgbClr val="025E11"/>
                </a:solidFill>
                <a:latin typeface="Comic Sans MS" pitchFamily="66" charset="0"/>
              </a:rPr>
              <a:t>at LHC energies</a:t>
            </a:r>
            <a:r>
              <a:rPr lang="en-US" sz="1200" b="1" baseline="-25000" dirty="0" smtClean="0">
                <a:solidFill>
                  <a:srgbClr val="025E11"/>
                </a:solidFill>
                <a:latin typeface="Comic Sans MS" pitchFamily="66" charset="0"/>
              </a:rPr>
              <a:t> </a:t>
            </a:r>
          </a:p>
          <a:p>
            <a:pPr marL="342900" indent="-342900"/>
            <a:endParaRPr lang="en-US" sz="2000" b="1" dirty="0" smtClean="0">
              <a:solidFill>
                <a:srgbClr val="025E11"/>
              </a:solidFill>
              <a:latin typeface="Comic Sans MS" pitchFamily="66" charset="0"/>
            </a:endParaRPr>
          </a:p>
          <a:p>
            <a:pPr marL="342900" indent="-342900"/>
            <a:r>
              <a:rPr lang="en-US" sz="2000" b="1" dirty="0" smtClean="0">
                <a:solidFill>
                  <a:srgbClr val="025E11"/>
                </a:solidFill>
                <a:latin typeface="Comic Sans MS" pitchFamily="66" charset="0"/>
              </a:rPr>
              <a:t>4.  A source  of  energetic cosmic rays</a:t>
            </a:r>
          </a:p>
          <a:p>
            <a:pPr marL="342900" indent="-342900">
              <a:buAutoNum type="arabicPeriod" startAt="3"/>
            </a:pPr>
            <a:endParaRPr lang="en-US" sz="2000" b="1" dirty="0">
              <a:solidFill>
                <a:srgbClr val="7030A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just"/>
            <a:r>
              <a:rPr lang="en-US" sz="2400" b="1" dirty="0" smtClean="0">
                <a:solidFill>
                  <a:srgbClr val="FFFF00"/>
                </a:solidFill>
                <a:latin typeface="Comic Sans MS" pitchFamily="66" charset="0"/>
              </a:rPr>
              <a:t>Definition:</a:t>
            </a:r>
            <a:r>
              <a:rPr lang="en-US" sz="2400" b="1" dirty="0" smtClean="0">
                <a:latin typeface="Comic Sans MS" pitchFamily="66" charset="0"/>
              </a:rPr>
              <a:t> </a:t>
            </a:r>
            <a:r>
              <a:rPr lang="en-US" sz="2400" dirty="0" smtClean="0">
                <a:solidFill>
                  <a:schemeClr val="accent3">
                    <a:lumMod val="60000"/>
                    <a:lumOff val="40000"/>
                  </a:schemeClr>
                </a:solidFill>
                <a:latin typeface="Comic Sans MS" pitchFamily="66" charset="0"/>
              </a:rPr>
              <a:t>energetic /cumulative  hadrons – hadrons which are formed as a result of the </a:t>
            </a:r>
            <a:r>
              <a:rPr lang="en-US" sz="2400" dirty="0" err="1" smtClean="0">
                <a:solidFill>
                  <a:schemeClr val="accent3">
                    <a:lumMod val="60000"/>
                    <a:lumOff val="40000"/>
                  </a:schemeClr>
                </a:solidFill>
                <a:latin typeface="Comic Sans MS" pitchFamily="66" charset="0"/>
              </a:rPr>
              <a:t>hadronization</a:t>
            </a:r>
            <a:r>
              <a:rPr lang="en-US" sz="2400" dirty="0" smtClean="0">
                <a:solidFill>
                  <a:schemeClr val="accent3">
                    <a:lumMod val="60000"/>
                    <a:lumOff val="40000"/>
                  </a:schemeClr>
                </a:solidFill>
                <a:latin typeface="Comic Sans MS" pitchFamily="66" charset="0"/>
              </a:rPr>
              <a:t>  of </a:t>
            </a:r>
            <a:r>
              <a:rPr lang="en-US" sz="2400" dirty="0" err="1" smtClean="0">
                <a:solidFill>
                  <a:schemeClr val="accent3">
                    <a:lumMod val="60000"/>
                    <a:lumOff val="40000"/>
                  </a:schemeClr>
                </a:solidFill>
                <a:latin typeface="Comic Sans MS" pitchFamily="66" charset="0"/>
              </a:rPr>
              <a:t>parton</a:t>
            </a:r>
            <a:r>
              <a:rPr lang="en-US" sz="2400" dirty="0" smtClean="0">
                <a:solidFill>
                  <a:schemeClr val="accent3">
                    <a:lumMod val="60000"/>
                    <a:lumOff val="40000"/>
                  </a:schemeClr>
                </a:solidFill>
                <a:latin typeface="Comic Sans MS" pitchFamily="66" charset="0"/>
              </a:rPr>
              <a:t>/</a:t>
            </a:r>
            <a:r>
              <a:rPr lang="en-US" sz="2400" dirty="0" err="1" smtClean="0">
                <a:solidFill>
                  <a:schemeClr val="accent3">
                    <a:lumMod val="60000"/>
                    <a:lumOff val="40000"/>
                  </a:schemeClr>
                </a:solidFill>
                <a:latin typeface="Comic Sans MS" pitchFamily="66" charset="0"/>
              </a:rPr>
              <a:t>partons</a:t>
            </a:r>
            <a:r>
              <a:rPr lang="en-US" sz="2400" dirty="0" smtClean="0">
                <a:solidFill>
                  <a:schemeClr val="accent3">
                    <a:lumMod val="60000"/>
                    <a:lumOff val="40000"/>
                  </a:schemeClr>
                </a:solidFill>
                <a:latin typeface="Comic Sans MS" pitchFamily="66" charset="0"/>
              </a:rPr>
              <a:t> which could get the energy of collective </a:t>
            </a:r>
            <a:r>
              <a:rPr lang="en-US" sz="2400" dirty="0" err="1" smtClean="0">
                <a:solidFill>
                  <a:schemeClr val="accent3">
                    <a:lumMod val="60000"/>
                    <a:lumOff val="40000"/>
                  </a:schemeClr>
                </a:solidFill>
                <a:latin typeface="Comic Sans MS" pitchFamily="66" charset="0"/>
              </a:rPr>
              <a:t>partons</a:t>
            </a:r>
            <a:r>
              <a:rPr lang="en-US" sz="2400" dirty="0" smtClean="0">
                <a:solidFill>
                  <a:schemeClr val="accent3">
                    <a:lumMod val="60000"/>
                    <a:lumOff val="40000"/>
                  </a:schemeClr>
                </a:solidFill>
                <a:latin typeface="Comic Sans MS" pitchFamily="66" charset="0"/>
              </a:rPr>
              <a:t> in the high density/temperature  system.   </a:t>
            </a:r>
            <a:endParaRPr lang="en-US" sz="2400" dirty="0">
              <a:solidFill>
                <a:schemeClr val="accent3">
                  <a:lumMod val="60000"/>
                  <a:lumOff val="40000"/>
                </a:schemeClr>
              </a:solidFill>
              <a:latin typeface="Comic Sans MS" pitchFamily="66"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16" descr="Baldin.jpg"/>
          <p:cNvPicPr>
            <a:picLocks noChangeAspect="1"/>
          </p:cNvPicPr>
          <p:nvPr/>
        </p:nvPicPr>
        <p:blipFill>
          <a:blip r:embed="rId2" cstate="print"/>
          <a:srcRect/>
          <a:stretch>
            <a:fillRect/>
          </a:stretch>
        </p:blipFill>
        <p:spPr bwMode="auto">
          <a:xfrm>
            <a:off x="283245" y="2420888"/>
            <a:ext cx="1768475" cy="2303463"/>
          </a:xfrm>
          <a:prstGeom prst="rect">
            <a:avLst/>
          </a:prstGeom>
          <a:noFill/>
          <a:ln w="9525">
            <a:noFill/>
            <a:miter lim="800000"/>
            <a:headEnd/>
            <a:tailEnd/>
          </a:ln>
        </p:spPr>
      </p:pic>
      <p:sp>
        <p:nvSpPr>
          <p:cNvPr id="22" name="TextBox 17"/>
          <p:cNvSpPr txBox="1">
            <a:spLocks noChangeArrowheads="1"/>
          </p:cNvSpPr>
          <p:nvPr/>
        </p:nvSpPr>
        <p:spPr bwMode="auto">
          <a:xfrm>
            <a:off x="35496" y="5066020"/>
            <a:ext cx="2667718" cy="584775"/>
          </a:xfrm>
          <a:prstGeom prst="rect">
            <a:avLst/>
          </a:prstGeom>
          <a:noFill/>
          <a:ln w="9525">
            <a:noFill/>
            <a:miter lim="800000"/>
            <a:headEnd/>
            <a:tailEnd/>
          </a:ln>
        </p:spPr>
        <p:txBody>
          <a:bodyPr wrap="none">
            <a:spAutoFit/>
          </a:bodyPr>
          <a:lstStyle/>
          <a:p>
            <a:r>
              <a:rPr lang="en-US" sz="1600" b="1" i="1" dirty="0">
                <a:latin typeface="Comic Sans MS" pitchFamily="66" charset="0"/>
              </a:rPr>
              <a:t>Academician </a:t>
            </a:r>
            <a:r>
              <a:rPr lang="en-US" sz="1600" b="1" i="1" dirty="0" err="1">
                <a:latin typeface="Comic Sans MS" pitchFamily="66" charset="0"/>
              </a:rPr>
              <a:t>Baldin</a:t>
            </a:r>
            <a:r>
              <a:rPr lang="en-US" sz="1600" b="1" i="1" dirty="0">
                <a:latin typeface="Comic Sans MS" pitchFamily="66" charset="0"/>
              </a:rPr>
              <a:t> A.M</a:t>
            </a:r>
            <a:r>
              <a:rPr lang="en-US" sz="1600" b="1" i="1" dirty="0" smtClean="0">
                <a:latin typeface="Comic Sans MS" pitchFamily="66" charset="0"/>
              </a:rPr>
              <a:t>.</a:t>
            </a:r>
          </a:p>
          <a:p>
            <a:r>
              <a:rPr lang="en-US" sz="1600" b="1" i="1" dirty="0" smtClean="0">
                <a:latin typeface="Comic Sans MS" pitchFamily="66" charset="0"/>
              </a:rPr>
              <a:t>JINR </a:t>
            </a:r>
            <a:r>
              <a:rPr lang="en-US" sz="1600" b="1" i="1" dirty="0" err="1" smtClean="0">
                <a:latin typeface="Comic Sans MS" pitchFamily="66" charset="0"/>
              </a:rPr>
              <a:t>Dubna</a:t>
            </a:r>
            <a:r>
              <a:rPr lang="en-US" sz="1600" b="1" i="1" dirty="0" smtClean="0">
                <a:latin typeface="Comic Sans MS" pitchFamily="66" charset="0"/>
              </a:rPr>
              <a:t> </a:t>
            </a:r>
            <a:endParaRPr lang="en-US" sz="1600" b="1" i="1" dirty="0">
              <a:latin typeface="Comic Sans MS" pitchFamily="66" charset="0"/>
            </a:endParaRPr>
          </a:p>
        </p:txBody>
      </p:sp>
      <p:sp>
        <p:nvSpPr>
          <p:cNvPr id="27" name="Slide Number Placeholder 26"/>
          <p:cNvSpPr>
            <a:spLocks noGrp="1"/>
          </p:cNvSpPr>
          <p:nvPr>
            <p:ph type="sldNum" sz="quarter" idx="12"/>
          </p:nvPr>
        </p:nvSpPr>
        <p:spPr/>
        <p:txBody>
          <a:bodyPr/>
          <a:lstStyle/>
          <a:p>
            <a:fld id="{915DDC0A-310F-491E-9FD7-A76BBE1AF069}" type="slidenum">
              <a:rPr lang="en-US" smtClean="0"/>
              <a:pPr/>
              <a:t>3</a:t>
            </a:fld>
            <a:endParaRPr lang="en-US"/>
          </a:p>
        </p:txBody>
      </p:sp>
      <p:pic>
        <p:nvPicPr>
          <p:cNvPr id="56322" name="Picture 2"/>
          <p:cNvPicPr>
            <a:picLocks noChangeAspect="1" noChangeArrowheads="1"/>
          </p:cNvPicPr>
          <p:nvPr/>
        </p:nvPicPr>
        <p:blipFill>
          <a:blip r:embed="rId3" cstate="print"/>
          <a:srcRect/>
          <a:stretch>
            <a:fillRect/>
          </a:stretch>
        </p:blipFill>
        <p:spPr bwMode="auto">
          <a:xfrm>
            <a:off x="2915816" y="2060848"/>
            <a:ext cx="2876550" cy="2828925"/>
          </a:xfrm>
          <a:prstGeom prst="rect">
            <a:avLst/>
          </a:prstGeom>
          <a:noFill/>
          <a:ln w="9525">
            <a:noFill/>
            <a:miter lim="800000"/>
            <a:headEnd/>
            <a:tailEnd/>
          </a:ln>
        </p:spPr>
      </p:pic>
      <p:cxnSp>
        <p:nvCxnSpPr>
          <p:cNvPr id="26" name="Straight Arrow Connector 25"/>
          <p:cNvCxnSpPr/>
          <p:nvPr/>
        </p:nvCxnSpPr>
        <p:spPr>
          <a:xfrm>
            <a:off x="4499992" y="3645024"/>
            <a:ext cx="2160240" cy="100811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9" name="Right Arrow 28"/>
          <p:cNvSpPr/>
          <p:nvPr/>
        </p:nvSpPr>
        <p:spPr>
          <a:xfrm>
            <a:off x="4067944" y="3429000"/>
            <a:ext cx="144016"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29"/>
          <p:cNvSpPr/>
          <p:nvPr/>
        </p:nvSpPr>
        <p:spPr>
          <a:xfrm>
            <a:off x="3923928" y="3645024"/>
            <a:ext cx="144016"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Arrow Connector 30"/>
          <p:cNvCxnSpPr/>
          <p:nvPr/>
        </p:nvCxnSpPr>
        <p:spPr>
          <a:xfrm>
            <a:off x="4139952" y="3933056"/>
            <a:ext cx="2304256" cy="108012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732240" y="4705980"/>
            <a:ext cx="2267744" cy="584775"/>
          </a:xfrm>
          <a:prstGeom prst="rect">
            <a:avLst/>
          </a:prstGeom>
          <a:noFill/>
          <a:ln>
            <a:solidFill>
              <a:schemeClr val="bg1"/>
            </a:solidFill>
          </a:ln>
        </p:spPr>
        <p:txBody>
          <a:bodyPr wrap="square" rtlCol="0">
            <a:spAutoFit/>
          </a:bodyPr>
          <a:lstStyle/>
          <a:p>
            <a:r>
              <a:rPr lang="en-US" sz="1600" b="1" dirty="0" smtClean="0">
                <a:solidFill>
                  <a:srgbClr val="00B050"/>
                </a:solidFill>
                <a:latin typeface="Comic Sans MS" pitchFamily="66" charset="0"/>
              </a:rPr>
              <a:t>energetic/cumulative  hadrons/</a:t>
            </a:r>
            <a:r>
              <a:rPr lang="en-US" sz="1600" b="1" dirty="0" err="1" smtClean="0">
                <a:solidFill>
                  <a:srgbClr val="00B050"/>
                </a:solidFill>
                <a:latin typeface="Comic Sans MS" pitchFamily="66" charset="0"/>
              </a:rPr>
              <a:t>partons</a:t>
            </a:r>
            <a:endParaRPr lang="en-US" sz="2000" b="1" dirty="0">
              <a:solidFill>
                <a:srgbClr val="00B050"/>
              </a:solidFill>
              <a:latin typeface="Comic Sans MS" pitchFamily="66" charset="0"/>
            </a:endParaRPr>
          </a:p>
        </p:txBody>
      </p:sp>
      <p:sp>
        <p:nvSpPr>
          <p:cNvPr id="33" name="TextBox 32"/>
          <p:cNvSpPr txBox="1"/>
          <p:nvPr/>
        </p:nvSpPr>
        <p:spPr>
          <a:xfrm>
            <a:off x="5508104" y="2411596"/>
            <a:ext cx="3304110" cy="369332"/>
          </a:xfrm>
          <a:prstGeom prst="rect">
            <a:avLst/>
          </a:prstGeom>
          <a:noFill/>
        </p:spPr>
        <p:txBody>
          <a:bodyPr wrap="none" rtlCol="0">
            <a:spAutoFit/>
          </a:bodyPr>
          <a:lstStyle/>
          <a:p>
            <a:r>
              <a:rPr lang="en-US" b="1" dirty="0" smtClean="0">
                <a:solidFill>
                  <a:srgbClr val="FF0000"/>
                </a:solidFill>
                <a:latin typeface="Comic Sans MS" pitchFamily="66" charset="0"/>
              </a:rPr>
              <a:t>collective hadrons /</a:t>
            </a:r>
            <a:r>
              <a:rPr lang="en-US" b="1" dirty="0" err="1" smtClean="0">
                <a:solidFill>
                  <a:srgbClr val="FF0000"/>
                </a:solidFill>
                <a:latin typeface="Comic Sans MS" pitchFamily="66" charset="0"/>
              </a:rPr>
              <a:t>partons</a:t>
            </a:r>
            <a:endParaRPr lang="en-US" b="1" dirty="0">
              <a:solidFill>
                <a:srgbClr val="FF0000"/>
              </a:solidFill>
              <a:latin typeface="Comic Sans MS" pitchFamily="66" charset="0"/>
            </a:endParaRPr>
          </a:p>
        </p:txBody>
      </p:sp>
      <p:sp>
        <p:nvSpPr>
          <p:cNvPr id="36" name="Right Brace 35"/>
          <p:cNvSpPr/>
          <p:nvPr/>
        </p:nvSpPr>
        <p:spPr>
          <a:xfrm>
            <a:off x="6660232" y="4509120"/>
            <a:ext cx="72008" cy="864096"/>
          </a:xfrm>
          <a:prstGeom prst="righ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Right Arrow 17"/>
          <p:cNvSpPr/>
          <p:nvPr/>
        </p:nvSpPr>
        <p:spPr>
          <a:xfrm>
            <a:off x="4572000" y="2780928"/>
            <a:ext cx="1656184" cy="45719"/>
          </a:xfrm>
          <a:prstGeom prst="rightArrow">
            <a:avLst/>
          </a:prstGeom>
          <a:solidFill>
            <a:srgbClr val="00B050"/>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27384"/>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2800" dirty="0">
              <a:solidFill>
                <a:schemeClr val="tx1"/>
              </a:solidFill>
              <a:latin typeface="Comic Sans MS" pitchFamily="66"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93" name="Rectangle 1"/>
          <p:cNvSpPr>
            <a:spLocks noChangeArrowheads="1"/>
          </p:cNvSpPr>
          <p:nvPr/>
        </p:nvSpPr>
        <p:spPr bwMode="auto">
          <a:xfrm>
            <a:off x="72008" y="1988840"/>
            <a:ext cx="4644008" cy="400110"/>
          </a:xfrm>
          <a:prstGeom prst="rect">
            <a:avLst/>
          </a:prstGeom>
          <a:no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lvl="0" indent="457200" fontAlgn="base">
              <a:spcBef>
                <a:spcPct val="0"/>
              </a:spcBef>
              <a:spcAft>
                <a:spcPct val="0"/>
              </a:spcAft>
            </a:pPr>
            <a:r>
              <a:rPr lang="en-US" sz="2000" b="1" dirty="0" smtClean="0">
                <a:solidFill>
                  <a:srgbClr val="002060"/>
                </a:solidFill>
                <a:latin typeface="Comic Sans MS" pitchFamily="66" charset="0"/>
                <a:ea typeface="Calibri" pitchFamily="34" charset="0"/>
                <a:cs typeface="Times New Roman" pitchFamily="18" charset="0"/>
              </a:rPr>
              <a:t>Limiting fragmentation of nuclei</a:t>
            </a:r>
            <a:endParaRPr kumimoji="0" lang="en-US" sz="3200" b="1" i="0" u="none" strike="noStrike" cap="none" normalizeH="0" baseline="0" dirty="0" smtClean="0">
              <a:ln>
                <a:noFill/>
              </a:ln>
              <a:solidFill>
                <a:srgbClr val="002060"/>
              </a:solidFill>
              <a:effectLst/>
              <a:latin typeface="Comic Sans MS" pitchFamily="66" charset="0"/>
              <a:cs typeface="Arial" pitchFamily="34" charset="0"/>
            </a:endParaRPr>
          </a:p>
        </p:txBody>
      </p:sp>
      <p:pic>
        <p:nvPicPr>
          <p:cNvPr id="5" name="Picture 4" descr="cosmicray_risj3.eps"/>
          <p:cNvPicPr/>
          <p:nvPr/>
        </p:nvPicPr>
        <p:blipFill>
          <a:blip r:embed="rId2" cstate="print"/>
          <a:stretch>
            <a:fillRect/>
          </a:stretch>
        </p:blipFill>
        <p:spPr>
          <a:xfrm>
            <a:off x="4788024" y="1988840"/>
            <a:ext cx="4320480" cy="2952328"/>
          </a:xfrm>
          <a:prstGeom prst="rect">
            <a:avLst/>
          </a:prstGeom>
        </p:spPr>
      </p:pic>
      <p:sp>
        <p:nvSpPr>
          <p:cNvPr id="8" name="TextBox 7"/>
          <p:cNvSpPr txBox="1"/>
          <p:nvPr/>
        </p:nvSpPr>
        <p:spPr>
          <a:xfrm>
            <a:off x="2051720" y="4470211"/>
            <a:ext cx="2232248" cy="1384995"/>
          </a:xfrm>
          <a:prstGeom prst="rect">
            <a:avLst/>
          </a:prstGeom>
          <a:noFill/>
        </p:spPr>
        <p:txBody>
          <a:bodyPr wrap="square" rtlCol="0">
            <a:spAutoFit/>
          </a:bodyPr>
          <a:lstStyle/>
          <a:p>
            <a:r>
              <a:rPr lang="en-US" sz="1400" b="1" i="1" dirty="0" smtClean="0">
                <a:solidFill>
                  <a:schemeClr val="bg1"/>
                </a:solidFill>
              </a:rPr>
              <a:t>A.M</a:t>
            </a:r>
            <a:endParaRPr lang="en-US" sz="1400" b="1" i="1" dirty="0" smtClean="0"/>
          </a:p>
          <a:p>
            <a:r>
              <a:rPr lang="en-US" sz="1400" b="1" i="1" dirty="0" smtClean="0"/>
              <a:t>V.S . </a:t>
            </a:r>
            <a:r>
              <a:rPr lang="en-US" sz="1400" b="1" i="1" dirty="0" err="1" smtClean="0"/>
              <a:t>Stavinski</a:t>
            </a:r>
            <a:r>
              <a:rPr lang="en-US" sz="1400" b="1" i="1" dirty="0" smtClean="0"/>
              <a:t>. Journal of PEPAN, v.10 (1979), p.949-995</a:t>
            </a:r>
          </a:p>
          <a:p>
            <a:endParaRPr lang="en-US" sz="1400" b="1" i="1" dirty="0" smtClean="0"/>
          </a:p>
          <a:p>
            <a:endParaRPr lang="en-US" sz="1400" b="1" i="1" dirty="0"/>
          </a:p>
        </p:txBody>
      </p:sp>
      <p:sp>
        <p:nvSpPr>
          <p:cNvPr id="9" name="TextBox 8"/>
          <p:cNvSpPr txBox="1"/>
          <p:nvPr/>
        </p:nvSpPr>
        <p:spPr>
          <a:xfrm>
            <a:off x="383881" y="2780928"/>
            <a:ext cx="4332135" cy="923330"/>
          </a:xfrm>
          <a:prstGeom prst="rect">
            <a:avLst/>
          </a:prstGeom>
          <a:noFill/>
          <a:ln>
            <a:solidFill>
              <a:schemeClr val="tx1"/>
            </a:solidFill>
          </a:ln>
        </p:spPr>
        <p:txBody>
          <a:bodyPr wrap="square" rtlCol="0">
            <a:spAutoFit/>
          </a:bodyPr>
          <a:lstStyle/>
          <a:p>
            <a:r>
              <a:rPr lang="en-US" b="1" i="1" dirty="0" smtClean="0">
                <a:solidFill>
                  <a:srgbClr val="00B050"/>
                </a:solidFill>
              </a:rPr>
              <a:t>A.M. </a:t>
            </a:r>
            <a:r>
              <a:rPr lang="en-US" b="1" i="1" dirty="0" err="1" smtClean="0">
                <a:solidFill>
                  <a:srgbClr val="00B050"/>
                </a:solidFill>
              </a:rPr>
              <a:t>Baldin</a:t>
            </a:r>
            <a:r>
              <a:rPr lang="en-US" b="1" i="1" dirty="0" smtClean="0">
                <a:solidFill>
                  <a:srgbClr val="00B050"/>
                </a:solidFill>
              </a:rPr>
              <a:t> et al. </a:t>
            </a:r>
            <a:r>
              <a:rPr lang="en-US" b="1" i="1" dirty="0" err="1" smtClean="0">
                <a:solidFill>
                  <a:srgbClr val="00B050"/>
                </a:solidFill>
              </a:rPr>
              <a:t>Sov.J</a:t>
            </a:r>
            <a:r>
              <a:rPr lang="en-US" b="1" i="1" dirty="0" smtClean="0">
                <a:solidFill>
                  <a:srgbClr val="00B050"/>
                </a:solidFill>
              </a:rPr>
              <a:t>. Nucl.Phys.18,41 (1973);  A.M. </a:t>
            </a:r>
            <a:r>
              <a:rPr lang="en-US" b="1" i="1" dirty="0" err="1" smtClean="0">
                <a:solidFill>
                  <a:srgbClr val="00B050"/>
                </a:solidFill>
              </a:rPr>
              <a:t>Baldin</a:t>
            </a:r>
            <a:r>
              <a:rPr lang="en-US" b="1" i="1" dirty="0" smtClean="0">
                <a:solidFill>
                  <a:srgbClr val="00B050"/>
                </a:solidFill>
              </a:rPr>
              <a:t>. Journal of PEPAN, v.8 (1977), p.429- 477</a:t>
            </a:r>
            <a:endParaRPr lang="en-US" dirty="0"/>
          </a:p>
        </p:txBody>
      </p:sp>
      <p:sp>
        <p:nvSpPr>
          <p:cNvPr id="8195" name="Rectangle 3"/>
          <p:cNvSpPr>
            <a:spLocks noChangeArrowheads="1"/>
          </p:cNvSpPr>
          <p:nvPr/>
        </p:nvSpPr>
        <p:spPr bwMode="auto">
          <a:xfrm>
            <a:off x="5076056" y="4934198"/>
            <a:ext cx="4063582" cy="1261884"/>
          </a:xfrm>
          <a:prstGeom prst="rect">
            <a:avLst/>
          </a:prstGeom>
          <a:solidFill>
            <a:srgbClr val="FFFF00"/>
          </a:solidFill>
          <a:ln w="9525">
            <a:solidFill>
              <a:schemeClr val="bg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rPr>
              <a:t>The energy dependence E for the invariant cross </a:t>
            </a:r>
          </a:p>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rPr>
              <a:t>section </a:t>
            </a:r>
            <a:r>
              <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sym typeface="Symbol" pitchFamily="18" charset="2"/>
              </a:rPr>
              <a:t></a:t>
            </a:r>
            <a:r>
              <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rPr>
              <a:t>  </a:t>
            </a:r>
            <a:r>
              <a:rPr kumimoji="0" lang="en-US" sz="12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of </a:t>
            </a:r>
            <a:r>
              <a:rPr kumimoji="0" lang="en-US" sz="12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sym typeface="Symbol" pitchFamily="18" charset="2"/>
              </a:rPr>
              <a:t>  protons </a:t>
            </a:r>
            <a:r>
              <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sym typeface="Symbol" pitchFamily="18" charset="2"/>
              </a:rPr>
              <a:t>(with momentum in the range </a:t>
            </a:r>
          </a:p>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sym typeface="Symbol" pitchFamily="18" charset="2"/>
              </a:rPr>
              <a:t>0.4-1.0 </a:t>
            </a:r>
            <a:r>
              <a:rPr kumimoji="0" lang="en-US" sz="1400" b="1" i="1" u="none" strike="noStrike" cap="none" normalizeH="0" baseline="0" dirty="0" err="1" smtClean="0">
                <a:ln>
                  <a:noFill/>
                </a:ln>
                <a:solidFill>
                  <a:srgbClr val="C00000"/>
                </a:solidFill>
                <a:effectLst/>
                <a:latin typeface="Times New Roman" pitchFamily="18" charset="0"/>
                <a:ea typeface="Calibri" pitchFamily="34" charset="0"/>
                <a:cs typeface="Times New Roman" pitchFamily="18" charset="0"/>
                <a:sym typeface="Symbol" pitchFamily="18" charset="2"/>
              </a:rPr>
              <a:t>GeV</a:t>
            </a:r>
            <a:r>
              <a:rPr kumimoji="0" lang="en-US" sz="14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sym typeface="Symbol" pitchFamily="18" charset="2"/>
              </a:rPr>
              <a:t>/c and with angles: 160</a:t>
            </a:r>
            <a:r>
              <a:rPr kumimoji="0" lang="en-US" sz="1400" b="1" i="1" u="none" strike="noStrike" cap="none" normalizeH="0" baseline="30000" dirty="0" smtClean="0">
                <a:ln>
                  <a:noFill/>
                </a:ln>
                <a:solidFill>
                  <a:srgbClr val="C00000"/>
                </a:solidFill>
                <a:effectLst/>
                <a:latin typeface="Times New Roman" pitchFamily="18" charset="0"/>
                <a:ea typeface="Calibri" pitchFamily="34" charset="0"/>
                <a:cs typeface="Times New Roman" pitchFamily="18" charset="0"/>
                <a:sym typeface="Symbol" pitchFamily="18" charset="2"/>
              </a:rPr>
              <a:t>0</a:t>
            </a:r>
            <a:r>
              <a:rPr kumimoji="0" lang="en-US" sz="14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sym typeface="Symbol" pitchFamily="18" charset="2"/>
              </a:rPr>
              <a:t>-164</a:t>
            </a:r>
            <a:r>
              <a:rPr kumimoji="0" lang="en-US" sz="1400" b="1" i="1" u="none" strike="noStrike" cap="none" normalizeH="0" baseline="30000" dirty="0" smtClean="0">
                <a:ln>
                  <a:noFill/>
                </a:ln>
                <a:solidFill>
                  <a:srgbClr val="C00000"/>
                </a:solidFill>
                <a:effectLst/>
                <a:latin typeface="Times New Roman" pitchFamily="18" charset="0"/>
                <a:ea typeface="Calibri" pitchFamily="34" charset="0"/>
                <a:cs typeface="Times New Roman" pitchFamily="18" charset="0"/>
                <a:sym typeface="Symbol" pitchFamily="18" charset="2"/>
              </a:rPr>
              <a:t>0</a:t>
            </a:r>
            <a:r>
              <a:rPr kumimoji="0" lang="en-US" sz="14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sym typeface="Symbol" pitchFamily="18" charset="2"/>
              </a:rPr>
              <a:t>  in   </a:t>
            </a:r>
          </a:p>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sym typeface="Symbol" pitchFamily="18" charset="2"/>
              </a:rPr>
              <a:t>lab  system) </a:t>
            </a:r>
            <a:r>
              <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sym typeface="Symbol" pitchFamily="18" charset="2"/>
              </a:rPr>
              <a:t>produced on different targets by </a:t>
            </a:r>
            <a:r>
              <a:rPr kumimoji="0" lang="en-US" sz="1200" b="1" i="1" u="none" strike="noStrike" cap="none" normalizeH="0" baseline="0" dirty="0" err="1" smtClean="0">
                <a:ln>
                  <a:noFill/>
                </a:ln>
                <a:effectLst/>
                <a:latin typeface="Times New Roman" pitchFamily="18" charset="0"/>
                <a:ea typeface="Calibri" pitchFamily="34" charset="0"/>
                <a:cs typeface="Times New Roman" pitchFamily="18" charset="0"/>
                <a:sym typeface="Symbol" pitchFamily="18" charset="2"/>
              </a:rPr>
              <a:t>pions</a:t>
            </a:r>
            <a:r>
              <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sym typeface="Symbol" pitchFamily="18" charset="2"/>
              </a:rPr>
              <a:t> </a:t>
            </a:r>
            <a:r>
              <a:rPr lang="en-US" sz="1200" b="1" i="1" dirty="0" smtClean="0">
                <a:latin typeface="Times New Roman" pitchFamily="18" charset="0"/>
                <a:ea typeface="Calibri" pitchFamily="34" charset="0"/>
                <a:cs typeface="Times New Roman" pitchFamily="18" charset="0"/>
                <a:sym typeface="Symbol" pitchFamily="18" charset="2"/>
              </a:rPr>
              <a:t>    </a:t>
            </a:r>
          </a:p>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sym typeface="Symbol" pitchFamily="18" charset="2"/>
              </a:rPr>
              <a:t>and  protons (blacked points).   The </a:t>
            </a:r>
            <a:r>
              <a:rPr kumimoji="0" lang="en-US" sz="1200" b="1" i="1" u="none" strike="noStrike" cap="none" normalizeH="0" baseline="-30000" dirty="0" smtClean="0">
                <a:ln>
                  <a:noFill/>
                </a:ln>
                <a:effectLst/>
                <a:latin typeface="Times New Roman" pitchFamily="18" charset="0"/>
                <a:ea typeface="Calibri" pitchFamily="34" charset="0"/>
                <a:cs typeface="Times New Roman" pitchFamily="18" charset="0"/>
              </a:rPr>
              <a:t>in</a:t>
            </a:r>
            <a:r>
              <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sym typeface="Symbol" pitchFamily="18" charset="2"/>
              </a:rPr>
              <a:t> is  total cross </a:t>
            </a:r>
          </a:p>
          <a:p>
            <a:pPr marL="0" marR="0" lvl="0" indent="457200" algn="just" defTabSz="914400" rtl="0" eaLnBrk="1" fontAlgn="base" latinLnBrk="0" hangingPunct="1">
              <a:lnSpc>
                <a:spcPct val="100000"/>
              </a:lnSpc>
              <a:spcBef>
                <a:spcPct val="0"/>
              </a:spcBef>
              <a:spcAft>
                <a:spcPct val="0"/>
              </a:spcAft>
              <a:buClrTx/>
              <a:buSzTx/>
              <a:buFontTx/>
              <a:buNone/>
              <a:tabLst/>
            </a:pPr>
            <a:r>
              <a:rPr lang="en-US" sz="1200" b="1" i="1" dirty="0" smtClean="0">
                <a:latin typeface="Times New Roman" pitchFamily="18" charset="0"/>
                <a:ea typeface="Calibri" pitchFamily="34" charset="0"/>
                <a:cs typeface="Times New Roman" pitchFamily="18" charset="0"/>
                <a:sym typeface="Symbol" pitchFamily="18" charset="2"/>
              </a:rPr>
              <a:t>s</a:t>
            </a:r>
            <a:r>
              <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sym typeface="Symbol" pitchFamily="18" charset="2"/>
              </a:rPr>
              <a:t>ection for inelastic </a:t>
            </a:r>
            <a:r>
              <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rPr>
              <a:t>p and pp interactions.</a:t>
            </a:r>
            <a:endParaRPr kumimoji="0" lang="en-US" sz="1200" b="1" i="1" u="none" strike="noStrike" cap="none" normalizeH="0" baseline="0" dirty="0" smtClean="0">
              <a:ln>
                <a:noFill/>
              </a:ln>
              <a:effectLst/>
              <a:latin typeface="Times New Roman" pitchFamily="18" charset="0"/>
              <a:ea typeface="Calibri" pitchFamily="34" charset="0"/>
              <a:cs typeface="Times New Roman" pitchFamily="18" charset="0"/>
              <a:sym typeface="Symbol" pitchFamily="18" charset="2"/>
            </a:endParaRPr>
          </a:p>
        </p:txBody>
      </p:sp>
      <p:cxnSp>
        <p:nvCxnSpPr>
          <p:cNvPr id="14" name="Straight Arrow Connector 13"/>
          <p:cNvCxnSpPr/>
          <p:nvPr/>
        </p:nvCxnSpPr>
        <p:spPr>
          <a:xfrm flipV="1">
            <a:off x="4211960" y="4221088"/>
            <a:ext cx="1080120" cy="7920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228184" y="1691516"/>
            <a:ext cx="2033890" cy="369332"/>
          </a:xfrm>
          <a:prstGeom prst="rect">
            <a:avLst/>
          </a:prstGeom>
          <a:noFill/>
          <a:ln>
            <a:solidFill>
              <a:schemeClr val="tx1"/>
            </a:solidFill>
          </a:ln>
        </p:spPr>
        <p:txBody>
          <a:bodyPr wrap="none" rtlCol="0">
            <a:spAutoFit/>
          </a:bodyPr>
          <a:lstStyle/>
          <a:p>
            <a:r>
              <a:rPr lang="en-US" b="1" u="sng" dirty="0" smtClean="0"/>
              <a:t>cumulative  </a:t>
            </a:r>
            <a:r>
              <a:rPr lang="en-US" b="1" u="sng" dirty="0" err="1" smtClean="0"/>
              <a:t>hadron</a:t>
            </a:r>
            <a:endParaRPr lang="en-US" b="1" u="sng" dirty="0"/>
          </a:p>
        </p:txBody>
      </p:sp>
      <p:sp>
        <p:nvSpPr>
          <p:cNvPr id="18" name="Down Arrow 17"/>
          <p:cNvSpPr/>
          <p:nvPr/>
        </p:nvSpPr>
        <p:spPr>
          <a:xfrm>
            <a:off x="7092280" y="2132856"/>
            <a:ext cx="360040" cy="216024"/>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 Number Placeholder 18"/>
          <p:cNvSpPr>
            <a:spLocks noGrp="1"/>
          </p:cNvSpPr>
          <p:nvPr>
            <p:ph type="sldNum" sz="quarter" idx="12"/>
          </p:nvPr>
        </p:nvSpPr>
        <p:spPr/>
        <p:txBody>
          <a:bodyPr/>
          <a:lstStyle/>
          <a:p>
            <a:fld id="{915DDC0A-310F-491E-9FD7-A76BBE1AF069}" type="slidenum">
              <a:rPr lang="en-US" smtClean="0"/>
              <a:pPr/>
              <a:t>4</a:t>
            </a:fld>
            <a:endParaRPr lang="en-US"/>
          </a:p>
        </p:txBody>
      </p:sp>
      <p:sp>
        <p:nvSpPr>
          <p:cNvPr id="20" name="TextBox 19"/>
          <p:cNvSpPr txBox="1"/>
          <p:nvPr/>
        </p:nvSpPr>
        <p:spPr>
          <a:xfrm>
            <a:off x="107504" y="601524"/>
            <a:ext cx="8087470" cy="954107"/>
          </a:xfrm>
          <a:prstGeom prst="rect">
            <a:avLst/>
          </a:prstGeom>
          <a:noFill/>
        </p:spPr>
        <p:txBody>
          <a:bodyPr wrap="none" rtlCol="0">
            <a:spAutoFit/>
          </a:bodyPr>
          <a:lstStyle/>
          <a:p>
            <a:r>
              <a:rPr lang="en-US" sz="2800" b="1" dirty="0" smtClean="0">
                <a:solidFill>
                  <a:srgbClr val="FFC000"/>
                </a:solidFill>
                <a:latin typeface="Comic Sans MS" pitchFamily="66" charset="0"/>
              </a:rPr>
              <a:t>JINR Cumulative effect - </a:t>
            </a:r>
            <a:r>
              <a:rPr lang="en-US" sz="2800" dirty="0" err="1" smtClean="0">
                <a:solidFill>
                  <a:srgbClr val="FF0000"/>
                </a:solidFill>
                <a:latin typeface="Comic Sans MS" pitchFamily="66" charset="0"/>
              </a:rPr>
              <a:t>Baldin’s</a:t>
            </a:r>
            <a:r>
              <a:rPr lang="en-US" sz="2800" dirty="0" smtClean="0">
                <a:solidFill>
                  <a:srgbClr val="FF0000"/>
                </a:solidFill>
                <a:latin typeface="Comic Sans MS" pitchFamily="66" charset="0"/>
              </a:rPr>
              <a:t>  prediction</a:t>
            </a:r>
          </a:p>
          <a:p>
            <a:endParaRPr lang="en-US" sz="2800" dirty="0">
              <a:solidFill>
                <a:srgbClr val="FFC000"/>
              </a:solidFill>
              <a:latin typeface="Comic Sans MS" pitchFamily="66" charset="0"/>
            </a:endParaRPr>
          </a:p>
        </p:txBody>
      </p:sp>
      <p:sp>
        <p:nvSpPr>
          <p:cNvPr id="15" name="Rectangle 14"/>
          <p:cNvSpPr/>
          <p:nvPr/>
        </p:nvSpPr>
        <p:spPr>
          <a:xfrm>
            <a:off x="-36512" y="-27384"/>
            <a:ext cx="9144000" cy="400110"/>
          </a:xfrm>
          <a:prstGeom prst="rect">
            <a:avLst/>
          </a:prstGeom>
        </p:spPr>
        <p:txBody>
          <a:bodyPr wrap="square">
            <a:spAutoFit/>
          </a:bodyPr>
          <a:lstStyle/>
          <a:p>
            <a:r>
              <a:rPr lang="en-US" sz="2000" b="1" dirty="0" smtClean="0">
                <a:solidFill>
                  <a:schemeClr val="bg1"/>
                </a:solidFill>
                <a:latin typeface="Comic Sans MS" pitchFamily="66" charset="0"/>
              </a:rPr>
              <a:t>Collective behavior at relativistic </a:t>
            </a:r>
            <a:r>
              <a:rPr lang="en-US" sz="2000" b="1" dirty="0" err="1" smtClean="0">
                <a:solidFill>
                  <a:schemeClr val="bg1"/>
                </a:solidFill>
                <a:latin typeface="Comic Sans MS" pitchFamily="66" charset="0"/>
              </a:rPr>
              <a:t>hadron</a:t>
            </a:r>
            <a:r>
              <a:rPr lang="en-US" sz="2000" b="1" dirty="0" smtClean="0">
                <a:solidFill>
                  <a:schemeClr val="bg1"/>
                </a:solidFill>
                <a:latin typeface="Comic Sans MS" pitchFamily="66" charset="0"/>
              </a:rPr>
              <a:t>-nuclear interactions</a:t>
            </a:r>
            <a:endParaRPr lang="en-US" sz="20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2800" dirty="0">
              <a:solidFill>
                <a:schemeClr val="bg1"/>
              </a:solidFill>
              <a:latin typeface="Comic Sans MS" pitchFamily="66"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cosmicray_risj4.eps"/>
          <p:cNvPicPr/>
          <p:nvPr/>
        </p:nvPicPr>
        <p:blipFill>
          <a:blip r:embed="rId3" cstate="print"/>
          <a:stretch>
            <a:fillRect/>
          </a:stretch>
        </p:blipFill>
        <p:spPr>
          <a:xfrm>
            <a:off x="251520" y="1916832"/>
            <a:ext cx="3600401" cy="3456384"/>
          </a:xfrm>
          <a:prstGeom prst="rect">
            <a:avLst/>
          </a:prstGeom>
        </p:spPr>
      </p:pic>
      <p:pic>
        <p:nvPicPr>
          <p:cNvPr id="13" name="Picture 12" descr="cosmicray_risj5.eps"/>
          <p:cNvPicPr/>
          <p:nvPr/>
        </p:nvPicPr>
        <p:blipFill>
          <a:blip r:embed="rId4" cstate="print"/>
          <a:stretch>
            <a:fillRect/>
          </a:stretch>
        </p:blipFill>
        <p:spPr>
          <a:xfrm>
            <a:off x="5652120" y="1772816"/>
            <a:ext cx="3090664" cy="3288779"/>
          </a:xfrm>
          <a:prstGeom prst="rect">
            <a:avLst/>
          </a:prstGeom>
        </p:spPr>
      </p:pic>
      <p:graphicFrame>
        <p:nvGraphicFramePr>
          <p:cNvPr id="15" name="Object 14"/>
          <p:cNvGraphicFramePr>
            <a:graphicFrameLocks noChangeAspect="1"/>
          </p:cNvGraphicFramePr>
          <p:nvPr/>
        </p:nvGraphicFramePr>
        <p:xfrm>
          <a:off x="4514850" y="3092450"/>
          <a:ext cx="114300" cy="673100"/>
        </p:xfrm>
        <a:graphic>
          <a:graphicData uri="http://schemas.openxmlformats.org/presentationml/2006/ole">
            <p:oleObj spid="_x0000_s33794" name="Equation" r:id="rId5" imgW="114120" imgH="672840" progId="Equation.3">
              <p:embed/>
            </p:oleObj>
          </a:graphicData>
        </a:graphic>
      </p:graphicFrame>
      <p:sp>
        <p:nvSpPr>
          <p:cNvPr id="33796" name="Rectangle 4"/>
          <p:cNvSpPr>
            <a:spLocks noChangeArrowheads="1"/>
          </p:cNvSpPr>
          <p:nvPr/>
        </p:nvSpPr>
        <p:spPr bwMode="auto">
          <a:xfrm>
            <a:off x="3635896" y="6187371"/>
            <a:ext cx="5562164"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justLow"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M.I. </a:t>
            </a:r>
            <a:r>
              <a:rPr kumimoji="0" lang="en-US" sz="1600" b="1" i="1"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Stricman</a:t>
            </a:r>
            <a:r>
              <a:rPr kumimoji="0" lang="en-US" sz="1600" b="1" i="1"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L.L. </a:t>
            </a:r>
            <a:r>
              <a:rPr kumimoji="0" lang="en-US" sz="1600" b="1" i="1"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Francfurt</a:t>
            </a:r>
            <a:r>
              <a:rPr kumimoji="0" lang="en-US" sz="1600" b="1" i="1"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PEPAN, v.11, p.571 (1980);</a:t>
            </a:r>
            <a:endParaRPr kumimoji="0" lang="en-US" sz="1050" b="1" i="1" u="none" strike="noStrike" cap="none" normalizeH="0" baseline="0" dirty="0" smtClean="0">
              <a:ln>
                <a:noFill/>
              </a:ln>
              <a:solidFill>
                <a:srgbClr val="FFFF00"/>
              </a:solidFill>
              <a:effectLst/>
              <a:latin typeface="Arial" pitchFamily="34" charset="0"/>
              <a:cs typeface="Arial" pitchFamily="34"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A.V. </a:t>
            </a:r>
            <a:r>
              <a:rPr kumimoji="0" lang="en-US" sz="1600" b="1" i="1"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Efremov</a:t>
            </a:r>
            <a:r>
              <a:rPr kumimoji="0" lang="en-US" sz="1600" b="1" i="1"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PEPAN, v.13, p.613 (1982).</a:t>
            </a:r>
            <a:endParaRPr kumimoji="0" lang="en-US" sz="2400" b="1" i="1" u="none" strike="noStrike" cap="none" normalizeH="0" baseline="0" dirty="0" smtClean="0">
              <a:ln>
                <a:noFill/>
              </a:ln>
              <a:solidFill>
                <a:srgbClr val="FFFF00"/>
              </a:solidFill>
              <a:effectLst/>
              <a:latin typeface="Arial" pitchFamily="34" charset="0"/>
              <a:cs typeface="Arial" pitchFamily="34" charset="0"/>
            </a:endParaRPr>
          </a:p>
        </p:txBody>
      </p:sp>
      <p:sp>
        <p:nvSpPr>
          <p:cNvPr id="18" name="Rectangle 17"/>
          <p:cNvSpPr/>
          <p:nvPr/>
        </p:nvSpPr>
        <p:spPr>
          <a:xfrm>
            <a:off x="35496" y="6167045"/>
            <a:ext cx="4572000" cy="707886"/>
          </a:xfrm>
          <a:prstGeom prst="rect">
            <a:avLst/>
          </a:prstGeom>
        </p:spPr>
        <p:txBody>
          <a:bodyPr>
            <a:spAutoFit/>
          </a:bodyPr>
          <a:lstStyle/>
          <a:p>
            <a:r>
              <a:rPr lang="en-US" sz="2000" b="1" i="1" dirty="0" smtClean="0">
                <a:solidFill>
                  <a:srgbClr val="FFFF00"/>
                </a:solidFill>
                <a:latin typeface="Comic Sans MS" pitchFamily="66" charset="0"/>
              </a:rPr>
              <a:t>The effect as a result of </a:t>
            </a:r>
          </a:p>
          <a:p>
            <a:r>
              <a:rPr lang="en-US" sz="2000" b="1" i="1" dirty="0" smtClean="0">
                <a:solidFill>
                  <a:srgbClr val="FFFF00"/>
                </a:solidFill>
                <a:latin typeface="Comic Sans MS" pitchFamily="66" charset="0"/>
              </a:rPr>
              <a:t>nucleon collective phenomena</a:t>
            </a:r>
            <a:endParaRPr lang="en-US" sz="2000" b="1" i="1" dirty="0">
              <a:solidFill>
                <a:srgbClr val="FFFF00"/>
              </a:solidFill>
              <a:latin typeface="Comic Sans MS" pitchFamily="66" charset="0"/>
            </a:endParaRPr>
          </a:p>
        </p:txBody>
      </p:sp>
      <p:sp>
        <p:nvSpPr>
          <p:cNvPr id="19" name="TextBox 18"/>
          <p:cNvSpPr txBox="1"/>
          <p:nvPr/>
        </p:nvSpPr>
        <p:spPr>
          <a:xfrm>
            <a:off x="1259632" y="5517232"/>
            <a:ext cx="1835759" cy="369332"/>
          </a:xfrm>
          <a:prstGeom prst="rect">
            <a:avLst/>
          </a:prstGeom>
          <a:noFill/>
        </p:spPr>
        <p:txBody>
          <a:bodyPr wrap="none" rtlCol="0">
            <a:spAutoFit/>
          </a:bodyPr>
          <a:lstStyle/>
          <a:p>
            <a:r>
              <a:rPr lang="en-US" b="1" dirty="0" err="1" smtClean="0">
                <a:latin typeface="Comic Sans MS" pitchFamily="66" charset="0"/>
              </a:rPr>
              <a:t>pA</a:t>
            </a:r>
            <a:r>
              <a:rPr lang="en-US" b="1" dirty="0" smtClean="0">
                <a:latin typeface="Comic Sans MS" pitchFamily="66" charset="0"/>
              </a:rPr>
              <a:t> at 8.9 </a:t>
            </a:r>
            <a:r>
              <a:rPr lang="en-US" b="1" dirty="0" err="1" smtClean="0">
                <a:latin typeface="Comic Sans MS" pitchFamily="66" charset="0"/>
              </a:rPr>
              <a:t>GeV</a:t>
            </a:r>
            <a:endParaRPr lang="en-US" b="1" dirty="0">
              <a:latin typeface="Comic Sans MS" pitchFamily="66" charset="0"/>
            </a:endParaRPr>
          </a:p>
        </p:txBody>
      </p:sp>
      <p:sp>
        <p:nvSpPr>
          <p:cNvPr id="20" name="TextBox 19"/>
          <p:cNvSpPr txBox="1"/>
          <p:nvPr/>
        </p:nvSpPr>
        <p:spPr>
          <a:xfrm>
            <a:off x="6444208" y="5301208"/>
            <a:ext cx="2438488" cy="369332"/>
          </a:xfrm>
          <a:prstGeom prst="rect">
            <a:avLst/>
          </a:prstGeom>
          <a:noFill/>
        </p:spPr>
        <p:txBody>
          <a:bodyPr wrap="none" rtlCol="0">
            <a:spAutoFit/>
          </a:bodyPr>
          <a:lstStyle/>
          <a:p>
            <a:r>
              <a:rPr lang="en-US" b="1" i="1" dirty="0" smtClean="0">
                <a:latin typeface="Comic Sans MS" pitchFamily="66" charset="0"/>
                <a:sym typeface="Symbol"/>
              </a:rPr>
              <a:t></a:t>
            </a:r>
            <a:r>
              <a:rPr lang="en-US" b="1" i="1" baseline="30000" dirty="0" smtClean="0">
                <a:latin typeface="Comic Sans MS" pitchFamily="66" charset="0"/>
                <a:sym typeface="Symbol"/>
              </a:rPr>
              <a:t>12</a:t>
            </a:r>
            <a:r>
              <a:rPr lang="en-US" b="1" i="1" dirty="0" smtClean="0">
                <a:latin typeface="Comic Sans MS" pitchFamily="66" charset="0"/>
                <a:sym typeface="Symbol"/>
              </a:rPr>
              <a:t>C   at  40 </a:t>
            </a:r>
            <a:r>
              <a:rPr lang="en-US" b="1" i="1" dirty="0" err="1" smtClean="0">
                <a:latin typeface="Comic Sans MS" pitchFamily="66" charset="0"/>
                <a:sym typeface="Symbol"/>
              </a:rPr>
              <a:t>GeV</a:t>
            </a:r>
            <a:r>
              <a:rPr lang="en-US" b="1" i="1" dirty="0" smtClean="0">
                <a:latin typeface="Comic Sans MS" pitchFamily="66" charset="0"/>
                <a:sym typeface="Symbol"/>
              </a:rPr>
              <a:t>/c</a:t>
            </a:r>
            <a:endParaRPr lang="en-US" b="1" i="1" dirty="0">
              <a:latin typeface="Comic Sans MS" pitchFamily="66" charset="0"/>
            </a:endParaRPr>
          </a:p>
        </p:txBody>
      </p:sp>
      <p:sp>
        <p:nvSpPr>
          <p:cNvPr id="21" name="Slide Number Placeholder 20"/>
          <p:cNvSpPr>
            <a:spLocks noGrp="1"/>
          </p:cNvSpPr>
          <p:nvPr>
            <p:ph type="sldNum" sz="quarter" idx="12"/>
          </p:nvPr>
        </p:nvSpPr>
        <p:spPr/>
        <p:txBody>
          <a:bodyPr/>
          <a:lstStyle/>
          <a:p>
            <a:fld id="{915DDC0A-310F-491E-9FD7-A76BBE1AF069}" type="slidenum">
              <a:rPr lang="en-US" smtClean="0"/>
              <a:pPr/>
              <a:t>5</a:t>
            </a:fld>
            <a:endParaRPr lang="en-US"/>
          </a:p>
        </p:txBody>
      </p:sp>
      <p:pic>
        <p:nvPicPr>
          <p:cNvPr id="23" name="Picture 2"/>
          <p:cNvPicPr>
            <a:picLocks noChangeAspect="1" noChangeArrowheads="1"/>
          </p:cNvPicPr>
          <p:nvPr/>
        </p:nvPicPr>
        <p:blipFill>
          <a:blip r:embed="rId6" cstate="print"/>
          <a:srcRect/>
          <a:stretch>
            <a:fillRect/>
          </a:stretch>
        </p:blipFill>
        <p:spPr bwMode="auto">
          <a:xfrm>
            <a:off x="4139952" y="4293096"/>
            <a:ext cx="1778246" cy="1748805"/>
          </a:xfrm>
          <a:prstGeom prst="rect">
            <a:avLst/>
          </a:prstGeom>
          <a:noFill/>
          <a:ln w="9525">
            <a:noFill/>
            <a:miter lim="800000"/>
            <a:headEnd/>
            <a:tailEnd/>
          </a:ln>
        </p:spPr>
      </p:pic>
      <p:graphicFrame>
        <p:nvGraphicFramePr>
          <p:cNvPr id="33797" name="Object 5"/>
          <p:cNvGraphicFramePr>
            <a:graphicFrameLocks noChangeAspect="1"/>
          </p:cNvGraphicFramePr>
          <p:nvPr/>
        </p:nvGraphicFramePr>
        <p:xfrm>
          <a:off x="3204071" y="1628800"/>
          <a:ext cx="2232025" cy="1204912"/>
        </p:xfrm>
        <a:graphic>
          <a:graphicData uri="http://schemas.openxmlformats.org/presentationml/2006/ole">
            <p:oleObj spid="_x0000_s33797" name="Equation" r:id="rId7" imgW="799920" imgH="431640" progId="Equation.3">
              <p:embed/>
            </p:oleObj>
          </a:graphicData>
        </a:graphic>
      </p:graphicFrame>
      <p:graphicFrame>
        <p:nvGraphicFramePr>
          <p:cNvPr id="33798" name="Object 6"/>
          <p:cNvGraphicFramePr>
            <a:graphicFrameLocks noChangeAspect="1"/>
          </p:cNvGraphicFramePr>
          <p:nvPr/>
        </p:nvGraphicFramePr>
        <p:xfrm>
          <a:off x="4160127" y="2852936"/>
          <a:ext cx="771913" cy="432048"/>
        </p:xfrm>
        <a:graphic>
          <a:graphicData uri="http://schemas.openxmlformats.org/presentationml/2006/ole">
            <p:oleObj spid="_x0000_s33798" name="Equation" r:id="rId8" imgW="317160" imgH="177480" progId="Equation.3">
              <p:embed/>
            </p:oleObj>
          </a:graphicData>
        </a:graphic>
      </p:graphicFrame>
      <p:cxnSp>
        <p:nvCxnSpPr>
          <p:cNvPr id="24" name="Straight Arrow Connector 23"/>
          <p:cNvCxnSpPr/>
          <p:nvPr/>
        </p:nvCxnSpPr>
        <p:spPr>
          <a:xfrm>
            <a:off x="5148064" y="5301208"/>
            <a:ext cx="864096" cy="43204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004048" y="5445224"/>
            <a:ext cx="864096" cy="43204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44016" y="-27384"/>
            <a:ext cx="8892480" cy="1938992"/>
          </a:xfrm>
          <a:prstGeom prst="rect">
            <a:avLst/>
          </a:prstGeom>
          <a:noFill/>
        </p:spPr>
        <p:txBody>
          <a:bodyPr wrap="square" rtlCol="0">
            <a:spAutoFit/>
          </a:bodyPr>
          <a:lstStyle/>
          <a:p>
            <a:pPr algn="just"/>
            <a:r>
              <a:rPr lang="en-US" sz="2400" dirty="0" smtClean="0">
                <a:solidFill>
                  <a:srgbClr val="FFFF00"/>
                </a:solidFill>
                <a:latin typeface="Comic Sans MS" pitchFamily="66" charset="0"/>
                <a:ea typeface="Calibri" pitchFamily="34" charset="0"/>
                <a:cs typeface="Times New Roman" pitchFamily="18" charset="0"/>
              </a:rPr>
              <a:t>Cumulative processes  : production the particles with energies behind the kinematic limit of free nucleon collisions at relativistic energies. Ones could be produced on the  system of collected (groped) nucleons. </a:t>
            </a:r>
            <a:endParaRPr lang="en-US" sz="3600" dirty="0" smtClean="0">
              <a:solidFill>
                <a:srgbClr val="FFFF00"/>
              </a:solidFill>
              <a:latin typeface="Comic Sans MS" pitchFamily="66" charset="0"/>
              <a:cs typeface="Arial" pitchFamily="34" charset="0"/>
            </a:endParaRPr>
          </a:p>
          <a:p>
            <a:pPr algn="just"/>
            <a:endParaRPr lang="en-US" sz="2400" dirty="0">
              <a:solidFill>
                <a:srgbClr val="FFFF00"/>
              </a:solidFill>
            </a:endParaRPr>
          </a:p>
        </p:txBody>
      </p:sp>
      <p:pic>
        <p:nvPicPr>
          <p:cNvPr id="33800" name="Picture 8"/>
          <p:cNvPicPr>
            <a:picLocks noChangeAspect="1" noChangeArrowheads="1"/>
          </p:cNvPicPr>
          <p:nvPr/>
        </p:nvPicPr>
        <p:blipFill>
          <a:blip r:embed="rId9" cstate="print"/>
          <a:srcRect/>
          <a:stretch>
            <a:fillRect/>
          </a:stretch>
        </p:blipFill>
        <p:spPr bwMode="auto">
          <a:xfrm>
            <a:off x="3347864" y="3645024"/>
            <a:ext cx="2150740" cy="474764"/>
          </a:xfrm>
          <a:prstGeom prst="rect">
            <a:avLst/>
          </a:prstGeom>
          <a:noFill/>
          <a:ln w="9525">
            <a:noFill/>
            <a:miter lim="800000"/>
            <a:headEnd/>
            <a:tailEnd/>
          </a:ln>
        </p:spPr>
      </p:pic>
      <p:sp>
        <p:nvSpPr>
          <p:cNvPr id="22" name="TextBox 21"/>
          <p:cNvSpPr txBox="1"/>
          <p:nvPr/>
        </p:nvSpPr>
        <p:spPr>
          <a:xfrm>
            <a:off x="5508104" y="3789040"/>
            <a:ext cx="772969" cy="369332"/>
          </a:xfrm>
          <a:prstGeom prst="rect">
            <a:avLst/>
          </a:prstGeom>
          <a:noFill/>
        </p:spPr>
        <p:txBody>
          <a:bodyPr wrap="none" rtlCol="0">
            <a:spAutoFit/>
          </a:bodyPr>
          <a:lstStyle/>
          <a:p>
            <a:r>
              <a:rPr lang="en-US" dirty="0" smtClean="0">
                <a:sym typeface="Symbol"/>
              </a:rPr>
              <a:t> 0.15</a:t>
            </a:r>
            <a:endParaRPr lang="en-US" dirty="0"/>
          </a:p>
        </p:txBody>
      </p:sp>
      <p:sp>
        <p:nvSpPr>
          <p:cNvPr id="27" name="Rectangle 26"/>
          <p:cNvSpPr/>
          <p:nvPr/>
        </p:nvSpPr>
        <p:spPr>
          <a:xfrm>
            <a:off x="4129323" y="3429000"/>
            <a:ext cx="2026853" cy="307777"/>
          </a:xfrm>
          <a:prstGeom prst="rect">
            <a:avLst/>
          </a:prstGeom>
        </p:spPr>
        <p:txBody>
          <a:bodyPr wrap="square">
            <a:spAutoFit/>
          </a:bodyPr>
          <a:lstStyle/>
          <a:p>
            <a:r>
              <a:rPr lang="en-US" sz="1400" b="1" smtClean="0">
                <a:solidFill>
                  <a:srgbClr val="C00000"/>
                </a:solidFill>
                <a:latin typeface="Comic Sans MS" pitchFamily="66" charset="0"/>
              </a:rPr>
              <a:t>inverse of slope </a:t>
            </a:r>
            <a:endParaRPr 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2000" dirty="0" smtClean="0"/>
          </a:p>
        </p:txBody>
      </p:sp>
      <p:sp>
        <p:nvSpPr>
          <p:cNvPr id="17" name="Rectangle 16"/>
          <p:cNvSpPr/>
          <p:nvPr/>
        </p:nvSpPr>
        <p:spPr>
          <a:xfrm>
            <a:off x="0" y="6192688"/>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endParaRPr>
          </a:p>
        </p:txBody>
      </p:sp>
      <p:graphicFrame>
        <p:nvGraphicFramePr>
          <p:cNvPr id="15" name="Object 14"/>
          <p:cNvGraphicFramePr>
            <a:graphicFrameLocks noChangeAspect="1"/>
          </p:cNvGraphicFramePr>
          <p:nvPr/>
        </p:nvGraphicFramePr>
        <p:xfrm>
          <a:off x="4514850" y="3092450"/>
          <a:ext cx="114300" cy="673100"/>
        </p:xfrm>
        <a:graphic>
          <a:graphicData uri="http://schemas.openxmlformats.org/presentationml/2006/ole">
            <p:oleObj spid="_x0000_s57346" name="Equation" r:id="rId3" imgW="114120" imgH="672840" progId="Equation.3">
              <p:embed/>
            </p:oleObj>
          </a:graphicData>
        </a:graphic>
      </p:graphicFrame>
      <p:sp>
        <p:nvSpPr>
          <p:cNvPr id="8" name="TextBox 7"/>
          <p:cNvSpPr txBox="1"/>
          <p:nvPr/>
        </p:nvSpPr>
        <p:spPr>
          <a:xfrm>
            <a:off x="-36512" y="-99392"/>
            <a:ext cx="9180512" cy="2369880"/>
          </a:xfrm>
          <a:prstGeom prst="rect">
            <a:avLst/>
          </a:prstGeom>
          <a:noFill/>
        </p:spPr>
        <p:txBody>
          <a:bodyPr wrap="square" rtlCol="0">
            <a:spAutoFit/>
          </a:bodyPr>
          <a:lstStyle/>
          <a:p>
            <a:pPr algn="just"/>
            <a:r>
              <a:rPr lang="en-US" sz="2000" b="1" dirty="0" smtClean="0">
                <a:solidFill>
                  <a:srgbClr val="FFFF00"/>
                </a:solidFill>
                <a:latin typeface="Comic Sans MS" pitchFamily="66" charset="0"/>
              </a:rPr>
              <a:t>Coherent Tube Model" (CTM) </a:t>
            </a:r>
            <a:r>
              <a:rPr lang="en-US" sz="1600" b="1" i="1" dirty="0" smtClean="0">
                <a:solidFill>
                  <a:srgbClr val="FFFF00"/>
                </a:solidFill>
                <a:latin typeface="Comic Sans MS" pitchFamily="66" charset="0"/>
              </a:rPr>
              <a:t>[</a:t>
            </a:r>
            <a:r>
              <a:rPr lang="en-US" sz="1200" b="1" i="1" dirty="0" smtClean="0">
                <a:solidFill>
                  <a:srgbClr val="FFFF00"/>
                </a:solidFill>
                <a:latin typeface="Comic Sans MS" pitchFamily="66" charset="0"/>
              </a:rPr>
              <a:t>G. </a:t>
            </a:r>
            <a:r>
              <a:rPr lang="en-US" sz="1200" b="1" i="1" dirty="0" err="1" smtClean="0">
                <a:solidFill>
                  <a:srgbClr val="FFFF00"/>
                </a:solidFill>
                <a:latin typeface="Comic Sans MS" pitchFamily="66" charset="0"/>
              </a:rPr>
              <a:t>Berlad</a:t>
            </a:r>
            <a:r>
              <a:rPr lang="en-US" sz="1200" b="1" i="1" dirty="0" smtClean="0">
                <a:solidFill>
                  <a:srgbClr val="FFFF00"/>
                </a:solidFill>
                <a:latin typeface="Comic Sans MS" pitchFamily="66" charset="0"/>
              </a:rPr>
              <a:t>, A. Dar, and G. </a:t>
            </a:r>
            <a:r>
              <a:rPr lang="en-US" sz="1200" b="1" i="1" dirty="0" err="1" smtClean="0">
                <a:solidFill>
                  <a:srgbClr val="FFFF00"/>
                </a:solidFill>
                <a:latin typeface="Comic Sans MS" pitchFamily="66" charset="0"/>
              </a:rPr>
              <a:t>Eilam</a:t>
            </a:r>
            <a:r>
              <a:rPr lang="en-US" sz="1200" b="1" i="1" dirty="0" smtClean="0">
                <a:solidFill>
                  <a:srgbClr val="FFFF00"/>
                </a:solidFill>
                <a:latin typeface="Comic Sans MS" pitchFamily="66" charset="0"/>
              </a:rPr>
              <a:t>, Phys. Rev. D 13, 161 (1976);Y. </a:t>
            </a:r>
            <a:r>
              <a:rPr lang="en-US" sz="1200" b="1" i="1" dirty="0" err="1" smtClean="0">
                <a:solidFill>
                  <a:srgbClr val="FFFF00"/>
                </a:solidFill>
                <a:latin typeface="Comic Sans MS" pitchFamily="66" charset="0"/>
              </a:rPr>
              <a:t>Afek</a:t>
            </a:r>
            <a:r>
              <a:rPr lang="en-US" sz="1200" b="1" i="1" dirty="0" smtClean="0">
                <a:solidFill>
                  <a:srgbClr val="FFFF00"/>
                </a:solidFill>
                <a:latin typeface="Comic Sans MS" pitchFamily="66" charset="0"/>
              </a:rPr>
              <a:t>, G. </a:t>
            </a:r>
            <a:r>
              <a:rPr lang="en-US" sz="1200" b="1" i="1" dirty="0" err="1" smtClean="0">
                <a:solidFill>
                  <a:srgbClr val="FFFF00"/>
                </a:solidFill>
                <a:latin typeface="Comic Sans MS" pitchFamily="66" charset="0"/>
              </a:rPr>
              <a:t>Berlad</a:t>
            </a:r>
            <a:r>
              <a:rPr lang="en-US" sz="1200" b="1" i="1" dirty="0" smtClean="0">
                <a:solidFill>
                  <a:srgbClr val="FFFF00"/>
                </a:solidFill>
                <a:latin typeface="Comic Sans MS" pitchFamily="66" charset="0"/>
              </a:rPr>
              <a:t>, G. </a:t>
            </a:r>
            <a:r>
              <a:rPr lang="en-US" sz="1200" b="1" i="1" dirty="0" err="1" smtClean="0">
                <a:solidFill>
                  <a:srgbClr val="FFFF00"/>
                </a:solidFill>
                <a:latin typeface="Comic Sans MS" pitchFamily="66" charset="0"/>
              </a:rPr>
              <a:t>Eilam</a:t>
            </a:r>
            <a:r>
              <a:rPr lang="en-US" sz="1200" b="1" i="1" dirty="0" smtClean="0">
                <a:solidFill>
                  <a:srgbClr val="FFFF00"/>
                </a:solidFill>
                <a:latin typeface="Comic Sans MS" pitchFamily="66" charset="0"/>
              </a:rPr>
              <a:t>, and A. Dar, </a:t>
            </a:r>
            <a:r>
              <a:rPr lang="en-US" sz="1200" b="1" i="1" dirty="0" err="1" smtClean="0">
                <a:solidFill>
                  <a:srgbClr val="FFFF00"/>
                </a:solidFill>
                <a:latin typeface="Comic Sans MS" pitchFamily="66" charset="0"/>
              </a:rPr>
              <a:t>Technion</a:t>
            </a:r>
            <a:r>
              <a:rPr lang="en-US" sz="1200" b="1" i="1" dirty="0" smtClean="0">
                <a:solidFill>
                  <a:srgbClr val="FFFF00"/>
                </a:solidFill>
                <a:latin typeface="Comic Sans MS" pitchFamily="66" charset="0"/>
              </a:rPr>
              <a:t> Report No. PH-76-12</a:t>
            </a:r>
            <a:r>
              <a:rPr lang="en-US" sz="1600" b="1" i="1" dirty="0" smtClean="0">
                <a:solidFill>
                  <a:srgbClr val="FFFF00"/>
                </a:solidFill>
                <a:latin typeface="Comic Sans MS" pitchFamily="66" charset="0"/>
              </a:rPr>
              <a:t>]</a:t>
            </a:r>
            <a:r>
              <a:rPr lang="en-US" sz="1600" dirty="0" smtClean="0">
                <a:solidFill>
                  <a:srgbClr val="FFFF00"/>
                </a:solidFill>
                <a:latin typeface="Comic Sans MS" pitchFamily="66" charset="0"/>
              </a:rPr>
              <a:t> </a:t>
            </a:r>
            <a:r>
              <a:rPr lang="en-US" sz="2400" dirty="0" smtClean="0">
                <a:solidFill>
                  <a:srgbClr val="FFFF00"/>
                </a:solidFill>
                <a:latin typeface="Comic Sans MS" pitchFamily="66" charset="0"/>
              </a:rPr>
              <a:t>the interaction of a </a:t>
            </a:r>
            <a:r>
              <a:rPr lang="en-US" sz="2400" dirty="0" err="1" smtClean="0">
                <a:solidFill>
                  <a:srgbClr val="FFFF00"/>
                </a:solidFill>
                <a:latin typeface="Comic Sans MS" pitchFamily="66" charset="0"/>
              </a:rPr>
              <a:t>hadron</a:t>
            </a:r>
            <a:r>
              <a:rPr lang="en-US" sz="2400" dirty="0" smtClean="0">
                <a:solidFill>
                  <a:srgbClr val="FFFF00"/>
                </a:solidFill>
                <a:latin typeface="Comic Sans MS" pitchFamily="66" charset="0"/>
              </a:rPr>
              <a:t> with a target nucleus results from its simultaneous collision with the tube of nucleons of cross section </a:t>
            </a:r>
            <a:r>
              <a:rPr lang="en-US" sz="2400" dirty="0" smtClean="0">
                <a:solidFill>
                  <a:srgbClr val="FFFF00"/>
                </a:solidFill>
                <a:latin typeface="Comic Sans MS" pitchFamily="66" charset="0"/>
                <a:sym typeface="Symbol"/>
              </a:rPr>
              <a:t></a:t>
            </a:r>
            <a:r>
              <a:rPr lang="en-US" sz="2400" dirty="0" smtClean="0">
                <a:solidFill>
                  <a:srgbClr val="FFFF00"/>
                </a:solidFill>
                <a:latin typeface="Comic Sans MS" pitchFamily="66" charset="0"/>
              </a:rPr>
              <a:t> that lie along its path in the target nucleus</a:t>
            </a:r>
            <a:endParaRPr lang="en-US" sz="2000" dirty="0" smtClean="0">
              <a:solidFill>
                <a:srgbClr val="FFFF00"/>
              </a:solidFill>
              <a:latin typeface="Comic Sans MS" pitchFamily="66" charset="0"/>
            </a:endParaRPr>
          </a:p>
          <a:p>
            <a:pPr algn="just"/>
            <a:r>
              <a:rPr lang="en-US" sz="2000" b="1" dirty="0" smtClean="0">
                <a:solidFill>
                  <a:srgbClr val="C00000"/>
                </a:solidFill>
                <a:latin typeface="Comic Sans MS" pitchFamily="66" charset="0"/>
              </a:rPr>
              <a:t>cumulative square of the center-of-mass energy, ~ </a:t>
            </a:r>
            <a:r>
              <a:rPr lang="en-US" sz="3200" b="1" dirty="0" err="1" smtClean="0">
                <a:solidFill>
                  <a:srgbClr val="C00000"/>
                </a:solidFill>
                <a:latin typeface="Comic Sans MS" pitchFamily="66" charset="0"/>
              </a:rPr>
              <a:t>s</a:t>
            </a:r>
            <a:r>
              <a:rPr lang="en-US" sz="3200" b="1" baseline="-25000" dirty="0" err="1" smtClean="0">
                <a:solidFill>
                  <a:srgbClr val="C00000"/>
                </a:solidFill>
                <a:latin typeface="Comic Sans MS" pitchFamily="66" charset="0"/>
              </a:rPr>
              <a:t>i</a:t>
            </a:r>
            <a:r>
              <a:rPr lang="en-US" sz="3200" b="1" baseline="-25000" dirty="0" smtClean="0">
                <a:solidFill>
                  <a:srgbClr val="C00000"/>
                </a:solidFill>
                <a:latin typeface="Comic Sans MS" pitchFamily="66" charset="0"/>
              </a:rPr>
              <a:t> </a:t>
            </a:r>
            <a:r>
              <a:rPr lang="en-US" sz="3200" b="1" dirty="0" smtClean="0">
                <a:solidFill>
                  <a:srgbClr val="C00000"/>
                </a:solidFill>
                <a:latin typeface="Comic Sans MS" pitchFamily="66" charset="0"/>
                <a:sym typeface="Symbol"/>
              </a:rPr>
              <a:t> </a:t>
            </a:r>
            <a:r>
              <a:rPr lang="en-US" sz="2800" i="1" dirty="0" smtClean="0"/>
              <a:t>2imp </a:t>
            </a:r>
            <a:r>
              <a:rPr lang="en-US" sz="2800" i="1" baseline="-25000" dirty="0" smtClean="0"/>
              <a:t>lab</a:t>
            </a:r>
            <a:endParaRPr lang="en-US" sz="2800" b="1" dirty="0">
              <a:solidFill>
                <a:srgbClr val="C00000"/>
              </a:solidFill>
              <a:latin typeface="Comic Sans MS" pitchFamily="66" charset="0"/>
            </a:endParaRPr>
          </a:p>
        </p:txBody>
      </p:sp>
      <p:sp>
        <p:nvSpPr>
          <p:cNvPr id="11" name="TextBox 10"/>
          <p:cNvSpPr txBox="1"/>
          <p:nvPr/>
        </p:nvSpPr>
        <p:spPr>
          <a:xfrm>
            <a:off x="0" y="2204864"/>
            <a:ext cx="7380312" cy="892552"/>
          </a:xfrm>
          <a:prstGeom prst="rect">
            <a:avLst/>
          </a:prstGeom>
          <a:noFill/>
        </p:spPr>
        <p:txBody>
          <a:bodyPr wrap="square" rtlCol="0">
            <a:spAutoFit/>
          </a:bodyPr>
          <a:lstStyle/>
          <a:p>
            <a:pPr algn="just"/>
            <a:r>
              <a:rPr lang="en-US" sz="1400" b="1" dirty="0" smtClean="0">
                <a:solidFill>
                  <a:srgbClr val="C00000"/>
                </a:solidFill>
                <a:latin typeface="Comic Sans MS" pitchFamily="66" charset="0"/>
              </a:rPr>
              <a:t>i – a number of nucleons ;m - the nucleon mass; </a:t>
            </a:r>
            <a:r>
              <a:rPr lang="en-US" sz="1400" b="1" i="1" dirty="0" smtClean="0">
                <a:solidFill>
                  <a:srgbClr val="C00000"/>
                </a:solidFill>
                <a:latin typeface="Comic Sans MS" pitchFamily="66" charset="0"/>
              </a:rPr>
              <a:t> p </a:t>
            </a:r>
            <a:r>
              <a:rPr lang="en-US" sz="1400" b="1" i="1" baseline="-25000" dirty="0" smtClean="0">
                <a:solidFill>
                  <a:srgbClr val="C00000"/>
                </a:solidFill>
                <a:latin typeface="Comic Sans MS" pitchFamily="66" charset="0"/>
              </a:rPr>
              <a:t>lab</a:t>
            </a:r>
            <a:r>
              <a:rPr lang="en-US" sz="1400" b="1" dirty="0" smtClean="0">
                <a:solidFill>
                  <a:srgbClr val="C00000"/>
                </a:solidFill>
                <a:latin typeface="Comic Sans MS" pitchFamily="66" charset="0"/>
              </a:rPr>
              <a:t>  - lab. momentum of the incident </a:t>
            </a:r>
            <a:r>
              <a:rPr lang="en-US" sz="1400" b="1" dirty="0" err="1" smtClean="0">
                <a:solidFill>
                  <a:srgbClr val="C00000"/>
                </a:solidFill>
                <a:latin typeface="Comic Sans MS" pitchFamily="66" charset="0"/>
              </a:rPr>
              <a:t>hadron</a:t>
            </a:r>
            <a:r>
              <a:rPr lang="en-US" sz="1400" b="1" dirty="0" smtClean="0">
                <a:solidFill>
                  <a:srgbClr val="C00000"/>
                </a:solidFill>
                <a:latin typeface="Comic Sans MS" pitchFamily="66" charset="0"/>
              </a:rPr>
              <a:t>. </a:t>
            </a:r>
          </a:p>
          <a:p>
            <a:pPr algn="just"/>
            <a:endParaRPr lang="en-US" sz="2400" dirty="0"/>
          </a:p>
        </p:txBody>
      </p:sp>
      <p:pic>
        <p:nvPicPr>
          <p:cNvPr id="9" name="Picture 2"/>
          <p:cNvPicPr>
            <a:picLocks noChangeAspect="1" noChangeArrowheads="1"/>
          </p:cNvPicPr>
          <p:nvPr/>
        </p:nvPicPr>
        <p:blipFill>
          <a:blip r:embed="rId4" cstate="print"/>
          <a:srcRect/>
          <a:stretch>
            <a:fillRect/>
          </a:stretch>
        </p:blipFill>
        <p:spPr bwMode="auto">
          <a:xfrm>
            <a:off x="7330258" y="2276872"/>
            <a:ext cx="1778246" cy="1748805"/>
          </a:xfrm>
          <a:prstGeom prst="rect">
            <a:avLst/>
          </a:prstGeom>
          <a:noFill/>
          <a:ln w="9525">
            <a:noFill/>
            <a:miter lim="800000"/>
            <a:headEnd/>
            <a:tailEnd/>
          </a:ln>
        </p:spPr>
      </p:pic>
      <p:sp>
        <p:nvSpPr>
          <p:cNvPr id="12" name="Rectangle 11"/>
          <p:cNvSpPr/>
          <p:nvPr/>
        </p:nvSpPr>
        <p:spPr>
          <a:xfrm>
            <a:off x="0" y="2760017"/>
            <a:ext cx="6588224" cy="1938992"/>
          </a:xfrm>
          <a:prstGeom prst="rect">
            <a:avLst/>
          </a:prstGeom>
          <a:solidFill>
            <a:schemeClr val="accent1">
              <a:lumMod val="40000"/>
              <a:lumOff val="60000"/>
            </a:schemeClr>
          </a:solidFill>
          <a:ln w="38100">
            <a:solidFill>
              <a:srgbClr val="92D050"/>
            </a:solidFill>
          </a:ln>
        </p:spPr>
        <p:txBody>
          <a:bodyPr wrap="square">
            <a:spAutoFit/>
          </a:bodyPr>
          <a:lstStyle/>
          <a:p>
            <a:pPr algn="just"/>
            <a:r>
              <a:rPr lang="de-DE" sz="1200" b="1" dirty="0" smtClean="0">
                <a:solidFill>
                  <a:srgbClr val="00B050"/>
                </a:solidFill>
                <a:latin typeface="Comic Sans MS" pitchFamily="66" charset="0"/>
              </a:rPr>
              <a:t>Y. Afek, t G. Berlad, and G. Eilam </a:t>
            </a:r>
            <a:r>
              <a:rPr lang="en-US" sz="1200" b="1" dirty="0" smtClean="0">
                <a:solidFill>
                  <a:srgbClr val="00B050"/>
                </a:solidFill>
                <a:latin typeface="Comic Sans MS" pitchFamily="66" charset="0"/>
              </a:rPr>
              <a:t>and A. </a:t>
            </a:r>
            <a:r>
              <a:rPr lang="en-US" sz="1200" b="1" dirty="0" err="1" smtClean="0">
                <a:solidFill>
                  <a:srgbClr val="00B050"/>
                </a:solidFill>
                <a:latin typeface="Comic Sans MS" pitchFamily="66" charset="0"/>
              </a:rPr>
              <a:t>Darf</a:t>
            </a:r>
            <a:r>
              <a:rPr lang="en-US" sz="1200" b="1" dirty="0" smtClean="0">
                <a:solidFill>
                  <a:srgbClr val="00B050"/>
                </a:solidFill>
                <a:latin typeface="Comic Sans MS" pitchFamily="66" charset="0"/>
              </a:rPr>
              <a:t>. PHYS. REV. LET. 37, 14(1976) </a:t>
            </a:r>
          </a:p>
          <a:p>
            <a:pPr algn="just"/>
            <a:r>
              <a:rPr lang="en-US" sz="1200" b="1" dirty="0" smtClean="0">
                <a:solidFill>
                  <a:srgbClr val="00B050"/>
                </a:solidFill>
                <a:latin typeface="Comic Sans MS" pitchFamily="66" charset="0"/>
              </a:rPr>
              <a:t>pp.947-951.Cumulative Enhancement of J/</a:t>
            </a:r>
            <a:r>
              <a:rPr lang="en-US" sz="1200" b="1" dirty="0" smtClean="0">
                <a:solidFill>
                  <a:srgbClr val="00B050"/>
                </a:solidFill>
                <a:latin typeface="Comic Sans MS" pitchFamily="66" charset="0"/>
                <a:sym typeface="Symbol"/>
              </a:rPr>
              <a:t></a:t>
            </a:r>
            <a:r>
              <a:rPr lang="en-US" sz="1200" b="1" dirty="0" smtClean="0">
                <a:solidFill>
                  <a:srgbClr val="00B050"/>
                </a:solidFill>
                <a:latin typeface="Comic Sans MS" pitchFamily="66" charset="0"/>
              </a:rPr>
              <a:t> Production in </a:t>
            </a:r>
            <a:r>
              <a:rPr lang="en-US" sz="1200" b="1" dirty="0" err="1" smtClean="0">
                <a:solidFill>
                  <a:srgbClr val="00B050"/>
                </a:solidFill>
                <a:latin typeface="Comic Sans MS" pitchFamily="66" charset="0"/>
              </a:rPr>
              <a:t>Hadron</a:t>
            </a:r>
            <a:r>
              <a:rPr lang="en-US" sz="1200" b="1" dirty="0" smtClean="0">
                <a:solidFill>
                  <a:srgbClr val="00B050"/>
                </a:solidFill>
                <a:latin typeface="Comic Sans MS" pitchFamily="66" charset="0"/>
              </a:rPr>
              <a:t>-Nucleus  Collisions</a:t>
            </a:r>
            <a:r>
              <a:rPr lang="en-US" sz="1200" dirty="0" smtClean="0">
                <a:latin typeface="Comic Sans MS" pitchFamily="66" charset="0"/>
              </a:rPr>
              <a:t>.</a:t>
            </a:r>
            <a:endParaRPr lang="en-US" sz="1200" b="1" dirty="0" smtClean="0">
              <a:latin typeface="Comic Sans MS" pitchFamily="66" charset="0"/>
            </a:endParaRPr>
          </a:p>
          <a:p>
            <a:pPr algn="just"/>
            <a:r>
              <a:rPr lang="en-US" sz="1600" b="1" dirty="0" smtClean="0">
                <a:solidFill>
                  <a:srgbClr val="C00000"/>
                </a:solidFill>
                <a:latin typeface="Comic Sans MS" pitchFamily="66" charset="0"/>
              </a:rPr>
              <a:t>Inclusive J/</a:t>
            </a:r>
            <a:r>
              <a:rPr lang="en-US" sz="1600" b="1" dirty="0" smtClean="0">
                <a:solidFill>
                  <a:srgbClr val="C00000"/>
                </a:solidFill>
                <a:latin typeface="Comic Sans MS" pitchFamily="66" charset="0"/>
                <a:sym typeface="Symbol"/>
              </a:rPr>
              <a:t></a:t>
            </a:r>
            <a:r>
              <a:rPr lang="en-US" sz="1600" b="1" dirty="0" smtClean="0">
                <a:solidFill>
                  <a:srgbClr val="C00000"/>
                </a:solidFill>
                <a:latin typeface="Comic Sans MS" pitchFamily="66" charset="0"/>
              </a:rPr>
              <a:t> production from nuclear targets  for particles produced in </a:t>
            </a:r>
            <a:r>
              <a:rPr lang="en-US" sz="1600" b="1" i="1" dirty="0" err="1" smtClean="0">
                <a:solidFill>
                  <a:srgbClr val="C00000"/>
                </a:solidFill>
                <a:latin typeface="Comic Sans MS" pitchFamily="66" charset="0"/>
              </a:rPr>
              <a:t>hA</a:t>
            </a:r>
            <a:r>
              <a:rPr lang="en-US" sz="1600" b="1" dirty="0" smtClean="0">
                <a:solidFill>
                  <a:srgbClr val="C00000"/>
                </a:solidFill>
                <a:latin typeface="Comic Sans MS" pitchFamily="66" charset="0"/>
              </a:rPr>
              <a:t> collisions  at incident energies below 30 </a:t>
            </a:r>
            <a:r>
              <a:rPr lang="en-US" sz="1600" b="1" dirty="0" err="1" smtClean="0">
                <a:solidFill>
                  <a:srgbClr val="C00000"/>
                </a:solidFill>
                <a:latin typeface="Comic Sans MS" pitchFamily="66" charset="0"/>
              </a:rPr>
              <a:t>GeV</a:t>
            </a:r>
            <a:r>
              <a:rPr lang="en-US" sz="1600" b="1" dirty="0" smtClean="0">
                <a:solidFill>
                  <a:srgbClr val="C00000"/>
                </a:solidFill>
                <a:latin typeface="Comic Sans MS" pitchFamily="66" charset="0"/>
              </a:rPr>
              <a:t>; Cumulative effects (via energy rescaling) led to an A dependence of the cross section for </a:t>
            </a:r>
            <a:r>
              <a:rPr lang="en-US" sz="1600" b="1" dirty="0" smtClean="0">
                <a:solidFill>
                  <a:srgbClr val="002060"/>
                </a:solidFill>
                <a:latin typeface="Comic Sans MS" pitchFamily="66" charset="0"/>
              </a:rPr>
              <a:t>p+ A - J/</a:t>
            </a:r>
            <a:r>
              <a:rPr lang="en-US" sz="1600" b="1" dirty="0" smtClean="0">
                <a:solidFill>
                  <a:srgbClr val="002060"/>
                </a:solidFill>
                <a:latin typeface="Comic Sans MS" pitchFamily="66" charset="0"/>
                <a:sym typeface="Symbol"/>
              </a:rPr>
              <a:t></a:t>
            </a:r>
            <a:r>
              <a:rPr lang="en-US" sz="1600" b="1" dirty="0" smtClean="0">
                <a:solidFill>
                  <a:srgbClr val="002060"/>
                </a:solidFill>
                <a:latin typeface="Comic Sans MS" pitchFamily="66" charset="0"/>
              </a:rPr>
              <a:t>+X </a:t>
            </a:r>
            <a:r>
              <a:rPr lang="en-US" sz="1600" b="1" dirty="0" smtClean="0">
                <a:solidFill>
                  <a:srgbClr val="C00000"/>
                </a:solidFill>
                <a:latin typeface="Comic Sans MS" pitchFamily="66" charset="0"/>
              </a:rPr>
              <a:t>that was much stronger than the commonly assumed </a:t>
            </a:r>
            <a:r>
              <a:rPr lang="en-US" sz="1600" b="1" dirty="0" smtClean="0">
                <a:solidFill>
                  <a:srgbClr val="002060"/>
                </a:solidFill>
                <a:latin typeface="Comic Sans MS" pitchFamily="66" charset="0"/>
              </a:rPr>
              <a:t>A or A</a:t>
            </a:r>
            <a:r>
              <a:rPr lang="en-US" sz="1600" b="1" baseline="30000" dirty="0" smtClean="0">
                <a:solidFill>
                  <a:srgbClr val="002060"/>
                </a:solidFill>
                <a:latin typeface="Comic Sans MS" pitchFamily="66" charset="0"/>
              </a:rPr>
              <a:t>2/3</a:t>
            </a:r>
            <a:r>
              <a:rPr lang="en-US" sz="1600" b="1" dirty="0" smtClean="0">
                <a:solidFill>
                  <a:srgbClr val="002060"/>
                </a:solidFill>
                <a:latin typeface="Comic Sans MS" pitchFamily="66" charset="0"/>
              </a:rPr>
              <a:t> </a:t>
            </a:r>
            <a:r>
              <a:rPr lang="en-US" sz="1600" b="1" dirty="0" smtClean="0">
                <a:solidFill>
                  <a:srgbClr val="C00000"/>
                </a:solidFill>
                <a:latin typeface="Comic Sans MS" pitchFamily="66" charset="0"/>
              </a:rPr>
              <a:t>dependence of this cross section.</a:t>
            </a:r>
            <a:endParaRPr lang="en-US" sz="1600" b="1" dirty="0">
              <a:solidFill>
                <a:srgbClr val="C00000"/>
              </a:solidFill>
              <a:latin typeface="Comic Sans MS" pitchFamily="66" charset="0"/>
            </a:endParaRPr>
          </a:p>
        </p:txBody>
      </p:sp>
      <p:pic>
        <p:nvPicPr>
          <p:cNvPr id="13" name="Picture 2"/>
          <p:cNvPicPr>
            <a:picLocks noChangeAspect="1" noChangeArrowheads="1"/>
          </p:cNvPicPr>
          <p:nvPr/>
        </p:nvPicPr>
        <p:blipFill>
          <a:blip r:embed="rId4" cstate="print"/>
          <a:srcRect/>
          <a:stretch>
            <a:fillRect/>
          </a:stretch>
        </p:blipFill>
        <p:spPr bwMode="auto">
          <a:xfrm>
            <a:off x="7490033" y="5136579"/>
            <a:ext cx="826383" cy="812701"/>
          </a:xfrm>
          <a:prstGeom prst="rect">
            <a:avLst/>
          </a:prstGeom>
          <a:noFill/>
          <a:ln w="9525">
            <a:noFill/>
            <a:miter lim="800000"/>
            <a:headEnd/>
            <a:tailEnd/>
          </a:ln>
        </p:spPr>
      </p:pic>
      <p:pic>
        <p:nvPicPr>
          <p:cNvPr id="14" name="Picture 2"/>
          <p:cNvPicPr>
            <a:picLocks noChangeAspect="1" noChangeArrowheads="1"/>
          </p:cNvPicPr>
          <p:nvPr/>
        </p:nvPicPr>
        <p:blipFill>
          <a:blip r:embed="rId4" cstate="print"/>
          <a:srcRect/>
          <a:stretch>
            <a:fillRect/>
          </a:stretch>
        </p:blipFill>
        <p:spPr bwMode="auto">
          <a:xfrm>
            <a:off x="8352917" y="5157192"/>
            <a:ext cx="755587" cy="743077"/>
          </a:xfrm>
          <a:prstGeom prst="rect">
            <a:avLst/>
          </a:prstGeom>
          <a:noFill/>
          <a:ln w="9525">
            <a:noFill/>
            <a:miter lim="800000"/>
            <a:headEnd/>
            <a:tailEnd/>
          </a:ln>
        </p:spPr>
      </p:pic>
      <p:sp>
        <p:nvSpPr>
          <p:cNvPr id="16" name="Rectangle 15"/>
          <p:cNvSpPr/>
          <p:nvPr/>
        </p:nvSpPr>
        <p:spPr>
          <a:xfrm>
            <a:off x="35496" y="4795405"/>
            <a:ext cx="7416824" cy="2031325"/>
          </a:xfrm>
          <a:prstGeom prst="rect">
            <a:avLst/>
          </a:prstGeom>
          <a:solidFill>
            <a:schemeClr val="accent3">
              <a:lumMod val="60000"/>
              <a:lumOff val="40000"/>
            </a:schemeClr>
          </a:solidFill>
          <a:ln>
            <a:solidFill>
              <a:srgbClr val="002060"/>
            </a:solidFill>
          </a:ln>
        </p:spPr>
        <p:txBody>
          <a:bodyPr wrap="square">
            <a:spAutoFit/>
          </a:bodyPr>
          <a:lstStyle/>
          <a:p>
            <a:pPr algn="just"/>
            <a:r>
              <a:rPr lang="en-US" sz="1400" b="1" dirty="0" smtClean="0">
                <a:solidFill>
                  <a:srgbClr val="4102BE"/>
                </a:solidFill>
                <a:latin typeface="Comic Sans MS" pitchFamily="66" charset="0"/>
              </a:rPr>
              <a:t>In this model /</a:t>
            </a:r>
            <a:r>
              <a:rPr lang="en-US" sz="1400" b="1" dirty="0" err="1" smtClean="0">
                <a:solidFill>
                  <a:srgbClr val="4102BE"/>
                </a:solidFill>
                <a:latin typeface="Comic Sans MS" pitchFamily="66" charset="0"/>
              </a:rPr>
              <a:t>Afek</a:t>
            </a:r>
            <a:r>
              <a:rPr lang="en-US" sz="1400" b="1" dirty="0" smtClean="0">
                <a:solidFill>
                  <a:srgbClr val="4102BE"/>
                </a:solidFill>
                <a:latin typeface="Comic Sans MS" pitchFamily="66" charset="0"/>
              </a:rPr>
              <a:t> et al. , 1978/ , a substitution has been proposed replacing interaction of </a:t>
            </a:r>
            <a:r>
              <a:rPr lang="en-US" sz="1400" b="1" i="1" dirty="0" smtClean="0">
                <a:solidFill>
                  <a:srgbClr val="4102BE"/>
                </a:solidFill>
                <a:latin typeface="Comic Sans MS" pitchFamily="66" charset="0"/>
              </a:rPr>
              <a:t>n</a:t>
            </a:r>
            <a:r>
              <a:rPr lang="en-US" sz="1400" b="1" i="1" baseline="-25000" dirty="0" smtClean="0">
                <a:solidFill>
                  <a:srgbClr val="4102BE"/>
                </a:solidFill>
                <a:latin typeface="Comic Sans MS" pitchFamily="66" charset="0"/>
              </a:rPr>
              <a:t>1</a:t>
            </a:r>
            <a:r>
              <a:rPr lang="en-US" sz="1400" b="1" dirty="0" smtClean="0">
                <a:solidFill>
                  <a:srgbClr val="4102BE"/>
                </a:solidFill>
                <a:latin typeface="Comic Sans MS" pitchFamily="66" charset="0"/>
              </a:rPr>
              <a:t>  nucleons of the incident nucleus with </a:t>
            </a:r>
            <a:r>
              <a:rPr lang="en-US" sz="1400" b="1" i="1" dirty="0" smtClean="0">
                <a:solidFill>
                  <a:srgbClr val="4102BE"/>
                </a:solidFill>
                <a:latin typeface="Comic Sans MS" pitchFamily="66" charset="0"/>
              </a:rPr>
              <a:t>n</a:t>
            </a:r>
            <a:r>
              <a:rPr lang="en-US" sz="1400" b="1" i="1" baseline="-25000" dirty="0" smtClean="0">
                <a:solidFill>
                  <a:srgbClr val="4102BE"/>
                </a:solidFill>
                <a:latin typeface="Comic Sans MS" pitchFamily="66" charset="0"/>
              </a:rPr>
              <a:t>2</a:t>
            </a:r>
            <a:r>
              <a:rPr lang="en-US" sz="1400" b="1" dirty="0" smtClean="0">
                <a:solidFill>
                  <a:srgbClr val="4102BE"/>
                </a:solidFill>
                <a:latin typeface="Comic Sans MS" pitchFamily="66" charset="0"/>
              </a:rPr>
              <a:t> nucleons of the target nucleus belonging to “colliding tubes” by interaction of two </a:t>
            </a:r>
            <a:r>
              <a:rPr lang="en-US" sz="1400" b="1" dirty="0" err="1" smtClean="0">
                <a:solidFill>
                  <a:srgbClr val="4102BE"/>
                </a:solidFill>
                <a:latin typeface="Comic Sans MS" pitchFamily="66" charset="0"/>
              </a:rPr>
              <a:t>fictious</a:t>
            </a:r>
            <a:r>
              <a:rPr lang="en-US" sz="1400" b="1" dirty="0" smtClean="0">
                <a:solidFill>
                  <a:srgbClr val="4102BE"/>
                </a:solidFill>
                <a:latin typeface="Comic Sans MS" pitchFamily="66" charset="0"/>
              </a:rPr>
              <a:t> “nucleons” with the momentum </a:t>
            </a:r>
            <a:r>
              <a:rPr lang="en-US" sz="1400" b="1" i="1" dirty="0" smtClean="0">
                <a:solidFill>
                  <a:srgbClr val="4102BE"/>
                </a:solidFill>
                <a:latin typeface="Comic Sans MS" pitchFamily="66" charset="0"/>
              </a:rPr>
              <a:t>n</a:t>
            </a:r>
            <a:r>
              <a:rPr lang="en-US" sz="1400" b="1" i="1" baseline="-25000" dirty="0" smtClean="0">
                <a:solidFill>
                  <a:srgbClr val="4102BE"/>
                </a:solidFill>
                <a:latin typeface="Comic Sans MS" pitchFamily="66" charset="0"/>
              </a:rPr>
              <a:t>1</a:t>
            </a:r>
            <a:r>
              <a:rPr lang="en-US" sz="1400" b="1" i="1" dirty="0" smtClean="0">
                <a:solidFill>
                  <a:srgbClr val="4102BE"/>
                </a:solidFill>
                <a:latin typeface="Comic Sans MS" pitchFamily="66" charset="0"/>
              </a:rPr>
              <a:t>p</a:t>
            </a:r>
            <a:r>
              <a:rPr lang="en-US" sz="1400" b="1" i="1" baseline="-25000" dirty="0" smtClean="0">
                <a:solidFill>
                  <a:srgbClr val="4102BE"/>
                </a:solidFill>
                <a:latin typeface="Comic Sans MS" pitchFamily="66" charset="0"/>
              </a:rPr>
              <a:t>1</a:t>
            </a:r>
            <a:r>
              <a:rPr lang="en-US" sz="1400" b="1" dirty="0" smtClean="0">
                <a:solidFill>
                  <a:srgbClr val="4102BE"/>
                </a:solidFill>
                <a:latin typeface="Comic Sans MS" pitchFamily="66" charset="0"/>
              </a:rPr>
              <a:t> and </a:t>
            </a:r>
            <a:r>
              <a:rPr lang="en-US" sz="1400" b="1" i="1" dirty="0" smtClean="0">
                <a:solidFill>
                  <a:srgbClr val="4102BE"/>
                </a:solidFill>
                <a:latin typeface="Comic Sans MS" pitchFamily="66" charset="0"/>
              </a:rPr>
              <a:t>n</a:t>
            </a:r>
            <a:r>
              <a:rPr lang="en-US" sz="1400" b="1" i="1" baseline="-25000" dirty="0" smtClean="0">
                <a:solidFill>
                  <a:srgbClr val="4102BE"/>
                </a:solidFill>
                <a:latin typeface="Comic Sans MS" pitchFamily="66" charset="0"/>
              </a:rPr>
              <a:t>2</a:t>
            </a:r>
            <a:r>
              <a:rPr lang="en-US" sz="1400" b="1" i="1" dirty="0" smtClean="0">
                <a:solidFill>
                  <a:srgbClr val="4102BE"/>
                </a:solidFill>
                <a:latin typeface="Comic Sans MS" pitchFamily="66" charset="0"/>
              </a:rPr>
              <a:t>p</a:t>
            </a:r>
            <a:r>
              <a:rPr lang="en-US" sz="1400" b="1" i="1" baseline="-25000" dirty="0" smtClean="0">
                <a:solidFill>
                  <a:srgbClr val="4102BE"/>
                </a:solidFill>
                <a:latin typeface="Comic Sans MS" pitchFamily="66" charset="0"/>
              </a:rPr>
              <a:t>2</a:t>
            </a:r>
            <a:r>
              <a:rPr lang="en-US" sz="1400" b="1" dirty="0" smtClean="0">
                <a:solidFill>
                  <a:srgbClr val="4102BE"/>
                </a:solidFill>
                <a:latin typeface="Comic Sans MS" pitchFamily="66" charset="0"/>
              </a:rPr>
              <a:t> , respectively. Then the corresponding relativistic invariant </a:t>
            </a:r>
          </a:p>
          <a:p>
            <a:pPr algn="just"/>
            <a:r>
              <a:rPr lang="en-US" sz="1400" b="1" dirty="0" smtClean="0">
                <a:solidFill>
                  <a:srgbClr val="4102BE"/>
                </a:solidFill>
                <a:latin typeface="Comic Sans MS" pitchFamily="66" charset="0"/>
              </a:rPr>
              <a:t> </a:t>
            </a:r>
            <a:r>
              <a:rPr lang="en-US" sz="1600" b="1" i="1" dirty="0" smtClean="0">
                <a:solidFill>
                  <a:srgbClr val="4102BE"/>
                </a:solidFill>
                <a:latin typeface="Comic Sans MS" pitchFamily="66" charset="0"/>
              </a:rPr>
              <a:t>                           </a:t>
            </a:r>
            <a:r>
              <a:rPr lang="en-US" sz="2000" b="1" i="1" dirty="0" smtClean="0">
                <a:solidFill>
                  <a:srgbClr val="4102BE"/>
                </a:solidFill>
                <a:latin typeface="Comic Sans MS" pitchFamily="66" charset="0"/>
              </a:rPr>
              <a:t>S=(n</a:t>
            </a:r>
            <a:r>
              <a:rPr lang="en-US" sz="2000" b="1" i="1" baseline="-25000" dirty="0" smtClean="0">
                <a:solidFill>
                  <a:srgbClr val="4102BE"/>
                </a:solidFill>
                <a:latin typeface="Comic Sans MS" pitchFamily="66" charset="0"/>
              </a:rPr>
              <a:t>1</a:t>
            </a:r>
            <a:r>
              <a:rPr lang="en-US" sz="2000" b="1" i="1" dirty="0" smtClean="0">
                <a:solidFill>
                  <a:srgbClr val="4102BE"/>
                </a:solidFill>
                <a:latin typeface="Comic Sans MS" pitchFamily="66" charset="0"/>
              </a:rPr>
              <a:t>p</a:t>
            </a:r>
            <a:r>
              <a:rPr lang="en-US" sz="2000" b="1" i="1" baseline="-25000" dirty="0" smtClean="0">
                <a:solidFill>
                  <a:srgbClr val="4102BE"/>
                </a:solidFill>
                <a:latin typeface="Comic Sans MS" pitchFamily="66" charset="0"/>
              </a:rPr>
              <a:t>1</a:t>
            </a:r>
            <a:r>
              <a:rPr lang="en-US" sz="2000" b="1" i="1" dirty="0" smtClean="0">
                <a:solidFill>
                  <a:srgbClr val="4102BE"/>
                </a:solidFill>
                <a:latin typeface="Comic Sans MS" pitchFamily="66" charset="0"/>
              </a:rPr>
              <a:t>+n</a:t>
            </a:r>
            <a:r>
              <a:rPr lang="en-US" sz="2000" b="1" i="1" baseline="-25000" dirty="0" smtClean="0">
                <a:solidFill>
                  <a:srgbClr val="4102BE"/>
                </a:solidFill>
                <a:latin typeface="Comic Sans MS" pitchFamily="66" charset="0"/>
              </a:rPr>
              <a:t>2</a:t>
            </a:r>
            <a:r>
              <a:rPr lang="en-US" sz="2000" b="1" i="1" dirty="0" smtClean="0">
                <a:solidFill>
                  <a:srgbClr val="4102BE"/>
                </a:solidFill>
                <a:latin typeface="Comic Sans MS" pitchFamily="66" charset="0"/>
              </a:rPr>
              <a:t>p</a:t>
            </a:r>
            <a:r>
              <a:rPr lang="en-US" sz="2000" b="1" i="1" baseline="-25000" dirty="0" smtClean="0">
                <a:solidFill>
                  <a:srgbClr val="4102BE"/>
                </a:solidFill>
                <a:latin typeface="Comic Sans MS" pitchFamily="66" charset="0"/>
              </a:rPr>
              <a:t>2</a:t>
            </a:r>
            <a:r>
              <a:rPr lang="en-US" sz="2000" b="1" i="1" dirty="0" smtClean="0">
                <a:solidFill>
                  <a:srgbClr val="4102BE"/>
                </a:solidFill>
                <a:latin typeface="Comic Sans MS" pitchFamily="66" charset="0"/>
              </a:rPr>
              <a:t>)</a:t>
            </a:r>
            <a:r>
              <a:rPr lang="en-US" sz="2000" b="1" i="1" baseline="30000" dirty="0" smtClean="0">
                <a:solidFill>
                  <a:srgbClr val="4102BE"/>
                </a:solidFill>
                <a:latin typeface="Comic Sans MS" pitchFamily="66" charset="0"/>
              </a:rPr>
              <a:t>2</a:t>
            </a:r>
            <a:endParaRPr lang="en-US" sz="1600" b="1" i="1" dirty="0" smtClean="0">
              <a:solidFill>
                <a:srgbClr val="4102BE"/>
              </a:solidFill>
              <a:latin typeface="Comic Sans MS" pitchFamily="66" charset="0"/>
            </a:endParaRPr>
          </a:p>
          <a:p>
            <a:pPr algn="just"/>
            <a:endParaRPr lang="en-US" sz="1200" b="1" dirty="0" smtClean="0">
              <a:solidFill>
                <a:srgbClr val="4102BE"/>
              </a:solidFill>
              <a:latin typeface="Comic Sans MS" pitchFamily="66" charset="0"/>
            </a:endParaRPr>
          </a:p>
          <a:p>
            <a:pPr algn="just"/>
            <a:r>
              <a:rPr lang="en-US" sz="1200" b="1" dirty="0" smtClean="0">
                <a:solidFill>
                  <a:srgbClr val="4102BE"/>
                </a:solidFill>
                <a:latin typeface="Comic Sans MS" pitchFamily="66" charset="0"/>
              </a:rPr>
              <a:t>i.e. the interaction proceeds in such a way as if the energies were higher but number of “interaction centers” is reduced.</a:t>
            </a:r>
            <a:endParaRPr lang="en-US" sz="1200" b="1" dirty="0">
              <a:solidFill>
                <a:srgbClr val="4102BE"/>
              </a:solidFill>
              <a:latin typeface="Comic Sans MS" pitchFamily="66" charset="0"/>
            </a:endParaRPr>
          </a:p>
        </p:txBody>
      </p:sp>
      <p:sp>
        <p:nvSpPr>
          <p:cNvPr id="18" name="Oval 17"/>
          <p:cNvSpPr/>
          <p:nvPr/>
        </p:nvSpPr>
        <p:spPr>
          <a:xfrm>
            <a:off x="6804248" y="2780928"/>
            <a:ext cx="288032" cy="288032"/>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444208" y="2411596"/>
            <a:ext cx="548548" cy="369332"/>
          </a:xfrm>
          <a:prstGeom prst="rect">
            <a:avLst/>
          </a:prstGeom>
          <a:noFill/>
        </p:spPr>
        <p:txBody>
          <a:bodyPr wrap="none" rtlCol="0">
            <a:spAutoFit/>
          </a:bodyPr>
          <a:lstStyle/>
          <a:p>
            <a:r>
              <a:rPr lang="en-US" i="1" dirty="0" smtClean="0"/>
              <a:t>p </a:t>
            </a:r>
            <a:r>
              <a:rPr lang="en-US" i="1" baseline="-25000" dirty="0" smtClean="0"/>
              <a:t>lab</a:t>
            </a:r>
            <a:endParaRPr lang="en-US" dirty="0"/>
          </a:p>
        </p:txBody>
      </p:sp>
      <p:cxnSp>
        <p:nvCxnSpPr>
          <p:cNvPr id="21" name="Straight Arrow Connector 20"/>
          <p:cNvCxnSpPr>
            <a:stCxn id="18" idx="6"/>
          </p:cNvCxnSpPr>
          <p:nvPr/>
        </p:nvCxnSpPr>
        <p:spPr>
          <a:xfrm>
            <a:off x="7092280" y="2924944"/>
            <a:ext cx="288032" cy="158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2800" dirty="0">
              <a:solidFill>
                <a:schemeClr val="bg1"/>
              </a:solidFill>
              <a:latin typeface="Comic Sans MS" pitchFamily="66" charset="0"/>
            </a:endParaRPr>
          </a:p>
        </p:txBody>
      </p:sp>
      <p:sp>
        <p:nvSpPr>
          <p:cNvPr id="17" name="Rectangle 16"/>
          <p:cNvSpPr/>
          <p:nvPr/>
        </p:nvSpPr>
        <p:spPr>
          <a:xfrm>
            <a:off x="0" y="5373216"/>
            <a:ext cx="9144000" cy="148478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solidFill>
                  <a:srgbClr val="FFFF00"/>
                </a:solidFill>
                <a:latin typeface="Comic Sans MS" pitchFamily="66" charset="0"/>
              </a:rPr>
              <a:t>The ratios of structure functions for different nuclei [A. V. </a:t>
            </a:r>
            <a:r>
              <a:rPr lang="en-US" dirty="0" err="1" smtClean="0">
                <a:solidFill>
                  <a:srgbClr val="FFFF00"/>
                </a:solidFill>
                <a:latin typeface="Comic Sans MS" pitchFamily="66" charset="0"/>
              </a:rPr>
              <a:t>Efremov</a:t>
            </a:r>
            <a:r>
              <a:rPr lang="en-US" dirty="0" smtClean="0">
                <a:solidFill>
                  <a:srgbClr val="FFFF00"/>
                </a:solidFill>
                <a:latin typeface="Comic Sans MS" pitchFamily="66" charset="0"/>
              </a:rPr>
              <a:t>, Phys. </a:t>
            </a:r>
            <a:r>
              <a:rPr lang="en-US" dirty="0" err="1" smtClean="0">
                <a:solidFill>
                  <a:srgbClr val="FFFF00"/>
                </a:solidFill>
                <a:latin typeface="Comic Sans MS" pitchFamily="66" charset="0"/>
              </a:rPr>
              <a:t>Lett</a:t>
            </a:r>
            <a:r>
              <a:rPr lang="en-US" dirty="0" smtClean="0">
                <a:solidFill>
                  <a:srgbClr val="FFFF00"/>
                </a:solidFill>
                <a:latin typeface="Comic Sans MS" pitchFamily="66" charset="0"/>
              </a:rPr>
              <a:t>. 174B, 219-223 (1986)] - none of the popular models suggested to explain the EMC effect seems satisfactory and presents a new point of view on the effect as a simple relativistic phenomenon.</a:t>
            </a:r>
          </a:p>
          <a:p>
            <a:endParaRPr lang="en-US" dirty="0"/>
          </a:p>
        </p:txBody>
      </p:sp>
      <p:sp>
        <p:nvSpPr>
          <p:cNvPr id="4" name="Slide Number Placeholder 3"/>
          <p:cNvSpPr>
            <a:spLocks noGrp="1"/>
          </p:cNvSpPr>
          <p:nvPr>
            <p:ph type="sldNum" sz="quarter" idx="12"/>
          </p:nvPr>
        </p:nvSpPr>
        <p:spPr/>
        <p:txBody>
          <a:bodyPr/>
          <a:lstStyle/>
          <a:p>
            <a:fld id="{915DDC0A-310F-491E-9FD7-A76BBE1AF069}" type="slidenum">
              <a:rPr lang="en-US" smtClean="0"/>
              <a:pPr/>
              <a:t>7</a:t>
            </a:fld>
            <a:endParaRPr lang="en-US"/>
          </a:p>
        </p:txBody>
      </p:sp>
      <p:sp>
        <p:nvSpPr>
          <p:cNvPr id="6" name="TextBox 5"/>
          <p:cNvSpPr txBox="1"/>
          <p:nvPr/>
        </p:nvSpPr>
        <p:spPr>
          <a:xfrm>
            <a:off x="2915816" y="-27384"/>
            <a:ext cx="3871573" cy="1077218"/>
          </a:xfrm>
          <a:prstGeom prst="rect">
            <a:avLst/>
          </a:prstGeom>
          <a:noFill/>
        </p:spPr>
        <p:txBody>
          <a:bodyPr wrap="none" rtlCol="0">
            <a:spAutoFit/>
          </a:bodyPr>
          <a:lstStyle/>
          <a:p>
            <a:r>
              <a:rPr lang="en-US" sz="3200" b="1" dirty="0" smtClean="0">
                <a:solidFill>
                  <a:schemeClr val="bg1"/>
                </a:solidFill>
                <a:latin typeface="Comic Sans MS" pitchFamily="66" charset="0"/>
              </a:rPr>
              <a:t>CERN EMC-effect</a:t>
            </a:r>
            <a:endParaRPr lang="en-US" sz="3200" dirty="0" smtClean="0">
              <a:solidFill>
                <a:schemeClr val="bg1"/>
              </a:solidFill>
              <a:latin typeface="Comic Sans MS" pitchFamily="66" charset="0"/>
            </a:endParaRPr>
          </a:p>
          <a:p>
            <a:endParaRPr lang="en-US" sz="3200" dirty="0">
              <a:solidFill>
                <a:schemeClr val="bg1"/>
              </a:solidFill>
            </a:endParaRPr>
          </a:p>
        </p:txBody>
      </p:sp>
      <p:sp>
        <p:nvSpPr>
          <p:cNvPr id="8" name="TextBox 7"/>
          <p:cNvSpPr txBox="1"/>
          <p:nvPr/>
        </p:nvSpPr>
        <p:spPr>
          <a:xfrm>
            <a:off x="1" y="548680"/>
            <a:ext cx="9108504" cy="1200329"/>
          </a:xfrm>
          <a:prstGeom prst="rect">
            <a:avLst/>
          </a:prstGeom>
          <a:noFill/>
        </p:spPr>
        <p:txBody>
          <a:bodyPr wrap="square" rtlCol="0">
            <a:spAutoFit/>
          </a:bodyPr>
          <a:lstStyle/>
          <a:p>
            <a:pPr algn="just"/>
            <a:r>
              <a:rPr lang="en-US" dirty="0" smtClean="0">
                <a:solidFill>
                  <a:srgbClr val="FFC000"/>
                </a:solidFill>
                <a:latin typeface="Comic Sans MS" pitchFamily="66" charset="0"/>
              </a:rPr>
              <a:t>European </a:t>
            </a:r>
            <a:r>
              <a:rPr lang="en-US" dirty="0" err="1" smtClean="0">
                <a:solidFill>
                  <a:srgbClr val="FFC000"/>
                </a:solidFill>
                <a:latin typeface="Comic Sans MS" pitchFamily="66" charset="0"/>
              </a:rPr>
              <a:t>Muon</a:t>
            </a:r>
            <a:r>
              <a:rPr lang="en-US" dirty="0" smtClean="0">
                <a:solidFill>
                  <a:srgbClr val="FFC000"/>
                </a:solidFill>
                <a:latin typeface="Comic Sans MS" pitchFamily="66" charset="0"/>
              </a:rPr>
              <a:t> Collaboration (CERN) :  deep-inelastic </a:t>
            </a:r>
            <a:r>
              <a:rPr lang="en-US" dirty="0" err="1" smtClean="0">
                <a:solidFill>
                  <a:srgbClr val="FFC000"/>
                </a:solidFill>
                <a:latin typeface="Comic Sans MS" pitchFamily="66" charset="0"/>
              </a:rPr>
              <a:t>muon</a:t>
            </a:r>
            <a:r>
              <a:rPr lang="en-US" dirty="0" smtClean="0">
                <a:solidFill>
                  <a:srgbClr val="FFC000"/>
                </a:solidFill>
                <a:latin typeface="Comic Sans MS" pitchFamily="66" charset="0"/>
              </a:rPr>
              <a:t>-nucleus scattering </a:t>
            </a:r>
            <a:r>
              <a:rPr lang="en-US" sz="1400" b="1" i="1" dirty="0" smtClean="0">
                <a:solidFill>
                  <a:srgbClr val="FFC000"/>
                </a:solidFill>
                <a:latin typeface="Comic Sans MS" pitchFamily="66" charset="0"/>
              </a:rPr>
              <a:t>[J.J. </a:t>
            </a:r>
            <a:r>
              <a:rPr lang="en-US" sz="1400" b="1" i="1" dirty="0" err="1" smtClean="0">
                <a:solidFill>
                  <a:srgbClr val="FFC000"/>
                </a:solidFill>
                <a:latin typeface="Comic Sans MS" pitchFamily="66" charset="0"/>
              </a:rPr>
              <a:t>Aubert</a:t>
            </a:r>
            <a:r>
              <a:rPr lang="en-US" sz="1400" b="1" i="1" dirty="0" smtClean="0">
                <a:solidFill>
                  <a:srgbClr val="FFC000"/>
                </a:solidFill>
                <a:latin typeface="Comic Sans MS" pitchFamily="66" charset="0"/>
              </a:rPr>
              <a:t> et al., Phys. </a:t>
            </a:r>
            <a:r>
              <a:rPr lang="en-US" sz="1400" b="1" i="1" dirty="0" err="1" smtClean="0">
                <a:solidFill>
                  <a:srgbClr val="FFC000"/>
                </a:solidFill>
                <a:latin typeface="Comic Sans MS" pitchFamily="66" charset="0"/>
              </a:rPr>
              <a:t>Lett</a:t>
            </a:r>
            <a:r>
              <a:rPr lang="en-US" sz="1400" b="1" i="1" dirty="0" smtClean="0">
                <a:solidFill>
                  <a:srgbClr val="FFC000"/>
                </a:solidFill>
                <a:latin typeface="Comic Sans MS" pitchFamily="66" charset="0"/>
              </a:rPr>
              <a:t>. 123B, 275 (1983) ] </a:t>
            </a:r>
            <a:r>
              <a:rPr lang="en-US" dirty="0" smtClean="0">
                <a:solidFill>
                  <a:srgbClr val="FFC000"/>
                </a:solidFill>
                <a:latin typeface="Comic Sans MS" pitchFamily="66" charset="0"/>
              </a:rPr>
              <a:t>-  the structure function F</a:t>
            </a:r>
            <a:r>
              <a:rPr lang="en-US" baseline="-25000" dirty="0" smtClean="0">
                <a:solidFill>
                  <a:srgbClr val="FFC000"/>
                </a:solidFill>
                <a:latin typeface="Comic Sans MS" pitchFamily="66" charset="0"/>
              </a:rPr>
              <a:t>2</a:t>
            </a:r>
            <a:r>
              <a:rPr lang="en-US" dirty="0" smtClean="0">
                <a:solidFill>
                  <a:srgbClr val="FFC000"/>
                </a:solidFill>
                <a:latin typeface="Comic Sans MS" pitchFamily="66" charset="0"/>
              </a:rPr>
              <a:t> and hence the quark and gluon distributions of a nucleon bound in a nucleus differ from those of a free nucleon. </a:t>
            </a:r>
            <a:endParaRPr lang="en-US" dirty="0">
              <a:solidFill>
                <a:srgbClr val="FFC000"/>
              </a:solidFill>
            </a:endParaRPr>
          </a:p>
        </p:txBody>
      </p:sp>
      <p:pic>
        <p:nvPicPr>
          <p:cNvPr id="9" name="Picture 8" descr="cosmicray_risj2.eps"/>
          <p:cNvPicPr/>
          <p:nvPr/>
        </p:nvPicPr>
        <p:blipFill>
          <a:blip r:embed="rId2" cstate="print"/>
          <a:stretch>
            <a:fillRect/>
          </a:stretch>
        </p:blipFill>
        <p:spPr>
          <a:xfrm>
            <a:off x="2771800" y="1700808"/>
            <a:ext cx="3404129" cy="346538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2800" dirty="0">
              <a:solidFill>
                <a:schemeClr val="bg1"/>
              </a:solidFill>
              <a:latin typeface="Comic Sans MS" pitchFamily="66"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915DDC0A-310F-491E-9FD7-A76BBE1AF069}" type="slidenum">
              <a:rPr lang="en-US" smtClean="0"/>
              <a:pPr/>
              <a:t>8</a:t>
            </a:fld>
            <a:endParaRPr lang="en-US"/>
          </a:p>
        </p:txBody>
      </p:sp>
      <p:sp>
        <p:nvSpPr>
          <p:cNvPr id="6" name="TextBox 5"/>
          <p:cNvSpPr txBox="1"/>
          <p:nvPr/>
        </p:nvSpPr>
        <p:spPr>
          <a:xfrm>
            <a:off x="0" y="1834946"/>
            <a:ext cx="9144000" cy="3970318"/>
          </a:xfrm>
          <a:prstGeom prst="rect">
            <a:avLst/>
          </a:prstGeom>
          <a:noFill/>
        </p:spPr>
        <p:txBody>
          <a:bodyPr wrap="square" rtlCol="0">
            <a:spAutoFit/>
          </a:bodyPr>
          <a:lstStyle/>
          <a:p>
            <a:pPr algn="just"/>
            <a:r>
              <a:rPr lang="en-US" sz="2800" dirty="0" err="1" smtClean="0">
                <a:solidFill>
                  <a:srgbClr val="0070C0"/>
                </a:solidFill>
                <a:latin typeface="Comic Sans MS" pitchFamily="66" charset="0"/>
                <a:ea typeface="Calibri" pitchFamily="34" charset="0"/>
                <a:cs typeface="Times New Roman" pitchFamily="18" charset="0"/>
              </a:rPr>
              <a:t>azimuthal</a:t>
            </a:r>
            <a:r>
              <a:rPr lang="en-US" sz="2800" dirty="0" smtClean="0">
                <a:solidFill>
                  <a:srgbClr val="0070C0"/>
                </a:solidFill>
                <a:latin typeface="Comic Sans MS" pitchFamily="66" charset="0"/>
                <a:ea typeface="Calibri" pitchFamily="34" charset="0"/>
                <a:cs typeface="Times New Roman" pitchFamily="18" charset="0"/>
              </a:rPr>
              <a:t> anisotropy at </a:t>
            </a:r>
            <a:r>
              <a:rPr lang="en-US" sz="2800" dirty="0" smtClean="0">
                <a:solidFill>
                  <a:srgbClr val="00698E"/>
                </a:solidFill>
                <a:latin typeface="Comic Sans MS" pitchFamily="66" charset="0"/>
                <a:ea typeface="Calibri" pitchFamily="34" charset="0"/>
                <a:cs typeface="Times New Roman" pitchFamily="18" charset="0"/>
              </a:rPr>
              <a:t>RHIC, LHC show  a collective behavior, which is likely to be formed at an early, </a:t>
            </a:r>
            <a:r>
              <a:rPr lang="en-US" sz="2800" dirty="0" err="1" smtClean="0">
                <a:solidFill>
                  <a:srgbClr val="00698E"/>
                </a:solidFill>
                <a:latin typeface="Comic Sans MS" pitchFamily="66" charset="0"/>
                <a:ea typeface="Calibri" pitchFamily="34" charset="0"/>
                <a:cs typeface="Times New Roman" pitchFamily="18" charset="0"/>
              </a:rPr>
              <a:t>parton</a:t>
            </a:r>
            <a:r>
              <a:rPr lang="en-US" sz="2800" dirty="0" smtClean="0">
                <a:solidFill>
                  <a:srgbClr val="00698E"/>
                </a:solidFill>
                <a:latin typeface="Comic Sans MS" pitchFamily="66" charset="0"/>
                <a:ea typeface="Calibri" pitchFamily="34" charset="0"/>
                <a:cs typeface="Times New Roman" pitchFamily="18" charset="0"/>
              </a:rPr>
              <a:t>, stage of the </a:t>
            </a:r>
            <a:r>
              <a:rPr lang="en-US" sz="2800" dirty="0" err="1" smtClean="0">
                <a:solidFill>
                  <a:srgbClr val="00698E"/>
                </a:solidFill>
                <a:latin typeface="Comic Sans MS" pitchFamily="66" charset="0"/>
                <a:ea typeface="Calibri" pitchFamily="34" charset="0"/>
                <a:cs typeface="Times New Roman" pitchFamily="18" charset="0"/>
              </a:rPr>
              <a:t>spacetime</a:t>
            </a:r>
            <a:r>
              <a:rPr lang="en-US" sz="2800" dirty="0" smtClean="0">
                <a:solidFill>
                  <a:srgbClr val="00698E"/>
                </a:solidFill>
                <a:latin typeface="Comic Sans MS" pitchFamily="66" charset="0"/>
                <a:ea typeface="Calibri" pitchFamily="34" charset="0"/>
                <a:cs typeface="Times New Roman" pitchFamily="18" charset="0"/>
              </a:rPr>
              <a:t> evolution of product hot and dense matter </a:t>
            </a:r>
            <a:r>
              <a:rPr lang="en-US" sz="1400" b="1" i="1" dirty="0" smtClean="0">
                <a:solidFill>
                  <a:srgbClr val="00698E"/>
                </a:solidFill>
                <a:latin typeface="Comic Sans MS" pitchFamily="66" charset="0"/>
                <a:ea typeface="Calibri" pitchFamily="34" charset="0"/>
                <a:cs typeface="Times New Roman" pitchFamily="18" charset="0"/>
              </a:rPr>
              <a:t>[</a:t>
            </a:r>
            <a:r>
              <a:rPr lang="en-US" sz="1400" b="1" i="1" dirty="0" smtClean="0">
                <a:solidFill>
                  <a:srgbClr val="00698E"/>
                </a:solidFill>
                <a:latin typeface="Comic Sans MS" pitchFamily="66" charset="0"/>
              </a:rPr>
              <a:t>.  V. A. </a:t>
            </a:r>
            <a:r>
              <a:rPr lang="en-US" sz="1400" b="1" i="1" dirty="0" err="1" smtClean="0">
                <a:solidFill>
                  <a:srgbClr val="00698E"/>
                </a:solidFill>
                <a:latin typeface="Comic Sans MS" pitchFamily="66" charset="0"/>
              </a:rPr>
              <a:t>Okorokov</a:t>
            </a:r>
            <a:r>
              <a:rPr lang="en-US" sz="1400" b="1" i="1" dirty="0" smtClean="0">
                <a:solidFill>
                  <a:srgbClr val="00698E"/>
                </a:solidFill>
                <a:latin typeface="Comic Sans MS" pitchFamily="66" charset="0"/>
              </a:rPr>
              <a:t>. Physics of Atomic Nuclei, 2009, Vol. 72, No. 1, pp. 147–160.;  </a:t>
            </a:r>
            <a:r>
              <a:rPr lang="en-US" sz="1400" b="1" i="1" dirty="0" err="1" smtClean="0">
                <a:solidFill>
                  <a:srgbClr val="00698E"/>
                </a:solidFill>
                <a:latin typeface="Comic Sans MS" pitchFamily="66" charset="0"/>
              </a:rPr>
              <a:t>J.Adamset</a:t>
            </a:r>
            <a:r>
              <a:rPr lang="en-US" sz="1400" b="1" i="1" dirty="0" smtClean="0">
                <a:solidFill>
                  <a:srgbClr val="00698E"/>
                </a:solidFill>
                <a:latin typeface="Comic Sans MS" pitchFamily="66" charset="0"/>
              </a:rPr>
              <a:t> al., </a:t>
            </a:r>
            <a:r>
              <a:rPr lang="en-US" sz="1400" b="1" i="1" dirty="0" err="1" smtClean="0">
                <a:solidFill>
                  <a:srgbClr val="00698E"/>
                </a:solidFill>
                <a:latin typeface="Comic Sans MS" pitchFamily="66" charset="0"/>
              </a:rPr>
              <a:t>Phys.Rev.Lett</a:t>
            </a:r>
            <a:r>
              <a:rPr lang="en-US" sz="1400" b="1" i="1" dirty="0" smtClean="0">
                <a:solidFill>
                  <a:srgbClr val="00698E"/>
                </a:solidFill>
                <a:latin typeface="Comic Sans MS" pitchFamily="66" charset="0"/>
              </a:rPr>
              <a:t>. 95, 122301 (2005);</a:t>
            </a:r>
            <a:r>
              <a:rPr lang="en-US" sz="1400" b="1" i="1" dirty="0" err="1" smtClean="0">
                <a:solidFill>
                  <a:srgbClr val="00698E"/>
                </a:solidFill>
                <a:latin typeface="Comic Sans MS" pitchFamily="66" charset="0"/>
              </a:rPr>
              <a:t>A.Adareet</a:t>
            </a:r>
            <a:r>
              <a:rPr lang="en-US" sz="1400" b="1" i="1" dirty="0" smtClean="0">
                <a:solidFill>
                  <a:srgbClr val="00698E"/>
                </a:solidFill>
                <a:latin typeface="Comic Sans MS" pitchFamily="66" charset="0"/>
              </a:rPr>
              <a:t> al., </a:t>
            </a:r>
            <a:r>
              <a:rPr lang="en-US" sz="1400" b="1" i="1" dirty="0" err="1" smtClean="0">
                <a:solidFill>
                  <a:srgbClr val="00698E"/>
                </a:solidFill>
                <a:latin typeface="Comic Sans MS" pitchFamily="66" charset="0"/>
              </a:rPr>
              <a:t>Phys.Rev.Lett</a:t>
            </a:r>
            <a:r>
              <a:rPr lang="en-US" sz="1400" b="1" i="1" dirty="0" smtClean="0">
                <a:solidFill>
                  <a:srgbClr val="00698E"/>
                </a:solidFill>
                <a:latin typeface="Comic Sans MS" pitchFamily="66" charset="0"/>
              </a:rPr>
              <a:t>. 98, 162301 (2007)</a:t>
            </a:r>
            <a:r>
              <a:rPr lang="en-US" sz="1400" b="1" i="1" dirty="0" smtClean="0">
                <a:solidFill>
                  <a:srgbClr val="00698E"/>
                </a:solidFill>
                <a:latin typeface="Comic Sans MS" pitchFamily="66" charset="0"/>
                <a:ea typeface="Calibri" pitchFamily="34" charset="0"/>
                <a:cs typeface="Times New Roman" pitchFamily="18" charset="0"/>
              </a:rPr>
              <a:t>]. </a:t>
            </a:r>
            <a:endParaRPr lang="en-US" b="1" i="1" dirty="0" smtClean="0">
              <a:solidFill>
                <a:srgbClr val="00698E"/>
              </a:solidFill>
              <a:latin typeface="Comic Sans MS" pitchFamily="66" charset="0"/>
              <a:ea typeface="Calibri" pitchFamily="34" charset="0"/>
              <a:cs typeface="Times New Roman" pitchFamily="18" charset="0"/>
            </a:endParaRPr>
          </a:p>
          <a:p>
            <a:pPr algn="just"/>
            <a:endParaRPr lang="en-US" sz="2800" dirty="0" smtClean="0">
              <a:solidFill>
                <a:srgbClr val="00698E"/>
              </a:solidFill>
              <a:latin typeface="Comic Sans MS" pitchFamily="66" charset="0"/>
              <a:ea typeface="Calibri" pitchFamily="34" charset="0"/>
              <a:cs typeface="Times New Roman" pitchFamily="18" charset="0"/>
            </a:endParaRPr>
          </a:p>
          <a:p>
            <a:pPr algn="just"/>
            <a:r>
              <a:rPr lang="en-US" sz="2800" dirty="0" smtClean="0">
                <a:solidFill>
                  <a:srgbClr val="00698E"/>
                </a:solidFill>
                <a:latin typeface="Comic Sans MS" pitchFamily="66" charset="0"/>
                <a:ea typeface="Calibri" pitchFamily="34" charset="0"/>
                <a:cs typeface="Times New Roman" pitchFamily="18" charset="0"/>
              </a:rPr>
              <a:t>anisotropy indicate that matter under extreme conditions behaves </a:t>
            </a:r>
            <a:r>
              <a:rPr lang="en-US" sz="2800" dirty="0" smtClean="0">
                <a:solidFill>
                  <a:srgbClr val="0070C0"/>
                </a:solidFill>
                <a:latin typeface="Comic Sans MS" pitchFamily="66" charset="0"/>
                <a:ea typeface="Calibri" pitchFamily="34" charset="0"/>
                <a:cs typeface="Times New Roman" pitchFamily="18" charset="0"/>
              </a:rPr>
              <a:t>as a nearly </a:t>
            </a:r>
            <a:r>
              <a:rPr lang="en-US" sz="2800" b="1" dirty="0" smtClean="0">
                <a:solidFill>
                  <a:srgbClr val="C00000"/>
                </a:solidFill>
                <a:latin typeface="Comic Sans MS" pitchFamily="66" charset="0"/>
                <a:ea typeface="Calibri" pitchFamily="34" charset="0"/>
                <a:cs typeface="Times New Roman" pitchFamily="18" charset="0"/>
              </a:rPr>
              <a:t>ideal liquid </a:t>
            </a:r>
            <a:r>
              <a:rPr lang="en-US" sz="2800" dirty="0" smtClean="0">
                <a:solidFill>
                  <a:srgbClr val="0070C0"/>
                </a:solidFill>
                <a:latin typeface="Comic Sans MS" pitchFamily="66" charset="0"/>
                <a:ea typeface="Calibri" pitchFamily="34" charset="0"/>
                <a:cs typeface="Times New Roman" pitchFamily="18" charset="0"/>
              </a:rPr>
              <a:t>rather than an ideal gas of quarks and gluons.</a:t>
            </a:r>
            <a:endParaRPr lang="en-US" sz="3200" dirty="0">
              <a:solidFill>
                <a:srgbClr val="0070C0"/>
              </a:solidFill>
            </a:endParaRPr>
          </a:p>
        </p:txBody>
      </p:sp>
      <p:sp>
        <p:nvSpPr>
          <p:cNvPr id="8" name="Rectangle 7"/>
          <p:cNvSpPr/>
          <p:nvPr/>
        </p:nvSpPr>
        <p:spPr>
          <a:xfrm>
            <a:off x="0" y="692696"/>
            <a:ext cx="9144000" cy="584775"/>
          </a:xfrm>
          <a:prstGeom prst="rect">
            <a:avLst/>
          </a:prstGeom>
        </p:spPr>
        <p:txBody>
          <a:bodyPr wrap="square">
            <a:spAutoFit/>
          </a:bodyPr>
          <a:lstStyle/>
          <a:p>
            <a:r>
              <a:rPr lang="en-US" sz="3200" b="1" dirty="0" smtClean="0">
                <a:solidFill>
                  <a:srgbClr val="FFC000"/>
                </a:solidFill>
              </a:rPr>
              <a:t>    Scaling behavior of v</a:t>
            </a:r>
            <a:r>
              <a:rPr lang="en-US" sz="3200" b="1" baseline="-25000" dirty="0" smtClean="0">
                <a:solidFill>
                  <a:srgbClr val="FFC000"/>
                </a:solidFill>
              </a:rPr>
              <a:t>2 </a:t>
            </a:r>
            <a:r>
              <a:rPr lang="en-US" sz="3200" b="1" dirty="0" smtClean="0">
                <a:solidFill>
                  <a:srgbClr val="FFC000"/>
                </a:solidFill>
              </a:rPr>
              <a:t>at </a:t>
            </a:r>
            <a:r>
              <a:rPr lang="en-US" sz="3200" b="1" dirty="0" err="1" smtClean="0">
                <a:solidFill>
                  <a:srgbClr val="FFC000"/>
                </a:solidFill>
              </a:rPr>
              <a:t>ultrarelativistic</a:t>
            </a:r>
            <a:r>
              <a:rPr lang="en-US" sz="3200" b="1" dirty="0" smtClean="0">
                <a:solidFill>
                  <a:srgbClr val="FFC000"/>
                </a:solidFill>
              </a:rPr>
              <a:t> energies</a:t>
            </a:r>
            <a:r>
              <a:rPr lang="en-US" b="1" baseline="-25000" dirty="0" smtClean="0">
                <a:solidFill>
                  <a:srgbClr val="FFC000"/>
                </a:solidFill>
              </a:rPr>
              <a:t> </a:t>
            </a:r>
            <a:endParaRPr lang="en-US" sz="3200" dirty="0"/>
          </a:p>
        </p:txBody>
      </p:sp>
      <p:sp>
        <p:nvSpPr>
          <p:cNvPr id="9" name="Rectangle 8"/>
          <p:cNvSpPr/>
          <p:nvPr/>
        </p:nvSpPr>
        <p:spPr>
          <a:xfrm>
            <a:off x="107504" y="44624"/>
            <a:ext cx="8964488" cy="461665"/>
          </a:xfrm>
          <a:prstGeom prst="rect">
            <a:avLst/>
          </a:prstGeom>
        </p:spPr>
        <p:txBody>
          <a:bodyPr wrap="square">
            <a:spAutoFit/>
          </a:bodyPr>
          <a:lstStyle/>
          <a:p>
            <a:pPr marL="342900" indent="-342900"/>
            <a:r>
              <a:rPr lang="en-US" sz="2400" b="1" dirty="0" smtClean="0">
                <a:solidFill>
                  <a:schemeClr val="bg1"/>
                </a:solidFill>
                <a:latin typeface="Comic Sans MS" pitchFamily="66" charset="0"/>
              </a:rPr>
              <a:t>Collective behavior at  </a:t>
            </a:r>
            <a:r>
              <a:rPr lang="en-US" sz="2400" b="1" dirty="0" err="1" smtClean="0">
                <a:solidFill>
                  <a:schemeClr val="bg1"/>
                </a:solidFill>
                <a:latin typeface="Comic Sans MS" pitchFamily="66" charset="0"/>
              </a:rPr>
              <a:t>ultrarelativistic</a:t>
            </a:r>
            <a:r>
              <a:rPr lang="en-US" sz="2400" b="1" dirty="0" smtClean="0">
                <a:solidFill>
                  <a:schemeClr val="bg1"/>
                </a:solidFill>
                <a:latin typeface="Comic Sans MS" pitchFamily="66" charset="0"/>
              </a:rPr>
              <a:t> heavy ion collisions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17008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sz="2800" dirty="0">
              <a:solidFill>
                <a:schemeClr val="bg1"/>
              </a:solidFill>
              <a:latin typeface="Comic Sans MS" pitchFamily="66" charset="0"/>
            </a:endParaRPr>
          </a:p>
        </p:txBody>
      </p:sp>
      <p:sp>
        <p:nvSpPr>
          <p:cNvPr id="17" name="Rectangle 16"/>
          <p:cNvSpPr/>
          <p:nvPr/>
        </p:nvSpPr>
        <p:spPr>
          <a:xfrm>
            <a:off x="0" y="6165304"/>
            <a:ext cx="9144000" cy="692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915DDC0A-310F-491E-9FD7-A76BBE1AF069}" type="slidenum">
              <a:rPr lang="en-US" smtClean="0"/>
              <a:pPr/>
              <a:t>9</a:t>
            </a:fld>
            <a:endParaRPr lang="en-US"/>
          </a:p>
        </p:txBody>
      </p:sp>
      <p:pic>
        <p:nvPicPr>
          <p:cNvPr id="5" name="Picture 2"/>
          <p:cNvPicPr>
            <a:picLocks noChangeAspect="1" noChangeArrowheads="1"/>
          </p:cNvPicPr>
          <p:nvPr/>
        </p:nvPicPr>
        <p:blipFill>
          <a:blip r:embed="rId2" cstate="print"/>
          <a:srcRect/>
          <a:stretch>
            <a:fillRect/>
          </a:stretch>
        </p:blipFill>
        <p:spPr bwMode="auto">
          <a:xfrm>
            <a:off x="1691679" y="0"/>
            <a:ext cx="6577883" cy="4916758"/>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1629959" y="4725144"/>
            <a:ext cx="6470433" cy="1224136"/>
          </a:xfrm>
          <a:prstGeom prst="rect">
            <a:avLst/>
          </a:prstGeom>
          <a:noFill/>
          <a:ln w="9525">
            <a:noFill/>
            <a:miter lim="800000"/>
            <a:headEnd/>
            <a:tailEnd/>
          </a:ln>
        </p:spPr>
      </p:pic>
      <p:sp>
        <p:nvSpPr>
          <p:cNvPr id="8" name="Rectangle 7"/>
          <p:cNvSpPr/>
          <p:nvPr/>
        </p:nvSpPr>
        <p:spPr>
          <a:xfrm>
            <a:off x="0" y="0"/>
            <a:ext cx="1619672" cy="1323439"/>
          </a:xfrm>
          <a:prstGeom prst="rect">
            <a:avLst/>
          </a:prstGeom>
        </p:spPr>
        <p:txBody>
          <a:bodyPr wrap="square">
            <a:spAutoFit/>
          </a:bodyPr>
          <a:lstStyle/>
          <a:p>
            <a:r>
              <a:rPr lang="en-US" sz="1600" b="1" i="1" dirty="0" smtClean="0">
                <a:solidFill>
                  <a:schemeClr val="bg1">
                    <a:lumMod val="95000"/>
                  </a:schemeClr>
                </a:solidFill>
                <a:latin typeface="Comic Sans MS" pitchFamily="66" charset="0"/>
              </a:rPr>
              <a:t>K. </a:t>
            </a:r>
            <a:r>
              <a:rPr lang="en-US" sz="1600" b="1" i="1" dirty="0" err="1" smtClean="0">
                <a:solidFill>
                  <a:schemeClr val="bg1">
                    <a:lumMod val="95000"/>
                  </a:schemeClr>
                </a:solidFill>
                <a:latin typeface="Comic Sans MS" pitchFamily="66" charset="0"/>
              </a:rPr>
              <a:t>Aamodt</a:t>
            </a:r>
            <a:r>
              <a:rPr lang="en-US" sz="1600" b="1" i="1" dirty="0" smtClean="0">
                <a:solidFill>
                  <a:schemeClr val="bg1">
                    <a:lumMod val="95000"/>
                  </a:schemeClr>
                </a:solidFill>
                <a:latin typeface="Comic Sans MS" pitchFamily="66" charset="0"/>
              </a:rPr>
              <a:t> et al. </a:t>
            </a:r>
            <a:r>
              <a:rPr lang="it-IT" sz="1600" b="1" i="1" dirty="0" smtClean="0">
                <a:solidFill>
                  <a:schemeClr val="bg1">
                    <a:lumMod val="95000"/>
                  </a:schemeClr>
                </a:solidFill>
                <a:latin typeface="Comic Sans MS" pitchFamily="66" charset="0"/>
              </a:rPr>
              <a:t>arXiv: 1011.3914v1 [nucl-ex] 17 Nov 2010</a:t>
            </a:r>
          </a:p>
        </p:txBody>
      </p:sp>
      <p:sp>
        <p:nvSpPr>
          <p:cNvPr id="11" name="Rectangle 10"/>
          <p:cNvSpPr/>
          <p:nvPr/>
        </p:nvSpPr>
        <p:spPr>
          <a:xfrm>
            <a:off x="5940152" y="332656"/>
            <a:ext cx="936104"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763688" y="-27384"/>
            <a:ext cx="6408712" cy="8367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763688" y="46365"/>
            <a:ext cx="6408712" cy="646331"/>
          </a:xfrm>
          <a:prstGeom prst="rect">
            <a:avLst/>
          </a:prstGeom>
          <a:noFill/>
        </p:spPr>
        <p:txBody>
          <a:bodyPr wrap="square" rtlCol="0">
            <a:spAutoFit/>
          </a:bodyPr>
          <a:lstStyle/>
          <a:p>
            <a:r>
              <a:rPr lang="en-US" b="1" dirty="0" smtClean="0">
                <a:latin typeface="Comic Sans MS" pitchFamily="66" charset="0"/>
              </a:rPr>
              <a:t>The </a:t>
            </a:r>
            <a:r>
              <a:rPr lang="en-US" b="1" dirty="0" err="1" smtClean="0">
                <a:latin typeface="Comic Sans MS" pitchFamily="66" charset="0"/>
              </a:rPr>
              <a:t>azimuthal</a:t>
            </a:r>
            <a:r>
              <a:rPr lang="en-US" b="1" dirty="0" smtClean="0">
                <a:latin typeface="Comic Sans MS" pitchFamily="66" charset="0"/>
              </a:rPr>
              <a:t> dependence of the  particle  yield (in the form of Fourier  series) </a:t>
            </a:r>
            <a:endParaRPr lang="en-US" b="1" dirty="0">
              <a:latin typeface="Comic Sans MS" pitchFamily="66" charset="0"/>
            </a:endParaRPr>
          </a:p>
        </p:txBody>
      </p:sp>
      <p:sp>
        <p:nvSpPr>
          <p:cNvPr id="15" name="Rectangle 14"/>
          <p:cNvSpPr/>
          <p:nvPr/>
        </p:nvSpPr>
        <p:spPr>
          <a:xfrm>
            <a:off x="7236296" y="1196752"/>
            <a:ext cx="720080"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076056" y="332656"/>
            <a:ext cx="4067944" cy="738664"/>
          </a:xfrm>
          <a:prstGeom prst="rect">
            <a:avLst/>
          </a:prstGeom>
        </p:spPr>
        <p:txBody>
          <a:bodyPr wrap="square">
            <a:spAutoFit/>
          </a:bodyPr>
          <a:lstStyle/>
          <a:p>
            <a:r>
              <a:rPr lang="en-US" sz="1400" b="1" i="1" dirty="0" smtClean="0">
                <a:solidFill>
                  <a:srgbClr val="FF0000"/>
                </a:solidFill>
                <a:latin typeface="Comic Sans MS" pitchFamily="66" charset="0"/>
              </a:rPr>
              <a:t>[S. </a:t>
            </a:r>
            <a:r>
              <a:rPr lang="en-US" sz="1400" b="1" i="1" dirty="0" err="1" smtClean="0">
                <a:solidFill>
                  <a:srgbClr val="FF0000"/>
                </a:solidFill>
                <a:latin typeface="Comic Sans MS" pitchFamily="66" charset="0"/>
              </a:rPr>
              <a:t>Voloshin</a:t>
            </a:r>
            <a:r>
              <a:rPr lang="en-US" sz="1400" b="1" i="1" dirty="0" smtClean="0">
                <a:solidFill>
                  <a:srgbClr val="FF0000"/>
                </a:solidFill>
                <a:latin typeface="Comic Sans MS" pitchFamily="66" charset="0"/>
              </a:rPr>
              <a:t> and Y. Zhang, Z. Phys. C 70 (1996) 665; </a:t>
            </a:r>
            <a:r>
              <a:rPr lang="de-DE" sz="1400" b="1" i="1" dirty="0" smtClean="0">
                <a:solidFill>
                  <a:srgbClr val="FF0000"/>
                </a:solidFill>
                <a:latin typeface="Comic Sans MS" pitchFamily="66" charset="0"/>
              </a:rPr>
              <a:t>A. M. Poskanzer and S. A. Voloshin Phys. Rev. C 58 </a:t>
            </a:r>
            <a:r>
              <a:rPr lang="en-US" sz="1400" b="1" i="1" dirty="0" smtClean="0">
                <a:solidFill>
                  <a:srgbClr val="FF0000"/>
                </a:solidFill>
                <a:latin typeface="Comic Sans MS" pitchFamily="66" charset="0"/>
              </a:rPr>
              <a:t>(1998) 1671] </a:t>
            </a:r>
          </a:p>
        </p:txBody>
      </p:sp>
      <p:sp>
        <p:nvSpPr>
          <p:cNvPr id="42" name="Rectangle 41"/>
          <p:cNvSpPr/>
          <p:nvPr/>
        </p:nvSpPr>
        <p:spPr>
          <a:xfrm>
            <a:off x="1691680" y="2132856"/>
            <a:ext cx="6552728" cy="1224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p:cNvSpPr txBox="1"/>
          <p:nvPr/>
        </p:nvSpPr>
        <p:spPr>
          <a:xfrm>
            <a:off x="35496" y="1868631"/>
            <a:ext cx="9108504" cy="923330"/>
          </a:xfrm>
          <a:prstGeom prst="rect">
            <a:avLst/>
          </a:prstGeom>
          <a:noFill/>
        </p:spPr>
        <p:txBody>
          <a:bodyPr wrap="square" rtlCol="0">
            <a:spAutoFit/>
          </a:bodyPr>
          <a:lstStyle/>
          <a:p>
            <a:pPr algn="just"/>
            <a:r>
              <a:rPr lang="en-US" b="1" dirty="0" smtClean="0">
                <a:latin typeface="Comic Sans MS" pitchFamily="66" charset="0"/>
              </a:rPr>
              <a:t>E- energy; p-momentum ;p</a:t>
            </a:r>
            <a:r>
              <a:rPr lang="en-US" b="1" baseline="-25000" dirty="0" smtClean="0">
                <a:latin typeface="Comic Sans MS" pitchFamily="66" charset="0"/>
              </a:rPr>
              <a:t>t</a:t>
            </a:r>
            <a:r>
              <a:rPr lang="en-US" b="1" dirty="0" smtClean="0">
                <a:latin typeface="Comic Sans MS" pitchFamily="66" charset="0"/>
              </a:rPr>
              <a:t>-transverse momentum; </a:t>
            </a:r>
            <a:r>
              <a:rPr lang="en-US" b="1" dirty="0" smtClean="0">
                <a:latin typeface="Comic Sans MS" pitchFamily="66" charset="0"/>
                <a:sym typeface="Symbol"/>
              </a:rPr>
              <a:t> - </a:t>
            </a:r>
            <a:r>
              <a:rPr lang="en-US" b="1" dirty="0" err="1" smtClean="0">
                <a:latin typeface="Comic Sans MS" pitchFamily="66" charset="0"/>
                <a:sym typeface="Symbol"/>
              </a:rPr>
              <a:t>azimuthal</a:t>
            </a:r>
            <a:r>
              <a:rPr lang="en-US" b="1" dirty="0" smtClean="0">
                <a:latin typeface="Comic Sans MS" pitchFamily="66" charset="0"/>
                <a:sym typeface="Symbol"/>
              </a:rPr>
              <a:t> angle; y-rapidity; </a:t>
            </a:r>
            <a:r>
              <a:rPr lang="en-US" b="1" baseline="-25000" dirty="0" smtClean="0">
                <a:latin typeface="Comic Sans MS" pitchFamily="66" charset="0"/>
                <a:sym typeface="Symbol"/>
              </a:rPr>
              <a:t>R </a:t>
            </a:r>
            <a:r>
              <a:rPr lang="en-US" b="1" dirty="0" smtClean="0">
                <a:latin typeface="Comic Sans MS" pitchFamily="66" charset="0"/>
                <a:sym typeface="Symbol"/>
              </a:rPr>
              <a:t>–reaction plane angle . The reaction plane – the plane defined by the beam axis z and the impact parameter  b direction.</a:t>
            </a:r>
            <a:endParaRPr lang="en-US" b="1" dirty="0">
              <a:latin typeface="Comic Sans MS" pitchFamily="66" charset="0"/>
            </a:endParaRPr>
          </a:p>
        </p:txBody>
      </p:sp>
      <p:sp>
        <p:nvSpPr>
          <p:cNvPr id="48" name="Rectangle 47"/>
          <p:cNvSpPr/>
          <p:nvPr/>
        </p:nvSpPr>
        <p:spPr>
          <a:xfrm>
            <a:off x="1403648" y="3212976"/>
            <a:ext cx="6624736" cy="28083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2"/>
          <p:cNvPicPr>
            <a:picLocks noChangeAspect="1" noChangeArrowheads="1"/>
          </p:cNvPicPr>
          <p:nvPr/>
        </p:nvPicPr>
        <p:blipFill>
          <a:blip r:embed="rId4" cstate="print"/>
          <a:srcRect/>
          <a:stretch>
            <a:fillRect/>
          </a:stretch>
        </p:blipFill>
        <p:spPr bwMode="auto">
          <a:xfrm>
            <a:off x="-36512" y="4509120"/>
            <a:ext cx="4752528" cy="2315093"/>
          </a:xfrm>
          <a:prstGeom prst="rect">
            <a:avLst/>
          </a:prstGeom>
          <a:noFill/>
          <a:ln w="9525">
            <a:noFill/>
            <a:miter lim="800000"/>
            <a:headEnd/>
            <a:tailEnd/>
          </a:ln>
        </p:spPr>
      </p:pic>
      <p:sp>
        <p:nvSpPr>
          <p:cNvPr id="50" name="TextBox 49"/>
          <p:cNvSpPr txBox="1"/>
          <p:nvPr/>
        </p:nvSpPr>
        <p:spPr>
          <a:xfrm>
            <a:off x="60449" y="2937718"/>
            <a:ext cx="9083551" cy="1200329"/>
          </a:xfrm>
          <a:prstGeom prst="rect">
            <a:avLst/>
          </a:prstGeom>
          <a:solidFill>
            <a:schemeClr val="bg1"/>
          </a:solidFill>
        </p:spPr>
        <p:txBody>
          <a:bodyPr wrap="square" rtlCol="0">
            <a:spAutoFit/>
          </a:bodyPr>
          <a:lstStyle/>
          <a:p>
            <a:r>
              <a:rPr lang="en-US" b="1" dirty="0" smtClean="0">
                <a:latin typeface="Comic Sans MS" pitchFamily="66" charset="0"/>
              </a:rPr>
              <a:t>in general the coefficients </a:t>
            </a:r>
            <a:r>
              <a:rPr lang="en-US" b="1" dirty="0" err="1" smtClean="0">
                <a:latin typeface="Comic Sans MS" pitchFamily="66" charset="0"/>
              </a:rPr>
              <a:t>v</a:t>
            </a:r>
            <a:r>
              <a:rPr lang="en-US" b="1" baseline="-25000" dirty="0" err="1" smtClean="0">
                <a:latin typeface="Comic Sans MS" pitchFamily="66" charset="0"/>
              </a:rPr>
              <a:t>n</a:t>
            </a:r>
            <a:r>
              <a:rPr lang="en-US" b="1" dirty="0" smtClean="0">
                <a:latin typeface="Comic Sans MS" pitchFamily="66" charset="0"/>
              </a:rPr>
              <a:t>=&lt;</a:t>
            </a:r>
            <a:r>
              <a:rPr lang="en-US" b="1" dirty="0" err="1" smtClean="0">
                <a:latin typeface="Comic Sans MS" pitchFamily="66" charset="0"/>
              </a:rPr>
              <a:t>cos</a:t>
            </a:r>
            <a:r>
              <a:rPr lang="en-US" b="1" dirty="0" smtClean="0">
                <a:latin typeface="Comic Sans MS" pitchFamily="66" charset="0"/>
              </a:rPr>
              <a:t>[n(</a:t>
            </a:r>
            <a:r>
              <a:rPr lang="en-US" b="1" dirty="0" smtClean="0">
                <a:latin typeface="Comic Sans MS" pitchFamily="66" charset="0"/>
                <a:sym typeface="Symbol"/>
              </a:rPr>
              <a:t>-R)]&gt;</a:t>
            </a:r>
            <a:r>
              <a:rPr lang="en-US" b="1" dirty="0" smtClean="0">
                <a:latin typeface="Comic Sans MS" pitchFamily="66" charset="0"/>
              </a:rPr>
              <a:t>  are p</a:t>
            </a:r>
            <a:r>
              <a:rPr lang="en-US" b="1" baseline="-25000" dirty="0" smtClean="0">
                <a:latin typeface="Comic Sans MS" pitchFamily="66" charset="0"/>
              </a:rPr>
              <a:t>t</a:t>
            </a:r>
            <a:r>
              <a:rPr lang="en-US" b="1" dirty="0" smtClean="0">
                <a:latin typeface="Comic Sans MS" pitchFamily="66" charset="0"/>
              </a:rPr>
              <a:t> and y dependent  -  differential flow. The integrated flow  - an average </a:t>
            </a:r>
            <a:r>
              <a:rPr lang="en-US" b="1" dirty="0" err="1" smtClean="0">
                <a:latin typeface="Comic Sans MS" pitchFamily="66" charset="0"/>
              </a:rPr>
              <a:t>evalution</a:t>
            </a:r>
            <a:r>
              <a:rPr lang="en-US" b="1" dirty="0" smtClean="0">
                <a:latin typeface="Comic Sans MS" pitchFamily="66" charset="0"/>
              </a:rPr>
              <a:t> with d</a:t>
            </a:r>
            <a:r>
              <a:rPr lang="en-US" b="1" baseline="30000" dirty="0" smtClean="0">
                <a:latin typeface="Comic Sans MS" pitchFamily="66" charset="0"/>
              </a:rPr>
              <a:t>2</a:t>
            </a:r>
            <a:r>
              <a:rPr lang="en-US" b="1" dirty="0" smtClean="0">
                <a:latin typeface="Comic Sans MS" pitchFamily="66" charset="0"/>
              </a:rPr>
              <a:t>N/</a:t>
            </a:r>
            <a:r>
              <a:rPr lang="en-US" b="1" dirty="0" err="1" smtClean="0">
                <a:latin typeface="Comic Sans MS" pitchFamily="66" charset="0"/>
              </a:rPr>
              <a:t>dp</a:t>
            </a:r>
            <a:r>
              <a:rPr lang="en-US" b="1" baseline="-25000" dirty="0" err="1" smtClean="0">
                <a:latin typeface="Comic Sans MS" pitchFamily="66" charset="0"/>
              </a:rPr>
              <a:t>t</a:t>
            </a:r>
            <a:r>
              <a:rPr lang="en-US" b="1" dirty="0" err="1" smtClean="0">
                <a:latin typeface="Comic Sans MS" pitchFamily="66" charset="0"/>
              </a:rPr>
              <a:t>dy</a:t>
            </a:r>
            <a:r>
              <a:rPr lang="en-US" b="1" dirty="0" smtClean="0">
                <a:latin typeface="Comic Sans MS" pitchFamily="66" charset="0"/>
              </a:rPr>
              <a:t>  used as a weight. v</a:t>
            </a:r>
            <a:r>
              <a:rPr lang="en-US" b="1" baseline="-25000" dirty="0" smtClean="0">
                <a:latin typeface="Comic Sans MS" pitchFamily="66" charset="0"/>
              </a:rPr>
              <a:t>1</a:t>
            </a:r>
            <a:r>
              <a:rPr lang="en-US" b="1" dirty="0" smtClean="0">
                <a:latin typeface="Comic Sans MS" pitchFamily="66" charset="0"/>
              </a:rPr>
              <a:t> – direct flow ( is zero at </a:t>
            </a:r>
            <a:r>
              <a:rPr lang="en-US" b="1" dirty="0" err="1" smtClean="0">
                <a:latin typeface="Comic Sans MS" pitchFamily="66" charset="0"/>
              </a:rPr>
              <a:t>midrapidity</a:t>
            </a:r>
            <a:r>
              <a:rPr lang="en-US" b="1" dirty="0" smtClean="0">
                <a:latin typeface="Comic Sans MS" pitchFamily="66" charset="0"/>
              </a:rPr>
              <a:t>  due to the symmetry of the collision); v</a:t>
            </a:r>
            <a:r>
              <a:rPr lang="en-US" b="1" baseline="-25000" dirty="0" smtClean="0">
                <a:latin typeface="Comic Sans MS" pitchFamily="66" charset="0"/>
              </a:rPr>
              <a:t>2</a:t>
            </a:r>
            <a:r>
              <a:rPr lang="en-US" b="1" dirty="0" smtClean="0">
                <a:latin typeface="Comic Sans MS" pitchFamily="66" charset="0"/>
              </a:rPr>
              <a:t> – elliptic flow</a:t>
            </a:r>
            <a:endParaRPr lang="en-US" b="1" dirty="0">
              <a:latin typeface="Comic Sans MS" pitchFamily="66" charset="0"/>
            </a:endParaRPr>
          </a:p>
        </p:txBody>
      </p:sp>
      <p:sp>
        <p:nvSpPr>
          <p:cNvPr id="51" name="Rectangle 50"/>
          <p:cNvSpPr/>
          <p:nvPr/>
        </p:nvSpPr>
        <p:spPr>
          <a:xfrm>
            <a:off x="4932040" y="4997494"/>
            <a:ext cx="4032448" cy="954107"/>
          </a:xfrm>
          <a:prstGeom prst="rect">
            <a:avLst/>
          </a:prstGeom>
          <a:solidFill>
            <a:schemeClr val="accent3">
              <a:lumMod val="20000"/>
              <a:lumOff val="80000"/>
            </a:schemeClr>
          </a:solidFill>
        </p:spPr>
        <p:txBody>
          <a:bodyPr wrap="square">
            <a:spAutoFit/>
          </a:bodyPr>
          <a:lstStyle/>
          <a:p>
            <a:r>
              <a:rPr lang="en-US" sz="1400" b="1" dirty="0" smtClean="0">
                <a:latin typeface="Comic Sans MS" pitchFamily="66" charset="0"/>
                <a:hlinkClick r:id="rId5" action="ppaction://hlinkpres?slideindex=1&amp;slidetitle="/>
              </a:rPr>
              <a:t>Laszlo </a:t>
            </a:r>
            <a:r>
              <a:rPr lang="en-US" sz="1400" b="1" dirty="0" err="1" smtClean="0">
                <a:latin typeface="Comic Sans MS" pitchFamily="66" charset="0"/>
                <a:hlinkClick r:id="rId5" action="ppaction://hlinkpres?slideindex=1&amp;slidetitle="/>
              </a:rPr>
              <a:t>Csernai</a:t>
            </a:r>
            <a:r>
              <a:rPr lang="en-US" sz="1400" b="1" dirty="0" smtClean="0">
                <a:latin typeface="Comic Sans MS" pitchFamily="66" charset="0"/>
              </a:rPr>
              <a:t> : Multi module </a:t>
            </a:r>
            <a:r>
              <a:rPr lang="en-US" sz="1400" b="1" dirty="0" err="1" smtClean="0">
                <a:latin typeface="Comic Sans MS" pitchFamily="66" charset="0"/>
              </a:rPr>
              <a:t>modelling</a:t>
            </a:r>
            <a:r>
              <a:rPr lang="en-US" sz="1400" b="1" dirty="0" smtClean="0">
                <a:latin typeface="Comic Sans MS" pitchFamily="66" charset="0"/>
              </a:rPr>
              <a:t> of heavy ion collisions Collective flow and QGP properties a RIKEN-BNL workshop November 17-19, 2003</a:t>
            </a:r>
            <a:endParaRPr lang="en-US" sz="1400" b="1" dirty="0">
              <a:latin typeface="Comic Sans MS" pitchFamily="66" charset="0"/>
            </a:endParaRPr>
          </a:p>
        </p:txBody>
      </p:sp>
      <p:sp>
        <p:nvSpPr>
          <p:cNvPr id="52" name="Text Box 17"/>
          <p:cNvSpPr txBox="1">
            <a:spLocks noChangeArrowheads="1"/>
          </p:cNvSpPr>
          <p:nvPr/>
        </p:nvSpPr>
        <p:spPr bwMode="auto">
          <a:xfrm>
            <a:off x="4139952" y="4036987"/>
            <a:ext cx="1371600" cy="1192213"/>
          </a:xfrm>
          <a:prstGeom prst="rect">
            <a:avLst/>
          </a:prstGeom>
          <a:noFill/>
          <a:ln w="9525">
            <a:noFill/>
            <a:miter lim="800000"/>
            <a:headEnd/>
            <a:tailEnd/>
          </a:ln>
          <a:effectLst/>
        </p:spPr>
        <p:txBody>
          <a:bodyPr>
            <a:spAutoFit/>
          </a:bodyPr>
          <a:lstStyle/>
          <a:p>
            <a:pPr>
              <a:spcBef>
                <a:spcPct val="50000"/>
              </a:spcBef>
            </a:pPr>
            <a:r>
              <a:rPr lang="en-US" sz="1800" b="1" dirty="0">
                <a:solidFill>
                  <a:srgbClr val="FF0000"/>
                </a:solidFill>
              </a:rPr>
              <a:t>Directed</a:t>
            </a:r>
          </a:p>
          <a:p>
            <a:pPr>
              <a:spcBef>
                <a:spcPct val="50000"/>
              </a:spcBef>
            </a:pPr>
            <a:r>
              <a:rPr lang="en-US" sz="1800" b="1" dirty="0">
                <a:solidFill>
                  <a:srgbClr val="FF0000"/>
                </a:solidFill>
              </a:rPr>
              <a:t>Transverse</a:t>
            </a:r>
          </a:p>
          <a:p>
            <a:pPr>
              <a:spcBef>
                <a:spcPct val="50000"/>
              </a:spcBef>
            </a:pPr>
            <a:r>
              <a:rPr lang="en-US" sz="1800" b="1" dirty="0">
                <a:solidFill>
                  <a:srgbClr val="FF0000"/>
                </a:solidFill>
              </a:rPr>
              <a:t>flow</a:t>
            </a:r>
            <a:endParaRPr lang="en-GB" sz="1800" b="1" dirty="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4404</TotalTime>
  <Words>1834</Words>
  <Application>Microsoft Office PowerPoint</Application>
  <PresentationFormat>On-screen Show (4:3)</PresentationFormat>
  <Paragraphs>139</Paragraphs>
  <Slides>17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Office Theme</vt:lpstr>
      <vt:lpstr>Equation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jinr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219</cp:revision>
  <dcterms:created xsi:type="dcterms:W3CDTF">2011-05-07T06:26:34Z</dcterms:created>
  <dcterms:modified xsi:type="dcterms:W3CDTF">2011-06-18T04:27:06Z</dcterms:modified>
</cp:coreProperties>
</file>