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9" r:id="rId2"/>
    <p:sldId id="282" r:id="rId3"/>
    <p:sldId id="310" r:id="rId4"/>
    <p:sldId id="289" r:id="rId5"/>
    <p:sldId id="304" r:id="rId6"/>
    <p:sldId id="306" r:id="rId7"/>
    <p:sldId id="307" r:id="rId8"/>
    <p:sldId id="414" r:id="rId9"/>
    <p:sldId id="309" r:id="rId10"/>
    <p:sldId id="284" r:id="rId11"/>
    <p:sldId id="417" r:id="rId12"/>
    <p:sldId id="301" r:id="rId13"/>
    <p:sldId id="411" r:id="rId14"/>
    <p:sldId id="413" r:id="rId15"/>
    <p:sldId id="283" r:id="rId16"/>
    <p:sldId id="303" r:id="rId17"/>
    <p:sldId id="288" r:id="rId18"/>
    <p:sldId id="412" r:id="rId19"/>
    <p:sldId id="264" r:id="rId20"/>
    <p:sldId id="311" r:id="rId21"/>
    <p:sldId id="312" r:id="rId22"/>
    <p:sldId id="415" r:id="rId23"/>
    <p:sldId id="416" r:id="rId24"/>
    <p:sldId id="308" r:id="rId25"/>
    <p:sldId id="318" r:id="rId26"/>
    <p:sldId id="31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252567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3"/>
    <p:restoredTop sz="94686"/>
  </p:normalViewPr>
  <p:slideViewPr>
    <p:cSldViewPr snapToGrid="0" snapToObjects="1">
      <p:cViewPr varScale="1">
        <p:scale>
          <a:sx n="101" d="100"/>
          <a:sy n="101" d="100"/>
        </p:scale>
        <p:origin x="22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ntoni\Downloads\explore-csv.csv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610744965838245E-2"/>
          <c:y val="3.4515913162426394E-2"/>
          <c:w val="0.94110904292140707"/>
          <c:h val="0.738539033857349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LHC restart clippings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0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971-9843-8EF1-A22DD3909102}"/>
                </c:ext>
              </c:extLst>
            </c:dLbl>
            <c:dLbl>
              <c:idx val="22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971-9843-8EF1-A22DD39091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Sheet1!$A$2:$A$26</c:f>
              <c:numCache>
                <c:formatCode>m/d/yy</c:formatCode>
                <c:ptCount val="25"/>
                <c:pt idx="0">
                  <c:v>44652</c:v>
                </c:pt>
                <c:pt idx="1">
                  <c:v>44653</c:v>
                </c:pt>
                <c:pt idx="2">
                  <c:v>44654</c:v>
                </c:pt>
                <c:pt idx="3">
                  <c:v>44655</c:v>
                </c:pt>
                <c:pt idx="4">
                  <c:v>44656</c:v>
                </c:pt>
                <c:pt idx="5">
                  <c:v>44657</c:v>
                </c:pt>
                <c:pt idx="6">
                  <c:v>44658</c:v>
                </c:pt>
                <c:pt idx="7">
                  <c:v>44659</c:v>
                </c:pt>
                <c:pt idx="8">
                  <c:v>44660</c:v>
                </c:pt>
                <c:pt idx="9">
                  <c:v>44661</c:v>
                </c:pt>
                <c:pt idx="10">
                  <c:v>44662</c:v>
                </c:pt>
                <c:pt idx="11">
                  <c:v>44663</c:v>
                </c:pt>
                <c:pt idx="12">
                  <c:v>44664</c:v>
                </c:pt>
                <c:pt idx="13">
                  <c:v>44665</c:v>
                </c:pt>
                <c:pt idx="14">
                  <c:v>44666</c:v>
                </c:pt>
                <c:pt idx="15">
                  <c:v>44667</c:v>
                </c:pt>
                <c:pt idx="16">
                  <c:v>44668</c:v>
                </c:pt>
                <c:pt idx="17">
                  <c:v>44669</c:v>
                </c:pt>
                <c:pt idx="18">
                  <c:v>44670</c:v>
                </c:pt>
                <c:pt idx="19">
                  <c:v>44671</c:v>
                </c:pt>
                <c:pt idx="20">
                  <c:v>44672</c:v>
                </c:pt>
                <c:pt idx="21">
                  <c:v>44673</c:v>
                </c:pt>
                <c:pt idx="22">
                  <c:v>44674</c:v>
                </c:pt>
                <c:pt idx="23">
                  <c:v>44675</c:v>
                </c:pt>
                <c:pt idx="24">
                  <c:v>44676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20</c:v>
                </c:pt>
                <c:pt idx="1">
                  <c:v>12</c:v>
                </c:pt>
                <c:pt idx="2">
                  <c:v>14</c:v>
                </c:pt>
                <c:pt idx="3">
                  <c:v>12</c:v>
                </c:pt>
                <c:pt idx="4">
                  <c:v>21</c:v>
                </c:pt>
                <c:pt idx="5">
                  <c:v>16</c:v>
                </c:pt>
                <c:pt idx="6">
                  <c:v>29</c:v>
                </c:pt>
                <c:pt idx="7">
                  <c:v>48</c:v>
                </c:pt>
                <c:pt idx="8">
                  <c:v>30</c:v>
                </c:pt>
                <c:pt idx="9">
                  <c:v>15</c:v>
                </c:pt>
                <c:pt idx="10">
                  <c:v>22</c:v>
                </c:pt>
                <c:pt idx="11">
                  <c:v>28</c:v>
                </c:pt>
                <c:pt idx="12">
                  <c:v>13</c:v>
                </c:pt>
                <c:pt idx="13">
                  <c:v>11</c:v>
                </c:pt>
                <c:pt idx="14">
                  <c:v>6</c:v>
                </c:pt>
                <c:pt idx="15">
                  <c:v>9</c:v>
                </c:pt>
                <c:pt idx="16">
                  <c:v>10</c:v>
                </c:pt>
                <c:pt idx="17">
                  <c:v>3</c:v>
                </c:pt>
                <c:pt idx="18">
                  <c:v>8</c:v>
                </c:pt>
                <c:pt idx="19">
                  <c:v>117</c:v>
                </c:pt>
                <c:pt idx="20">
                  <c:v>83</c:v>
                </c:pt>
                <c:pt idx="21">
                  <c:v>918</c:v>
                </c:pt>
                <c:pt idx="22">
                  <c:v>412</c:v>
                </c:pt>
                <c:pt idx="23">
                  <c:v>83</c:v>
                </c:pt>
                <c:pt idx="24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71-9843-8EF1-A22DD3909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38774288"/>
        <c:axId val="1438775968"/>
      </c:lineChart>
      <c:dateAx>
        <c:axId val="1438774288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38775968"/>
        <c:crosses val="autoZero"/>
        <c:auto val="1"/>
        <c:lblOffset val="100"/>
        <c:baseTimeUnit val="days"/>
      </c:dateAx>
      <c:valAx>
        <c:axId val="143877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3877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Restart clippings from 20 to 25 April</c:v>
                </c:pt>
              </c:strCache>
            </c:strRef>
          </c:tx>
          <c:spPr>
            <a:solidFill>
              <a:schemeClr val="accent1"/>
            </a:solidFill>
            <a:ln w="28575" cap="rnd">
              <a:noFill/>
              <a:round/>
            </a:ln>
            <a:effectLst/>
          </c:spPr>
          <c:invertIfNegative val="0"/>
          <c:cat>
            <c:strRef>
              <c:f>Sheet1!$A$2:$A$24</c:f>
              <c:strCache>
                <c:ptCount val="23"/>
                <c:pt idx="0">
                  <c:v>United Kingdom</c:v>
                </c:pt>
                <c:pt idx="1">
                  <c:v>Germany</c:v>
                </c:pt>
                <c:pt idx="2">
                  <c:v>Switzerland</c:v>
                </c:pt>
                <c:pt idx="3">
                  <c:v>Spain</c:v>
                </c:pt>
                <c:pt idx="4">
                  <c:v>France</c:v>
                </c:pt>
                <c:pt idx="5">
                  <c:v>Austria</c:v>
                </c:pt>
                <c:pt idx="6">
                  <c:v>Romania</c:v>
                </c:pt>
                <c:pt idx="7">
                  <c:v>Italy</c:v>
                </c:pt>
                <c:pt idx="8">
                  <c:v>Hungary</c:v>
                </c:pt>
                <c:pt idx="9">
                  <c:v>Portugal</c:v>
                </c:pt>
                <c:pt idx="10">
                  <c:v>Poland</c:v>
                </c:pt>
                <c:pt idx="11">
                  <c:v>Serbia</c:v>
                </c:pt>
                <c:pt idx="12">
                  <c:v>Czech Republic</c:v>
                </c:pt>
                <c:pt idx="13">
                  <c:v>Slovakia</c:v>
                </c:pt>
                <c:pt idx="14">
                  <c:v>Belgium</c:v>
                </c:pt>
                <c:pt idx="15">
                  <c:v>Bulgaria</c:v>
                </c:pt>
                <c:pt idx="16">
                  <c:v>Netherlands</c:v>
                </c:pt>
                <c:pt idx="17">
                  <c:v>Sweden</c:v>
                </c:pt>
                <c:pt idx="18">
                  <c:v>Finland</c:v>
                </c:pt>
                <c:pt idx="19">
                  <c:v>Greece</c:v>
                </c:pt>
                <c:pt idx="20">
                  <c:v>Norway</c:v>
                </c:pt>
                <c:pt idx="21">
                  <c:v>Israel</c:v>
                </c:pt>
                <c:pt idx="22">
                  <c:v>Denmark</c:v>
                </c:pt>
              </c:strCache>
            </c:strRef>
          </c:cat>
          <c:val>
            <c:numRef>
              <c:f>Sheet1!$B$2:$B$24</c:f>
              <c:numCache>
                <c:formatCode>General</c:formatCode>
                <c:ptCount val="23"/>
                <c:pt idx="0">
                  <c:v>259</c:v>
                </c:pt>
                <c:pt idx="1">
                  <c:v>245</c:v>
                </c:pt>
                <c:pt idx="2">
                  <c:v>65</c:v>
                </c:pt>
                <c:pt idx="3">
                  <c:v>56</c:v>
                </c:pt>
                <c:pt idx="4">
                  <c:v>54</c:v>
                </c:pt>
                <c:pt idx="5">
                  <c:v>39</c:v>
                </c:pt>
                <c:pt idx="6">
                  <c:v>38</c:v>
                </c:pt>
                <c:pt idx="7">
                  <c:v>30</c:v>
                </c:pt>
                <c:pt idx="8">
                  <c:v>30</c:v>
                </c:pt>
                <c:pt idx="9">
                  <c:v>22</c:v>
                </c:pt>
                <c:pt idx="10">
                  <c:v>21</c:v>
                </c:pt>
                <c:pt idx="11">
                  <c:v>16</c:v>
                </c:pt>
                <c:pt idx="12">
                  <c:v>9</c:v>
                </c:pt>
                <c:pt idx="13">
                  <c:v>9</c:v>
                </c:pt>
                <c:pt idx="14">
                  <c:v>8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1</c:v>
                </c:pt>
                <c:pt idx="21">
                  <c:v>1</c:v>
                </c:pt>
                <c:pt idx="2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4A-904E-8F52-9C859824C5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9772352"/>
        <c:axId val="1919257536"/>
      </c:barChart>
      <c:catAx>
        <c:axId val="191977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919257536"/>
        <c:crosses val="autoZero"/>
        <c:auto val="1"/>
        <c:lblAlgn val="ctr"/>
        <c:lblOffset val="100"/>
        <c:noMultiLvlLbl val="0"/>
      </c:catAx>
      <c:valAx>
        <c:axId val="1919257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91977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'explore-csv'!$A$5:$A$62</c:f>
              <c:numCache>
                <c:formatCode>m/d/yyyy\ h:mm</c:formatCode>
                <c:ptCount val="58"/>
                <c:pt idx="0">
                  <c:v>44593</c:v>
                </c:pt>
                <c:pt idx="1">
                  <c:v>44594</c:v>
                </c:pt>
                <c:pt idx="2">
                  <c:v>44595</c:v>
                </c:pt>
                <c:pt idx="3">
                  <c:v>44596</c:v>
                </c:pt>
                <c:pt idx="4">
                  <c:v>44597</c:v>
                </c:pt>
                <c:pt idx="5">
                  <c:v>44598</c:v>
                </c:pt>
                <c:pt idx="6">
                  <c:v>44599</c:v>
                </c:pt>
                <c:pt idx="7">
                  <c:v>44600</c:v>
                </c:pt>
                <c:pt idx="8">
                  <c:v>44601</c:v>
                </c:pt>
                <c:pt idx="9">
                  <c:v>44602</c:v>
                </c:pt>
                <c:pt idx="10">
                  <c:v>44603</c:v>
                </c:pt>
                <c:pt idx="11">
                  <c:v>44604</c:v>
                </c:pt>
                <c:pt idx="12">
                  <c:v>44605</c:v>
                </c:pt>
                <c:pt idx="13">
                  <c:v>44606</c:v>
                </c:pt>
                <c:pt idx="14">
                  <c:v>44607</c:v>
                </c:pt>
                <c:pt idx="15">
                  <c:v>44608</c:v>
                </c:pt>
                <c:pt idx="16">
                  <c:v>44609</c:v>
                </c:pt>
                <c:pt idx="17">
                  <c:v>44610</c:v>
                </c:pt>
                <c:pt idx="18">
                  <c:v>44611</c:v>
                </c:pt>
                <c:pt idx="19">
                  <c:v>44612</c:v>
                </c:pt>
                <c:pt idx="20">
                  <c:v>44613</c:v>
                </c:pt>
                <c:pt idx="21">
                  <c:v>44614</c:v>
                </c:pt>
                <c:pt idx="22">
                  <c:v>44615</c:v>
                </c:pt>
                <c:pt idx="23">
                  <c:v>44616</c:v>
                </c:pt>
                <c:pt idx="24">
                  <c:v>44617</c:v>
                </c:pt>
                <c:pt idx="25">
                  <c:v>44618</c:v>
                </c:pt>
                <c:pt idx="26">
                  <c:v>44619</c:v>
                </c:pt>
                <c:pt idx="27">
                  <c:v>44620</c:v>
                </c:pt>
                <c:pt idx="28">
                  <c:v>44621</c:v>
                </c:pt>
                <c:pt idx="29">
                  <c:v>44622</c:v>
                </c:pt>
                <c:pt idx="30">
                  <c:v>44623</c:v>
                </c:pt>
                <c:pt idx="31">
                  <c:v>44624</c:v>
                </c:pt>
                <c:pt idx="32">
                  <c:v>44625</c:v>
                </c:pt>
                <c:pt idx="33">
                  <c:v>44626</c:v>
                </c:pt>
                <c:pt idx="34">
                  <c:v>44627</c:v>
                </c:pt>
                <c:pt idx="35">
                  <c:v>44628</c:v>
                </c:pt>
                <c:pt idx="36">
                  <c:v>44629</c:v>
                </c:pt>
                <c:pt idx="37">
                  <c:v>44630</c:v>
                </c:pt>
                <c:pt idx="38">
                  <c:v>44631</c:v>
                </c:pt>
                <c:pt idx="39">
                  <c:v>44632</c:v>
                </c:pt>
                <c:pt idx="40">
                  <c:v>44633</c:v>
                </c:pt>
                <c:pt idx="41">
                  <c:v>44634</c:v>
                </c:pt>
                <c:pt idx="42">
                  <c:v>44635</c:v>
                </c:pt>
                <c:pt idx="43">
                  <c:v>44636</c:v>
                </c:pt>
                <c:pt idx="44">
                  <c:v>44637</c:v>
                </c:pt>
                <c:pt idx="45">
                  <c:v>44638</c:v>
                </c:pt>
                <c:pt idx="46">
                  <c:v>44639</c:v>
                </c:pt>
                <c:pt idx="47">
                  <c:v>44640</c:v>
                </c:pt>
                <c:pt idx="48">
                  <c:v>44641</c:v>
                </c:pt>
                <c:pt idx="49">
                  <c:v>44642</c:v>
                </c:pt>
                <c:pt idx="50">
                  <c:v>44643</c:v>
                </c:pt>
                <c:pt idx="51">
                  <c:v>44644</c:v>
                </c:pt>
                <c:pt idx="52">
                  <c:v>44645</c:v>
                </c:pt>
                <c:pt idx="53">
                  <c:v>44646</c:v>
                </c:pt>
                <c:pt idx="54">
                  <c:v>44647</c:v>
                </c:pt>
                <c:pt idx="55">
                  <c:v>44648</c:v>
                </c:pt>
                <c:pt idx="56">
                  <c:v>44649</c:v>
                </c:pt>
                <c:pt idx="57">
                  <c:v>44650</c:v>
                </c:pt>
              </c:numCache>
            </c:numRef>
          </c:cat>
          <c:val>
            <c:numRef>
              <c:f>'explore-csv'!$B$5:$B$62</c:f>
              <c:numCache>
                <c:formatCode>General</c:formatCode>
                <c:ptCount val="5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43</c:v>
                </c:pt>
                <c:pt idx="8">
                  <c:v>6</c:v>
                </c:pt>
                <c:pt idx="9">
                  <c:v>70</c:v>
                </c:pt>
                <c:pt idx="10">
                  <c:v>19</c:v>
                </c:pt>
                <c:pt idx="11">
                  <c:v>2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6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3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2</c:v>
                </c:pt>
                <c:pt idx="42">
                  <c:v>21</c:v>
                </c:pt>
                <c:pt idx="43">
                  <c:v>69</c:v>
                </c:pt>
                <c:pt idx="44">
                  <c:v>6</c:v>
                </c:pt>
                <c:pt idx="45">
                  <c:v>63</c:v>
                </c:pt>
                <c:pt idx="46">
                  <c:v>33</c:v>
                </c:pt>
                <c:pt idx="47">
                  <c:v>10</c:v>
                </c:pt>
                <c:pt idx="48">
                  <c:v>102</c:v>
                </c:pt>
                <c:pt idx="49">
                  <c:v>90</c:v>
                </c:pt>
                <c:pt idx="50">
                  <c:v>71</c:v>
                </c:pt>
                <c:pt idx="51">
                  <c:v>51</c:v>
                </c:pt>
                <c:pt idx="52">
                  <c:v>10</c:v>
                </c:pt>
                <c:pt idx="53">
                  <c:v>2</c:v>
                </c:pt>
                <c:pt idx="54">
                  <c:v>0</c:v>
                </c:pt>
                <c:pt idx="55">
                  <c:v>3</c:v>
                </c:pt>
                <c:pt idx="56">
                  <c:v>3</c:v>
                </c:pt>
                <c:pt idx="57">
                  <c:v>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A6D-4A4E-90F9-A444FD9174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3032336"/>
        <c:axId val="2053034000"/>
      </c:lineChart>
      <c:dateAx>
        <c:axId val="2053032336"/>
        <c:scaling>
          <c:orientation val="minMax"/>
        </c:scaling>
        <c:delete val="1"/>
        <c:axPos val="b"/>
        <c:numFmt formatCode="m/d/yyyy\ h:mm" sourceLinked="1"/>
        <c:majorTickMark val="out"/>
        <c:minorTickMark val="none"/>
        <c:tickLblPos val="nextTo"/>
        <c:crossAx val="2053034000"/>
        <c:crosses val="autoZero"/>
        <c:auto val="1"/>
        <c:lblOffset val="100"/>
        <c:baseTimeUnit val="days"/>
      </c:dateAx>
      <c:valAx>
        <c:axId val="20530340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5303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Twitter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Impressions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1349326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A8-4C48-ACEE-694258188A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Facebook</c:v>
                </c:pt>
              </c:strCache>
            </c:strRef>
          </c:tx>
          <c:spPr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Impressions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1480347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A8-4C48-ACEE-694258188AB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LinkedIn</c:v>
                </c:pt>
              </c:strCache>
            </c:strRef>
          </c:tx>
          <c:spPr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Impressions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1270400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A8-4C48-ACEE-694258188AB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Instagram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Impressions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1952515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A8-4C48-ACEE-694258188AB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Youtube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Impressions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69865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A8-4C48-ACEE-694258188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40476144"/>
        <c:axId val="-2140472688"/>
      </c:barChart>
      <c:catAx>
        <c:axId val="-214047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2688"/>
        <c:crosses val="autoZero"/>
        <c:auto val="1"/>
        <c:lblAlgn val="ctr"/>
        <c:lblOffset val="100"/>
        <c:noMultiLvlLbl val="0"/>
      </c:catAx>
      <c:valAx>
        <c:axId val="-2140472688"/>
        <c:scaling>
          <c:orientation val="minMax"/>
        </c:scaling>
        <c:delete val="0"/>
        <c:axPos val="b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6144"/>
        <c:crosses val="autoZero"/>
        <c:crossBetween val="between"/>
      </c:valAx>
      <c:spPr>
        <a:prstGeom prst="rect">
          <a:avLst/>
        </a:prstGeom>
        <a:noFill/>
        <a:ln>
          <a:noFill/>
        </a:ln>
      </c:spPr>
    </c:plotArea>
    <c:legend>
      <c:legendPos val="b"/>
      <c:layout>
        <c:manualLayout>
          <c:xMode val="edge"/>
          <c:yMode val="edge"/>
          <c:x val="0.1021204733657376"/>
          <c:y val="0.83808318789581138"/>
          <c:w val="0.7912327085738603"/>
          <c:h val="0.12584735994804483"/>
        </c:manualLayout>
      </c:layout>
      <c:overlay val="0"/>
      <c:spPr>
        <a:prstGeom prst="rect">
          <a:avLst/>
        </a:prstGeom>
        <a:noFill/>
        <a:ln>
          <a:noFill/>
          <a:round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xfrm>
      <a:off x="6172200" y="2427288"/>
      <a:ext cx="5611813" cy="3762375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en-CH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Twitter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Reactions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76-4F09-B6AC-9AEEC35583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Facebook</c:v>
                </c:pt>
              </c:strCache>
            </c:strRef>
          </c:tx>
          <c:spPr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Reactions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22962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76-4F09-B6AC-9AEEC355838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LinkedIn</c:v>
                </c:pt>
              </c:strCache>
            </c:strRef>
          </c:tx>
          <c:spPr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Reactions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20810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76-4F09-B6AC-9AEEC355838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Instagram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Reactions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74384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76-4F09-B6AC-9AEEC355838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Youtube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Reactions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3250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76-4F09-B6AC-9AEEC35583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40476144"/>
        <c:axId val="-2140472688"/>
      </c:barChart>
      <c:catAx>
        <c:axId val="-214047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2688"/>
        <c:crosses val="autoZero"/>
        <c:auto val="1"/>
        <c:lblAlgn val="ctr"/>
        <c:lblOffset val="100"/>
        <c:noMultiLvlLbl val="0"/>
      </c:catAx>
      <c:valAx>
        <c:axId val="-2140472688"/>
        <c:scaling>
          <c:orientation val="minMax"/>
        </c:scaling>
        <c:delete val="0"/>
        <c:axPos val="b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6144"/>
        <c:crosses val="autoZero"/>
        <c:crossBetween val="between"/>
      </c:valAx>
      <c:spPr>
        <a:prstGeom prst="rect">
          <a:avLst/>
        </a:prstGeom>
        <a:noFill/>
        <a:ln>
          <a:noFill/>
        </a:ln>
      </c:spPr>
    </c:plotArea>
    <c:plotVisOnly val="1"/>
    <c:dispBlanksAs val="gap"/>
    <c:showDLblsOverMax val="0"/>
  </c:chart>
  <c:spPr>
    <a:xfrm>
      <a:off x="6172200" y="2427288"/>
      <a:ext cx="5611813" cy="3762375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en-CH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Twitter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Number of posts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1A-4AA1-AF1A-26C542A91E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Facebook</c:v>
                </c:pt>
              </c:strCache>
            </c:strRef>
          </c:tx>
          <c:spPr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Number of posts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1A-4AA1-AF1A-26C542A91E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LinkedIn</c:v>
                </c:pt>
              </c:strCache>
            </c:strRef>
          </c:tx>
          <c:spPr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Sheet1!$A$2</c:f>
              <c:strCache>
                <c:ptCount val="1"/>
                <c:pt idx="0">
                  <c:v>Number of posts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1A-4AA1-AF1A-26C542A91EB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Instagram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Number of posts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F1A-4AA1-AF1A-26C542A91EB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Youtube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Number of posts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1A-4AA1-AF1A-26C542A91E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40476144"/>
        <c:axId val="-2140472688"/>
      </c:barChart>
      <c:catAx>
        <c:axId val="-214047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2688"/>
        <c:crosses val="autoZero"/>
        <c:auto val="1"/>
        <c:lblAlgn val="ctr"/>
        <c:lblOffset val="100"/>
        <c:noMultiLvlLbl val="0"/>
      </c:catAx>
      <c:valAx>
        <c:axId val="-2140472688"/>
        <c:scaling>
          <c:orientation val="minMax"/>
        </c:scaling>
        <c:delete val="0"/>
        <c:axPos val="b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-2140476144"/>
        <c:crosses val="autoZero"/>
        <c:crossBetween val="between"/>
      </c:valAx>
      <c:spPr>
        <a:prstGeom prst="rect">
          <a:avLst/>
        </a:prstGeom>
        <a:noFill/>
        <a:ln>
          <a:noFill/>
        </a:ln>
      </c:spPr>
    </c:plotArea>
    <c:plotVisOnly val="1"/>
    <c:dispBlanksAs val="gap"/>
    <c:showDLblsOverMax val="0"/>
  </c:chart>
  <c:spPr>
    <a:xfrm>
      <a:off x="6172200" y="2427288"/>
      <a:ext cx="5611813" cy="3762375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en-CH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5D2-4116-B0B0-A91D735FDE73}"/>
              </c:ext>
            </c:extLst>
          </c:dPt>
          <c:dPt>
            <c:idx val="1"/>
            <c:bubble3D val="0"/>
            <c:spPr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5D2-4116-B0B0-A91D735FDE73}"/>
              </c:ext>
            </c:extLst>
          </c:dPt>
          <c:dPt>
            <c:idx val="2"/>
            <c:bubble3D val="0"/>
            <c:spPr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85D2-4116-B0B0-A91D735FDE73}"/>
              </c:ext>
            </c:extLst>
          </c:dPt>
          <c:dPt>
            <c:idx val="3"/>
            <c:bubble3D val="0"/>
            <c:spPr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85D2-4116-B0B0-A91D735FDE73}"/>
              </c:ext>
            </c:extLst>
          </c:dPt>
          <c:dPt>
            <c:idx val="4"/>
            <c:bubble3D val="0"/>
            <c:spPr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85D2-4116-B0B0-A91D735FDE73}"/>
              </c:ext>
            </c:extLst>
          </c:dPt>
          <c:dPt>
            <c:idx val="5"/>
            <c:bubble3D val="0"/>
            <c:spPr>
              <a:prstGeom prst="rect">
                <a:avLst/>
              </a:prstGeom>
              <a:solidFill>
                <a:schemeClr val="accent6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85D2-4116-B0B0-A91D735FDE7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85D2-4116-B0B0-A91D735FDE73}"/>
                </c:ext>
              </c:extLst>
            </c:dLbl>
            <c:dLbl>
              <c:idx val="4"/>
              <c:spPr>
                <a:noFill/>
                <a:ln>
                  <a:noFill/>
                </a:ln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85D2-4116-B0B0-A91D735FDE7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AE386E1-21D2-9149-A363-58841BE9D90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85D2-4116-B0B0-A91D735FDE73}"/>
                </c:ext>
              </c:extLst>
            </c:dLbl>
            <c:spPr>
              <a:noFill/>
              <a:ln>
                <a:noFill/>
              </a:ln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prstGeom prst="rect">
                  <a:avLst/>
                </a:prstGeom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Neutral</c:v>
                </c:pt>
                <c:pt idx="1">
                  <c:v>Positive</c:v>
                </c:pt>
                <c:pt idx="2">
                  <c:v>Negative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</c:v>
                </c:pt>
                <c:pt idx="1">
                  <c:v>16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5D2-4116-B0B0-A91D735FDE7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48"/>
      </c:doughnutChart>
      <c:spPr>
        <a:prstGeom prst="rect">
          <a:avLst/>
        </a:prstGeom>
        <a:noFill/>
        <a:ln>
          <a:noFill/>
        </a:ln>
      </c:spPr>
    </c:plotArea>
    <c:legend>
      <c:legendPos val="b"/>
      <c:overlay val="0"/>
      <c:spPr>
        <a:prstGeom prst="rect">
          <a:avLst/>
        </a:prstGeom>
        <a:noFill/>
        <a:ln>
          <a:noFill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xfrm>
      <a:off x="6172200" y="1591200"/>
      <a:ext cx="5611813" cy="4608512"/>
    </a:xfrm>
    <a:prstGeom prst="rect">
      <a:avLst/>
    </a:prstGeom>
    <a:noFill/>
    <a:ln>
      <a:noFill/>
    </a:ln>
  </c:spPr>
  <c:txPr>
    <a:bodyPr/>
    <a:lstStyle/>
    <a:p>
      <a:pPr>
        <a:defRPr>
          <a:solidFill>
            <a:schemeClr val="tx2"/>
          </a:solidFill>
        </a:defRPr>
      </a:pPr>
      <a:endParaRPr lang="en-CH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0356A-E7B7-3748-B72F-68E2BECF182F}" type="doc">
      <dgm:prSet loTypeId="urn:microsoft.com/office/officeart/2005/8/layout/hList1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32C576B7-3FA8-9943-91D2-6623E57E3DAB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Events</a:t>
          </a:r>
        </a:p>
      </dgm:t>
    </dgm:pt>
    <dgm:pt modelId="{23D3764C-BFA3-4D4D-A0F1-D5ECF20DDD73}" type="parTrans" cxnId="{A2F965BE-C4F2-9F42-8F6A-B900F0DEE03E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B3E55E4-FA43-5345-BB46-787FEB2AC379}" type="sibTrans" cxnId="{A2F965BE-C4F2-9F42-8F6A-B900F0DEE03E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0431EC-1716-A44E-9651-4068F2AB1099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Products</a:t>
          </a:r>
        </a:p>
      </dgm:t>
    </dgm:pt>
    <dgm:pt modelId="{E07DFAC8-2A24-DE46-9E51-D587E8319AB7}" type="parTrans" cxnId="{09AF94AA-D4D4-814E-9131-B1B73001205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D487CF2-D97B-8B47-89D8-D028C607D549}" type="sibTrans" cxnId="{09AF94AA-D4D4-814E-9131-B1B73001205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87FB8F8-0F96-3647-9041-D01EF2929C9C}">
      <dgm:prSet custT="1"/>
      <dgm:spPr/>
      <dgm:t>
        <a:bodyPr/>
        <a:lstStyle/>
        <a:p>
          <a:r>
            <a:rPr lang="en-GB" sz="2000" dirty="0">
              <a:latin typeface="+mn-lt"/>
            </a:rPr>
            <a:t>Channels</a:t>
          </a:r>
        </a:p>
      </dgm:t>
    </dgm:pt>
    <dgm:pt modelId="{2D6E8F63-2398-A245-86BC-4BE6D059A65E}" type="parTrans" cxnId="{637E27FB-A1DE-2048-8A0F-C1FA59AACEB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64DB50D-9ABB-4341-8655-4516366DD9B6}" type="sibTrans" cxnId="{637E27FB-A1DE-2048-8A0F-C1FA59AACEB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27075884-5403-AF46-B949-13361B5E5F69}">
      <dgm:prSet custT="1"/>
      <dgm:spPr/>
      <dgm:t>
        <a:bodyPr/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kern="1200" dirty="0">
              <a:latin typeface="+mn-lt"/>
            </a:rPr>
            <a:t>Higgs symposium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</dgm:t>
    </dgm:pt>
    <dgm:pt modelId="{D9C63D99-551B-7A46-823F-9EC09814E59E}" type="parTrans" cxnId="{3C96B505-5F6A-C542-947C-41EF5021C0F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5B5F7E8A-CA65-944A-8BA0-1781B1C703DA}" type="sibTrans" cxnId="{3C96B505-5F6A-C542-947C-41EF5021C0F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43C66820-4464-124C-A9EC-343980E6DC3D}">
      <dgm:prSet custT="1"/>
      <dgm:spPr/>
      <dgm:t>
        <a:bodyPr/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kern="1200" dirty="0">
              <a:latin typeface="+mn-lt"/>
            </a:rPr>
            <a:t>Run3 first physics Live</a:t>
          </a:r>
        </a:p>
      </dgm:t>
    </dgm:pt>
    <dgm:pt modelId="{B032F87B-8C91-3842-8732-AD1CF6073EBD}" type="parTrans" cxnId="{42A4DA37-A80B-BE4F-A773-5115C0F78E3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654B1A1-8CB0-E442-A6B1-AC91211C8CD0}" type="sibTrans" cxnId="{42A4DA37-A80B-BE4F-A773-5115C0F78E3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388CB66-577B-5349-AEC0-39BCDA881472}">
      <dgm:prSet custT="1"/>
      <dgm:spPr/>
      <dgm:t>
        <a:bodyPr/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dirty="0">
              <a:latin typeface="+mn-lt"/>
            </a:rPr>
            <a:t>Local public events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</dgm:t>
    </dgm:pt>
    <dgm:pt modelId="{930DF193-D3BF-394C-8DE6-0AAF8C4B7A6D}" type="parTrans" cxnId="{19BF4C45-6428-3C44-BA1A-781548AA1FB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FB40558-33B1-1F4B-A863-2C826D7E8EB9}" type="sibTrans" cxnId="{19BF4C45-6428-3C44-BA1A-781548AA1FB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2A73DA5-1C8F-9545-A4E7-D315ACCF487B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dirty="0" err="1">
              <a:latin typeface="+mn-lt"/>
            </a:rPr>
            <a:t>home.cern</a:t>
          </a:r>
          <a:endParaRPr lang="en-GB" sz="2000" b="1" dirty="0">
            <a:solidFill>
              <a:schemeClr val="accent3"/>
            </a:solidFill>
            <a:latin typeface="+mn-lt"/>
          </a:endParaRPr>
        </a:p>
      </dgm:t>
    </dgm:pt>
    <dgm:pt modelId="{899AF1BA-5207-1A4A-AB9C-6462FD5C843E}" type="parTrans" cxnId="{7BA31920-3052-5B4D-AEA7-18EC6804683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DA45A77-3484-CF48-BE92-888BB06D1DE5}" type="sibTrans" cxnId="{7BA31920-3052-5B4D-AEA7-18EC6804683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FC310A4-047A-8544-B55C-D973596C1555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dirty="0">
              <a:latin typeface="+mn-lt"/>
            </a:rPr>
            <a:t>CERN Bulletin</a:t>
          </a:r>
          <a:endParaRPr lang="en-GB" sz="2000" b="1" dirty="0">
            <a:solidFill>
              <a:schemeClr val="accent3"/>
            </a:solidFill>
            <a:latin typeface="+mn-lt"/>
          </a:endParaRPr>
        </a:p>
      </dgm:t>
    </dgm:pt>
    <dgm:pt modelId="{B18F6E79-BC85-F746-9E7D-E757C64FE5C6}" type="parTrans" cxnId="{2E1EDEB3-C47A-5945-9CA2-367C8038C10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E5AC7CC-30FC-3F44-90DC-62A68F5573DD}" type="sibTrans" cxnId="{2E1EDEB3-C47A-5945-9CA2-367C8038C10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F3562CF-044D-4F40-A8AE-C2F80887B48B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dirty="0" err="1">
              <a:latin typeface="+mn-lt"/>
            </a:rPr>
            <a:t>voisins.cern</a:t>
          </a:r>
          <a:endParaRPr lang="en-GB" sz="2000" b="1" dirty="0">
            <a:solidFill>
              <a:schemeClr val="accent3"/>
            </a:solidFill>
            <a:latin typeface="+mn-lt"/>
          </a:endParaRPr>
        </a:p>
      </dgm:t>
    </dgm:pt>
    <dgm:pt modelId="{AA0D7404-4BFF-7C4C-9609-D10DEE341424}" type="parTrans" cxnId="{A131FF51-F6DA-2E4B-A60B-D9D4A950D16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10CE0E-BE41-864D-BA69-92F7FC3C97F1}" type="sibTrans" cxnId="{A131FF51-F6DA-2E4B-A60B-D9D4A950D16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2923FAB-C2AB-3347-BCEE-651AD7E331FD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dirty="0">
              <a:latin typeface="+mn-lt"/>
            </a:rPr>
            <a:t>CERN Courier</a:t>
          </a:r>
          <a:endParaRPr lang="en-GB" sz="2000" b="0" dirty="0">
            <a:latin typeface="+mn-lt"/>
          </a:endParaRPr>
        </a:p>
      </dgm:t>
    </dgm:pt>
    <dgm:pt modelId="{3E35A8B4-00FE-F148-B9CC-E7841E547E93}" type="parTrans" cxnId="{C97BA21D-0C67-624B-83A8-BBA9B63EEEB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C1A96A5-9BD6-DC46-8D40-E1B287C91CBF}" type="sibTrans" cxnId="{C97BA21D-0C67-624B-83A8-BBA9B63EEEB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DA3FC27-854D-AA46-9821-4C092C0D78B9}">
      <dgm:prSet phldrT="[Text]" custT="1"/>
      <dgm:spPr/>
      <dgm:t>
        <a:bodyPr/>
        <a:lstStyle/>
        <a:p>
          <a:r>
            <a:rPr lang="en-GB" sz="2000" b="0" dirty="0">
              <a:latin typeface="+mn-lt"/>
            </a:rPr>
            <a:t>Visual identity kit</a:t>
          </a:r>
        </a:p>
      </dgm:t>
    </dgm:pt>
    <dgm:pt modelId="{DFA5084D-B6E7-584F-8D6E-6EAE5759D1AC}" type="parTrans" cxnId="{B53AC84D-A535-D843-A0BD-3A21FEF8641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88C4FB27-242E-1D4B-9CDF-F1ECD719A781}" type="sibTrans" cxnId="{B53AC84D-A535-D843-A0BD-3A21FEF8641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0964582-F14E-EA47-8DBC-53C66D649346}">
      <dgm:prSet phldrT="[Text]" custT="1"/>
      <dgm:spPr/>
      <dgm:t>
        <a:bodyPr/>
        <a:lstStyle/>
        <a:p>
          <a:r>
            <a:rPr lang="en-GB" sz="2000" b="0" dirty="0">
              <a:latin typeface="+mn-lt"/>
            </a:rPr>
            <a:t>Videos and animations</a:t>
          </a:r>
        </a:p>
      </dgm:t>
    </dgm:pt>
    <dgm:pt modelId="{597A82D3-D76D-1A49-B8BE-51C3792B36CF}" type="parTrans" cxnId="{A08C7378-39D7-1248-9DEF-5224165CD6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67EA91A-F656-694A-A3C9-08CF89280260}" type="sibTrans" cxnId="{A08C7378-39D7-1248-9DEF-5224165CD6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A11E17C-1794-124D-8F9C-0750C27530B4}">
      <dgm:prSet phldrT="[Text]" custT="1"/>
      <dgm:spPr/>
      <dgm:t>
        <a:bodyPr/>
        <a:lstStyle/>
        <a:p>
          <a:r>
            <a:rPr lang="en-GB" sz="2000" b="0" dirty="0" err="1">
              <a:latin typeface="+mn-lt"/>
            </a:rPr>
            <a:t>home.cern</a:t>
          </a:r>
          <a:r>
            <a:rPr lang="en-GB" sz="2000" b="0" dirty="0">
              <a:latin typeface="+mn-lt"/>
            </a:rPr>
            <a:t> Higgs portal</a:t>
          </a:r>
          <a:endParaRPr lang="en-GB" sz="2000" b="1" dirty="0">
            <a:solidFill>
              <a:schemeClr val="accent3"/>
            </a:solidFill>
            <a:latin typeface="+mn-lt"/>
          </a:endParaRPr>
        </a:p>
      </dgm:t>
    </dgm:pt>
    <dgm:pt modelId="{10480D96-8677-9E46-A20B-23F5EA7F812D}" type="parTrans" cxnId="{760CB5BA-14FA-FA45-B982-9D968E7BADD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D50265D-086A-8143-B332-F2657416AA44}" type="sibTrans" cxnId="{760CB5BA-14FA-FA45-B982-9D968E7BADD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4C9537D9-F921-8D44-BA98-D24CFF336BC0}">
      <dgm:prSet phldrT="[Text]" custT="1"/>
      <dgm:spPr/>
      <dgm:t>
        <a:bodyPr/>
        <a:lstStyle/>
        <a:p>
          <a:r>
            <a:rPr lang="en-US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Education resources </a:t>
          </a:r>
          <a:endParaRPr lang="en-GB" sz="2000" dirty="0">
            <a:latin typeface="+mn-lt"/>
          </a:endParaRPr>
        </a:p>
      </dgm:t>
    </dgm:pt>
    <dgm:pt modelId="{8549DCE7-C342-2047-9524-6E9A18BDD196}" type="parTrans" cxnId="{FC2DFCFE-7335-DC43-B9D5-10D106EED5C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8C5865E-1326-D441-BF27-977E1BD730D9}" type="sibTrans" cxnId="{FC2DFCFE-7335-DC43-B9D5-10D106EED5C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5192FAC-69DE-3E4A-BDC4-CC699F0F5494}">
      <dgm:prSet phldrT="[Text]" custT="1"/>
      <dgm:spPr/>
      <dgm:t>
        <a:bodyPr/>
        <a:lstStyle/>
        <a:p>
          <a:r>
            <a:rPr lang="en-US" sz="2000" b="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Digital communication kits </a:t>
          </a:r>
          <a:endParaRPr lang="en-GB" sz="2000" b="0" dirty="0">
            <a:latin typeface="+mn-lt"/>
          </a:endParaRPr>
        </a:p>
      </dgm:t>
    </dgm:pt>
    <dgm:pt modelId="{EDAD38E3-A33F-0545-9453-BC827759E1C7}" type="parTrans" cxnId="{7D13E3BA-1D54-1443-8B09-D238AAB8F21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F11DCE-9216-5B47-9B21-2F40E7B8E8AC}" type="sibTrans" cxnId="{7D13E3BA-1D54-1443-8B09-D238AAB8F21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2D72823-081E-AE40-8B90-149DBB474237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Exhibition</a:t>
          </a:r>
        </a:p>
      </dgm:t>
    </dgm:pt>
    <dgm:pt modelId="{E5EB0ACE-EBB4-B04D-8E80-D3BE6C3A0909}" type="parTrans" cxnId="{CBB6AD8B-DACD-EC4C-8161-56E3657140BD}">
      <dgm:prSet/>
      <dgm:spPr/>
      <dgm:t>
        <a:bodyPr/>
        <a:lstStyle/>
        <a:p>
          <a:endParaRPr lang="en-GB"/>
        </a:p>
      </dgm:t>
    </dgm:pt>
    <dgm:pt modelId="{3749F32B-5985-9945-B8B3-E9BE20B01547}" type="sibTrans" cxnId="{CBB6AD8B-DACD-EC4C-8161-56E3657140BD}">
      <dgm:prSet/>
      <dgm:spPr/>
      <dgm:t>
        <a:bodyPr/>
        <a:lstStyle/>
        <a:p>
          <a:endParaRPr lang="en-GB"/>
        </a:p>
      </dgm:t>
    </dgm:pt>
    <dgm:pt modelId="{279C2475-D306-404E-8FBD-5A93CEDBEC31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dirty="0">
              <a:latin typeface="+mn-lt"/>
            </a:rPr>
            <a:t>Social media</a:t>
          </a:r>
        </a:p>
      </dgm:t>
    </dgm:pt>
    <dgm:pt modelId="{E48CDA28-3FD5-3946-9AB4-4CF4CF958846}" type="sibTrans" cxnId="{6307DAFA-075F-284D-A10A-8A0EB5361A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922A865-E827-4849-BB91-980ECCDC4270}" type="parTrans" cxnId="{6307DAFA-075F-284D-A10A-8A0EB5361A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22232D25-8514-D447-9D90-0039DAC49BC0}">
      <dgm:prSet custT="1"/>
      <dgm:spPr/>
      <dgm:t>
        <a:bodyPr/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kern="1200" dirty="0">
              <a:latin typeface="+mn-lt"/>
            </a:rPr>
            <a:t>Globe event </a:t>
          </a:r>
        </a:p>
      </dgm:t>
    </dgm:pt>
    <dgm:pt modelId="{AABAEF57-9C1B-E74B-94C2-49055D365AFA}" type="parTrans" cxnId="{1AE5893B-E028-CF48-9335-C845A105568C}">
      <dgm:prSet/>
      <dgm:spPr/>
      <dgm:t>
        <a:bodyPr/>
        <a:lstStyle/>
        <a:p>
          <a:endParaRPr lang="en-GB"/>
        </a:p>
      </dgm:t>
    </dgm:pt>
    <dgm:pt modelId="{F1A4BA97-5F34-E24C-A689-B296340CDEEA}" type="sibTrans" cxnId="{1AE5893B-E028-CF48-9335-C845A105568C}">
      <dgm:prSet/>
      <dgm:spPr/>
      <dgm:t>
        <a:bodyPr/>
        <a:lstStyle/>
        <a:p>
          <a:endParaRPr lang="en-GB"/>
        </a:p>
      </dgm:t>
    </dgm:pt>
    <dgm:pt modelId="{BEF50201-B579-7243-9DE0-0F6E87D706BC}">
      <dgm:prSet custT="1"/>
      <dgm:spPr/>
      <dgm:t>
        <a:bodyPr/>
        <a:lstStyle/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i="0" kern="1200" dirty="0">
              <a:solidFill>
                <a:srgbClr val="FF9300"/>
              </a:solidFill>
              <a:latin typeface="+mn-lt"/>
            </a:rPr>
            <a:t>4 July 2022</a:t>
          </a:r>
        </a:p>
      </dgm:t>
    </dgm:pt>
    <dgm:pt modelId="{78A48F80-A9E4-7E4B-8428-670581EFEBB4}" type="parTrans" cxnId="{F7443812-155F-7B49-B633-F76393E7E9A9}">
      <dgm:prSet/>
      <dgm:spPr/>
      <dgm:t>
        <a:bodyPr/>
        <a:lstStyle/>
        <a:p>
          <a:endParaRPr lang="en-GB"/>
        </a:p>
      </dgm:t>
    </dgm:pt>
    <dgm:pt modelId="{7D908DA4-D1BA-2B4C-9977-E7E991FC8A36}" type="sibTrans" cxnId="{F7443812-155F-7B49-B633-F76393E7E9A9}">
      <dgm:prSet/>
      <dgm:spPr/>
      <dgm:t>
        <a:bodyPr/>
        <a:lstStyle/>
        <a:p>
          <a:endParaRPr lang="en-GB"/>
        </a:p>
      </dgm:t>
    </dgm:pt>
    <dgm:pt modelId="{014A2C93-E1F2-C04C-A6D9-ACD8A84A380D}">
      <dgm:prSet custT="1"/>
      <dgm:spPr/>
      <dgm:t>
        <a:bodyPr/>
        <a:lstStyle/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i="0" kern="1200" dirty="0">
              <a:solidFill>
                <a:srgbClr val="FF9300"/>
              </a:solidFill>
              <a:latin typeface="+mn-lt"/>
            </a:rPr>
            <a:t>5 July 2022</a:t>
          </a:r>
        </a:p>
      </dgm:t>
    </dgm:pt>
    <dgm:pt modelId="{01B61619-35CF-3744-A789-64E46C537D53}" type="parTrans" cxnId="{5D5C6FFB-6DE7-D540-B084-DB76C179460C}">
      <dgm:prSet/>
      <dgm:spPr/>
      <dgm:t>
        <a:bodyPr/>
        <a:lstStyle/>
        <a:p>
          <a:endParaRPr lang="en-GB"/>
        </a:p>
      </dgm:t>
    </dgm:pt>
    <dgm:pt modelId="{6266729D-3902-374B-A5FB-19603033766E}" type="sibTrans" cxnId="{5D5C6FFB-6DE7-D540-B084-DB76C179460C}">
      <dgm:prSet/>
      <dgm:spPr/>
      <dgm:t>
        <a:bodyPr/>
        <a:lstStyle/>
        <a:p>
          <a:endParaRPr lang="en-GB"/>
        </a:p>
      </dgm:t>
    </dgm:pt>
    <dgm:pt modelId="{E82BAA75-FD83-6C42-A855-ACED72ECF270}">
      <dgm:prSet custT="1"/>
      <dgm:spPr/>
      <dgm:t>
        <a:bodyPr/>
        <a:lstStyle/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kern="1200" dirty="0">
              <a:solidFill>
                <a:srgbClr val="FF9300"/>
              </a:solidFill>
              <a:latin typeface="+mn-lt"/>
            </a:rPr>
            <a:t>June - July</a:t>
          </a:r>
        </a:p>
      </dgm:t>
    </dgm:pt>
    <dgm:pt modelId="{8E41B1A3-CCEC-674A-A17B-FA08C00BBEA0}" type="parTrans" cxnId="{F434C42A-585B-F04A-B5BD-48BE8C3133D8}">
      <dgm:prSet/>
      <dgm:spPr/>
      <dgm:t>
        <a:bodyPr/>
        <a:lstStyle/>
        <a:p>
          <a:endParaRPr lang="en-GB"/>
        </a:p>
      </dgm:t>
    </dgm:pt>
    <dgm:pt modelId="{2DB4F44A-F243-594D-8DA4-B307F1AE32C6}" type="sibTrans" cxnId="{F434C42A-585B-F04A-B5BD-48BE8C3133D8}">
      <dgm:prSet/>
      <dgm:spPr/>
      <dgm:t>
        <a:bodyPr/>
        <a:lstStyle/>
        <a:p>
          <a:endParaRPr lang="en-GB"/>
        </a:p>
      </dgm:t>
    </dgm:pt>
    <dgm:pt modelId="{9A0D9327-BCC8-4A4E-83C8-AA84425AD0DB}">
      <dgm:prSet custT="1"/>
      <dgm:spPr/>
      <dgm:t>
        <a:bodyPr/>
        <a:lstStyle/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kern="1200" dirty="0">
              <a:solidFill>
                <a:srgbClr val="FF9300"/>
              </a:solidFill>
              <a:latin typeface="+mn-lt"/>
            </a:rPr>
            <a:t>3 July 2022</a:t>
          </a:r>
        </a:p>
      </dgm:t>
    </dgm:pt>
    <dgm:pt modelId="{D347BBA1-D9B0-D84A-A8F8-81986961AE1E}" type="parTrans" cxnId="{4B87DC7E-07A9-2147-A3D2-63A01FAE43C9}">
      <dgm:prSet/>
      <dgm:spPr/>
      <dgm:t>
        <a:bodyPr/>
        <a:lstStyle/>
        <a:p>
          <a:endParaRPr lang="en-GB"/>
        </a:p>
      </dgm:t>
    </dgm:pt>
    <dgm:pt modelId="{2BF4F9FA-0AA4-E746-BDBA-0449E66B0553}" type="sibTrans" cxnId="{4B87DC7E-07A9-2147-A3D2-63A01FAE43C9}">
      <dgm:prSet/>
      <dgm:spPr/>
      <dgm:t>
        <a:bodyPr/>
        <a:lstStyle/>
        <a:p>
          <a:endParaRPr lang="en-GB"/>
        </a:p>
      </dgm:t>
    </dgm:pt>
    <dgm:pt modelId="{CDA8AA02-8675-F146-9CBC-3E1269EE4CB4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dirty="0">
              <a:solidFill>
                <a:schemeClr val="tx1"/>
              </a:solidFill>
              <a:latin typeface="+mn-lt"/>
            </a:rPr>
            <a:t>Education programmes</a:t>
          </a:r>
        </a:p>
      </dgm:t>
    </dgm:pt>
    <dgm:pt modelId="{25E040BA-3BEF-A242-9534-45D75927DDD2}" type="parTrans" cxnId="{1A5CC19D-929C-C143-9792-635CBBA43911}">
      <dgm:prSet/>
      <dgm:spPr/>
      <dgm:t>
        <a:bodyPr/>
        <a:lstStyle/>
        <a:p>
          <a:endParaRPr lang="en-GB"/>
        </a:p>
      </dgm:t>
    </dgm:pt>
    <dgm:pt modelId="{19E76791-FA5B-EB4A-B6DB-E8B8795DE4CD}" type="sibTrans" cxnId="{1A5CC19D-929C-C143-9792-635CBBA43911}">
      <dgm:prSet/>
      <dgm:spPr/>
      <dgm:t>
        <a:bodyPr/>
        <a:lstStyle/>
        <a:p>
          <a:endParaRPr lang="en-GB"/>
        </a:p>
      </dgm:t>
    </dgm:pt>
    <dgm:pt modelId="{6880CDE8-5F31-BF46-94EC-DD83E0230D94}">
      <dgm:prSet custT="1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b="0" dirty="0">
              <a:solidFill>
                <a:schemeClr val="tx1"/>
              </a:solidFill>
              <a:latin typeface="+mn-lt"/>
            </a:rPr>
            <a:t>Media relations</a:t>
          </a:r>
        </a:p>
      </dgm:t>
    </dgm:pt>
    <dgm:pt modelId="{E2840C01-997F-F646-9C78-EF956A43E1A8}" type="parTrans" cxnId="{B8614DE8-C456-3A45-A003-D502EC9AF5F5}">
      <dgm:prSet/>
      <dgm:spPr/>
      <dgm:t>
        <a:bodyPr/>
        <a:lstStyle/>
        <a:p>
          <a:endParaRPr lang="en-GB"/>
        </a:p>
      </dgm:t>
    </dgm:pt>
    <dgm:pt modelId="{9E73DCD8-305F-4B44-BE8B-5FF58519191D}" type="sibTrans" cxnId="{B8614DE8-C456-3A45-A003-D502EC9AF5F5}">
      <dgm:prSet/>
      <dgm:spPr/>
      <dgm:t>
        <a:bodyPr/>
        <a:lstStyle/>
        <a:p>
          <a:endParaRPr lang="en-GB"/>
        </a:p>
      </dgm:t>
    </dgm:pt>
    <dgm:pt modelId="{208EDFC8-34DF-8E4B-A62D-0511F26B6B0E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Media briefing </a:t>
          </a:r>
        </a:p>
      </dgm:t>
    </dgm:pt>
    <dgm:pt modelId="{D6F3CE7B-EE31-7241-8C05-D7B3B493E38E}" type="parTrans" cxnId="{F4700E75-DABD-C642-9095-F687EED45AA0}">
      <dgm:prSet/>
      <dgm:spPr/>
      <dgm:t>
        <a:bodyPr/>
        <a:lstStyle/>
        <a:p>
          <a:endParaRPr lang="en-GB"/>
        </a:p>
      </dgm:t>
    </dgm:pt>
    <dgm:pt modelId="{887823B4-FC28-1A41-A113-5A1496F05DBE}" type="sibTrans" cxnId="{F4700E75-DABD-C642-9095-F687EED45AA0}">
      <dgm:prSet/>
      <dgm:spPr/>
      <dgm:t>
        <a:bodyPr/>
        <a:lstStyle/>
        <a:p>
          <a:endParaRPr lang="en-GB"/>
        </a:p>
      </dgm:t>
    </dgm:pt>
    <dgm:pt modelId="{57540374-A7C9-C241-859A-AAF07AF7F692}">
      <dgm:prSet custT="1"/>
      <dgm:spPr/>
      <dgm:t>
        <a:bodyPr/>
        <a:lstStyle/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kern="1200" dirty="0">
              <a:solidFill>
                <a:srgbClr val="FF9300"/>
              </a:solidFill>
              <a:latin typeface="Arial"/>
              <a:ea typeface="+mn-ea"/>
              <a:cs typeface="+mn-cs"/>
            </a:rPr>
            <a:t>30 June 2022</a:t>
          </a:r>
        </a:p>
      </dgm:t>
    </dgm:pt>
    <dgm:pt modelId="{186B2E24-B450-5A45-9716-4354DD00DE6C}" type="parTrans" cxnId="{307ECAC0-66FD-DB4B-8EC3-5E698C01F239}">
      <dgm:prSet/>
      <dgm:spPr/>
      <dgm:t>
        <a:bodyPr/>
        <a:lstStyle/>
        <a:p>
          <a:endParaRPr lang="en-GB"/>
        </a:p>
      </dgm:t>
    </dgm:pt>
    <dgm:pt modelId="{D1F94DE3-1F4D-0144-8D16-631727D79A27}" type="sibTrans" cxnId="{307ECAC0-66FD-DB4B-8EC3-5E698C01F239}">
      <dgm:prSet/>
      <dgm:spPr/>
      <dgm:t>
        <a:bodyPr/>
        <a:lstStyle/>
        <a:p>
          <a:endParaRPr lang="en-GB"/>
        </a:p>
      </dgm:t>
    </dgm:pt>
    <dgm:pt modelId="{56C8EF65-9A37-2146-9CC6-78B09E2B8FD2}" type="pres">
      <dgm:prSet presAssocID="{62F0356A-E7B7-3748-B72F-68E2BECF182F}" presName="Name0" presStyleCnt="0">
        <dgm:presLayoutVars>
          <dgm:dir/>
          <dgm:animLvl val="lvl"/>
          <dgm:resizeHandles val="exact"/>
        </dgm:presLayoutVars>
      </dgm:prSet>
      <dgm:spPr/>
    </dgm:pt>
    <dgm:pt modelId="{CC6E12C7-700E-8943-95EF-CE322026377B}" type="pres">
      <dgm:prSet presAssocID="{32C576B7-3FA8-9943-91D2-6623E57E3DAB}" presName="composite" presStyleCnt="0"/>
      <dgm:spPr/>
    </dgm:pt>
    <dgm:pt modelId="{76488729-4001-EA41-BB75-8C5219D3E2D8}" type="pres">
      <dgm:prSet presAssocID="{32C576B7-3FA8-9943-91D2-6623E57E3DA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565A4C0-C085-504A-87CF-A081656E48FE}" type="pres">
      <dgm:prSet presAssocID="{32C576B7-3FA8-9943-91D2-6623E57E3DAB}" presName="desTx" presStyleLbl="alignAccFollowNode1" presStyleIdx="0" presStyleCnt="3">
        <dgm:presLayoutVars>
          <dgm:bulletEnabled val="1"/>
        </dgm:presLayoutVars>
      </dgm:prSet>
      <dgm:spPr/>
    </dgm:pt>
    <dgm:pt modelId="{D1C70C64-BCC6-B44E-99AE-4D2DE1B31683}" type="pres">
      <dgm:prSet presAssocID="{FB3E55E4-FA43-5345-BB46-787FEB2AC379}" presName="space" presStyleCnt="0"/>
      <dgm:spPr/>
    </dgm:pt>
    <dgm:pt modelId="{1780C1BC-D697-904C-A957-1A7D35643EBE}" type="pres">
      <dgm:prSet presAssocID="{710431EC-1716-A44E-9651-4068F2AB1099}" presName="composite" presStyleCnt="0"/>
      <dgm:spPr/>
    </dgm:pt>
    <dgm:pt modelId="{2B3B2FEC-F1BB-6044-8D3C-84CB66D2EEF9}" type="pres">
      <dgm:prSet presAssocID="{710431EC-1716-A44E-9651-4068F2AB109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B70C26A-AE61-754D-99E2-64B6DBD88462}" type="pres">
      <dgm:prSet presAssocID="{710431EC-1716-A44E-9651-4068F2AB1099}" presName="desTx" presStyleLbl="alignAccFollowNode1" presStyleIdx="1" presStyleCnt="3">
        <dgm:presLayoutVars>
          <dgm:bulletEnabled val="1"/>
        </dgm:presLayoutVars>
      </dgm:prSet>
      <dgm:spPr/>
    </dgm:pt>
    <dgm:pt modelId="{4413BD08-49B4-8C41-A837-2BF006F47187}" type="pres">
      <dgm:prSet presAssocID="{6D487CF2-D97B-8B47-89D8-D028C607D549}" presName="space" presStyleCnt="0"/>
      <dgm:spPr/>
    </dgm:pt>
    <dgm:pt modelId="{F8E3A6A0-D08E-594A-9111-0CAFEDF6529F}" type="pres">
      <dgm:prSet presAssocID="{787FB8F8-0F96-3647-9041-D01EF2929C9C}" presName="composite" presStyleCnt="0"/>
      <dgm:spPr/>
    </dgm:pt>
    <dgm:pt modelId="{EDFA0AFE-71B6-0E4C-9965-68F87DFEDB5F}" type="pres">
      <dgm:prSet presAssocID="{787FB8F8-0F96-3647-9041-D01EF2929C9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F3B161A-F2F1-8A42-A687-D730E95A4BBA}" type="pres">
      <dgm:prSet presAssocID="{787FB8F8-0F96-3647-9041-D01EF2929C9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C96B505-5F6A-C542-947C-41EF5021C0F1}" srcId="{32C576B7-3FA8-9943-91D2-6623E57E3DAB}" destId="{27075884-5403-AF46-B949-13361B5E5F69}" srcOrd="1" destOrd="0" parTransId="{D9C63D99-551B-7A46-823F-9EC09814E59E}" sibTransId="{5B5F7E8A-CA65-944A-8BA0-1781B1C703DA}"/>
    <dgm:cxn modelId="{27298007-33CD-D046-9D3B-5127363E7D64}" type="presOf" srcId="{3FC310A4-047A-8544-B55C-D973596C1555}" destId="{3F3B161A-F2F1-8A42-A687-D730E95A4BBA}" srcOrd="0" destOrd="4" presId="urn:microsoft.com/office/officeart/2005/8/layout/hList1"/>
    <dgm:cxn modelId="{D0CC030D-21C7-EF44-8819-1170EB566CDF}" type="presOf" srcId="{C0964582-F14E-EA47-8DBC-53C66D649346}" destId="{DB70C26A-AE61-754D-99E2-64B6DBD88462}" srcOrd="0" destOrd="1" presId="urn:microsoft.com/office/officeart/2005/8/layout/hList1"/>
    <dgm:cxn modelId="{A6AEBF0D-591F-F349-86B2-056BE11791B2}" type="presOf" srcId="{22232D25-8514-D447-9D90-0039DAC49BC0}" destId="{7565A4C0-C085-504A-87CF-A081656E48FE}" srcOrd="0" destOrd="6" presId="urn:microsoft.com/office/officeart/2005/8/layout/hList1"/>
    <dgm:cxn modelId="{F7443812-155F-7B49-B633-F76393E7E9A9}" srcId="{27075884-5403-AF46-B949-13361B5E5F69}" destId="{BEF50201-B579-7243-9DE0-0F6E87D706BC}" srcOrd="0" destOrd="0" parTransId="{78A48F80-A9E4-7E4B-8428-670581EFEBB4}" sibTransId="{7D908DA4-D1BA-2B4C-9977-E7E991FC8A36}"/>
    <dgm:cxn modelId="{C97BA21D-0C67-624B-83A8-BBA9B63EEEB6}" srcId="{787FB8F8-0F96-3647-9041-D01EF2929C9C}" destId="{02923FAB-C2AB-3347-BCEE-651AD7E331FD}" srcOrd="3" destOrd="0" parTransId="{3E35A8B4-00FE-F148-B9CC-E7841E547E93}" sibTransId="{FC1A96A5-9BD6-DC46-8D40-E1B287C91CBF}"/>
    <dgm:cxn modelId="{3D7FEF1D-55B3-3D4A-9BA6-FD1DA11290AD}" type="presOf" srcId="{F388CB66-577B-5349-AEC0-39BCDA881472}" destId="{7565A4C0-C085-504A-87CF-A081656E48FE}" srcOrd="0" destOrd="8" presId="urn:microsoft.com/office/officeart/2005/8/layout/hList1"/>
    <dgm:cxn modelId="{7BA31920-3052-5B4D-AEA7-18EC6804683C}" srcId="{787FB8F8-0F96-3647-9041-D01EF2929C9C}" destId="{12A73DA5-1C8F-9545-A4E7-D315ACCF487B}" srcOrd="0" destOrd="0" parTransId="{899AF1BA-5207-1A4A-AB9C-6462FD5C843E}" sibTransId="{7DA45A77-3484-CF48-BE92-888BB06D1DE5}"/>
    <dgm:cxn modelId="{F434C42A-585B-F04A-B5BD-48BE8C3133D8}" srcId="{F388CB66-577B-5349-AEC0-39BCDA881472}" destId="{E82BAA75-FD83-6C42-A855-ACED72ECF270}" srcOrd="0" destOrd="0" parTransId="{8E41B1A3-CCEC-674A-A17B-FA08C00BBEA0}" sibTransId="{2DB4F44A-F243-594D-8DA4-B307F1AE32C6}"/>
    <dgm:cxn modelId="{42A4DA37-A80B-BE4F-A773-5115C0F78E36}" srcId="{32C576B7-3FA8-9943-91D2-6623E57E3DAB}" destId="{43C66820-4464-124C-A9EC-343980E6DC3D}" srcOrd="2" destOrd="0" parTransId="{B032F87B-8C91-3842-8732-AD1CF6073EBD}" sibTransId="{3654B1A1-8CB0-E442-A6B1-AC91211C8CD0}"/>
    <dgm:cxn modelId="{1AE5893B-E028-CF48-9335-C845A105568C}" srcId="{32C576B7-3FA8-9943-91D2-6623E57E3DAB}" destId="{22232D25-8514-D447-9D90-0039DAC49BC0}" srcOrd="3" destOrd="0" parTransId="{AABAEF57-9C1B-E74B-94C2-49055D365AFA}" sibTransId="{F1A4BA97-5F34-E24C-A689-B296340CDEEA}"/>
    <dgm:cxn modelId="{19BF4C45-6428-3C44-BA1A-781548AA1FBC}" srcId="{32C576B7-3FA8-9943-91D2-6623E57E3DAB}" destId="{F388CB66-577B-5349-AEC0-39BCDA881472}" srcOrd="4" destOrd="0" parTransId="{930DF193-D3BF-394C-8DE6-0AAF8C4B7A6D}" sibTransId="{EFB40558-33B1-1F4B-A863-2C826D7E8EB9}"/>
    <dgm:cxn modelId="{C50E5B4B-D2BB-054C-93DC-48014302803F}" type="presOf" srcId="{32C576B7-3FA8-9943-91D2-6623E57E3DAB}" destId="{76488729-4001-EA41-BB75-8C5219D3E2D8}" srcOrd="0" destOrd="0" presId="urn:microsoft.com/office/officeart/2005/8/layout/hList1"/>
    <dgm:cxn modelId="{B53AC84D-A535-D843-A0BD-3A21FEF86411}" srcId="{710431EC-1716-A44E-9651-4068F2AB1099}" destId="{BDA3FC27-854D-AA46-9821-4C092C0D78B9}" srcOrd="0" destOrd="0" parTransId="{DFA5084D-B6E7-584F-8D6E-6EAE5759D1AC}" sibTransId="{88C4FB27-242E-1D4B-9CDF-F1ECD719A781}"/>
    <dgm:cxn modelId="{B63C2551-A89E-5044-8069-6D69AF4746D1}" type="presOf" srcId="{014A2C93-E1F2-C04C-A6D9-ACD8A84A380D}" destId="{7565A4C0-C085-504A-87CF-A081656E48FE}" srcOrd="0" destOrd="5" presId="urn:microsoft.com/office/officeart/2005/8/layout/hList1"/>
    <dgm:cxn modelId="{A131FF51-F6DA-2E4B-A60B-D9D4A950D16B}" srcId="{787FB8F8-0F96-3647-9041-D01EF2929C9C}" destId="{DF3562CF-044D-4F40-A8AE-C2F80887B48B}" srcOrd="1" destOrd="0" parTransId="{AA0D7404-4BFF-7C4C-9609-D10DEE341424}" sibTransId="{7110CE0E-BE41-864D-BA69-92F7FC3C97F1}"/>
    <dgm:cxn modelId="{52B60D59-E920-C243-8C78-7DC96B7EF6FE}" type="presOf" srcId="{CDA8AA02-8675-F146-9CBC-3E1269EE4CB4}" destId="{3F3B161A-F2F1-8A42-A687-D730E95A4BBA}" srcOrd="0" destOrd="5" presId="urn:microsoft.com/office/officeart/2005/8/layout/hList1"/>
    <dgm:cxn modelId="{74BEAB5E-D537-C34D-B8E8-9A1699A01938}" type="presOf" srcId="{02923FAB-C2AB-3347-BCEE-651AD7E331FD}" destId="{3F3B161A-F2F1-8A42-A687-D730E95A4BBA}" srcOrd="0" destOrd="3" presId="urn:microsoft.com/office/officeart/2005/8/layout/hList1"/>
    <dgm:cxn modelId="{428FED68-CD1E-7641-87A5-B5C0454469D8}" type="presOf" srcId="{BEF50201-B579-7243-9DE0-0F6E87D706BC}" destId="{7565A4C0-C085-504A-87CF-A081656E48FE}" srcOrd="0" destOrd="3" presId="urn:microsoft.com/office/officeart/2005/8/layout/hList1"/>
    <dgm:cxn modelId="{79BC4A6D-234B-724F-84D2-0F67BD438287}" type="presOf" srcId="{279C2475-D306-404E-8FBD-5A93CEDBEC31}" destId="{3F3B161A-F2F1-8A42-A687-D730E95A4BBA}" srcOrd="0" destOrd="2" presId="urn:microsoft.com/office/officeart/2005/8/layout/hList1"/>
    <dgm:cxn modelId="{F4700E75-DABD-C642-9095-F687EED45AA0}" srcId="{32C576B7-3FA8-9943-91D2-6623E57E3DAB}" destId="{208EDFC8-34DF-8E4B-A62D-0511F26B6B0E}" srcOrd="0" destOrd="0" parTransId="{D6F3CE7B-EE31-7241-8C05-D7B3B493E38E}" sibTransId="{887823B4-FC28-1A41-A113-5A1496F05DBE}"/>
    <dgm:cxn modelId="{B04FA775-5B85-B04A-8C26-D29116AEE2C3}" type="presOf" srcId="{B2D72823-081E-AE40-8B90-149DBB474237}" destId="{DB70C26A-AE61-754D-99E2-64B6DBD88462}" srcOrd="0" destOrd="5" presId="urn:microsoft.com/office/officeart/2005/8/layout/hList1"/>
    <dgm:cxn modelId="{A08C7378-39D7-1248-9DEF-5224165CD69F}" srcId="{710431EC-1716-A44E-9651-4068F2AB1099}" destId="{C0964582-F14E-EA47-8DBC-53C66D649346}" srcOrd="1" destOrd="0" parTransId="{597A82D3-D76D-1A49-B8BE-51C3792B36CF}" sibTransId="{067EA91A-F656-694A-A3C9-08CF89280260}"/>
    <dgm:cxn modelId="{D64A2E7B-E9B3-F94D-8AC2-A9D4EAC3AF68}" type="presOf" srcId="{BDA3FC27-854D-AA46-9821-4C092C0D78B9}" destId="{DB70C26A-AE61-754D-99E2-64B6DBD88462}" srcOrd="0" destOrd="0" presId="urn:microsoft.com/office/officeart/2005/8/layout/hList1"/>
    <dgm:cxn modelId="{7A96BD7E-87FA-5248-A58F-66F5C78A1DCE}" type="presOf" srcId="{9A0D9327-BCC8-4A4E-83C8-AA84425AD0DB}" destId="{7565A4C0-C085-504A-87CF-A081656E48FE}" srcOrd="0" destOrd="7" presId="urn:microsoft.com/office/officeart/2005/8/layout/hList1"/>
    <dgm:cxn modelId="{4B87DC7E-07A9-2147-A3D2-63A01FAE43C9}" srcId="{22232D25-8514-D447-9D90-0039DAC49BC0}" destId="{9A0D9327-BCC8-4A4E-83C8-AA84425AD0DB}" srcOrd="0" destOrd="0" parTransId="{D347BBA1-D9B0-D84A-A8F8-81986961AE1E}" sibTransId="{2BF4F9FA-0AA4-E746-BDBA-0449E66B0553}"/>
    <dgm:cxn modelId="{521EF287-69D2-BE48-B801-3C3A6890AE8E}" type="presOf" srcId="{DF3562CF-044D-4F40-A8AE-C2F80887B48B}" destId="{3F3B161A-F2F1-8A42-A687-D730E95A4BBA}" srcOrd="0" destOrd="1" presId="urn:microsoft.com/office/officeart/2005/8/layout/hList1"/>
    <dgm:cxn modelId="{CBB6AD8B-DACD-EC4C-8161-56E3657140BD}" srcId="{710431EC-1716-A44E-9651-4068F2AB1099}" destId="{B2D72823-081E-AE40-8B90-149DBB474237}" srcOrd="5" destOrd="0" parTransId="{E5EB0ACE-EBB4-B04D-8E80-D3BE6C3A0909}" sibTransId="{3749F32B-5985-9945-B8B3-E9BE20B01547}"/>
    <dgm:cxn modelId="{1A5CC19D-929C-C143-9792-635CBBA43911}" srcId="{787FB8F8-0F96-3647-9041-D01EF2929C9C}" destId="{CDA8AA02-8675-F146-9CBC-3E1269EE4CB4}" srcOrd="5" destOrd="0" parTransId="{25E040BA-3BEF-A242-9534-45D75927DDD2}" sibTransId="{19E76791-FA5B-EB4A-B6DB-E8B8795DE4CD}"/>
    <dgm:cxn modelId="{CF9940A9-E9F8-5545-9F2B-C012F674A26B}" type="presOf" srcId="{E82BAA75-FD83-6C42-A855-ACED72ECF270}" destId="{7565A4C0-C085-504A-87CF-A081656E48FE}" srcOrd="0" destOrd="9" presId="urn:microsoft.com/office/officeart/2005/8/layout/hList1"/>
    <dgm:cxn modelId="{09AF94AA-D4D4-814E-9131-B1B730012057}" srcId="{62F0356A-E7B7-3748-B72F-68E2BECF182F}" destId="{710431EC-1716-A44E-9651-4068F2AB1099}" srcOrd="1" destOrd="0" parTransId="{E07DFAC8-2A24-DE46-9E51-D587E8319AB7}" sibTransId="{6D487CF2-D97B-8B47-89D8-D028C607D549}"/>
    <dgm:cxn modelId="{2E1EDEB3-C47A-5945-9CA2-367C8038C106}" srcId="{787FB8F8-0F96-3647-9041-D01EF2929C9C}" destId="{3FC310A4-047A-8544-B55C-D973596C1555}" srcOrd="4" destOrd="0" parTransId="{B18F6E79-BC85-F746-9E7D-E757C64FE5C6}" sibTransId="{EE5AC7CC-30FC-3F44-90DC-62A68F5573DD}"/>
    <dgm:cxn modelId="{6D99AFB5-B663-8042-BB9C-02EA1FC2402C}" type="presOf" srcId="{208EDFC8-34DF-8E4B-A62D-0511F26B6B0E}" destId="{7565A4C0-C085-504A-87CF-A081656E48FE}" srcOrd="0" destOrd="0" presId="urn:microsoft.com/office/officeart/2005/8/layout/hList1"/>
    <dgm:cxn modelId="{5C13E7B7-A181-AC49-88AD-F48DD7C14F59}" type="presOf" srcId="{57540374-A7C9-C241-859A-AAF07AF7F692}" destId="{7565A4C0-C085-504A-87CF-A081656E48FE}" srcOrd="0" destOrd="1" presId="urn:microsoft.com/office/officeart/2005/8/layout/hList1"/>
    <dgm:cxn modelId="{760CB5BA-14FA-FA45-B982-9D968E7BADD1}" srcId="{710431EC-1716-A44E-9651-4068F2AB1099}" destId="{1A11E17C-1794-124D-8F9C-0750C27530B4}" srcOrd="2" destOrd="0" parTransId="{10480D96-8677-9E46-A20B-23F5EA7F812D}" sibTransId="{CD50265D-086A-8143-B332-F2657416AA44}"/>
    <dgm:cxn modelId="{7D13E3BA-1D54-1443-8B09-D238AAB8F21D}" srcId="{710431EC-1716-A44E-9651-4068F2AB1099}" destId="{95192FAC-69DE-3E4A-BDC4-CC699F0F5494}" srcOrd="3" destOrd="0" parTransId="{EDAD38E3-A33F-0545-9453-BC827759E1C7}" sibTransId="{71F11DCE-9216-5B47-9B21-2F40E7B8E8AC}"/>
    <dgm:cxn modelId="{A2F965BE-C4F2-9F42-8F6A-B900F0DEE03E}" srcId="{62F0356A-E7B7-3748-B72F-68E2BECF182F}" destId="{32C576B7-3FA8-9943-91D2-6623E57E3DAB}" srcOrd="0" destOrd="0" parTransId="{23D3764C-BFA3-4D4D-A0F1-D5ECF20DDD73}" sibTransId="{FB3E55E4-FA43-5345-BB46-787FEB2AC379}"/>
    <dgm:cxn modelId="{307ECAC0-66FD-DB4B-8EC3-5E698C01F239}" srcId="{208EDFC8-34DF-8E4B-A62D-0511F26B6B0E}" destId="{57540374-A7C9-C241-859A-AAF07AF7F692}" srcOrd="0" destOrd="0" parTransId="{186B2E24-B450-5A45-9716-4354DD00DE6C}" sibTransId="{D1F94DE3-1F4D-0144-8D16-631727D79A27}"/>
    <dgm:cxn modelId="{13A004D1-4766-5A4B-B103-7E38E5E5661A}" type="presOf" srcId="{12A73DA5-1C8F-9545-A4E7-D315ACCF487B}" destId="{3F3B161A-F2F1-8A42-A687-D730E95A4BBA}" srcOrd="0" destOrd="0" presId="urn:microsoft.com/office/officeart/2005/8/layout/hList1"/>
    <dgm:cxn modelId="{06C061DE-534D-7544-A793-3025C44F2622}" type="presOf" srcId="{4C9537D9-F921-8D44-BA98-D24CFF336BC0}" destId="{DB70C26A-AE61-754D-99E2-64B6DBD88462}" srcOrd="0" destOrd="4" presId="urn:microsoft.com/office/officeart/2005/8/layout/hList1"/>
    <dgm:cxn modelId="{343F4DE0-B2B9-B242-A754-3FE025ADAF30}" type="presOf" srcId="{95192FAC-69DE-3E4A-BDC4-CC699F0F5494}" destId="{DB70C26A-AE61-754D-99E2-64B6DBD88462}" srcOrd="0" destOrd="3" presId="urn:microsoft.com/office/officeart/2005/8/layout/hList1"/>
    <dgm:cxn modelId="{73307AE0-DF4F-F845-A506-14EC2A152571}" type="presOf" srcId="{710431EC-1716-A44E-9651-4068F2AB1099}" destId="{2B3B2FEC-F1BB-6044-8D3C-84CB66D2EEF9}" srcOrd="0" destOrd="0" presId="urn:microsoft.com/office/officeart/2005/8/layout/hList1"/>
    <dgm:cxn modelId="{3C7541E4-301D-8942-A88E-C15EC362B697}" type="presOf" srcId="{27075884-5403-AF46-B949-13361B5E5F69}" destId="{7565A4C0-C085-504A-87CF-A081656E48FE}" srcOrd="0" destOrd="2" presId="urn:microsoft.com/office/officeart/2005/8/layout/hList1"/>
    <dgm:cxn modelId="{B8614DE8-C456-3A45-A003-D502EC9AF5F5}" srcId="{787FB8F8-0F96-3647-9041-D01EF2929C9C}" destId="{6880CDE8-5F31-BF46-94EC-DD83E0230D94}" srcOrd="6" destOrd="0" parTransId="{E2840C01-997F-F646-9C78-EF956A43E1A8}" sibTransId="{9E73DCD8-305F-4B44-BE8B-5FF58519191D}"/>
    <dgm:cxn modelId="{307EA6E9-C2F1-5043-9322-AB72B98E818B}" type="presOf" srcId="{1A11E17C-1794-124D-8F9C-0750C27530B4}" destId="{DB70C26A-AE61-754D-99E2-64B6DBD88462}" srcOrd="0" destOrd="2" presId="urn:microsoft.com/office/officeart/2005/8/layout/hList1"/>
    <dgm:cxn modelId="{F3D9AEEB-2E3E-9741-92D1-6D870D90CF5D}" type="presOf" srcId="{62F0356A-E7B7-3748-B72F-68E2BECF182F}" destId="{56C8EF65-9A37-2146-9CC6-78B09E2B8FD2}" srcOrd="0" destOrd="0" presId="urn:microsoft.com/office/officeart/2005/8/layout/hList1"/>
    <dgm:cxn modelId="{63A420EF-94F8-184C-B23E-5806138D64A9}" type="presOf" srcId="{43C66820-4464-124C-A9EC-343980E6DC3D}" destId="{7565A4C0-C085-504A-87CF-A081656E48FE}" srcOrd="0" destOrd="4" presId="urn:microsoft.com/office/officeart/2005/8/layout/hList1"/>
    <dgm:cxn modelId="{B06A6FF6-F05A-1545-A5AC-87DA16BE3C7F}" type="presOf" srcId="{787FB8F8-0F96-3647-9041-D01EF2929C9C}" destId="{EDFA0AFE-71B6-0E4C-9965-68F87DFEDB5F}" srcOrd="0" destOrd="0" presId="urn:microsoft.com/office/officeart/2005/8/layout/hList1"/>
    <dgm:cxn modelId="{7A5DCDF8-67C5-2347-AB16-750467B973BA}" type="presOf" srcId="{6880CDE8-5F31-BF46-94EC-DD83E0230D94}" destId="{3F3B161A-F2F1-8A42-A687-D730E95A4BBA}" srcOrd="0" destOrd="6" presId="urn:microsoft.com/office/officeart/2005/8/layout/hList1"/>
    <dgm:cxn modelId="{6307DAFA-075F-284D-A10A-8A0EB5361A9F}" srcId="{787FB8F8-0F96-3647-9041-D01EF2929C9C}" destId="{279C2475-D306-404E-8FBD-5A93CEDBEC31}" srcOrd="2" destOrd="0" parTransId="{D922A865-E827-4849-BB91-980ECCDC4270}" sibTransId="{E48CDA28-3FD5-3946-9AB4-4CF4CF958846}"/>
    <dgm:cxn modelId="{637E27FB-A1DE-2048-8A0F-C1FA59AACEB1}" srcId="{62F0356A-E7B7-3748-B72F-68E2BECF182F}" destId="{787FB8F8-0F96-3647-9041-D01EF2929C9C}" srcOrd="2" destOrd="0" parTransId="{2D6E8F63-2398-A245-86BC-4BE6D059A65E}" sibTransId="{E64DB50D-9ABB-4341-8655-4516366DD9B6}"/>
    <dgm:cxn modelId="{5D5C6FFB-6DE7-D540-B084-DB76C179460C}" srcId="{43C66820-4464-124C-A9EC-343980E6DC3D}" destId="{014A2C93-E1F2-C04C-A6D9-ACD8A84A380D}" srcOrd="0" destOrd="0" parTransId="{01B61619-35CF-3744-A789-64E46C537D53}" sibTransId="{6266729D-3902-374B-A5FB-19603033766E}"/>
    <dgm:cxn modelId="{FC2DFCFE-7335-DC43-B9D5-10D106EED5C9}" srcId="{710431EC-1716-A44E-9651-4068F2AB1099}" destId="{4C9537D9-F921-8D44-BA98-D24CFF336BC0}" srcOrd="4" destOrd="0" parTransId="{8549DCE7-C342-2047-9524-6E9A18BDD196}" sibTransId="{18C5865E-1326-D441-BF27-977E1BD730D9}"/>
    <dgm:cxn modelId="{CA1BC2B5-5394-6D42-B8F8-FCFF9903D31A}" type="presParOf" srcId="{56C8EF65-9A37-2146-9CC6-78B09E2B8FD2}" destId="{CC6E12C7-700E-8943-95EF-CE322026377B}" srcOrd="0" destOrd="0" presId="urn:microsoft.com/office/officeart/2005/8/layout/hList1"/>
    <dgm:cxn modelId="{96470191-D572-FF4C-BAF5-3767C96A1F12}" type="presParOf" srcId="{CC6E12C7-700E-8943-95EF-CE322026377B}" destId="{76488729-4001-EA41-BB75-8C5219D3E2D8}" srcOrd="0" destOrd="0" presId="urn:microsoft.com/office/officeart/2005/8/layout/hList1"/>
    <dgm:cxn modelId="{82646BDE-46A0-CE40-966E-16A75E787B00}" type="presParOf" srcId="{CC6E12C7-700E-8943-95EF-CE322026377B}" destId="{7565A4C0-C085-504A-87CF-A081656E48FE}" srcOrd="1" destOrd="0" presId="urn:microsoft.com/office/officeart/2005/8/layout/hList1"/>
    <dgm:cxn modelId="{93687285-583D-6E41-8DBE-A43C41895017}" type="presParOf" srcId="{56C8EF65-9A37-2146-9CC6-78B09E2B8FD2}" destId="{D1C70C64-BCC6-B44E-99AE-4D2DE1B31683}" srcOrd="1" destOrd="0" presId="urn:microsoft.com/office/officeart/2005/8/layout/hList1"/>
    <dgm:cxn modelId="{9C217754-7FAA-9D47-ADAB-DA1422A6FCE4}" type="presParOf" srcId="{56C8EF65-9A37-2146-9CC6-78B09E2B8FD2}" destId="{1780C1BC-D697-904C-A957-1A7D35643EBE}" srcOrd="2" destOrd="0" presId="urn:microsoft.com/office/officeart/2005/8/layout/hList1"/>
    <dgm:cxn modelId="{6ACFA0FC-6C41-414C-8F95-2CD1DB536B72}" type="presParOf" srcId="{1780C1BC-D697-904C-A957-1A7D35643EBE}" destId="{2B3B2FEC-F1BB-6044-8D3C-84CB66D2EEF9}" srcOrd="0" destOrd="0" presId="urn:microsoft.com/office/officeart/2005/8/layout/hList1"/>
    <dgm:cxn modelId="{91D381AB-0638-1546-887F-D058FF7F9E6E}" type="presParOf" srcId="{1780C1BC-D697-904C-A957-1A7D35643EBE}" destId="{DB70C26A-AE61-754D-99E2-64B6DBD88462}" srcOrd="1" destOrd="0" presId="urn:microsoft.com/office/officeart/2005/8/layout/hList1"/>
    <dgm:cxn modelId="{360B5821-DAFC-594B-8809-FE9728FFD021}" type="presParOf" srcId="{56C8EF65-9A37-2146-9CC6-78B09E2B8FD2}" destId="{4413BD08-49B4-8C41-A837-2BF006F47187}" srcOrd="3" destOrd="0" presId="urn:microsoft.com/office/officeart/2005/8/layout/hList1"/>
    <dgm:cxn modelId="{A2638569-985D-9847-84A6-F4309318FCAA}" type="presParOf" srcId="{56C8EF65-9A37-2146-9CC6-78B09E2B8FD2}" destId="{F8E3A6A0-D08E-594A-9111-0CAFEDF6529F}" srcOrd="4" destOrd="0" presId="urn:microsoft.com/office/officeart/2005/8/layout/hList1"/>
    <dgm:cxn modelId="{C2DE79B9-E456-A74A-BC4E-E9C1FD8F845B}" type="presParOf" srcId="{F8E3A6A0-D08E-594A-9111-0CAFEDF6529F}" destId="{EDFA0AFE-71B6-0E4C-9965-68F87DFEDB5F}" srcOrd="0" destOrd="0" presId="urn:microsoft.com/office/officeart/2005/8/layout/hList1"/>
    <dgm:cxn modelId="{E1681E04-8AA7-914D-8004-4B5D7F0C4F8D}" type="presParOf" srcId="{F8E3A6A0-D08E-594A-9111-0CAFEDF6529F}" destId="{3F3B161A-F2F1-8A42-A687-D730E95A4B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3BF177-769B-4708-979B-4DDD491C618E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</dgm:pt>
    <dgm:pt modelId="{3ACD8A26-3893-4547-9404-D31F7546696B}">
      <dgm:prSet phldrT="[Text]"/>
      <dgm:spPr/>
      <dgm:t>
        <a:bodyPr/>
        <a:lstStyle/>
        <a:p>
          <a:r>
            <a:rPr lang="en-US" dirty="0"/>
            <a:t>LHC restarts (see back-up slides for metrics)</a:t>
          </a:r>
          <a:endParaRPr lang="en-GB" dirty="0"/>
        </a:p>
      </dgm:t>
    </dgm:pt>
    <dgm:pt modelId="{E8B444F5-FE84-478D-93C6-ADF1D2A5D6FC}" type="parTrans" cxnId="{8E47C28F-E819-4B74-B337-F7ABEE3697CA}">
      <dgm:prSet/>
      <dgm:spPr/>
      <dgm:t>
        <a:bodyPr/>
        <a:lstStyle/>
        <a:p>
          <a:endParaRPr lang="en-GB" sz="1400"/>
        </a:p>
      </dgm:t>
    </dgm:pt>
    <dgm:pt modelId="{D5E6F767-A314-43B9-81B0-64B02307CE58}" type="sibTrans" cxnId="{8E47C28F-E819-4B74-B337-F7ABEE3697CA}">
      <dgm:prSet/>
      <dgm:spPr/>
      <dgm:t>
        <a:bodyPr/>
        <a:lstStyle/>
        <a:p>
          <a:endParaRPr lang="en-GB"/>
        </a:p>
      </dgm:t>
    </dgm:pt>
    <dgm:pt modelId="{72CF0AF8-C65C-40F8-8069-ADF88FC7B39C}">
      <dgm:prSet phldrT="[Text]"/>
      <dgm:spPr/>
      <dgm:t>
        <a:bodyPr/>
        <a:lstStyle/>
        <a:p>
          <a:r>
            <a:rPr lang="en-US" dirty="0"/>
            <a:t>Run 3 begins</a:t>
          </a:r>
          <a:endParaRPr lang="en-GB" dirty="0"/>
        </a:p>
      </dgm:t>
    </dgm:pt>
    <dgm:pt modelId="{0D8F306D-B7FB-41A0-AF2D-CFFB57713E69}" type="parTrans" cxnId="{B09141C9-EF72-469D-A10D-6D227251163F}">
      <dgm:prSet/>
      <dgm:spPr/>
      <dgm:t>
        <a:bodyPr/>
        <a:lstStyle/>
        <a:p>
          <a:endParaRPr lang="en-GB" sz="1400"/>
        </a:p>
      </dgm:t>
    </dgm:pt>
    <dgm:pt modelId="{A6FACFD3-5132-4CAE-A794-9180C9F1FE5F}" type="sibTrans" cxnId="{B09141C9-EF72-469D-A10D-6D227251163F}">
      <dgm:prSet/>
      <dgm:spPr/>
      <dgm:t>
        <a:bodyPr/>
        <a:lstStyle/>
        <a:p>
          <a:endParaRPr lang="en-GB"/>
        </a:p>
      </dgm:t>
    </dgm:pt>
    <dgm:pt modelId="{A3437BFB-2F6D-41D7-9873-6B51AF93B04F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10</a:t>
          </a:r>
          <a:r>
            <a:rPr lang="en-US" baseline="30000" dirty="0">
              <a:solidFill>
                <a:schemeClr val="bg1"/>
              </a:solidFill>
            </a:rPr>
            <a:t>th</a:t>
          </a:r>
          <a:r>
            <a:rPr lang="en-US" dirty="0">
              <a:solidFill>
                <a:schemeClr val="bg1"/>
              </a:solidFill>
            </a:rPr>
            <a:t> anniversary of the Higgs discovery</a:t>
          </a:r>
          <a:endParaRPr lang="en-GB" dirty="0">
            <a:solidFill>
              <a:schemeClr val="bg1"/>
            </a:solidFill>
          </a:endParaRPr>
        </a:p>
      </dgm:t>
    </dgm:pt>
    <dgm:pt modelId="{D06BEE25-D753-4A93-ACDF-1016173BF4DC}" type="parTrans" cxnId="{648E5826-6B48-4B51-8364-7A7C895BBFF6}">
      <dgm:prSet/>
      <dgm:spPr/>
      <dgm:t>
        <a:bodyPr/>
        <a:lstStyle/>
        <a:p>
          <a:endParaRPr lang="en-GB" sz="1400"/>
        </a:p>
      </dgm:t>
    </dgm:pt>
    <dgm:pt modelId="{DA6894D2-0D40-449A-A2B1-31DC87D359B7}" type="sibTrans" cxnId="{648E5826-6B48-4B51-8364-7A7C895BBFF6}">
      <dgm:prSet/>
      <dgm:spPr/>
      <dgm:t>
        <a:bodyPr/>
        <a:lstStyle/>
        <a:p>
          <a:endParaRPr lang="en-GB"/>
        </a:p>
      </dgm:t>
    </dgm:pt>
    <dgm:pt modelId="{1048EFDF-1D5E-4DBE-B52D-4DBC644623D0}">
      <dgm:prSet phldrT="[Text]"/>
      <dgm:spPr/>
      <dgm:t>
        <a:bodyPr/>
        <a:lstStyle/>
        <a:p>
          <a:r>
            <a:rPr lang="en-US" dirty="0"/>
            <a:t>Engineering</a:t>
          </a:r>
          <a:endParaRPr lang="en-GB" dirty="0"/>
        </a:p>
      </dgm:t>
    </dgm:pt>
    <dgm:pt modelId="{A3C8540E-A120-4B1D-B37B-7AE0054175B4}" type="parTrans" cxnId="{6F8D29E7-7DC1-45D9-BD92-703BB0073DD8}">
      <dgm:prSet/>
      <dgm:spPr/>
      <dgm:t>
        <a:bodyPr/>
        <a:lstStyle/>
        <a:p>
          <a:endParaRPr lang="en-GB"/>
        </a:p>
      </dgm:t>
    </dgm:pt>
    <dgm:pt modelId="{09B27434-2271-43FE-B7F5-FC582FC71C9D}" type="sibTrans" cxnId="{6F8D29E7-7DC1-45D9-BD92-703BB0073DD8}">
      <dgm:prSet/>
      <dgm:spPr/>
      <dgm:t>
        <a:bodyPr/>
        <a:lstStyle/>
        <a:p>
          <a:endParaRPr lang="en-GB"/>
        </a:p>
      </dgm:t>
    </dgm:pt>
    <dgm:pt modelId="{08188390-B0DD-4D9F-99AA-89F0A0130750}">
      <dgm:prSet phldrT="[Text]"/>
      <dgm:spPr/>
      <dgm:t>
        <a:bodyPr/>
        <a:lstStyle/>
        <a:p>
          <a:r>
            <a:rPr lang="en-US" dirty="0"/>
            <a:t>Upgrades</a:t>
          </a:r>
          <a:endParaRPr lang="en-GB" dirty="0"/>
        </a:p>
      </dgm:t>
    </dgm:pt>
    <dgm:pt modelId="{10647FAC-F328-4E18-967E-6F13E8C1F62A}" type="parTrans" cxnId="{E83345D8-E6AA-4EF6-A44D-0917753E5772}">
      <dgm:prSet/>
      <dgm:spPr/>
      <dgm:t>
        <a:bodyPr/>
        <a:lstStyle/>
        <a:p>
          <a:endParaRPr lang="en-GB"/>
        </a:p>
      </dgm:t>
    </dgm:pt>
    <dgm:pt modelId="{3D8BF204-CAA3-4B2B-8B5C-1A6A70F11276}" type="sibTrans" cxnId="{E83345D8-E6AA-4EF6-A44D-0917753E5772}">
      <dgm:prSet/>
      <dgm:spPr/>
      <dgm:t>
        <a:bodyPr/>
        <a:lstStyle/>
        <a:p>
          <a:endParaRPr lang="en-GB"/>
        </a:p>
      </dgm:t>
    </dgm:pt>
    <dgm:pt modelId="{9E1425F6-C465-47FA-94B0-9B637467BC4B}">
      <dgm:prSet phldrT="[Text]"/>
      <dgm:spPr/>
      <dgm:t>
        <a:bodyPr/>
        <a:lstStyle/>
        <a:p>
          <a:r>
            <a:rPr lang="en-US" b="0" dirty="0"/>
            <a:t>Physics </a:t>
          </a:r>
          <a:r>
            <a:rPr lang="en-US" b="0" dirty="0" err="1"/>
            <a:t>programme</a:t>
          </a:r>
          <a:r>
            <a:rPr lang="en-US" b="0" dirty="0"/>
            <a:t> at CERN</a:t>
          </a:r>
          <a:endParaRPr lang="en-GB" dirty="0"/>
        </a:p>
      </dgm:t>
    </dgm:pt>
    <dgm:pt modelId="{12FD4503-7B23-4B97-B449-623A61E75F6D}" type="parTrans" cxnId="{B96A59B1-812E-4605-8588-94C6778D2190}">
      <dgm:prSet/>
      <dgm:spPr/>
      <dgm:t>
        <a:bodyPr/>
        <a:lstStyle/>
        <a:p>
          <a:endParaRPr lang="en-GB"/>
        </a:p>
      </dgm:t>
    </dgm:pt>
    <dgm:pt modelId="{75B4A23C-37AA-478E-B3ED-E53261FB8ADA}" type="sibTrans" cxnId="{B96A59B1-812E-4605-8588-94C6778D2190}">
      <dgm:prSet/>
      <dgm:spPr/>
      <dgm:t>
        <a:bodyPr/>
        <a:lstStyle/>
        <a:p>
          <a:endParaRPr lang="en-GB"/>
        </a:p>
      </dgm:t>
    </dgm:pt>
    <dgm:pt modelId="{926A72C5-7262-41C0-A295-851DE19DB2E7}">
      <dgm:prSet phldrT="[Text]"/>
      <dgm:spPr/>
      <dgm:t>
        <a:bodyPr/>
        <a:lstStyle/>
        <a:p>
          <a:r>
            <a:rPr lang="en-US" dirty="0"/>
            <a:t>Physics (incl. answered questions)</a:t>
          </a:r>
          <a:endParaRPr lang="en-GB" dirty="0"/>
        </a:p>
      </dgm:t>
    </dgm:pt>
    <dgm:pt modelId="{F0B3C895-6E49-4845-9EBD-82B3768FC767}" type="parTrans" cxnId="{20D6F650-7F91-4AE3-8DE4-AEC2B1CD29E3}">
      <dgm:prSet/>
      <dgm:spPr/>
      <dgm:t>
        <a:bodyPr/>
        <a:lstStyle/>
        <a:p>
          <a:endParaRPr lang="en-GB"/>
        </a:p>
      </dgm:t>
    </dgm:pt>
    <dgm:pt modelId="{974B8329-9168-408C-A444-BB41AE84A56A}" type="sibTrans" cxnId="{20D6F650-7F91-4AE3-8DE4-AEC2B1CD29E3}">
      <dgm:prSet/>
      <dgm:spPr/>
      <dgm:t>
        <a:bodyPr/>
        <a:lstStyle/>
        <a:p>
          <a:endParaRPr lang="en-GB"/>
        </a:p>
      </dgm:t>
    </dgm:pt>
    <dgm:pt modelId="{9E5B9869-160E-4752-9189-5F6802CFAB3E}">
      <dgm:prSet phldrT="[Text]"/>
      <dgm:spPr/>
      <dgm:t>
        <a:bodyPr/>
        <a:lstStyle/>
        <a:p>
          <a:r>
            <a:rPr lang="en-US" dirty="0"/>
            <a:t>Bulletin</a:t>
          </a:r>
          <a:endParaRPr lang="en-GB" dirty="0"/>
        </a:p>
      </dgm:t>
    </dgm:pt>
    <dgm:pt modelId="{0C36C6DF-713B-4FB3-9A3D-0048CC497EB3}" type="parTrans" cxnId="{D74D9BD0-33FF-4241-871E-972FC84E7A5D}">
      <dgm:prSet/>
      <dgm:spPr/>
      <dgm:t>
        <a:bodyPr/>
        <a:lstStyle/>
        <a:p>
          <a:endParaRPr lang="en-GB"/>
        </a:p>
      </dgm:t>
    </dgm:pt>
    <dgm:pt modelId="{0DA33A77-C0F4-4090-A617-05C5AB9B9339}" type="sibTrans" cxnId="{D74D9BD0-33FF-4241-871E-972FC84E7A5D}">
      <dgm:prSet/>
      <dgm:spPr/>
      <dgm:t>
        <a:bodyPr/>
        <a:lstStyle/>
        <a:p>
          <a:endParaRPr lang="en-GB"/>
        </a:p>
      </dgm:t>
    </dgm:pt>
    <dgm:pt modelId="{D1E68448-8CEA-46F6-B0A3-94B3F09B69F0}">
      <dgm:prSet phldrT="[Text]"/>
      <dgm:spPr/>
      <dgm:t>
        <a:bodyPr/>
        <a:lstStyle/>
        <a:p>
          <a:r>
            <a:rPr lang="en-US" dirty="0"/>
            <a:t>Courier</a:t>
          </a:r>
          <a:endParaRPr lang="en-GB" dirty="0"/>
        </a:p>
      </dgm:t>
    </dgm:pt>
    <dgm:pt modelId="{11D77C41-B45B-46E1-B3C5-6EB463EFCB1F}" type="parTrans" cxnId="{1BE48063-3FCF-46E7-B5D7-FE6D6047A51B}">
      <dgm:prSet/>
      <dgm:spPr/>
      <dgm:t>
        <a:bodyPr/>
        <a:lstStyle/>
        <a:p>
          <a:endParaRPr lang="en-GB"/>
        </a:p>
      </dgm:t>
    </dgm:pt>
    <dgm:pt modelId="{95BEBF75-2040-4B87-8284-A3CBA1909402}" type="sibTrans" cxnId="{1BE48063-3FCF-46E7-B5D7-FE6D6047A51B}">
      <dgm:prSet/>
      <dgm:spPr/>
      <dgm:t>
        <a:bodyPr/>
        <a:lstStyle/>
        <a:p>
          <a:endParaRPr lang="en-GB"/>
        </a:p>
      </dgm:t>
    </dgm:pt>
    <dgm:pt modelId="{DA1FD271-18A3-4224-AB78-6150E39C50A2}">
      <dgm:prSet phldrT="[Text]"/>
      <dgm:spPr/>
      <dgm:t>
        <a:bodyPr/>
        <a:lstStyle/>
        <a:p>
          <a:r>
            <a:rPr lang="en-US" dirty="0">
              <a:solidFill>
                <a:srgbClr val="FF9300"/>
              </a:solidFill>
            </a:rPr>
            <a:t>#restartingLHC</a:t>
          </a:r>
          <a:endParaRPr lang="en-GB" dirty="0">
            <a:solidFill>
              <a:srgbClr val="FF9300"/>
            </a:solidFill>
          </a:endParaRPr>
        </a:p>
      </dgm:t>
    </dgm:pt>
    <dgm:pt modelId="{4DA02977-E842-496C-83E5-71E3F8602A57}" type="parTrans" cxnId="{E38CDF22-FF2D-4449-89D8-90C0873024B0}">
      <dgm:prSet/>
      <dgm:spPr/>
      <dgm:t>
        <a:bodyPr/>
        <a:lstStyle/>
        <a:p>
          <a:endParaRPr lang="en-GB"/>
        </a:p>
      </dgm:t>
    </dgm:pt>
    <dgm:pt modelId="{AF789BFA-F715-4113-845E-BD6ADD99FC1B}" type="sibTrans" cxnId="{E38CDF22-FF2D-4449-89D8-90C0873024B0}">
      <dgm:prSet/>
      <dgm:spPr/>
      <dgm:t>
        <a:bodyPr/>
        <a:lstStyle/>
        <a:p>
          <a:endParaRPr lang="en-GB"/>
        </a:p>
      </dgm:t>
    </dgm:pt>
    <dgm:pt modelId="{D06BAB07-DDB9-42C1-B9A7-6590CD390AB1}">
      <dgm:prSet phldrT="[Text]"/>
      <dgm:spPr/>
      <dgm:t>
        <a:bodyPr/>
        <a:lstStyle/>
        <a:p>
          <a:r>
            <a:rPr lang="en-US" dirty="0">
              <a:solidFill>
                <a:srgbClr val="FF9300"/>
              </a:solidFill>
            </a:rPr>
            <a:t>#LHCRun3 #Higgs10</a:t>
          </a:r>
          <a:endParaRPr lang="en-GB" dirty="0">
            <a:solidFill>
              <a:srgbClr val="FF9300"/>
            </a:solidFill>
          </a:endParaRPr>
        </a:p>
      </dgm:t>
    </dgm:pt>
    <dgm:pt modelId="{C21A9994-90BB-42A3-83BA-07B58EBB94CC}" type="parTrans" cxnId="{CED83626-6656-4944-913D-8D20BF5353D5}">
      <dgm:prSet/>
      <dgm:spPr/>
      <dgm:t>
        <a:bodyPr/>
        <a:lstStyle/>
        <a:p>
          <a:endParaRPr lang="en-GB"/>
        </a:p>
      </dgm:t>
    </dgm:pt>
    <dgm:pt modelId="{87836125-C473-4518-B100-08E291422CE9}" type="sibTrans" cxnId="{CED83626-6656-4944-913D-8D20BF5353D5}">
      <dgm:prSet/>
      <dgm:spPr/>
      <dgm:t>
        <a:bodyPr/>
        <a:lstStyle/>
        <a:p>
          <a:endParaRPr lang="en-GB"/>
        </a:p>
      </dgm:t>
    </dgm:pt>
    <dgm:pt modelId="{6953221A-3155-4F27-8266-9069DDF514BC}">
      <dgm:prSet phldrT="[Text]"/>
      <dgm:spPr/>
      <dgm:t>
        <a:bodyPr/>
        <a:lstStyle/>
        <a:p>
          <a:r>
            <a:rPr lang="en-US" b="0" dirty="0"/>
            <a:t>3 video announcing the LIVE</a:t>
          </a:r>
          <a:endParaRPr lang="en-GB" dirty="0"/>
        </a:p>
      </dgm:t>
    </dgm:pt>
    <dgm:pt modelId="{877C906A-816F-41B6-8224-61A51222259B}" type="parTrans" cxnId="{002CFD7C-537F-4BD2-A936-03F82DFB5898}">
      <dgm:prSet/>
      <dgm:spPr/>
      <dgm:t>
        <a:bodyPr/>
        <a:lstStyle/>
        <a:p>
          <a:endParaRPr lang="en-GB"/>
        </a:p>
      </dgm:t>
    </dgm:pt>
    <dgm:pt modelId="{9A1CBE39-06D1-4057-ADB4-BD84F1FEA54E}" type="sibTrans" cxnId="{002CFD7C-537F-4BD2-A936-03F82DFB5898}">
      <dgm:prSet/>
      <dgm:spPr/>
      <dgm:t>
        <a:bodyPr/>
        <a:lstStyle/>
        <a:p>
          <a:endParaRPr lang="en-GB"/>
        </a:p>
      </dgm:t>
    </dgm:pt>
    <dgm:pt modelId="{10E575EF-206C-433B-8DD0-CC60B39DA35A}">
      <dgm:prSet phldrT="[Text]"/>
      <dgm:spPr/>
      <dgm:t>
        <a:bodyPr/>
        <a:lstStyle/>
        <a:p>
          <a:r>
            <a:rPr lang="en-US" dirty="0"/>
            <a:t>Symposium</a:t>
          </a:r>
          <a:endParaRPr lang="en-GB" dirty="0"/>
        </a:p>
      </dgm:t>
    </dgm:pt>
    <dgm:pt modelId="{1F1C9368-F1B4-49D6-B269-AD5308D643F8}" type="parTrans" cxnId="{1D0422E3-AC39-408A-B099-63131A7DBDDA}">
      <dgm:prSet/>
      <dgm:spPr/>
      <dgm:t>
        <a:bodyPr/>
        <a:lstStyle/>
        <a:p>
          <a:endParaRPr lang="en-GB"/>
        </a:p>
      </dgm:t>
    </dgm:pt>
    <dgm:pt modelId="{FCD7645C-52F8-4156-87C5-8AA8B3E29CE4}" type="sibTrans" cxnId="{1D0422E3-AC39-408A-B099-63131A7DBDDA}">
      <dgm:prSet/>
      <dgm:spPr/>
      <dgm:t>
        <a:bodyPr/>
        <a:lstStyle/>
        <a:p>
          <a:endParaRPr lang="en-GB"/>
        </a:p>
      </dgm:t>
    </dgm:pt>
    <dgm:pt modelId="{7CC619E4-9E23-4037-BFFE-D2F08F7937E5}">
      <dgm:prSet phldrT="[Text]"/>
      <dgm:spPr/>
      <dgm:t>
        <a:bodyPr/>
        <a:lstStyle/>
        <a:p>
          <a:r>
            <a:rPr lang="en-US" dirty="0">
              <a:solidFill>
                <a:srgbClr val="FF9300"/>
              </a:solidFill>
            </a:rPr>
            <a:t>#LHCRun3</a:t>
          </a:r>
          <a:endParaRPr lang="en-GB" dirty="0">
            <a:solidFill>
              <a:srgbClr val="FF9300"/>
            </a:solidFill>
          </a:endParaRPr>
        </a:p>
      </dgm:t>
    </dgm:pt>
    <dgm:pt modelId="{AA405557-1A25-4C9C-A34F-193E150AA90F}" type="sibTrans" cxnId="{3DD314FC-17B4-4AAD-BBB9-B37C226B1943}">
      <dgm:prSet/>
      <dgm:spPr/>
      <dgm:t>
        <a:bodyPr/>
        <a:lstStyle/>
        <a:p>
          <a:endParaRPr lang="en-GB"/>
        </a:p>
      </dgm:t>
    </dgm:pt>
    <dgm:pt modelId="{DABB0281-7E08-4DEF-9D31-AEB1DB396525}" type="parTrans" cxnId="{3DD314FC-17B4-4AAD-BBB9-B37C226B1943}">
      <dgm:prSet/>
      <dgm:spPr/>
      <dgm:t>
        <a:bodyPr/>
        <a:lstStyle/>
        <a:p>
          <a:endParaRPr lang="en-GB"/>
        </a:p>
      </dgm:t>
    </dgm:pt>
    <dgm:pt modelId="{83125267-E4D5-0641-B1F1-E40171B884F6}">
      <dgm:prSet phldrT="[Text]"/>
      <dgm:spPr/>
      <dgm:t>
        <a:bodyPr/>
        <a:lstStyle/>
        <a:p>
          <a:r>
            <a:rPr lang="en-US" b="0" dirty="0"/>
            <a:t>Quiz on Twitter and IG</a:t>
          </a:r>
          <a:endParaRPr lang="en-GB" dirty="0"/>
        </a:p>
      </dgm:t>
    </dgm:pt>
    <dgm:pt modelId="{FE6D965F-5931-8A46-B5AC-8D8A9D50C227}" type="parTrans" cxnId="{1194297F-B976-814A-943E-2B6EA5E40A9A}">
      <dgm:prSet/>
      <dgm:spPr/>
      <dgm:t>
        <a:bodyPr/>
        <a:lstStyle/>
        <a:p>
          <a:endParaRPr lang="en-GB"/>
        </a:p>
      </dgm:t>
    </dgm:pt>
    <dgm:pt modelId="{C007A147-F070-8E42-A67E-2037E88CD71D}" type="sibTrans" cxnId="{1194297F-B976-814A-943E-2B6EA5E40A9A}">
      <dgm:prSet/>
      <dgm:spPr/>
      <dgm:t>
        <a:bodyPr/>
        <a:lstStyle/>
        <a:p>
          <a:endParaRPr lang="en-GB"/>
        </a:p>
      </dgm:t>
    </dgm:pt>
    <dgm:pt modelId="{68B527FE-C5D5-CB4B-875C-89736F5A7559}">
      <dgm:prSet phldrT="[Text]"/>
      <dgm:spPr/>
      <dgm:t>
        <a:bodyPr/>
        <a:lstStyle/>
        <a:p>
          <a:r>
            <a:rPr lang="en-US" b="0" dirty="0"/>
            <a:t>Final upgrades</a:t>
          </a:r>
          <a:endParaRPr lang="en-GB" dirty="0"/>
        </a:p>
      </dgm:t>
    </dgm:pt>
    <dgm:pt modelId="{0A53A285-44B7-C448-B213-2886F5D4EA65}" type="parTrans" cxnId="{CD7D4637-AC53-0145-8704-22BB1FDE2065}">
      <dgm:prSet/>
      <dgm:spPr/>
      <dgm:t>
        <a:bodyPr/>
        <a:lstStyle/>
        <a:p>
          <a:endParaRPr lang="en-GB"/>
        </a:p>
      </dgm:t>
    </dgm:pt>
    <dgm:pt modelId="{C132ECD5-CBDD-6949-96F9-83C86BA44CCF}" type="sibTrans" cxnId="{CD7D4637-AC53-0145-8704-22BB1FDE2065}">
      <dgm:prSet/>
      <dgm:spPr/>
      <dgm:t>
        <a:bodyPr/>
        <a:lstStyle/>
        <a:p>
          <a:endParaRPr lang="en-GB"/>
        </a:p>
      </dgm:t>
    </dgm:pt>
    <dgm:pt modelId="{82A73E58-49B3-3440-BE7B-BCDAA8DCC35F}">
      <dgm:prSet phldrT="[Text]"/>
      <dgm:spPr/>
      <dgm:t>
        <a:bodyPr/>
        <a:lstStyle/>
        <a:p>
          <a:r>
            <a:rPr lang="en-GB" dirty="0" err="1"/>
            <a:t>home.cern</a:t>
          </a:r>
          <a:r>
            <a:rPr lang="en-GB" dirty="0"/>
            <a:t> Quick facts</a:t>
          </a:r>
        </a:p>
      </dgm:t>
    </dgm:pt>
    <dgm:pt modelId="{948D7F5F-ACAE-C848-A6CA-49BFB5E767B9}" type="parTrans" cxnId="{6FDC81A4-4668-1B48-AB93-A5989B97E746}">
      <dgm:prSet/>
      <dgm:spPr/>
      <dgm:t>
        <a:bodyPr/>
        <a:lstStyle/>
        <a:p>
          <a:endParaRPr lang="en-GB"/>
        </a:p>
      </dgm:t>
    </dgm:pt>
    <dgm:pt modelId="{1D96204C-C00E-5C41-B15E-83733C20FB81}" type="sibTrans" cxnId="{6FDC81A4-4668-1B48-AB93-A5989B97E746}">
      <dgm:prSet/>
      <dgm:spPr/>
      <dgm:t>
        <a:bodyPr/>
        <a:lstStyle/>
        <a:p>
          <a:endParaRPr lang="en-GB"/>
        </a:p>
      </dgm:t>
    </dgm:pt>
    <dgm:pt modelId="{DF3ED717-0116-4CAB-AC39-D46BE66C0520}" type="pres">
      <dgm:prSet presAssocID="{503BF177-769B-4708-979B-4DDD491C618E}" presName="linear" presStyleCnt="0">
        <dgm:presLayoutVars>
          <dgm:dir/>
          <dgm:animLvl val="lvl"/>
          <dgm:resizeHandles val="exact"/>
        </dgm:presLayoutVars>
      </dgm:prSet>
      <dgm:spPr/>
    </dgm:pt>
    <dgm:pt modelId="{46189FD6-19C4-44EC-B653-C1C270055F5C}" type="pres">
      <dgm:prSet presAssocID="{3ACD8A26-3893-4547-9404-D31F7546696B}" presName="parentLin" presStyleCnt="0"/>
      <dgm:spPr/>
    </dgm:pt>
    <dgm:pt modelId="{B8DF1DCD-BE7E-4FDE-B5F8-AC5313604845}" type="pres">
      <dgm:prSet presAssocID="{3ACD8A26-3893-4547-9404-D31F7546696B}" presName="parentLeftMargin" presStyleLbl="node1" presStyleIdx="0" presStyleCnt="3"/>
      <dgm:spPr/>
    </dgm:pt>
    <dgm:pt modelId="{6CFFA51F-0241-4EDF-9940-D45C93CCBBEC}" type="pres">
      <dgm:prSet presAssocID="{3ACD8A26-3893-4547-9404-D31F7546696B}" presName="parentText" presStyleLbl="node1" presStyleIdx="0" presStyleCnt="3" custScaleX="119287">
        <dgm:presLayoutVars>
          <dgm:chMax val="0"/>
          <dgm:bulletEnabled val="1"/>
        </dgm:presLayoutVars>
      </dgm:prSet>
      <dgm:spPr/>
    </dgm:pt>
    <dgm:pt modelId="{96EB55C5-A17A-4D34-AC5F-11A680C80FE8}" type="pres">
      <dgm:prSet presAssocID="{3ACD8A26-3893-4547-9404-D31F7546696B}" presName="negativeSpace" presStyleCnt="0"/>
      <dgm:spPr/>
    </dgm:pt>
    <dgm:pt modelId="{78E9EEC7-BCA1-4CB4-9071-87329EDB3F26}" type="pres">
      <dgm:prSet presAssocID="{3ACD8A26-3893-4547-9404-D31F7546696B}" presName="childText" presStyleLbl="conFgAcc1" presStyleIdx="0" presStyleCnt="3">
        <dgm:presLayoutVars>
          <dgm:bulletEnabled val="1"/>
        </dgm:presLayoutVars>
      </dgm:prSet>
      <dgm:spPr/>
    </dgm:pt>
    <dgm:pt modelId="{79FEB6FF-3BA1-45D4-83E0-299BB3CB71FC}" type="pres">
      <dgm:prSet presAssocID="{D5E6F767-A314-43B9-81B0-64B02307CE58}" presName="spaceBetweenRectangles" presStyleCnt="0"/>
      <dgm:spPr/>
    </dgm:pt>
    <dgm:pt modelId="{86E196A1-2931-4F10-9D36-9EDA4129DF5B}" type="pres">
      <dgm:prSet presAssocID="{72CF0AF8-C65C-40F8-8069-ADF88FC7B39C}" presName="parentLin" presStyleCnt="0"/>
      <dgm:spPr/>
    </dgm:pt>
    <dgm:pt modelId="{69387753-A569-4653-AEC9-743456569998}" type="pres">
      <dgm:prSet presAssocID="{72CF0AF8-C65C-40F8-8069-ADF88FC7B39C}" presName="parentLeftMargin" presStyleLbl="node1" presStyleIdx="0" presStyleCnt="3"/>
      <dgm:spPr/>
    </dgm:pt>
    <dgm:pt modelId="{CAAA028D-337F-49A5-9050-F408298E2E13}" type="pres">
      <dgm:prSet presAssocID="{72CF0AF8-C65C-40F8-8069-ADF88FC7B39C}" presName="parentText" presStyleLbl="node1" presStyleIdx="1" presStyleCnt="3" custScaleX="119287">
        <dgm:presLayoutVars>
          <dgm:chMax val="0"/>
          <dgm:bulletEnabled val="1"/>
        </dgm:presLayoutVars>
      </dgm:prSet>
      <dgm:spPr/>
    </dgm:pt>
    <dgm:pt modelId="{6BBCCF14-0CBA-41E8-B662-1199C5B68600}" type="pres">
      <dgm:prSet presAssocID="{72CF0AF8-C65C-40F8-8069-ADF88FC7B39C}" presName="negativeSpace" presStyleCnt="0"/>
      <dgm:spPr/>
    </dgm:pt>
    <dgm:pt modelId="{BFA4A2FD-63D3-43B8-A8A0-E63D0A1FD0E7}" type="pres">
      <dgm:prSet presAssocID="{72CF0AF8-C65C-40F8-8069-ADF88FC7B39C}" presName="childText" presStyleLbl="conFgAcc1" presStyleIdx="1" presStyleCnt="3">
        <dgm:presLayoutVars>
          <dgm:bulletEnabled val="1"/>
        </dgm:presLayoutVars>
      </dgm:prSet>
      <dgm:spPr/>
    </dgm:pt>
    <dgm:pt modelId="{29BE4E11-BDE9-437C-A4D9-DCF1D566E789}" type="pres">
      <dgm:prSet presAssocID="{A6FACFD3-5132-4CAE-A794-9180C9F1FE5F}" presName="spaceBetweenRectangles" presStyleCnt="0"/>
      <dgm:spPr/>
    </dgm:pt>
    <dgm:pt modelId="{15B306EC-7866-44B1-8FE4-C17A8B621FB9}" type="pres">
      <dgm:prSet presAssocID="{A3437BFB-2F6D-41D7-9873-6B51AF93B04F}" presName="parentLin" presStyleCnt="0"/>
      <dgm:spPr/>
    </dgm:pt>
    <dgm:pt modelId="{008CC45F-A313-42F0-B628-56963527EFEE}" type="pres">
      <dgm:prSet presAssocID="{A3437BFB-2F6D-41D7-9873-6B51AF93B04F}" presName="parentLeftMargin" presStyleLbl="node1" presStyleIdx="1" presStyleCnt="3"/>
      <dgm:spPr/>
    </dgm:pt>
    <dgm:pt modelId="{CD1CF766-45A9-43B8-A8DF-FBF2ACF060E7}" type="pres">
      <dgm:prSet presAssocID="{A3437BFB-2F6D-41D7-9873-6B51AF93B04F}" presName="parentText" presStyleLbl="node1" presStyleIdx="2" presStyleCnt="3" custScaleX="119287">
        <dgm:presLayoutVars>
          <dgm:chMax val="0"/>
          <dgm:bulletEnabled val="1"/>
        </dgm:presLayoutVars>
      </dgm:prSet>
      <dgm:spPr/>
    </dgm:pt>
    <dgm:pt modelId="{9802ADD6-0E63-489E-B86C-7495573F5415}" type="pres">
      <dgm:prSet presAssocID="{A3437BFB-2F6D-41D7-9873-6B51AF93B04F}" presName="negativeSpace" presStyleCnt="0"/>
      <dgm:spPr/>
    </dgm:pt>
    <dgm:pt modelId="{2BB09D93-BCE7-411E-905F-7384D54CE9C1}" type="pres">
      <dgm:prSet presAssocID="{A3437BFB-2F6D-41D7-9873-6B51AF93B04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589F817-9D85-454F-83B0-7ED752A53F6A}" type="presOf" srcId="{82A73E58-49B3-3440-BE7B-BCDAA8DCC35F}" destId="{2BB09D93-BCE7-411E-905F-7384D54CE9C1}" srcOrd="0" destOrd="3" presId="urn:microsoft.com/office/officeart/2005/8/layout/list1"/>
    <dgm:cxn modelId="{BF2E9618-3E72-BD4A-B145-D6F5849D7E9A}" type="presOf" srcId="{D1E68448-8CEA-46F6-B0A3-94B3F09B69F0}" destId="{2BB09D93-BCE7-411E-905F-7384D54CE9C1}" srcOrd="0" destOrd="1" presId="urn:microsoft.com/office/officeart/2005/8/layout/list1"/>
    <dgm:cxn modelId="{4684B81E-DA22-7F4F-BE3F-04B75E502425}" type="presOf" srcId="{926A72C5-7262-41C0-A295-851DE19DB2E7}" destId="{2BB09D93-BCE7-411E-905F-7384D54CE9C1}" srcOrd="0" destOrd="0" presId="urn:microsoft.com/office/officeart/2005/8/layout/list1"/>
    <dgm:cxn modelId="{E38CDF22-FF2D-4449-89D8-90C0873024B0}" srcId="{3ACD8A26-3893-4547-9404-D31F7546696B}" destId="{DA1FD271-18A3-4224-AB78-6150E39C50A2}" srcOrd="2" destOrd="0" parTransId="{4DA02977-E842-496C-83E5-71E3F8602A57}" sibTransId="{AF789BFA-F715-4113-845E-BD6ADD99FC1B}"/>
    <dgm:cxn modelId="{CED83626-6656-4944-913D-8D20BF5353D5}" srcId="{A3437BFB-2F6D-41D7-9873-6B51AF93B04F}" destId="{D06BAB07-DDB9-42C1-B9A7-6590CD390AB1}" srcOrd="5" destOrd="0" parTransId="{C21A9994-90BB-42A3-83BA-07B58EBB94CC}" sibTransId="{87836125-C473-4518-B100-08E291422CE9}"/>
    <dgm:cxn modelId="{648E5826-6B48-4B51-8364-7A7C895BBFF6}" srcId="{503BF177-769B-4708-979B-4DDD491C618E}" destId="{A3437BFB-2F6D-41D7-9873-6B51AF93B04F}" srcOrd="2" destOrd="0" parTransId="{D06BEE25-D753-4A93-ACDF-1016173BF4DC}" sibTransId="{DA6894D2-0D40-449A-A2B1-31DC87D359B7}"/>
    <dgm:cxn modelId="{FD09E934-FFF6-D247-9D2A-C7A857C5C0DF}" type="presOf" srcId="{3ACD8A26-3893-4547-9404-D31F7546696B}" destId="{6CFFA51F-0241-4EDF-9940-D45C93CCBBEC}" srcOrd="1" destOrd="0" presId="urn:microsoft.com/office/officeart/2005/8/layout/list1"/>
    <dgm:cxn modelId="{CD7D4637-AC53-0145-8704-22BB1FDE2065}" srcId="{72CF0AF8-C65C-40F8-8069-ADF88FC7B39C}" destId="{68B527FE-C5D5-CB4B-875C-89736F5A7559}" srcOrd="1" destOrd="0" parTransId="{0A53A285-44B7-C448-B213-2886F5D4EA65}" sibTransId="{C132ECD5-CBDD-6949-96F9-83C86BA44CCF}"/>
    <dgm:cxn modelId="{57D6493D-98CF-9C4E-A3C5-D7AAD0A1EAF1}" type="presOf" srcId="{9E5B9869-160E-4752-9189-5F6802CFAB3E}" destId="{2BB09D93-BCE7-411E-905F-7384D54CE9C1}" srcOrd="0" destOrd="2" presId="urn:microsoft.com/office/officeart/2005/8/layout/list1"/>
    <dgm:cxn modelId="{CA82CA45-5D7B-7B45-9E14-96D95B4BC2A6}" type="presOf" srcId="{10E575EF-206C-433B-8DD0-CC60B39DA35A}" destId="{2BB09D93-BCE7-411E-905F-7384D54CE9C1}" srcOrd="0" destOrd="4" presId="urn:microsoft.com/office/officeart/2005/8/layout/list1"/>
    <dgm:cxn modelId="{20D6F650-7F91-4AE3-8DE4-AEC2B1CD29E3}" srcId="{A3437BFB-2F6D-41D7-9873-6B51AF93B04F}" destId="{926A72C5-7262-41C0-A295-851DE19DB2E7}" srcOrd="0" destOrd="0" parTransId="{F0B3C895-6E49-4845-9EBD-82B3768FC767}" sibTransId="{974B8329-9168-408C-A444-BB41AE84A56A}"/>
    <dgm:cxn modelId="{23427E52-35AA-4684-9EE2-B5790483C37F}" type="presOf" srcId="{503BF177-769B-4708-979B-4DDD491C618E}" destId="{DF3ED717-0116-4CAB-AC39-D46BE66C0520}" srcOrd="0" destOrd="0" presId="urn:microsoft.com/office/officeart/2005/8/layout/list1"/>
    <dgm:cxn modelId="{F36FE456-CFEF-5048-BBC1-BA02653BF558}" type="presOf" srcId="{DA1FD271-18A3-4224-AB78-6150E39C50A2}" destId="{78E9EEC7-BCA1-4CB4-9071-87329EDB3F26}" srcOrd="0" destOrd="2" presId="urn:microsoft.com/office/officeart/2005/8/layout/list1"/>
    <dgm:cxn modelId="{1BE48063-3FCF-46E7-B5D7-FE6D6047A51B}" srcId="{A3437BFB-2F6D-41D7-9873-6B51AF93B04F}" destId="{D1E68448-8CEA-46F6-B0A3-94B3F09B69F0}" srcOrd="1" destOrd="0" parTransId="{11D77C41-B45B-46E1-B3C5-6EB463EFCB1F}" sibTransId="{95BEBF75-2040-4B87-8284-A3CBA1909402}"/>
    <dgm:cxn modelId="{FDE5A17C-918A-D646-B7C5-5E66297323A0}" type="presOf" srcId="{83125267-E4D5-0641-B1F1-E40171B884F6}" destId="{BFA4A2FD-63D3-43B8-A8A0-E63D0A1FD0E7}" srcOrd="0" destOrd="3" presId="urn:microsoft.com/office/officeart/2005/8/layout/list1"/>
    <dgm:cxn modelId="{002CFD7C-537F-4BD2-A936-03F82DFB5898}" srcId="{72CF0AF8-C65C-40F8-8069-ADF88FC7B39C}" destId="{6953221A-3155-4F27-8266-9069DDF514BC}" srcOrd="2" destOrd="0" parTransId="{877C906A-816F-41B6-8224-61A51222259B}" sibTransId="{9A1CBE39-06D1-4057-ADB4-BD84F1FEA54E}"/>
    <dgm:cxn modelId="{1194297F-B976-814A-943E-2B6EA5E40A9A}" srcId="{72CF0AF8-C65C-40F8-8069-ADF88FC7B39C}" destId="{83125267-E4D5-0641-B1F1-E40171B884F6}" srcOrd="3" destOrd="0" parTransId="{FE6D965F-5931-8A46-B5AC-8D8A9D50C227}" sibTransId="{C007A147-F070-8E42-A67E-2037E88CD71D}"/>
    <dgm:cxn modelId="{29F26C8C-029D-F94D-B383-6CFDFE8BB385}" type="presOf" srcId="{9E1425F6-C465-47FA-94B0-9B637467BC4B}" destId="{BFA4A2FD-63D3-43B8-A8A0-E63D0A1FD0E7}" srcOrd="0" destOrd="0" presId="urn:microsoft.com/office/officeart/2005/8/layout/list1"/>
    <dgm:cxn modelId="{8E47C28F-E819-4B74-B337-F7ABEE3697CA}" srcId="{503BF177-769B-4708-979B-4DDD491C618E}" destId="{3ACD8A26-3893-4547-9404-D31F7546696B}" srcOrd="0" destOrd="0" parTransId="{E8B444F5-FE84-478D-93C6-ADF1D2A5D6FC}" sibTransId="{D5E6F767-A314-43B9-81B0-64B02307CE58}"/>
    <dgm:cxn modelId="{E7594490-BF7A-7A43-8B3B-7F17061744A2}" type="presOf" srcId="{72CF0AF8-C65C-40F8-8069-ADF88FC7B39C}" destId="{69387753-A569-4653-AEC9-743456569998}" srcOrd="0" destOrd="0" presId="urn:microsoft.com/office/officeart/2005/8/layout/list1"/>
    <dgm:cxn modelId="{07634E92-439C-2E4A-A6DB-01166EFD417E}" type="presOf" srcId="{A3437BFB-2F6D-41D7-9873-6B51AF93B04F}" destId="{008CC45F-A313-42F0-B628-56963527EFEE}" srcOrd="0" destOrd="0" presId="urn:microsoft.com/office/officeart/2005/8/layout/list1"/>
    <dgm:cxn modelId="{452E2193-CD45-844E-9F8D-4D186D0865B0}" type="presOf" srcId="{A3437BFB-2F6D-41D7-9873-6B51AF93B04F}" destId="{CD1CF766-45A9-43B8-A8DF-FBF2ACF060E7}" srcOrd="1" destOrd="0" presId="urn:microsoft.com/office/officeart/2005/8/layout/list1"/>
    <dgm:cxn modelId="{1A762D9B-BA0C-D546-826B-11410D9F3B87}" type="presOf" srcId="{1048EFDF-1D5E-4DBE-B52D-4DBC644623D0}" destId="{78E9EEC7-BCA1-4CB4-9071-87329EDB3F26}" srcOrd="0" destOrd="0" presId="urn:microsoft.com/office/officeart/2005/8/layout/list1"/>
    <dgm:cxn modelId="{0B8CF59F-D7A2-7248-82FD-22C4DB1CDA25}" type="presOf" srcId="{D06BAB07-DDB9-42C1-B9A7-6590CD390AB1}" destId="{2BB09D93-BCE7-411E-905F-7384D54CE9C1}" srcOrd="0" destOrd="5" presId="urn:microsoft.com/office/officeart/2005/8/layout/list1"/>
    <dgm:cxn modelId="{6FDC81A4-4668-1B48-AB93-A5989B97E746}" srcId="{A3437BFB-2F6D-41D7-9873-6B51AF93B04F}" destId="{82A73E58-49B3-3440-BE7B-BCDAA8DCC35F}" srcOrd="3" destOrd="0" parTransId="{948D7F5F-ACAE-C848-A6CA-49BFB5E767B9}" sibTransId="{1D96204C-C00E-5C41-B15E-83733C20FB81}"/>
    <dgm:cxn modelId="{CF388CA8-911F-0C45-8E2B-950309850110}" type="presOf" srcId="{3ACD8A26-3893-4547-9404-D31F7546696B}" destId="{B8DF1DCD-BE7E-4FDE-B5F8-AC5313604845}" srcOrd="0" destOrd="0" presId="urn:microsoft.com/office/officeart/2005/8/layout/list1"/>
    <dgm:cxn modelId="{51E066AD-AAE5-AF4A-9A08-1E1A3912D209}" type="presOf" srcId="{08188390-B0DD-4D9F-99AA-89F0A0130750}" destId="{78E9EEC7-BCA1-4CB4-9071-87329EDB3F26}" srcOrd="0" destOrd="1" presId="urn:microsoft.com/office/officeart/2005/8/layout/list1"/>
    <dgm:cxn modelId="{B96A59B1-812E-4605-8588-94C6778D2190}" srcId="{72CF0AF8-C65C-40F8-8069-ADF88FC7B39C}" destId="{9E1425F6-C465-47FA-94B0-9B637467BC4B}" srcOrd="0" destOrd="0" parTransId="{12FD4503-7B23-4B97-B449-623A61E75F6D}" sibTransId="{75B4A23C-37AA-478E-B3ED-E53261FB8ADA}"/>
    <dgm:cxn modelId="{F1AE65C3-A9D5-424A-8F2A-1AE089536C21}" type="presOf" srcId="{7CC619E4-9E23-4037-BFFE-D2F08F7937E5}" destId="{BFA4A2FD-63D3-43B8-A8A0-E63D0A1FD0E7}" srcOrd="0" destOrd="4" presId="urn:microsoft.com/office/officeart/2005/8/layout/list1"/>
    <dgm:cxn modelId="{B09141C9-EF72-469D-A10D-6D227251163F}" srcId="{503BF177-769B-4708-979B-4DDD491C618E}" destId="{72CF0AF8-C65C-40F8-8069-ADF88FC7B39C}" srcOrd="1" destOrd="0" parTransId="{0D8F306D-B7FB-41A0-AF2D-CFFB57713E69}" sibTransId="{A6FACFD3-5132-4CAE-A794-9180C9F1FE5F}"/>
    <dgm:cxn modelId="{D74D9BD0-33FF-4241-871E-972FC84E7A5D}" srcId="{A3437BFB-2F6D-41D7-9873-6B51AF93B04F}" destId="{9E5B9869-160E-4752-9189-5F6802CFAB3E}" srcOrd="2" destOrd="0" parTransId="{0C36C6DF-713B-4FB3-9A3D-0048CC497EB3}" sibTransId="{0DA33A77-C0F4-4090-A617-05C5AB9B9339}"/>
    <dgm:cxn modelId="{205B5FD7-5705-5146-AE83-29FF559BEA9F}" type="presOf" srcId="{68B527FE-C5D5-CB4B-875C-89736F5A7559}" destId="{BFA4A2FD-63D3-43B8-A8A0-E63D0A1FD0E7}" srcOrd="0" destOrd="1" presId="urn:microsoft.com/office/officeart/2005/8/layout/list1"/>
    <dgm:cxn modelId="{E83345D8-E6AA-4EF6-A44D-0917753E5772}" srcId="{3ACD8A26-3893-4547-9404-D31F7546696B}" destId="{08188390-B0DD-4D9F-99AA-89F0A0130750}" srcOrd="1" destOrd="0" parTransId="{10647FAC-F328-4E18-967E-6F13E8C1F62A}" sibTransId="{3D8BF204-CAA3-4B2B-8B5C-1A6A70F11276}"/>
    <dgm:cxn modelId="{A90DD8DC-4039-2A4D-BCA1-DCAAB91C0649}" type="presOf" srcId="{72CF0AF8-C65C-40F8-8069-ADF88FC7B39C}" destId="{CAAA028D-337F-49A5-9050-F408298E2E13}" srcOrd="1" destOrd="0" presId="urn:microsoft.com/office/officeart/2005/8/layout/list1"/>
    <dgm:cxn modelId="{1D0422E3-AC39-408A-B099-63131A7DBDDA}" srcId="{A3437BFB-2F6D-41D7-9873-6B51AF93B04F}" destId="{10E575EF-206C-433B-8DD0-CC60B39DA35A}" srcOrd="4" destOrd="0" parTransId="{1F1C9368-F1B4-49D6-B269-AD5308D643F8}" sibTransId="{FCD7645C-52F8-4156-87C5-8AA8B3E29CE4}"/>
    <dgm:cxn modelId="{968E1CE7-D39B-814E-AF6E-154E7BAD4EE5}" type="presOf" srcId="{6953221A-3155-4F27-8266-9069DDF514BC}" destId="{BFA4A2FD-63D3-43B8-A8A0-E63D0A1FD0E7}" srcOrd="0" destOrd="2" presId="urn:microsoft.com/office/officeart/2005/8/layout/list1"/>
    <dgm:cxn modelId="{6F8D29E7-7DC1-45D9-BD92-703BB0073DD8}" srcId="{3ACD8A26-3893-4547-9404-D31F7546696B}" destId="{1048EFDF-1D5E-4DBE-B52D-4DBC644623D0}" srcOrd="0" destOrd="0" parTransId="{A3C8540E-A120-4B1D-B37B-7AE0054175B4}" sibTransId="{09B27434-2271-43FE-B7F5-FC582FC71C9D}"/>
    <dgm:cxn modelId="{3DD314FC-17B4-4AAD-BBB9-B37C226B1943}" srcId="{72CF0AF8-C65C-40F8-8069-ADF88FC7B39C}" destId="{7CC619E4-9E23-4037-BFFE-D2F08F7937E5}" srcOrd="4" destOrd="0" parTransId="{DABB0281-7E08-4DEF-9D31-AEB1DB396525}" sibTransId="{AA405557-1A25-4C9C-A34F-193E150AA90F}"/>
    <dgm:cxn modelId="{784B6963-6601-8547-B097-EB5FCE132730}" type="presParOf" srcId="{DF3ED717-0116-4CAB-AC39-D46BE66C0520}" destId="{46189FD6-19C4-44EC-B653-C1C270055F5C}" srcOrd="0" destOrd="0" presId="urn:microsoft.com/office/officeart/2005/8/layout/list1"/>
    <dgm:cxn modelId="{628FA792-0A28-0645-BD20-8200DD02C18F}" type="presParOf" srcId="{46189FD6-19C4-44EC-B653-C1C270055F5C}" destId="{B8DF1DCD-BE7E-4FDE-B5F8-AC5313604845}" srcOrd="0" destOrd="0" presId="urn:microsoft.com/office/officeart/2005/8/layout/list1"/>
    <dgm:cxn modelId="{6D1444FE-BE21-BC40-A500-B1A388DEB334}" type="presParOf" srcId="{46189FD6-19C4-44EC-B653-C1C270055F5C}" destId="{6CFFA51F-0241-4EDF-9940-D45C93CCBBEC}" srcOrd="1" destOrd="0" presId="urn:microsoft.com/office/officeart/2005/8/layout/list1"/>
    <dgm:cxn modelId="{FC2D3DDF-C473-8F4B-B6DE-BFEE8A073BB1}" type="presParOf" srcId="{DF3ED717-0116-4CAB-AC39-D46BE66C0520}" destId="{96EB55C5-A17A-4D34-AC5F-11A680C80FE8}" srcOrd="1" destOrd="0" presId="urn:microsoft.com/office/officeart/2005/8/layout/list1"/>
    <dgm:cxn modelId="{8CA60F1E-C28A-7041-8CDB-AE24101BC223}" type="presParOf" srcId="{DF3ED717-0116-4CAB-AC39-D46BE66C0520}" destId="{78E9EEC7-BCA1-4CB4-9071-87329EDB3F26}" srcOrd="2" destOrd="0" presId="urn:microsoft.com/office/officeart/2005/8/layout/list1"/>
    <dgm:cxn modelId="{C4CC65B3-22DF-DC46-9A1A-06A463AA4B77}" type="presParOf" srcId="{DF3ED717-0116-4CAB-AC39-D46BE66C0520}" destId="{79FEB6FF-3BA1-45D4-83E0-299BB3CB71FC}" srcOrd="3" destOrd="0" presId="urn:microsoft.com/office/officeart/2005/8/layout/list1"/>
    <dgm:cxn modelId="{CE7E02C5-0775-8B4F-9194-4CA317A0DA4E}" type="presParOf" srcId="{DF3ED717-0116-4CAB-AC39-D46BE66C0520}" destId="{86E196A1-2931-4F10-9D36-9EDA4129DF5B}" srcOrd="4" destOrd="0" presId="urn:microsoft.com/office/officeart/2005/8/layout/list1"/>
    <dgm:cxn modelId="{3F760C5B-437D-AE47-BA97-ED3CEE998097}" type="presParOf" srcId="{86E196A1-2931-4F10-9D36-9EDA4129DF5B}" destId="{69387753-A569-4653-AEC9-743456569998}" srcOrd="0" destOrd="0" presId="urn:microsoft.com/office/officeart/2005/8/layout/list1"/>
    <dgm:cxn modelId="{4A936830-9E99-1341-9901-0739258D5BFA}" type="presParOf" srcId="{86E196A1-2931-4F10-9D36-9EDA4129DF5B}" destId="{CAAA028D-337F-49A5-9050-F408298E2E13}" srcOrd="1" destOrd="0" presId="urn:microsoft.com/office/officeart/2005/8/layout/list1"/>
    <dgm:cxn modelId="{0BB9A4E8-57D6-5D46-B9CD-D900522E7FDF}" type="presParOf" srcId="{DF3ED717-0116-4CAB-AC39-D46BE66C0520}" destId="{6BBCCF14-0CBA-41E8-B662-1199C5B68600}" srcOrd="5" destOrd="0" presId="urn:microsoft.com/office/officeart/2005/8/layout/list1"/>
    <dgm:cxn modelId="{265ECB2A-0A4C-4E4D-9926-E2DDF4FF018A}" type="presParOf" srcId="{DF3ED717-0116-4CAB-AC39-D46BE66C0520}" destId="{BFA4A2FD-63D3-43B8-A8A0-E63D0A1FD0E7}" srcOrd="6" destOrd="0" presId="urn:microsoft.com/office/officeart/2005/8/layout/list1"/>
    <dgm:cxn modelId="{EBDBED83-6259-7F41-AB88-1E10F021D292}" type="presParOf" srcId="{DF3ED717-0116-4CAB-AC39-D46BE66C0520}" destId="{29BE4E11-BDE9-437C-A4D9-DCF1D566E789}" srcOrd="7" destOrd="0" presId="urn:microsoft.com/office/officeart/2005/8/layout/list1"/>
    <dgm:cxn modelId="{93ADBA2E-2E96-C54C-83D1-79A76AEB9A09}" type="presParOf" srcId="{DF3ED717-0116-4CAB-AC39-D46BE66C0520}" destId="{15B306EC-7866-44B1-8FE4-C17A8B621FB9}" srcOrd="8" destOrd="0" presId="urn:microsoft.com/office/officeart/2005/8/layout/list1"/>
    <dgm:cxn modelId="{9D248B6E-367C-4642-840A-9F93F4C62425}" type="presParOf" srcId="{15B306EC-7866-44B1-8FE4-C17A8B621FB9}" destId="{008CC45F-A313-42F0-B628-56963527EFEE}" srcOrd="0" destOrd="0" presId="urn:microsoft.com/office/officeart/2005/8/layout/list1"/>
    <dgm:cxn modelId="{402F22D7-D44C-7945-ADFE-50890A6D9C43}" type="presParOf" srcId="{15B306EC-7866-44B1-8FE4-C17A8B621FB9}" destId="{CD1CF766-45A9-43B8-A8DF-FBF2ACF060E7}" srcOrd="1" destOrd="0" presId="urn:microsoft.com/office/officeart/2005/8/layout/list1"/>
    <dgm:cxn modelId="{BDE5C8DD-5001-DC46-B99E-B9AA20DF92B3}" type="presParOf" srcId="{DF3ED717-0116-4CAB-AC39-D46BE66C0520}" destId="{9802ADD6-0E63-489E-B86C-7495573F5415}" srcOrd="9" destOrd="0" presId="urn:microsoft.com/office/officeart/2005/8/layout/list1"/>
    <dgm:cxn modelId="{4F22920B-6961-FC48-876A-75A309F3C11C}" type="presParOf" srcId="{DF3ED717-0116-4CAB-AC39-D46BE66C0520}" destId="{2BB09D93-BCE7-411E-905F-7384D54CE9C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A52E25-F247-4D80-8924-737E58C6C20B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778B1AF-74DF-409E-985C-1067A3813D06}">
      <dgm:prSet phldrT="[Text]"/>
      <dgm:spPr/>
      <dgm:t>
        <a:bodyPr/>
        <a:lstStyle/>
        <a:p>
          <a:r>
            <a:rPr lang="en-US" dirty="0"/>
            <a:t>KEK, Japan</a:t>
          </a:r>
          <a:endParaRPr lang="en-GB" dirty="0"/>
        </a:p>
      </dgm:t>
    </dgm:pt>
    <dgm:pt modelId="{A9BDD45B-FBE7-4B21-BA7C-65907D2B5EC4}" type="parTrans" cxnId="{8240050B-C2CF-4830-8459-9C79F922248B}">
      <dgm:prSet/>
      <dgm:spPr/>
      <dgm:t>
        <a:bodyPr/>
        <a:lstStyle/>
        <a:p>
          <a:endParaRPr lang="en-GB"/>
        </a:p>
      </dgm:t>
    </dgm:pt>
    <dgm:pt modelId="{7790EFBC-9D44-4A61-B266-26BBD4FA12F1}" type="sibTrans" cxnId="{8240050B-C2CF-4830-8459-9C79F922248B}">
      <dgm:prSet/>
      <dgm:spPr/>
      <dgm:t>
        <a:bodyPr/>
        <a:lstStyle/>
        <a:p>
          <a:endParaRPr lang="en-GB"/>
        </a:p>
      </dgm:t>
    </dgm:pt>
    <dgm:pt modelId="{DBE53812-47DD-416E-A238-B727E0C5AEDA}">
      <dgm:prSet phldrT="[Text]"/>
      <dgm:spPr/>
      <dgm:t>
        <a:bodyPr/>
        <a:lstStyle/>
        <a:p>
          <a:r>
            <a:rPr lang="en-US" dirty="0"/>
            <a:t>Timeline reconstruction leading up to the discovery.</a:t>
          </a:r>
          <a:endParaRPr lang="en-GB" dirty="0"/>
        </a:p>
      </dgm:t>
    </dgm:pt>
    <dgm:pt modelId="{B0845EFA-7357-4DA4-A708-6F2141DDF0AA}" type="parTrans" cxnId="{E2197D38-958B-40A4-9F4C-CCE4B243F683}">
      <dgm:prSet/>
      <dgm:spPr/>
      <dgm:t>
        <a:bodyPr/>
        <a:lstStyle/>
        <a:p>
          <a:endParaRPr lang="en-GB"/>
        </a:p>
      </dgm:t>
    </dgm:pt>
    <dgm:pt modelId="{A67D3946-5E26-4BF0-8AE1-32071E5517C8}" type="sibTrans" cxnId="{E2197D38-958B-40A4-9F4C-CCE4B243F683}">
      <dgm:prSet/>
      <dgm:spPr/>
      <dgm:t>
        <a:bodyPr/>
        <a:lstStyle/>
        <a:p>
          <a:endParaRPr lang="en-GB"/>
        </a:p>
      </dgm:t>
    </dgm:pt>
    <dgm:pt modelId="{07C7BF7C-B73A-4490-9CDF-6BB75511753F}">
      <dgm:prSet phldrT="[Text]"/>
      <dgm:spPr/>
      <dgm:t>
        <a:bodyPr/>
        <a:lstStyle/>
        <a:p>
          <a:r>
            <a:rPr lang="en-US" dirty="0"/>
            <a:t>CHIPP, Switzerland</a:t>
          </a:r>
          <a:endParaRPr lang="en-GB" dirty="0"/>
        </a:p>
      </dgm:t>
    </dgm:pt>
    <dgm:pt modelId="{727B5890-D458-48CB-8CA9-A0517D92CC29}" type="parTrans" cxnId="{EFCBFA01-6546-4927-A6D3-0E5293D0056D}">
      <dgm:prSet/>
      <dgm:spPr/>
      <dgm:t>
        <a:bodyPr/>
        <a:lstStyle/>
        <a:p>
          <a:endParaRPr lang="en-GB"/>
        </a:p>
      </dgm:t>
    </dgm:pt>
    <dgm:pt modelId="{1ACDE35A-9825-4392-8B61-ECA38D4C1D44}" type="sibTrans" cxnId="{EFCBFA01-6546-4927-A6D3-0E5293D0056D}">
      <dgm:prSet/>
      <dgm:spPr/>
      <dgm:t>
        <a:bodyPr/>
        <a:lstStyle/>
        <a:p>
          <a:endParaRPr lang="en-GB"/>
        </a:p>
      </dgm:t>
    </dgm:pt>
    <dgm:pt modelId="{0322E135-20EF-4C16-AC3A-089FD5057972}">
      <dgm:prSet phldrT="[Text]"/>
      <dgm:spPr/>
      <dgm:t>
        <a:bodyPr/>
        <a:lstStyle/>
        <a:p>
          <a:r>
            <a:rPr lang="en-US" dirty="0"/>
            <a:t>Geneva – card game</a:t>
          </a:r>
          <a:endParaRPr lang="en-GB" dirty="0"/>
        </a:p>
      </dgm:t>
    </dgm:pt>
    <dgm:pt modelId="{8B8F4143-B684-442E-A8C8-1307336135B8}" type="parTrans" cxnId="{D5711F92-B6A0-42C4-8C1C-195970584B4E}">
      <dgm:prSet/>
      <dgm:spPr/>
      <dgm:t>
        <a:bodyPr/>
        <a:lstStyle/>
        <a:p>
          <a:endParaRPr lang="en-GB"/>
        </a:p>
      </dgm:t>
    </dgm:pt>
    <dgm:pt modelId="{DF69A825-9C94-4126-9CAB-105ECD542CEB}" type="sibTrans" cxnId="{D5711F92-B6A0-42C4-8C1C-195970584B4E}">
      <dgm:prSet/>
      <dgm:spPr/>
      <dgm:t>
        <a:bodyPr/>
        <a:lstStyle/>
        <a:p>
          <a:endParaRPr lang="en-GB"/>
        </a:p>
      </dgm:t>
    </dgm:pt>
    <dgm:pt modelId="{01FE3254-08F5-4D8B-9526-3642F0884B99}">
      <dgm:prSet phldrT="[Text]"/>
      <dgm:spPr/>
      <dgm:t>
        <a:bodyPr/>
        <a:lstStyle/>
        <a:p>
          <a:r>
            <a:rPr lang="en-US" dirty="0"/>
            <a:t>STFC, UK</a:t>
          </a:r>
          <a:endParaRPr lang="en-GB" dirty="0"/>
        </a:p>
      </dgm:t>
    </dgm:pt>
    <dgm:pt modelId="{B10883B6-19D0-4D01-8C2D-11D2EB090011}" type="parTrans" cxnId="{F74926B6-C11F-4ADB-BED2-CB40A67BE313}">
      <dgm:prSet/>
      <dgm:spPr/>
      <dgm:t>
        <a:bodyPr/>
        <a:lstStyle/>
        <a:p>
          <a:endParaRPr lang="en-GB"/>
        </a:p>
      </dgm:t>
    </dgm:pt>
    <dgm:pt modelId="{1A18A4CC-41A8-4881-BA63-6446EB51A116}" type="sibTrans" cxnId="{F74926B6-C11F-4ADB-BED2-CB40A67BE313}">
      <dgm:prSet/>
      <dgm:spPr/>
      <dgm:t>
        <a:bodyPr/>
        <a:lstStyle/>
        <a:p>
          <a:endParaRPr lang="en-GB"/>
        </a:p>
      </dgm:t>
    </dgm:pt>
    <dgm:pt modelId="{9FEF3688-77EE-40F9-BB4A-4C9524BFFB5B}">
      <dgm:prSet phldrT="[Text]"/>
      <dgm:spPr/>
      <dgm:t>
        <a:bodyPr/>
        <a:lstStyle/>
        <a:p>
          <a:r>
            <a:rPr lang="en-US" dirty="0"/>
            <a:t>Bern – waiting for OK</a:t>
          </a:r>
          <a:endParaRPr lang="en-GB" dirty="0"/>
        </a:p>
      </dgm:t>
    </dgm:pt>
    <dgm:pt modelId="{CCF6F7A2-B25D-45F0-9425-9D414B4B144F}" type="parTrans" cxnId="{8AD0008B-2DDF-4B1C-9CA6-92C2302A08A7}">
      <dgm:prSet/>
      <dgm:spPr/>
      <dgm:t>
        <a:bodyPr/>
        <a:lstStyle/>
        <a:p>
          <a:endParaRPr lang="en-GB"/>
        </a:p>
      </dgm:t>
    </dgm:pt>
    <dgm:pt modelId="{96FEB18D-62D0-445D-82B0-8F58825DB92B}" type="sibTrans" cxnId="{8AD0008B-2DDF-4B1C-9CA6-92C2302A08A7}">
      <dgm:prSet/>
      <dgm:spPr/>
      <dgm:t>
        <a:bodyPr/>
        <a:lstStyle/>
        <a:p>
          <a:endParaRPr lang="en-GB"/>
        </a:p>
      </dgm:t>
    </dgm:pt>
    <dgm:pt modelId="{95C92B49-A3AF-46E2-9035-AA97B96C099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Channel: Twitter.</a:t>
          </a:r>
          <a:endParaRPr lang="en-GB" dirty="0"/>
        </a:p>
      </dgm:t>
    </dgm:pt>
    <dgm:pt modelId="{61C36189-BAEB-44AD-8F96-93901D0873EE}" type="parTrans" cxnId="{93576692-3CC8-40EC-ADE6-C8E0556B96BC}">
      <dgm:prSet/>
      <dgm:spPr/>
      <dgm:t>
        <a:bodyPr/>
        <a:lstStyle/>
        <a:p>
          <a:endParaRPr lang="en-GB"/>
        </a:p>
      </dgm:t>
    </dgm:pt>
    <dgm:pt modelId="{FD1D0DBB-DC7F-4869-88E9-C76915AC0C6D}" type="sibTrans" cxnId="{93576692-3CC8-40EC-ADE6-C8E0556B96BC}">
      <dgm:prSet/>
      <dgm:spPr/>
      <dgm:t>
        <a:bodyPr/>
        <a:lstStyle/>
        <a:p>
          <a:endParaRPr lang="en-GB"/>
        </a:p>
      </dgm:t>
    </dgm:pt>
    <dgm:pt modelId="{C6AA9C24-99A8-4CD7-ADAE-7C519D6D7595}">
      <dgm:prSet phldrT="[Text]"/>
      <dgm:spPr/>
      <dgm:t>
        <a:bodyPr/>
        <a:lstStyle/>
        <a:p>
          <a:r>
            <a:rPr lang="en-GB" dirty="0"/>
            <a:t>Online public lecture through Talking Science.</a:t>
          </a:r>
        </a:p>
      </dgm:t>
    </dgm:pt>
    <dgm:pt modelId="{BAF12EA2-FB7B-49BE-8904-6743FC9C4829}" type="parTrans" cxnId="{0CFC5440-F8C6-4CA1-85CF-8C1E54F526BC}">
      <dgm:prSet/>
      <dgm:spPr/>
      <dgm:t>
        <a:bodyPr/>
        <a:lstStyle/>
        <a:p>
          <a:endParaRPr lang="en-GB"/>
        </a:p>
      </dgm:t>
    </dgm:pt>
    <dgm:pt modelId="{DC635796-F9BC-4471-93DF-7E211B7CB88F}" type="sibTrans" cxnId="{0CFC5440-F8C6-4CA1-85CF-8C1E54F526BC}">
      <dgm:prSet/>
      <dgm:spPr/>
      <dgm:t>
        <a:bodyPr/>
        <a:lstStyle/>
        <a:p>
          <a:endParaRPr lang="en-GB"/>
        </a:p>
      </dgm:t>
    </dgm:pt>
    <dgm:pt modelId="{0F71BCBE-2EE3-4EC9-BAEA-130BEA17084A}">
      <dgm:prSet phldrT="[Text]"/>
      <dgm:spPr/>
      <dgm:t>
        <a:bodyPr/>
        <a:lstStyle/>
        <a:p>
          <a:r>
            <a:rPr lang="en-GB" dirty="0"/>
            <a:t>Science festival stand in government ministry on 4 July.</a:t>
          </a:r>
        </a:p>
      </dgm:t>
    </dgm:pt>
    <dgm:pt modelId="{DEB7FADB-EFF3-462A-905C-EFC744256C3C}" type="sibTrans" cxnId="{DA115754-24A2-4367-9BE6-B6ABE38D46A3}">
      <dgm:prSet/>
      <dgm:spPr/>
      <dgm:t>
        <a:bodyPr/>
        <a:lstStyle/>
        <a:p>
          <a:endParaRPr lang="en-GB"/>
        </a:p>
      </dgm:t>
    </dgm:pt>
    <dgm:pt modelId="{EDF1D14D-C37D-467E-90A0-240C92CFD783}" type="parTrans" cxnId="{DA115754-24A2-4367-9BE6-B6ABE38D46A3}">
      <dgm:prSet/>
      <dgm:spPr/>
      <dgm:t>
        <a:bodyPr/>
        <a:lstStyle/>
        <a:p>
          <a:endParaRPr lang="en-GB"/>
        </a:p>
      </dgm:t>
    </dgm:pt>
    <dgm:pt modelId="{DBE5EA26-0EDE-444F-9736-470D4F3F7A62}">
      <dgm:prSet phldrT="[Text]"/>
      <dgm:spPr/>
      <dgm:t>
        <a:bodyPr/>
        <a:lstStyle/>
        <a:p>
          <a:r>
            <a:rPr lang="en-US" dirty="0"/>
            <a:t>LIP, Portugal</a:t>
          </a:r>
          <a:endParaRPr lang="en-GB" dirty="0"/>
        </a:p>
      </dgm:t>
    </dgm:pt>
    <dgm:pt modelId="{94B7EF3B-414D-4DC4-842C-84FA068FC4C8}" type="parTrans" cxnId="{61BF63FA-403E-42B6-82E1-E2A250EB7CE4}">
      <dgm:prSet/>
      <dgm:spPr/>
      <dgm:t>
        <a:bodyPr/>
        <a:lstStyle/>
        <a:p>
          <a:endParaRPr lang="en-GB"/>
        </a:p>
      </dgm:t>
    </dgm:pt>
    <dgm:pt modelId="{6CE21BBA-7D33-487A-8672-447AA6FBF205}" type="sibTrans" cxnId="{61BF63FA-403E-42B6-82E1-E2A250EB7CE4}">
      <dgm:prSet/>
      <dgm:spPr/>
      <dgm:t>
        <a:bodyPr/>
        <a:lstStyle/>
        <a:p>
          <a:endParaRPr lang="en-GB"/>
        </a:p>
      </dgm:t>
    </dgm:pt>
    <dgm:pt modelId="{AF15EC72-6824-4FD8-87DC-15774DE9E9B0}">
      <dgm:prSet phldrT="[Text]"/>
      <dgm:spPr/>
      <dgm:t>
        <a:bodyPr/>
        <a:lstStyle/>
        <a:p>
          <a:r>
            <a:rPr lang="en-GB" dirty="0"/>
            <a:t>Portuguese ATLAS and CMS teams stories on social media</a:t>
          </a:r>
        </a:p>
      </dgm:t>
    </dgm:pt>
    <dgm:pt modelId="{9A741A45-24C9-45E4-886A-75431309D930}" type="parTrans" cxnId="{431545AC-89FA-422E-BD74-4AF8F727D62D}">
      <dgm:prSet/>
      <dgm:spPr/>
      <dgm:t>
        <a:bodyPr/>
        <a:lstStyle/>
        <a:p>
          <a:endParaRPr lang="en-GB"/>
        </a:p>
      </dgm:t>
    </dgm:pt>
    <dgm:pt modelId="{F60E30D6-ABE9-4D8F-B8CA-DD19A6CC03F1}" type="sibTrans" cxnId="{431545AC-89FA-422E-BD74-4AF8F727D62D}">
      <dgm:prSet/>
      <dgm:spPr/>
      <dgm:t>
        <a:bodyPr/>
        <a:lstStyle/>
        <a:p>
          <a:endParaRPr lang="en-GB"/>
        </a:p>
      </dgm:t>
    </dgm:pt>
    <dgm:pt modelId="{4213BF6F-6A66-4B6F-8934-555E3ABC55B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LIP magazine</a:t>
          </a:r>
        </a:p>
      </dgm:t>
    </dgm:pt>
    <dgm:pt modelId="{B765DE21-57A9-4911-88F7-C31A68FCE483}" type="parTrans" cxnId="{A37876B2-807B-42AF-9C05-D63134CED0BE}">
      <dgm:prSet/>
      <dgm:spPr/>
      <dgm:t>
        <a:bodyPr/>
        <a:lstStyle/>
        <a:p>
          <a:endParaRPr lang="en-GB"/>
        </a:p>
      </dgm:t>
    </dgm:pt>
    <dgm:pt modelId="{6913C285-D003-41B1-9D84-7D189B451D06}" type="sibTrans" cxnId="{A37876B2-807B-42AF-9C05-D63134CED0BE}">
      <dgm:prSet/>
      <dgm:spPr/>
      <dgm:t>
        <a:bodyPr/>
        <a:lstStyle/>
        <a:p>
          <a:endParaRPr lang="en-GB"/>
        </a:p>
      </dgm:t>
    </dgm:pt>
    <dgm:pt modelId="{E9593AF1-D357-4F7F-BC6A-2A84A909D7C3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Public session with public</a:t>
          </a:r>
        </a:p>
      </dgm:t>
    </dgm:pt>
    <dgm:pt modelId="{CB871341-1C4B-4219-B62B-07EC68DB90D3}" type="parTrans" cxnId="{23CCA61C-75CB-4148-9099-B800B2E34D62}">
      <dgm:prSet/>
      <dgm:spPr/>
      <dgm:t>
        <a:bodyPr/>
        <a:lstStyle/>
        <a:p>
          <a:endParaRPr lang="en-GB"/>
        </a:p>
      </dgm:t>
    </dgm:pt>
    <dgm:pt modelId="{32A7BC92-F56F-4C3D-B05D-9FD36C55A80C}" type="sibTrans" cxnId="{23CCA61C-75CB-4148-9099-B800B2E34D62}">
      <dgm:prSet/>
      <dgm:spPr/>
      <dgm:t>
        <a:bodyPr/>
        <a:lstStyle/>
        <a:p>
          <a:endParaRPr lang="en-GB"/>
        </a:p>
      </dgm:t>
    </dgm:pt>
    <dgm:pt modelId="{90B3B307-E8E9-4513-9777-FED52B07E529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Possibly the screening of Particle Fever and Q&amp;A.</a:t>
          </a:r>
        </a:p>
      </dgm:t>
    </dgm:pt>
    <dgm:pt modelId="{E5154A5D-6FED-4B5E-8C19-3BAC1436169E}" type="parTrans" cxnId="{A4523773-D71A-4FC6-A9CC-B3130C6894AA}">
      <dgm:prSet/>
      <dgm:spPr/>
      <dgm:t>
        <a:bodyPr/>
        <a:lstStyle/>
        <a:p>
          <a:endParaRPr lang="en-GB"/>
        </a:p>
      </dgm:t>
    </dgm:pt>
    <dgm:pt modelId="{DFA9B887-A34D-497D-92D6-C523A327B9B4}" type="sibTrans" cxnId="{A4523773-D71A-4FC6-A9CC-B3130C6894AA}">
      <dgm:prSet/>
      <dgm:spPr/>
      <dgm:t>
        <a:bodyPr/>
        <a:lstStyle/>
        <a:p>
          <a:endParaRPr lang="en-GB"/>
        </a:p>
      </dgm:t>
    </dgm:pt>
    <dgm:pt modelId="{EB3313EA-9D2B-4553-BE69-5871A968DC88}" type="pres">
      <dgm:prSet presAssocID="{60A52E25-F247-4D80-8924-737E58C6C20B}" presName="linear" presStyleCnt="0">
        <dgm:presLayoutVars>
          <dgm:dir/>
          <dgm:animLvl val="lvl"/>
          <dgm:resizeHandles val="exact"/>
        </dgm:presLayoutVars>
      </dgm:prSet>
      <dgm:spPr/>
    </dgm:pt>
    <dgm:pt modelId="{B98607C1-C478-4F4E-B900-605B30694350}" type="pres">
      <dgm:prSet presAssocID="{2778B1AF-74DF-409E-985C-1067A3813D06}" presName="parentLin" presStyleCnt="0"/>
      <dgm:spPr/>
    </dgm:pt>
    <dgm:pt modelId="{C4CAD909-44D4-484D-AAF8-2E485A3C021A}" type="pres">
      <dgm:prSet presAssocID="{2778B1AF-74DF-409E-985C-1067A3813D06}" presName="parentLeftMargin" presStyleLbl="node1" presStyleIdx="0" presStyleCnt="4"/>
      <dgm:spPr/>
    </dgm:pt>
    <dgm:pt modelId="{C807E4EA-646B-439C-AE1F-DED62DCBBAE9}" type="pres">
      <dgm:prSet presAssocID="{2778B1AF-74DF-409E-985C-1067A3813D0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2C4E8FA-BD2D-4CA5-844F-E7C94B1B9986}" type="pres">
      <dgm:prSet presAssocID="{2778B1AF-74DF-409E-985C-1067A3813D06}" presName="negativeSpace" presStyleCnt="0"/>
      <dgm:spPr/>
    </dgm:pt>
    <dgm:pt modelId="{A1AB58B3-0D93-431E-8AB5-FE6571EDC839}" type="pres">
      <dgm:prSet presAssocID="{2778B1AF-74DF-409E-985C-1067A3813D06}" presName="childText" presStyleLbl="conFgAcc1" presStyleIdx="0" presStyleCnt="4">
        <dgm:presLayoutVars>
          <dgm:bulletEnabled val="1"/>
        </dgm:presLayoutVars>
      </dgm:prSet>
      <dgm:spPr/>
    </dgm:pt>
    <dgm:pt modelId="{907A6D79-CF8C-4245-B57D-09E77A99C6DD}" type="pres">
      <dgm:prSet presAssocID="{7790EFBC-9D44-4A61-B266-26BBD4FA12F1}" presName="spaceBetweenRectangles" presStyleCnt="0"/>
      <dgm:spPr/>
    </dgm:pt>
    <dgm:pt modelId="{5225647C-B4BB-49DB-A04A-A47636A3C3E7}" type="pres">
      <dgm:prSet presAssocID="{07C7BF7C-B73A-4490-9CDF-6BB75511753F}" presName="parentLin" presStyleCnt="0"/>
      <dgm:spPr/>
    </dgm:pt>
    <dgm:pt modelId="{C315B0B1-C4D5-4F7A-B1CB-CAC843C886BF}" type="pres">
      <dgm:prSet presAssocID="{07C7BF7C-B73A-4490-9CDF-6BB75511753F}" presName="parentLeftMargin" presStyleLbl="node1" presStyleIdx="0" presStyleCnt="4"/>
      <dgm:spPr/>
    </dgm:pt>
    <dgm:pt modelId="{3705E337-93CF-44C3-A759-D05AE98DB68F}" type="pres">
      <dgm:prSet presAssocID="{07C7BF7C-B73A-4490-9CDF-6BB75511753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0D65D2A-4547-40EE-AC27-373D1C4A05A8}" type="pres">
      <dgm:prSet presAssocID="{07C7BF7C-B73A-4490-9CDF-6BB75511753F}" presName="negativeSpace" presStyleCnt="0"/>
      <dgm:spPr/>
    </dgm:pt>
    <dgm:pt modelId="{0327B703-1EF7-452A-8088-106573F6D6B7}" type="pres">
      <dgm:prSet presAssocID="{07C7BF7C-B73A-4490-9CDF-6BB75511753F}" presName="childText" presStyleLbl="conFgAcc1" presStyleIdx="1" presStyleCnt="4">
        <dgm:presLayoutVars>
          <dgm:bulletEnabled val="1"/>
        </dgm:presLayoutVars>
      </dgm:prSet>
      <dgm:spPr/>
    </dgm:pt>
    <dgm:pt modelId="{F7D0BBA1-D7B1-4D08-9DF3-E561DFF6C950}" type="pres">
      <dgm:prSet presAssocID="{1ACDE35A-9825-4392-8B61-ECA38D4C1D44}" presName="spaceBetweenRectangles" presStyleCnt="0"/>
      <dgm:spPr/>
    </dgm:pt>
    <dgm:pt modelId="{8C189C09-6924-441E-BAD7-00739F6BDD8D}" type="pres">
      <dgm:prSet presAssocID="{01FE3254-08F5-4D8B-9526-3642F0884B99}" presName="parentLin" presStyleCnt="0"/>
      <dgm:spPr/>
    </dgm:pt>
    <dgm:pt modelId="{EB89EBD3-AF26-4749-B4A7-5F7D4382CC8B}" type="pres">
      <dgm:prSet presAssocID="{01FE3254-08F5-4D8B-9526-3642F0884B99}" presName="parentLeftMargin" presStyleLbl="node1" presStyleIdx="1" presStyleCnt="4"/>
      <dgm:spPr/>
    </dgm:pt>
    <dgm:pt modelId="{5CF25D2C-9BA4-4CB6-9EDA-E618BE59664B}" type="pres">
      <dgm:prSet presAssocID="{01FE3254-08F5-4D8B-9526-3642F0884B9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3846492-95C9-4DC1-8A2B-617CA4852D56}" type="pres">
      <dgm:prSet presAssocID="{01FE3254-08F5-4D8B-9526-3642F0884B99}" presName="negativeSpace" presStyleCnt="0"/>
      <dgm:spPr/>
    </dgm:pt>
    <dgm:pt modelId="{326F28E8-78B6-4434-B018-B8839702C2ED}" type="pres">
      <dgm:prSet presAssocID="{01FE3254-08F5-4D8B-9526-3642F0884B99}" presName="childText" presStyleLbl="conFgAcc1" presStyleIdx="2" presStyleCnt="4">
        <dgm:presLayoutVars>
          <dgm:bulletEnabled val="1"/>
        </dgm:presLayoutVars>
      </dgm:prSet>
      <dgm:spPr/>
    </dgm:pt>
    <dgm:pt modelId="{C5EA0CCB-2956-4BED-8A5D-9896B59B0586}" type="pres">
      <dgm:prSet presAssocID="{1A18A4CC-41A8-4881-BA63-6446EB51A116}" presName="spaceBetweenRectangles" presStyleCnt="0"/>
      <dgm:spPr/>
    </dgm:pt>
    <dgm:pt modelId="{E025E491-5852-4702-9917-1B2C4F6FDDEF}" type="pres">
      <dgm:prSet presAssocID="{DBE5EA26-0EDE-444F-9736-470D4F3F7A62}" presName="parentLin" presStyleCnt="0"/>
      <dgm:spPr/>
    </dgm:pt>
    <dgm:pt modelId="{44CC7265-6FEA-4AB0-AF20-969FD987D316}" type="pres">
      <dgm:prSet presAssocID="{DBE5EA26-0EDE-444F-9736-470D4F3F7A62}" presName="parentLeftMargin" presStyleLbl="node1" presStyleIdx="2" presStyleCnt="4"/>
      <dgm:spPr/>
    </dgm:pt>
    <dgm:pt modelId="{6D3E67B9-7DE0-42A3-8D6B-A676EB2FE8F1}" type="pres">
      <dgm:prSet presAssocID="{DBE5EA26-0EDE-444F-9736-470D4F3F7A6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3410501-FFAC-42F1-AD95-E3614061C914}" type="pres">
      <dgm:prSet presAssocID="{DBE5EA26-0EDE-444F-9736-470D4F3F7A62}" presName="negativeSpace" presStyleCnt="0"/>
      <dgm:spPr/>
    </dgm:pt>
    <dgm:pt modelId="{3280001C-4D8C-41A3-9187-E86288A0306A}" type="pres">
      <dgm:prSet presAssocID="{DBE5EA26-0EDE-444F-9736-470D4F3F7A6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FCBFA01-6546-4927-A6D3-0E5293D0056D}" srcId="{60A52E25-F247-4D80-8924-737E58C6C20B}" destId="{07C7BF7C-B73A-4490-9CDF-6BB75511753F}" srcOrd="1" destOrd="0" parTransId="{727B5890-D458-48CB-8CA9-A0517D92CC29}" sibTransId="{1ACDE35A-9825-4392-8B61-ECA38D4C1D44}"/>
    <dgm:cxn modelId="{8240050B-C2CF-4830-8459-9C79F922248B}" srcId="{60A52E25-F247-4D80-8924-737E58C6C20B}" destId="{2778B1AF-74DF-409E-985C-1067A3813D06}" srcOrd="0" destOrd="0" parTransId="{A9BDD45B-FBE7-4B21-BA7C-65907D2B5EC4}" sibTransId="{7790EFBC-9D44-4A61-B266-26BBD4FA12F1}"/>
    <dgm:cxn modelId="{B52D0411-AC22-4C91-8FA9-7FDD764F4B44}" type="presOf" srcId="{DBE5EA26-0EDE-444F-9736-470D4F3F7A62}" destId="{6D3E67B9-7DE0-42A3-8D6B-A676EB2FE8F1}" srcOrd="1" destOrd="0" presId="urn:microsoft.com/office/officeart/2005/8/layout/list1"/>
    <dgm:cxn modelId="{1CC3E214-8621-4CA3-829C-905EB79CA305}" type="presOf" srcId="{07C7BF7C-B73A-4490-9CDF-6BB75511753F}" destId="{3705E337-93CF-44C3-A759-D05AE98DB68F}" srcOrd="1" destOrd="0" presId="urn:microsoft.com/office/officeart/2005/8/layout/list1"/>
    <dgm:cxn modelId="{44892D17-BFEA-4590-A804-A3F63EF80F00}" type="presOf" srcId="{90B3B307-E8E9-4513-9777-FED52B07E529}" destId="{3280001C-4D8C-41A3-9187-E86288A0306A}" srcOrd="0" destOrd="3" presId="urn:microsoft.com/office/officeart/2005/8/layout/list1"/>
    <dgm:cxn modelId="{23CCA61C-75CB-4148-9099-B800B2E34D62}" srcId="{DBE5EA26-0EDE-444F-9736-470D4F3F7A62}" destId="{E9593AF1-D357-4F7F-BC6A-2A84A909D7C3}" srcOrd="2" destOrd="0" parTransId="{CB871341-1C4B-4219-B62B-07EC68DB90D3}" sibTransId="{32A7BC92-F56F-4C3D-B05D-9FD36C55A80C}"/>
    <dgm:cxn modelId="{1D3DD91C-B85B-4D1E-84BA-67165445F760}" type="presOf" srcId="{DBE53812-47DD-416E-A238-B727E0C5AEDA}" destId="{A1AB58B3-0D93-431E-8AB5-FE6571EDC839}" srcOrd="0" destOrd="0" presId="urn:microsoft.com/office/officeart/2005/8/layout/list1"/>
    <dgm:cxn modelId="{E2197D38-958B-40A4-9F4C-CCE4B243F683}" srcId="{2778B1AF-74DF-409E-985C-1067A3813D06}" destId="{DBE53812-47DD-416E-A238-B727E0C5AEDA}" srcOrd="0" destOrd="0" parTransId="{B0845EFA-7357-4DA4-A708-6F2141DDF0AA}" sibTransId="{A67D3946-5E26-4BF0-8AE1-32071E5517C8}"/>
    <dgm:cxn modelId="{6EE3553E-6263-48C5-9432-04EA025150CE}" type="presOf" srcId="{01FE3254-08F5-4D8B-9526-3642F0884B99}" destId="{EB89EBD3-AF26-4749-B4A7-5F7D4382CC8B}" srcOrd="0" destOrd="0" presId="urn:microsoft.com/office/officeart/2005/8/layout/list1"/>
    <dgm:cxn modelId="{0CFC5440-F8C6-4CA1-85CF-8C1E54F526BC}" srcId="{01FE3254-08F5-4D8B-9526-3642F0884B99}" destId="{C6AA9C24-99A8-4CD7-ADAE-7C519D6D7595}" srcOrd="1" destOrd="0" parTransId="{BAF12EA2-FB7B-49BE-8904-6743FC9C4829}" sibTransId="{DC635796-F9BC-4471-93DF-7E211B7CB88F}"/>
    <dgm:cxn modelId="{D2077D4B-03D2-48AD-BA01-385529F614F5}" type="presOf" srcId="{AF15EC72-6824-4FD8-87DC-15774DE9E9B0}" destId="{3280001C-4D8C-41A3-9187-E86288A0306A}" srcOrd="0" destOrd="0" presId="urn:microsoft.com/office/officeart/2005/8/layout/list1"/>
    <dgm:cxn modelId="{DA115754-24A2-4367-9BE6-B6ABE38D46A3}" srcId="{01FE3254-08F5-4D8B-9526-3642F0884B99}" destId="{0F71BCBE-2EE3-4EC9-BAEA-130BEA17084A}" srcOrd="0" destOrd="0" parTransId="{EDF1D14D-C37D-467E-90A0-240C92CFD783}" sibTransId="{DEB7FADB-EFF3-462A-905C-EFC744256C3C}"/>
    <dgm:cxn modelId="{96D94659-7893-4F51-9BE5-09460C52CF68}" type="presOf" srcId="{0322E135-20EF-4C16-AC3A-089FD5057972}" destId="{0327B703-1EF7-452A-8088-106573F6D6B7}" srcOrd="0" destOrd="0" presId="urn:microsoft.com/office/officeart/2005/8/layout/list1"/>
    <dgm:cxn modelId="{33CD565F-B811-497C-82F7-EF764BE02B46}" type="presOf" srcId="{95C92B49-A3AF-46E2-9035-AA97B96C0998}" destId="{A1AB58B3-0D93-431E-8AB5-FE6571EDC839}" srcOrd="0" destOrd="1" presId="urn:microsoft.com/office/officeart/2005/8/layout/list1"/>
    <dgm:cxn modelId="{4123F470-FFA9-4775-BCD5-D866FA9C8048}" type="presOf" srcId="{60A52E25-F247-4D80-8924-737E58C6C20B}" destId="{EB3313EA-9D2B-4553-BE69-5871A968DC88}" srcOrd="0" destOrd="0" presId="urn:microsoft.com/office/officeart/2005/8/layout/list1"/>
    <dgm:cxn modelId="{A4523773-D71A-4FC6-A9CC-B3130C6894AA}" srcId="{DBE5EA26-0EDE-444F-9736-470D4F3F7A62}" destId="{90B3B307-E8E9-4513-9777-FED52B07E529}" srcOrd="3" destOrd="0" parTransId="{E5154A5D-6FED-4B5E-8C19-3BAC1436169E}" sibTransId="{DFA9B887-A34D-497D-92D6-C523A327B9B4}"/>
    <dgm:cxn modelId="{AF58D184-96A1-4AD8-A62C-DD5FC5298DCD}" type="presOf" srcId="{0F71BCBE-2EE3-4EC9-BAEA-130BEA17084A}" destId="{326F28E8-78B6-4434-B018-B8839702C2ED}" srcOrd="0" destOrd="0" presId="urn:microsoft.com/office/officeart/2005/8/layout/list1"/>
    <dgm:cxn modelId="{8AD0008B-2DDF-4B1C-9CA6-92C2302A08A7}" srcId="{07C7BF7C-B73A-4490-9CDF-6BB75511753F}" destId="{9FEF3688-77EE-40F9-BB4A-4C9524BFFB5B}" srcOrd="1" destOrd="0" parTransId="{CCF6F7A2-B25D-45F0-9425-9D414B4B144F}" sibTransId="{96FEB18D-62D0-445D-82B0-8F58825DB92B}"/>
    <dgm:cxn modelId="{D5711F92-B6A0-42C4-8C1C-195970584B4E}" srcId="{07C7BF7C-B73A-4490-9CDF-6BB75511753F}" destId="{0322E135-20EF-4C16-AC3A-089FD5057972}" srcOrd="0" destOrd="0" parTransId="{8B8F4143-B684-442E-A8C8-1307336135B8}" sibTransId="{DF69A825-9C94-4126-9CAB-105ECD542CEB}"/>
    <dgm:cxn modelId="{93576692-3CC8-40EC-ADE6-C8E0556B96BC}" srcId="{2778B1AF-74DF-409E-985C-1067A3813D06}" destId="{95C92B49-A3AF-46E2-9035-AA97B96C0998}" srcOrd="1" destOrd="0" parTransId="{61C36189-BAEB-44AD-8F96-93901D0873EE}" sibTransId="{FD1D0DBB-DC7F-4869-88E9-C76915AC0C6D}"/>
    <dgm:cxn modelId="{B4947395-3F6A-4039-825B-FAA0B22EC38E}" type="presOf" srcId="{2778B1AF-74DF-409E-985C-1067A3813D06}" destId="{C807E4EA-646B-439C-AE1F-DED62DCBBAE9}" srcOrd="1" destOrd="0" presId="urn:microsoft.com/office/officeart/2005/8/layout/list1"/>
    <dgm:cxn modelId="{431545AC-89FA-422E-BD74-4AF8F727D62D}" srcId="{DBE5EA26-0EDE-444F-9736-470D4F3F7A62}" destId="{AF15EC72-6824-4FD8-87DC-15774DE9E9B0}" srcOrd="0" destOrd="0" parTransId="{9A741A45-24C9-45E4-886A-75431309D930}" sibTransId="{F60E30D6-ABE9-4D8F-B8CA-DD19A6CC03F1}"/>
    <dgm:cxn modelId="{A37876B2-807B-42AF-9C05-D63134CED0BE}" srcId="{DBE5EA26-0EDE-444F-9736-470D4F3F7A62}" destId="{4213BF6F-6A66-4B6F-8934-555E3ABC55BF}" srcOrd="1" destOrd="0" parTransId="{B765DE21-57A9-4911-88F7-C31A68FCE483}" sibTransId="{6913C285-D003-41B1-9D84-7D189B451D06}"/>
    <dgm:cxn modelId="{F74926B6-C11F-4ADB-BED2-CB40A67BE313}" srcId="{60A52E25-F247-4D80-8924-737E58C6C20B}" destId="{01FE3254-08F5-4D8B-9526-3642F0884B99}" srcOrd="2" destOrd="0" parTransId="{B10883B6-19D0-4D01-8C2D-11D2EB090011}" sibTransId="{1A18A4CC-41A8-4881-BA63-6446EB51A116}"/>
    <dgm:cxn modelId="{A3ACC7CD-D664-4D7A-A2F2-B4149F550934}" type="presOf" srcId="{07C7BF7C-B73A-4490-9CDF-6BB75511753F}" destId="{C315B0B1-C4D5-4F7A-B1CB-CAC843C886BF}" srcOrd="0" destOrd="0" presId="urn:microsoft.com/office/officeart/2005/8/layout/list1"/>
    <dgm:cxn modelId="{424307D3-2246-408D-AADE-D07E40EB1D71}" type="presOf" srcId="{E9593AF1-D357-4F7F-BC6A-2A84A909D7C3}" destId="{3280001C-4D8C-41A3-9187-E86288A0306A}" srcOrd="0" destOrd="2" presId="urn:microsoft.com/office/officeart/2005/8/layout/list1"/>
    <dgm:cxn modelId="{57A171DF-9F25-454B-96BC-6D76B5990BFE}" type="presOf" srcId="{4213BF6F-6A66-4B6F-8934-555E3ABC55BF}" destId="{3280001C-4D8C-41A3-9187-E86288A0306A}" srcOrd="0" destOrd="1" presId="urn:microsoft.com/office/officeart/2005/8/layout/list1"/>
    <dgm:cxn modelId="{9D93CFE0-79CD-4999-9132-512E4B227A17}" type="presOf" srcId="{2778B1AF-74DF-409E-985C-1067A3813D06}" destId="{C4CAD909-44D4-484D-AAF8-2E485A3C021A}" srcOrd="0" destOrd="0" presId="urn:microsoft.com/office/officeart/2005/8/layout/list1"/>
    <dgm:cxn modelId="{69F835E2-6408-40F4-BB1C-358D265F7E8B}" type="presOf" srcId="{9FEF3688-77EE-40F9-BB4A-4C9524BFFB5B}" destId="{0327B703-1EF7-452A-8088-106573F6D6B7}" srcOrd="0" destOrd="1" presId="urn:microsoft.com/office/officeart/2005/8/layout/list1"/>
    <dgm:cxn modelId="{DF5344E8-CB70-4D08-9AF3-A2EA44521EBD}" type="presOf" srcId="{C6AA9C24-99A8-4CD7-ADAE-7C519D6D7595}" destId="{326F28E8-78B6-4434-B018-B8839702C2ED}" srcOrd="0" destOrd="1" presId="urn:microsoft.com/office/officeart/2005/8/layout/list1"/>
    <dgm:cxn modelId="{2E3BC3EE-344D-475D-B986-53CEBD9721CC}" type="presOf" srcId="{DBE5EA26-0EDE-444F-9736-470D4F3F7A62}" destId="{44CC7265-6FEA-4AB0-AF20-969FD987D316}" srcOrd="0" destOrd="0" presId="urn:microsoft.com/office/officeart/2005/8/layout/list1"/>
    <dgm:cxn modelId="{61BF63FA-403E-42B6-82E1-E2A250EB7CE4}" srcId="{60A52E25-F247-4D80-8924-737E58C6C20B}" destId="{DBE5EA26-0EDE-444F-9736-470D4F3F7A62}" srcOrd="3" destOrd="0" parTransId="{94B7EF3B-414D-4DC4-842C-84FA068FC4C8}" sibTransId="{6CE21BBA-7D33-487A-8672-447AA6FBF205}"/>
    <dgm:cxn modelId="{DB4BBBFB-367E-43E9-9FCF-56B38A3C4B75}" type="presOf" srcId="{01FE3254-08F5-4D8B-9526-3642F0884B99}" destId="{5CF25D2C-9BA4-4CB6-9EDA-E618BE59664B}" srcOrd="1" destOrd="0" presId="urn:microsoft.com/office/officeart/2005/8/layout/list1"/>
    <dgm:cxn modelId="{0777AC4A-EA10-400B-9E47-4D206C4D5B7B}" type="presParOf" srcId="{EB3313EA-9D2B-4553-BE69-5871A968DC88}" destId="{B98607C1-C478-4F4E-B900-605B30694350}" srcOrd="0" destOrd="0" presId="urn:microsoft.com/office/officeart/2005/8/layout/list1"/>
    <dgm:cxn modelId="{B2034BAE-3FF5-4E1B-B614-E87A2C6284CF}" type="presParOf" srcId="{B98607C1-C478-4F4E-B900-605B30694350}" destId="{C4CAD909-44D4-484D-AAF8-2E485A3C021A}" srcOrd="0" destOrd="0" presId="urn:microsoft.com/office/officeart/2005/8/layout/list1"/>
    <dgm:cxn modelId="{A1CFF1D7-A583-4ACD-8521-E4DFADF6B6B1}" type="presParOf" srcId="{B98607C1-C478-4F4E-B900-605B30694350}" destId="{C807E4EA-646B-439C-AE1F-DED62DCBBAE9}" srcOrd="1" destOrd="0" presId="urn:microsoft.com/office/officeart/2005/8/layout/list1"/>
    <dgm:cxn modelId="{FE1066BC-1F6C-4435-95A9-73C2F776597E}" type="presParOf" srcId="{EB3313EA-9D2B-4553-BE69-5871A968DC88}" destId="{A2C4E8FA-BD2D-4CA5-844F-E7C94B1B9986}" srcOrd="1" destOrd="0" presId="urn:microsoft.com/office/officeart/2005/8/layout/list1"/>
    <dgm:cxn modelId="{A3ABA0FE-F551-457A-9F49-4867382BDFEC}" type="presParOf" srcId="{EB3313EA-9D2B-4553-BE69-5871A968DC88}" destId="{A1AB58B3-0D93-431E-8AB5-FE6571EDC839}" srcOrd="2" destOrd="0" presId="urn:microsoft.com/office/officeart/2005/8/layout/list1"/>
    <dgm:cxn modelId="{6D6F2B53-6B3A-4404-8BF7-CEA9E74783DC}" type="presParOf" srcId="{EB3313EA-9D2B-4553-BE69-5871A968DC88}" destId="{907A6D79-CF8C-4245-B57D-09E77A99C6DD}" srcOrd="3" destOrd="0" presId="urn:microsoft.com/office/officeart/2005/8/layout/list1"/>
    <dgm:cxn modelId="{07FDEC19-334A-4DB9-A0C3-4530F50B89F6}" type="presParOf" srcId="{EB3313EA-9D2B-4553-BE69-5871A968DC88}" destId="{5225647C-B4BB-49DB-A04A-A47636A3C3E7}" srcOrd="4" destOrd="0" presId="urn:microsoft.com/office/officeart/2005/8/layout/list1"/>
    <dgm:cxn modelId="{73F16190-A12E-4568-9C35-491C309BB4F8}" type="presParOf" srcId="{5225647C-B4BB-49DB-A04A-A47636A3C3E7}" destId="{C315B0B1-C4D5-4F7A-B1CB-CAC843C886BF}" srcOrd="0" destOrd="0" presId="urn:microsoft.com/office/officeart/2005/8/layout/list1"/>
    <dgm:cxn modelId="{F3FE6E2F-8245-4A74-89F8-3C8ABBF481E5}" type="presParOf" srcId="{5225647C-B4BB-49DB-A04A-A47636A3C3E7}" destId="{3705E337-93CF-44C3-A759-D05AE98DB68F}" srcOrd="1" destOrd="0" presId="urn:microsoft.com/office/officeart/2005/8/layout/list1"/>
    <dgm:cxn modelId="{7DD6BBE8-152B-4F57-BA8B-484CF290733C}" type="presParOf" srcId="{EB3313EA-9D2B-4553-BE69-5871A968DC88}" destId="{80D65D2A-4547-40EE-AC27-373D1C4A05A8}" srcOrd="5" destOrd="0" presId="urn:microsoft.com/office/officeart/2005/8/layout/list1"/>
    <dgm:cxn modelId="{FE7F23D3-E40A-493F-A6DF-26AED413ED8E}" type="presParOf" srcId="{EB3313EA-9D2B-4553-BE69-5871A968DC88}" destId="{0327B703-1EF7-452A-8088-106573F6D6B7}" srcOrd="6" destOrd="0" presId="urn:microsoft.com/office/officeart/2005/8/layout/list1"/>
    <dgm:cxn modelId="{AED689C5-CA2A-448E-B076-39146E317F9D}" type="presParOf" srcId="{EB3313EA-9D2B-4553-BE69-5871A968DC88}" destId="{F7D0BBA1-D7B1-4D08-9DF3-E561DFF6C950}" srcOrd="7" destOrd="0" presId="urn:microsoft.com/office/officeart/2005/8/layout/list1"/>
    <dgm:cxn modelId="{3651ACEB-AEDF-41EA-88F8-B972700ED76D}" type="presParOf" srcId="{EB3313EA-9D2B-4553-BE69-5871A968DC88}" destId="{8C189C09-6924-441E-BAD7-00739F6BDD8D}" srcOrd="8" destOrd="0" presId="urn:microsoft.com/office/officeart/2005/8/layout/list1"/>
    <dgm:cxn modelId="{6642E915-C6DD-491D-BECB-535B3F2A9D64}" type="presParOf" srcId="{8C189C09-6924-441E-BAD7-00739F6BDD8D}" destId="{EB89EBD3-AF26-4749-B4A7-5F7D4382CC8B}" srcOrd="0" destOrd="0" presId="urn:microsoft.com/office/officeart/2005/8/layout/list1"/>
    <dgm:cxn modelId="{F7D08215-1197-4570-97D5-C5F28A2E45A9}" type="presParOf" srcId="{8C189C09-6924-441E-BAD7-00739F6BDD8D}" destId="{5CF25D2C-9BA4-4CB6-9EDA-E618BE59664B}" srcOrd="1" destOrd="0" presId="urn:microsoft.com/office/officeart/2005/8/layout/list1"/>
    <dgm:cxn modelId="{61F3F1BB-E965-4F15-9902-14DB4E744AE1}" type="presParOf" srcId="{EB3313EA-9D2B-4553-BE69-5871A968DC88}" destId="{F3846492-95C9-4DC1-8A2B-617CA4852D56}" srcOrd="9" destOrd="0" presId="urn:microsoft.com/office/officeart/2005/8/layout/list1"/>
    <dgm:cxn modelId="{88C9263C-959F-41C4-B320-AD18FFD79340}" type="presParOf" srcId="{EB3313EA-9D2B-4553-BE69-5871A968DC88}" destId="{326F28E8-78B6-4434-B018-B8839702C2ED}" srcOrd="10" destOrd="0" presId="urn:microsoft.com/office/officeart/2005/8/layout/list1"/>
    <dgm:cxn modelId="{B8BBF555-3429-4A1A-9229-4E64B77A5A23}" type="presParOf" srcId="{EB3313EA-9D2B-4553-BE69-5871A968DC88}" destId="{C5EA0CCB-2956-4BED-8A5D-9896B59B0586}" srcOrd="11" destOrd="0" presId="urn:microsoft.com/office/officeart/2005/8/layout/list1"/>
    <dgm:cxn modelId="{D04895DA-0952-4779-9B8F-76C260AA39D1}" type="presParOf" srcId="{EB3313EA-9D2B-4553-BE69-5871A968DC88}" destId="{E025E491-5852-4702-9917-1B2C4F6FDDEF}" srcOrd="12" destOrd="0" presId="urn:microsoft.com/office/officeart/2005/8/layout/list1"/>
    <dgm:cxn modelId="{8F74C33D-8F5A-49CE-AE8F-41A6AA8CAEE8}" type="presParOf" srcId="{E025E491-5852-4702-9917-1B2C4F6FDDEF}" destId="{44CC7265-6FEA-4AB0-AF20-969FD987D316}" srcOrd="0" destOrd="0" presId="urn:microsoft.com/office/officeart/2005/8/layout/list1"/>
    <dgm:cxn modelId="{18794D81-89C3-4803-91CD-14EB78BE608B}" type="presParOf" srcId="{E025E491-5852-4702-9917-1B2C4F6FDDEF}" destId="{6D3E67B9-7DE0-42A3-8D6B-A676EB2FE8F1}" srcOrd="1" destOrd="0" presId="urn:microsoft.com/office/officeart/2005/8/layout/list1"/>
    <dgm:cxn modelId="{37B02EB0-0EA7-4073-975E-62C30890811D}" type="presParOf" srcId="{EB3313EA-9D2B-4553-BE69-5871A968DC88}" destId="{63410501-FFAC-42F1-AD95-E3614061C914}" srcOrd="13" destOrd="0" presId="urn:microsoft.com/office/officeart/2005/8/layout/list1"/>
    <dgm:cxn modelId="{F847858C-33E9-45C9-8AC6-FB3EB9D5A1A0}" type="presParOf" srcId="{EB3313EA-9D2B-4553-BE69-5871A968DC88}" destId="{3280001C-4D8C-41A3-9187-E86288A0306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488729-4001-EA41-BB75-8C5219D3E2D8}">
      <dsp:nvSpPr>
        <dsp:cNvPr id="0" name=""/>
        <dsp:cNvSpPr/>
      </dsp:nvSpPr>
      <dsp:spPr>
        <a:xfrm>
          <a:off x="3600" y="216016"/>
          <a:ext cx="3510632" cy="14042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Events</a:t>
          </a:r>
        </a:p>
      </dsp:txBody>
      <dsp:txXfrm>
        <a:off x="3600" y="216016"/>
        <a:ext cx="3510632" cy="1404253"/>
      </dsp:txXfrm>
    </dsp:sp>
    <dsp:sp modelId="{7565A4C0-C085-504A-87CF-A081656E48FE}">
      <dsp:nvSpPr>
        <dsp:cNvPr id="0" name=""/>
        <dsp:cNvSpPr/>
      </dsp:nvSpPr>
      <dsp:spPr>
        <a:xfrm>
          <a:off x="3600" y="1620269"/>
          <a:ext cx="3510632" cy="330086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Media briefing </a:t>
          </a:r>
        </a:p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kern="1200" dirty="0">
              <a:solidFill>
                <a:srgbClr val="FF9300"/>
              </a:solidFill>
              <a:latin typeface="Arial"/>
              <a:ea typeface="+mn-ea"/>
              <a:cs typeface="+mn-cs"/>
            </a:rPr>
            <a:t>30 June 2022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Higgs symposium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kern="1200" dirty="0">
              <a:solidFill>
                <a:srgbClr val="FF9300"/>
              </a:solidFill>
              <a:latin typeface="+mn-lt"/>
            </a:rPr>
            <a:t>4 July 2022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Run3 first physics Live</a:t>
          </a:r>
        </a:p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i="0" kern="1200" dirty="0">
              <a:solidFill>
                <a:srgbClr val="FF9300"/>
              </a:solidFill>
              <a:latin typeface="+mn-lt"/>
            </a:rPr>
            <a:t>5 July 2022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Globe event </a:t>
          </a:r>
        </a:p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rgbClr val="FF9300"/>
              </a:solidFill>
              <a:latin typeface="+mn-lt"/>
            </a:rPr>
            <a:t>3 July 2022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Local public events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457200" lvl="2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rgbClr val="FF9300"/>
              </a:solidFill>
              <a:latin typeface="+mn-lt"/>
            </a:rPr>
            <a:t>June - July</a:t>
          </a:r>
        </a:p>
      </dsp:txBody>
      <dsp:txXfrm>
        <a:off x="3600" y="1620269"/>
        <a:ext cx="3510632" cy="3300862"/>
      </dsp:txXfrm>
    </dsp:sp>
    <dsp:sp modelId="{2B3B2FEC-F1BB-6044-8D3C-84CB66D2EEF9}">
      <dsp:nvSpPr>
        <dsp:cNvPr id="0" name=""/>
        <dsp:cNvSpPr/>
      </dsp:nvSpPr>
      <dsp:spPr>
        <a:xfrm>
          <a:off x="4005721" y="216016"/>
          <a:ext cx="3510632" cy="1404253"/>
        </a:xfrm>
        <a:prstGeom prst="rect">
          <a:avLst/>
        </a:prstGeom>
        <a:solidFill>
          <a:schemeClr val="accent4">
            <a:hueOff val="1068146"/>
            <a:satOff val="-20368"/>
            <a:lumOff val="5393"/>
            <a:alphaOff val="0"/>
          </a:schemeClr>
        </a:solidFill>
        <a:ln w="12700" cap="flat" cmpd="sng" algn="ctr">
          <a:solidFill>
            <a:schemeClr val="accent4">
              <a:hueOff val="1068146"/>
              <a:satOff val="-20368"/>
              <a:lumOff val="53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Products</a:t>
          </a:r>
        </a:p>
      </dsp:txBody>
      <dsp:txXfrm>
        <a:off x="4005721" y="216016"/>
        <a:ext cx="3510632" cy="1404253"/>
      </dsp:txXfrm>
    </dsp:sp>
    <dsp:sp modelId="{DB70C26A-AE61-754D-99E2-64B6DBD88462}">
      <dsp:nvSpPr>
        <dsp:cNvPr id="0" name=""/>
        <dsp:cNvSpPr/>
      </dsp:nvSpPr>
      <dsp:spPr>
        <a:xfrm>
          <a:off x="4005721" y="1620269"/>
          <a:ext cx="3510632" cy="3300862"/>
        </a:xfrm>
        <a:prstGeom prst="rect">
          <a:avLst/>
        </a:prstGeom>
        <a:solidFill>
          <a:schemeClr val="accent4">
            <a:tint val="40000"/>
            <a:alpha val="90000"/>
            <a:hueOff val="948862"/>
            <a:satOff val="-17131"/>
            <a:lumOff val="12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948862"/>
              <a:satOff val="-17131"/>
              <a:lumOff val="12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Visual identity kit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Videos and animations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 err="1">
              <a:latin typeface="+mn-lt"/>
            </a:rPr>
            <a:t>home.cern</a:t>
          </a:r>
          <a:r>
            <a:rPr lang="en-GB" sz="2000" b="0" kern="1200" dirty="0">
              <a:latin typeface="+mn-lt"/>
            </a:rPr>
            <a:t> Higgs portal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Digital communication kits </a:t>
          </a:r>
          <a:endParaRPr lang="en-GB" sz="2000" b="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Education resources </a:t>
          </a:r>
          <a:endParaRPr lang="en-GB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Exhibition</a:t>
          </a:r>
        </a:p>
      </dsp:txBody>
      <dsp:txXfrm>
        <a:off x="4005721" y="1620269"/>
        <a:ext cx="3510632" cy="3300862"/>
      </dsp:txXfrm>
    </dsp:sp>
    <dsp:sp modelId="{EDFA0AFE-71B6-0E4C-9965-68F87DFEDB5F}">
      <dsp:nvSpPr>
        <dsp:cNvPr id="0" name=""/>
        <dsp:cNvSpPr/>
      </dsp:nvSpPr>
      <dsp:spPr>
        <a:xfrm>
          <a:off x="8007842" y="216016"/>
          <a:ext cx="3510632" cy="1404253"/>
        </a:xfrm>
        <a:prstGeom prst="rect">
          <a:avLst/>
        </a:prstGeom>
        <a:solidFill>
          <a:schemeClr val="accent4">
            <a:hueOff val="2136292"/>
            <a:satOff val="-40737"/>
            <a:lumOff val="10785"/>
            <a:alphaOff val="0"/>
          </a:schemeClr>
        </a:solidFill>
        <a:ln w="12700" cap="flat" cmpd="sng" algn="ctr">
          <a:solidFill>
            <a:schemeClr val="accent4">
              <a:hueOff val="2136292"/>
              <a:satOff val="-40737"/>
              <a:lumOff val="107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Channels</a:t>
          </a:r>
        </a:p>
      </dsp:txBody>
      <dsp:txXfrm>
        <a:off x="8007842" y="216016"/>
        <a:ext cx="3510632" cy="1404253"/>
      </dsp:txXfrm>
    </dsp:sp>
    <dsp:sp modelId="{3F3B161A-F2F1-8A42-A687-D730E95A4BBA}">
      <dsp:nvSpPr>
        <dsp:cNvPr id="0" name=""/>
        <dsp:cNvSpPr/>
      </dsp:nvSpPr>
      <dsp:spPr>
        <a:xfrm>
          <a:off x="8007842" y="1620269"/>
          <a:ext cx="3510632" cy="3300862"/>
        </a:xfrm>
        <a:prstGeom prst="rect">
          <a:avLst/>
        </a:prstGeom>
        <a:solidFill>
          <a:schemeClr val="accent4">
            <a:tint val="40000"/>
            <a:alpha val="90000"/>
            <a:hueOff val="1897723"/>
            <a:satOff val="-34262"/>
            <a:lumOff val="253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897723"/>
              <a:satOff val="-34262"/>
              <a:lumOff val="25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 err="1">
              <a:latin typeface="+mn-lt"/>
            </a:rPr>
            <a:t>home.cern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 err="1">
              <a:latin typeface="+mn-lt"/>
            </a:rPr>
            <a:t>voisins.cern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Social media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CERN Courier</a:t>
          </a:r>
          <a:endParaRPr lang="en-GB" sz="2000" b="0" kern="1200" dirty="0">
            <a:latin typeface="+mn-lt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CERN Bulletin</a:t>
          </a:r>
          <a:endParaRPr lang="en-GB" sz="2000" b="1" kern="1200" dirty="0">
            <a:solidFill>
              <a:schemeClr val="accent3"/>
            </a:solidFill>
            <a:latin typeface="+mn-lt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  <a:latin typeface="+mn-lt"/>
            </a:rPr>
            <a:t>Education programmes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  <a:latin typeface="+mn-lt"/>
            </a:rPr>
            <a:t>Media relations</a:t>
          </a:r>
        </a:p>
      </dsp:txBody>
      <dsp:txXfrm>
        <a:off x="8007842" y="1620269"/>
        <a:ext cx="3510632" cy="3300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9EEC7-BCA1-4CB4-9071-87329EDB3F26}">
      <dsp:nvSpPr>
        <dsp:cNvPr id="0" name=""/>
        <dsp:cNvSpPr/>
      </dsp:nvSpPr>
      <dsp:spPr>
        <a:xfrm>
          <a:off x="0" y="213466"/>
          <a:ext cx="5611813" cy="941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539" tIns="270764" rIns="43553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Engineering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Upgrades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solidFill>
                <a:srgbClr val="FF9300"/>
              </a:solidFill>
            </a:rPr>
            <a:t>#restartingLHC</a:t>
          </a:r>
          <a:endParaRPr lang="en-GB" sz="1300" kern="1200" dirty="0">
            <a:solidFill>
              <a:srgbClr val="FF9300"/>
            </a:solidFill>
          </a:endParaRPr>
        </a:p>
      </dsp:txBody>
      <dsp:txXfrm>
        <a:off x="0" y="213466"/>
        <a:ext cx="5611813" cy="941850"/>
      </dsp:txXfrm>
    </dsp:sp>
    <dsp:sp modelId="{6CFFA51F-0241-4EDF-9940-D45C93CCBBEC}">
      <dsp:nvSpPr>
        <dsp:cNvPr id="0" name=""/>
        <dsp:cNvSpPr/>
      </dsp:nvSpPr>
      <dsp:spPr>
        <a:xfrm>
          <a:off x="280590" y="21586"/>
          <a:ext cx="4685914" cy="3837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479" tIns="0" rIns="14847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LHC restarts (see back-up slides for metrics)</a:t>
          </a:r>
          <a:endParaRPr lang="en-GB" sz="1300" kern="1200" dirty="0"/>
        </a:p>
      </dsp:txBody>
      <dsp:txXfrm>
        <a:off x="299324" y="40320"/>
        <a:ext cx="4648446" cy="346292"/>
      </dsp:txXfrm>
    </dsp:sp>
    <dsp:sp modelId="{BFA4A2FD-63D3-43B8-A8A0-E63D0A1FD0E7}">
      <dsp:nvSpPr>
        <dsp:cNvPr id="0" name=""/>
        <dsp:cNvSpPr/>
      </dsp:nvSpPr>
      <dsp:spPr>
        <a:xfrm>
          <a:off x="0" y="1417396"/>
          <a:ext cx="5611813" cy="1351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200000"/>
              <a:satOff val="-5932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539" tIns="270764" rIns="43553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kern="1200" dirty="0"/>
            <a:t>Physics </a:t>
          </a:r>
          <a:r>
            <a:rPr lang="en-US" sz="1300" b="0" kern="1200" dirty="0" err="1"/>
            <a:t>programme</a:t>
          </a:r>
          <a:r>
            <a:rPr lang="en-US" sz="1300" b="0" kern="1200" dirty="0"/>
            <a:t> at CERN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kern="1200" dirty="0"/>
            <a:t>Final upgrades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kern="1200" dirty="0"/>
            <a:t>3 video announcing the LIVE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kern="1200" dirty="0"/>
            <a:t>Quiz on Twitter and IG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solidFill>
                <a:srgbClr val="FF9300"/>
              </a:solidFill>
            </a:rPr>
            <a:t>#LHCRun3</a:t>
          </a:r>
          <a:endParaRPr lang="en-GB" sz="1300" kern="1200" dirty="0">
            <a:solidFill>
              <a:srgbClr val="FF9300"/>
            </a:solidFill>
          </a:endParaRPr>
        </a:p>
      </dsp:txBody>
      <dsp:txXfrm>
        <a:off x="0" y="1417396"/>
        <a:ext cx="5611813" cy="1351350"/>
      </dsp:txXfrm>
    </dsp:sp>
    <dsp:sp modelId="{CAAA028D-337F-49A5-9050-F408298E2E13}">
      <dsp:nvSpPr>
        <dsp:cNvPr id="0" name=""/>
        <dsp:cNvSpPr/>
      </dsp:nvSpPr>
      <dsp:spPr>
        <a:xfrm>
          <a:off x="280590" y="1225516"/>
          <a:ext cx="4685914" cy="383760"/>
        </a:xfrm>
        <a:prstGeom prst="roundRect">
          <a:avLst/>
        </a:prstGeom>
        <a:gradFill rotWithShape="0">
          <a:gsLst>
            <a:gs pos="0">
              <a:schemeClr val="accent5">
                <a:hueOff val="-7200000"/>
                <a:satOff val="-5932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200000"/>
                <a:satOff val="-5932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200000"/>
                <a:satOff val="-5932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479" tIns="0" rIns="14847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Run 3 begins</a:t>
          </a:r>
          <a:endParaRPr lang="en-GB" sz="1300" kern="1200" dirty="0"/>
        </a:p>
      </dsp:txBody>
      <dsp:txXfrm>
        <a:off x="299324" y="1244250"/>
        <a:ext cx="4648446" cy="346292"/>
      </dsp:txXfrm>
    </dsp:sp>
    <dsp:sp modelId="{2BB09D93-BCE7-411E-905F-7384D54CE9C1}">
      <dsp:nvSpPr>
        <dsp:cNvPr id="0" name=""/>
        <dsp:cNvSpPr/>
      </dsp:nvSpPr>
      <dsp:spPr>
        <a:xfrm>
          <a:off x="0" y="3030826"/>
          <a:ext cx="5611813" cy="1556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4400000"/>
              <a:satOff val="-11864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539" tIns="270764" rIns="43553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Physics (incl. answered questions)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Courier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Bulletin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 err="1"/>
            <a:t>home.cern</a:t>
          </a:r>
          <a:r>
            <a:rPr lang="en-GB" sz="1300" kern="1200" dirty="0"/>
            <a:t> Quick facts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Symposium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solidFill>
                <a:srgbClr val="FF9300"/>
              </a:solidFill>
            </a:rPr>
            <a:t>#LHCRun3 #Higgs10</a:t>
          </a:r>
          <a:endParaRPr lang="en-GB" sz="1300" kern="1200" dirty="0">
            <a:solidFill>
              <a:srgbClr val="FF9300"/>
            </a:solidFill>
          </a:endParaRPr>
        </a:p>
      </dsp:txBody>
      <dsp:txXfrm>
        <a:off x="0" y="3030826"/>
        <a:ext cx="5611813" cy="1556100"/>
      </dsp:txXfrm>
    </dsp:sp>
    <dsp:sp modelId="{CD1CF766-45A9-43B8-A8DF-FBF2ACF060E7}">
      <dsp:nvSpPr>
        <dsp:cNvPr id="0" name=""/>
        <dsp:cNvSpPr/>
      </dsp:nvSpPr>
      <dsp:spPr>
        <a:xfrm>
          <a:off x="280590" y="2838946"/>
          <a:ext cx="4685914" cy="383760"/>
        </a:xfrm>
        <a:prstGeom prst="roundRect">
          <a:avLst/>
        </a:prstGeom>
        <a:gradFill rotWithShape="0">
          <a:gsLst>
            <a:gs pos="0">
              <a:schemeClr val="accent5">
                <a:hueOff val="-14400000"/>
                <a:satOff val="-11864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4400000"/>
                <a:satOff val="-11864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4400000"/>
                <a:satOff val="-11864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479" tIns="0" rIns="14847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10</a:t>
          </a:r>
          <a:r>
            <a:rPr lang="en-US" sz="1300" kern="1200" baseline="30000" dirty="0">
              <a:solidFill>
                <a:schemeClr val="bg1"/>
              </a:solidFill>
            </a:rPr>
            <a:t>th</a:t>
          </a:r>
          <a:r>
            <a:rPr lang="en-US" sz="1300" kern="1200" dirty="0">
              <a:solidFill>
                <a:schemeClr val="bg1"/>
              </a:solidFill>
            </a:rPr>
            <a:t> anniversary of the Higgs discovery</a:t>
          </a:r>
          <a:endParaRPr lang="en-GB" sz="1300" kern="1200" dirty="0">
            <a:solidFill>
              <a:schemeClr val="bg1"/>
            </a:solidFill>
          </a:endParaRPr>
        </a:p>
      </dsp:txBody>
      <dsp:txXfrm>
        <a:off x="299324" y="2857680"/>
        <a:ext cx="4648446" cy="346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B58B3-0D93-431E-8AB5-FE6571EDC839}">
      <dsp:nvSpPr>
        <dsp:cNvPr id="0" name=""/>
        <dsp:cNvSpPr/>
      </dsp:nvSpPr>
      <dsp:spPr>
        <a:xfrm>
          <a:off x="0" y="237112"/>
          <a:ext cx="11376025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906" tIns="291592" rIns="8829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Timeline reconstruction leading up to the discovery.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/>
            <a:t>Channel: Twitter.</a:t>
          </a:r>
          <a:endParaRPr lang="en-GB" sz="1400" kern="1200" dirty="0"/>
        </a:p>
      </dsp:txBody>
      <dsp:txXfrm>
        <a:off x="0" y="237112"/>
        <a:ext cx="11376025" cy="793800"/>
      </dsp:txXfrm>
    </dsp:sp>
    <dsp:sp modelId="{C807E4EA-646B-439C-AE1F-DED62DCBBAE9}">
      <dsp:nvSpPr>
        <dsp:cNvPr id="0" name=""/>
        <dsp:cNvSpPr/>
      </dsp:nvSpPr>
      <dsp:spPr>
        <a:xfrm>
          <a:off x="568801" y="30471"/>
          <a:ext cx="7963217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KEK, Japan</a:t>
          </a:r>
          <a:endParaRPr lang="en-GB" sz="1400" kern="1200" dirty="0"/>
        </a:p>
      </dsp:txBody>
      <dsp:txXfrm>
        <a:off x="588976" y="50646"/>
        <a:ext cx="7922867" cy="372930"/>
      </dsp:txXfrm>
    </dsp:sp>
    <dsp:sp modelId="{0327B703-1EF7-452A-8088-106573F6D6B7}">
      <dsp:nvSpPr>
        <dsp:cNvPr id="0" name=""/>
        <dsp:cNvSpPr/>
      </dsp:nvSpPr>
      <dsp:spPr>
        <a:xfrm>
          <a:off x="0" y="1313152"/>
          <a:ext cx="11376025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12098"/>
              <a:satOff val="-13579"/>
              <a:lumOff val="35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906" tIns="291592" rIns="8829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Geneva – card game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Bern – waiting for OK</a:t>
          </a:r>
          <a:endParaRPr lang="en-GB" sz="1400" kern="1200" dirty="0"/>
        </a:p>
      </dsp:txBody>
      <dsp:txXfrm>
        <a:off x="0" y="1313152"/>
        <a:ext cx="11376025" cy="793800"/>
      </dsp:txXfrm>
    </dsp:sp>
    <dsp:sp modelId="{3705E337-93CF-44C3-A759-D05AE98DB68F}">
      <dsp:nvSpPr>
        <dsp:cNvPr id="0" name=""/>
        <dsp:cNvSpPr/>
      </dsp:nvSpPr>
      <dsp:spPr>
        <a:xfrm>
          <a:off x="568801" y="1106512"/>
          <a:ext cx="7963217" cy="413280"/>
        </a:xfrm>
        <a:prstGeom prst="roundRect">
          <a:avLst/>
        </a:prstGeom>
        <a:solidFill>
          <a:schemeClr val="accent4">
            <a:hueOff val="712098"/>
            <a:satOff val="-13579"/>
            <a:lumOff val="35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CHIPP, Switzerland</a:t>
          </a:r>
          <a:endParaRPr lang="en-GB" sz="1400" kern="1200" dirty="0"/>
        </a:p>
      </dsp:txBody>
      <dsp:txXfrm>
        <a:off x="588976" y="1126687"/>
        <a:ext cx="7922867" cy="372930"/>
      </dsp:txXfrm>
    </dsp:sp>
    <dsp:sp modelId="{326F28E8-78B6-4434-B018-B8839702C2ED}">
      <dsp:nvSpPr>
        <dsp:cNvPr id="0" name=""/>
        <dsp:cNvSpPr/>
      </dsp:nvSpPr>
      <dsp:spPr>
        <a:xfrm>
          <a:off x="0" y="2389192"/>
          <a:ext cx="11376025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424195"/>
              <a:satOff val="-27158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906" tIns="291592" rIns="8829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Science festival stand in government ministry on 4 July.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Online public lecture through Talking Science.</a:t>
          </a:r>
        </a:p>
      </dsp:txBody>
      <dsp:txXfrm>
        <a:off x="0" y="2389192"/>
        <a:ext cx="11376025" cy="793800"/>
      </dsp:txXfrm>
    </dsp:sp>
    <dsp:sp modelId="{5CF25D2C-9BA4-4CB6-9EDA-E618BE59664B}">
      <dsp:nvSpPr>
        <dsp:cNvPr id="0" name=""/>
        <dsp:cNvSpPr/>
      </dsp:nvSpPr>
      <dsp:spPr>
        <a:xfrm>
          <a:off x="568801" y="2182552"/>
          <a:ext cx="7963217" cy="413280"/>
        </a:xfrm>
        <a:prstGeom prst="roundRect">
          <a:avLst/>
        </a:prstGeom>
        <a:solidFill>
          <a:schemeClr val="accent4">
            <a:hueOff val="1424195"/>
            <a:satOff val="-27158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STFC, UK</a:t>
          </a:r>
          <a:endParaRPr lang="en-GB" sz="1400" kern="1200" dirty="0"/>
        </a:p>
      </dsp:txBody>
      <dsp:txXfrm>
        <a:off x="588976" y="2202727"/>
        <a:ext cx="7922867" cy="372930"/>
      </dsp:txXfrm>
    </dsp:sp>
    <dsp:sp modelId="{3280001C-4D8C-41A3-9187-E86288A0306A}">
      <dsp:nvSpPr>
        <dsp:cNvPr id="0" name=""/>
        <dsp:cNvSpPr/>
      </dsp:nvSpPr>
      <dsp:spPr>
        <a:xfrm>
          <a:off x="0" y="3465232"/>
          <a:ext cx="11376025" cy="123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136292"/>
              <a:satOff val="-40737"/>
              <a:lumOff val="107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906" tIns="291592" rIns="8829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Portuguese ATLAS and CMS teams stories on social media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LIP magazine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Public session with public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Possibly the screening of Particle Fever and Q&amp;A.</a:t>
          </a:r>
        </a:p>
      </dsp:txBody>
      <dsp:txXfrm>
        <a:off x="0" y="3465232"/>
        <a:ext cx="11376025" cy="1234800"/>
      </dsp:txXfrm>
    </dsp:sp>
    <dsp:sp modelId="{6D3E67B9-7DE0-42A3-8D6B-A676EB2FE8F1}">
      <dsp:nvSpPr>
        <dsp:cNvPr id="0" name=""/>
        <dsp:cNvSpPr/>
      </dsp:nvSpPr>
      <dsp:spPr>
        <a:xfrm>
          <a:off x="568801" y="3258592"/>
          <a:ext cx="7963217" cy="413280"/>
        </a:xfrm>
        <a:prstGeom prst="roundRect">
          <a:avLst/>
        </a:prstGeom>
        <a:solidFill>
          <a:schemeClr val="accent4">
            <a:hueOff val="2136292"/>
            <a:satOff val="-40737"/>
            <a:lumOff val="10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LIP, Portugal</a:t>
          </a:r>
          <a:endParaRPr lang="en-GB" sz="1400" kern="1200" dirty="0"/>
        </a:p>
      </dsp:txBody>
      <dsp:txXfrm>
        <a:off x="588976" y="3278767"/>
        <a:ext cx="7922867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0.42208</cdr:x>
      <cdr:y>0.58858</cdr:y>
    </cdr:from>
    <cdr:to>
      <cdr:x>0.56992</cdr:x>
      <cdr:y>0.91531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CED6EEF2-9337-43BA-9127-9A158E3BD9F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598366" y="2558869"/>
          <a:ext cx="1610605" cy="1420463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292100" dist="139700" dir="2700000" algn="tl" rotWithShape="0">
            <a:srgbClr val="333333">
              <a:alpha val="65000"/>
            </a:srgbClr>
          </a:outerShdw>
        </a:effectLst>
      </cdr:spPr>
    </cdr:pic>
  </cdr:relSizeAnchor>
  <cdr:relSizeAnchor xmlns:cdr="http://schemas.openxmlformats.org/drawingml/2006/chartDrawing">
    <cdr:from>
      <cdr:x>0.2755</cdr:x>
      <cdr:y>0.58836</cdr:y>
    </cdr:from>
    <cdr:to>
      <cdr:x>0.41822</cdr:x>
      <cdr:y>0.91531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7B458B91-FFEC-4DAC-9C68-6856DE9C6A7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001433" y="2557901"/>
          <a:ext cx="1554800" cy="1421432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292100" dist="139700" dir="2700000" algn="tl" rotWithShape="0">
            <a:srgbClr val="333333">
              <a:alpha val="65000"/>
            </a:srgbClr>
          </a:outerShdw>
        </a:effectLst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Key messages: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dirty="0"/>
              <a:t>A reminder of what we have planned for the semester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dirty="0"/>
              <a:t>We have fully planned the three campaigns, but left some flexibility to welcome content suggestions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dirty="0"/>
              <a:t>At the end of each campaign, we thought to do a quiz, could be an opportunity for partnership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66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/>
              <a:t>Working subject headings: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Higgs and the Nobel prize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The renormalisation revolution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Precursors to discovery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Machine machinations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Precision Higgs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EWSB &amp; baryogenesis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The Higgs &amp; vacuum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Naturalness after the Higgs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The Higgs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Yukawa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Viewpoint: Why we need a Higgs factory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Interview: Mary K Gaillard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49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022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messages: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We evaluate the performance of our posts and adapt the strategy to answer the results we’ve seen (e.g., IG stories)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are gaining momentum, as seen by the peaks at the end of the period featured here.</a:t>
            </a:r>
          </a:p>
          <a:p>
            <a:pPr marL="171450" indent="-171450">
              <a:buFontTx/>
              <a:buChar char="-"/>
            </a:pPr>
            <a:r>
              <a:rPr lang="en-US" dirty="0"/>
              <a:t>Conversation driven not just by CERN accounts but also by the constellation of associated accounts and partners (e.g., experiments, STFC)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are in contact with the experiments and will soon also start activities with EPPCN working group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8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4F0BD3A-8A16-304C-B563-B9C335D293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9992" y="1468767"/>
            <a:ext cx="9092016" cy="35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537099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-13252"/>
            <a:ext cx="6024562" cy="630394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accent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A8AC9D0-957A-FD44-8AF7-FF2870AE32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4559" y="1563079"/>
            <a:ext cx="9462882" cy="373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71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rgbClr val="252567"/>
                </a:solidFill>
              </a:rPr>
              <a:t>home.cern</a:t>
            </a:r>
            <a:endParaRPr lang="en-US" dirty="0">
              <a:solidFill>
                <a:srgbClr val="252567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F636EC7-2592-3B41-AEDC-AEBECA3F5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2925" y="2362294"/>
            <a:ext cx="3486150" cy="13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rgbClr val="25256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25256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6249934-1EF5-4B4C-9292-0F87690843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51207" y="416623"/>
            <a:ext cx="6689586" cy="263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9776"/>
            <a:ext cx="12192000" cy="628500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2710"/>
            <a:ext cx="4116387" cy="6307492"/>
          </a:xfrm>
          <a:solidFill>
            <a:srgbClr val="252567">
              <a:alpha val="80000"/>
            </a:srgb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2"/>
            <a:ext cx="11376024" cy="45302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6410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252567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8 June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69602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252567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6960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52567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530F80C-69AB-FD44-9E2D-0ACF3FE70A28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55165" y="6331034"/>
            <a:ext cx="1295339" cy="51083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FB3533-C9EE-AC4F-A713-03CF895A8E0D}"/>
              </a:ext>
            </a:extLst>
          </p:cNvPr>
          <p:cNvCxnSpPr/>
          <p:nvPr userDrawn="1"/>
        </p:nvCxnSpPr>
        <p:spPr>
          <a:xfrm>
            <a:off x="0" y="6294780"/>
            <a:ext cx="12192000" cy="0"/>
          </a:xfrm>
          <a:prstGeom prst="line">
            <a:avLst/>
          </a:prstGeom>
          <a:ln>
            <a:solidFill>
              <a:srgbClr val="2525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5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5256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ebcast.web.cern.ch/event/i1135177" TargetMode="External"/><Relationship Id="rId2" Type="http://schemas.openxmlformats.org/officeDocument/2006/relationships/hyperlink" Target="https://indico.cern.ch/event/1135177/timetable/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indico.cern.ch/event/1163480/" TargetMode="Externa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esign-guidelines.web.cern.ch/guidelines/10th-anniversary-higgs-bosons-discovery" TargetMode="Externa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png"/><Relationship Id="rId18" Type="http://schemas.openxmlformats.org/officeDocument/2006/relationships/hyperlink" Target="https://www.france24.com/fr/info-en-continu/20220422-au-cern-le-plus-grand-acc&#233;l&#233;rateur-de-particules-au-monde-red&#233;marre" TargetMode="External"/><Relationship Id="rId26" Type="http://schemas.openxmlformats.org/officeDocument/2006/relationships/hyperlink" Target="https://www.spiegel.de/wissenschaft/technik/cern-teilchenbeschleuniger-nach-jahrelanger-aufruestung-wieder-hochgefahren-a-8a375615-e964-4831-bec9-22179634072f" TargetMode="External"/><Relationship Id="rId39" Type="http://schemas.openxmlformats.org/officeDocument/2006/relationships/image" Target="../media/image50.png"/><Relationship Id="rId21" Type="http://schemas.openxmlformats.org/officeDocument/2006/relationships/image" Target="../media/image40.png"/><Relationship Id="rId34" Type="http://schemas.openxmlformats.org/officeDocument/2006/relationships/hyperlink" Target="https://www.zeit.de/news/2022-04/22/geheimnisse-des-universums-cern-startet-beschleuniger?utm_referrer=https%3A%2F%2Fwww.google.com%2F" TargetMode="External"/><Relationship Id="rId7" Type="http://schemas.openxmlformats.org/officeDocument/2006/relationships/image" Target="../media/image33.png"/><Relationship Id="rId12" Type="http://schemas.openxmlformats.org/officeDocument/2006/relationships/hyperlink" Target="https://www.welt.de/newsticker/dpa_nt/infoline_nt/wissenschaft_nt/article238301109/Geheimnisse-des-Universums-Cern-startet-Beschleuniger.html" TargetMode="External"/><Relationship Id="rId17" Type="http://schemas.openxmlformats.org/officeDocument/2006/relationships/image" Target="../media/image38.png"/><Relationship Id="rId25" Type="http://schemas.openxmlformats.org/officeDocument/2006/relationships/image" Target="../media/image42.png"/><Relationship Id="rId33" Type="http://schemas.openxmlformats.org/officeDocument/2006/relationships/image" Target="../media/image46.png"/><Relationship Id="rId38" Type="http://schemas.openxmlformats.org/officeDocument/2006/relationships/image" Target="../media/image49.png"/><Relationship Id="rId2" Type="http://schemas.openxmlformats.org/officeDocument/2006/relationships/hyperlink" Target="https://edition.cnn.com/2022/04/22/world/hadron-collider-relaunch-scli-intl-scn/index.html" TargetMode="External"/><Relationship Id="rId16" Type="http://schemas.openxmlformats.org/officeDocument/2006/relationships/hyperlink" Target="https://www.lavanguardia.com/vida/20220420/8210855/gran-acelerador-particulas-cern-volvera-encenderse-3-anos.html" TargetMode="External"/><Relationship Id="rId20" Type="http://schemas.openxmlformats.org/officeDocument/2006/relationships/hyperlink" Target="https://www.rts.ch/info/sciences-tech/technologies/13036894-laccelerateur-de-particules-du-cern-reprend-du-service.html" TargetMode="External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bcnews.go.com/Technology/wireStory/worlds-biggest-particle-collider-restarts-long-break-84243841" TargetMode="External"/><Relationship Id="rId11" Type="http://schemas.openxmlformats.org/officeDocument/2006/relationships/image" Target="../media/image35.png"/><Relationship Id="rId24" Type="http://schemas.openxmlformats.org/officeDocument/2006/relationships/hyperlink" Target="https://www.ilsole24ore.com/art/riacceso-l-acceleratore-cern-riparte-caccia-materia-oscura-AEkhiiTB" TargetMode="External"/><Relationship Id="rId32" Type="http://schemas.openxmlformats.org/officeDocument/2006/relationships/hyperlink" Target="https://www.theguardian.com/science/2022/apr/21/large-hadron-collider-restart-fifth-force-nature" TargetMode="External"/><Relationship Id="rId37" Type="http://schemas.openxmlformats.org/officeDocument/2006/relationships/hyperlink" Target="https://www.youtube.com/watch?v=h5fLbTJ7PEQ" TargetMode="External"/><Relationship Id="rId5" Type="http://schemas.openxmlformats.org/officeDocument/2006/relationships/image" Target="../media/image32.png"/><Relationship Id="rId15" Type="http://schemas.openxmlformats.org/officeDocument/2006/relationships/image" Target="../media/image37.png"/><Relationship Id="rId23" Type="http://schemas.openxmlformats.org/officeDocument/2006/relationships/image" Target="../media/image41.png"/><Relationship Id="rId28" Type="http://schemas.openxmlformats.org/officeDocument/2006/relationships/hyperlink" Target="https://www.20minutes.fr/sciences/3275891-20220422-apres-trois-ans-travaux-plus-grand-accelerateur-particules-monde-redemarre-cern" TargetMode="External"/><Relationship Id="rId36" Type="http://schemas.openxmlformats.org/officeDocument/2006/relationships/image" Target="../media/image48.png"/><Relationship Id="rId10" Type="http://schemas.openxmlformats.org/officeDocument/2006/relationships/hyperlink" Target="https://www.dw.com/en/worlds-biggest-particle-collider-restarts-after-three-year-break/a-61563358?maca=en-rss-en-all-1573-rdf" TargetMode="External"/><Relationship Id="rId19" Type="http://schemas.openxmlformats.org/officeDocument/2006/relationships/image" Target="../media/image39.png"/><Relationship Id="rId31" Type="http://schemas.openxmlformats.org/officeDocument/2006/relationships/image" Target="../media/image45.png"/><Relationship Id="rId4" Type="http://schemas.openxmlformats.org/officeDocument/2006/relationships/hyperlink" Target="https://www.reuters.com/lifestyle/science/scientists-prepare-cern-collider-restart-hunt-dark-matter-2022-04-20/" TargetMode="External"/><Relationship Id="rId9" Type="http://schemas.openxmlformats.org/officeDocument/2006/relationships/image" Target="../media/image34.png"/><Relationship Id="rId14" Type="http://schemas.openxmlformats.org/officeDocument/2006/relationships/hyperlink" Target="https://www.corriere.it/scienze-ambiente/22_aprile_22/riattivato-3-anni-l-acceleratore-lhc-cern-energie-piu-alte-f69b9478-c232-11ec-9ffc-d9c4202c6b45.shtml" TargetMode="External"/><Relationship Id="rId22" Type="http://schemas.openxmlformats.org/officeDocument/2006/relationships/hyperlink" Target="https://www.derstandard.at/story/2000135116963/weltgroesster-teilchenbeschleuniger-am-cern-wieder-in-betrieb" TargetMode="External"/><Relationship Id="rId27" Type="http://schemas.openxmlformats.org/officeDocument/2006/relationships/image" Target="../media/image43.png"/><Relationship Id="rId30" Type="http://schemas.openxmlformats.org/officeDocument/2006/relationships/hyperlink" Target="https://www.eldiario.es/tecnologia/gran-acelerador-particulas-cern-enciende-exitosamente-nuevo_1_8934193.html" TargetMode="External"/><Relationship Id="rId35" Type="http://schemas.openxmlformats.org/officeDocument/2006/relationships/image" Target="../media/image47.png"/><Relationship Id="rId8" Type="http://schemas.openxmlformats.org/officeDocument/2006/relationships/hyperlink" Target="https://www.stern.de/panorama/wissen/forschung-geheimnisse-des-universums--cern-startet-beschleuniger--31797518.html" TargetMode="External"/><Relationship Id="rId3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chart" Target="../charts/chart3.xml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accelerators/large-hadron-collider-restart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videos.cern.ch/record/2295778" TargetMode="External"/><Relationship Id="rId4" Type="http://schemas.openxmlformats.org/officeDocument/2006/relationships/hyperlink" Target="https://home.cern/press/202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home.cern/news/series/higgs10" TargetMode="Externa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esign-guidelines.web.cern.ch/guidelines/10th-anniversary-higgs-bosons-discovery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EB7FA10-1E6D-3321-527E-127A5191A626}"/>
              </a:ext>
            </a:extLst>
          </p:cNvPr>
          <p:cNvSpPr txBox="1">
            <a:spLocks/>
          </p:cNvSpPr>
          <p:nvPr/>
        </p:nvSpPr>
        <p:spPr>
          <a:xfrm>
            <a:off x="0" y="4915292"/>
            <a:ext cx="5694553" cy="215326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252567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US" sz="40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A multi-channel, multi-audience communications and outreach campaign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D9D59F8-3FD2-EA3D-9D44-01FC30C37A1B}"/>
              </a:ext>
            </a:extLst>
          </p:cNvPr>
          <p:cNvSpPr txBox="1">
            <a:spLocks/>
          </p:cNvSpPr>
          <p:nvPr/>
        </p:nvSpPr>
        <p:spPr>
          <a:xfrm>
            <a:off x="6400800" y="5590030"/>
            <a:ext cx="5694553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bg1"/>
                </a:solidFill>
              </a:rPr>
              <a:t>Ana </a:t>
            </a:r>
            <a:r>
              <a:rPr lang="en-US" sz="1800" b="0" dirty="0" err="1">
                <a:solidFill>
                  <a:schemeClr val="bg1"/>
                </a:solidFill>
              </a:rPr>
              <a:t>Godinho</a:t>
            </a:r>
            <a:r>
              <a:rPr lang="en-US" sz="1800" b="0" dirty="0">
                <a:solidFill>
                  <a:schemeClr val="bg1"/>
                </a:solidFill>
              </a:rPr>
              <a:t> (CERN Education, Communications and Outreach)</a:t>
            </a:r>
          </a:p>
          <a:p>
            <a:pPr algn="ctr"/>
            <a:r>
              <a:rPr lang="en-US" sz="1400" b="0" dirty="0">
                <a:solidFill>
                  <a:schemeClr val="bg1"/>
                </a:solidFill>
              </a:rPr>
              <a:t>Partner meeting at EPPCN Autumn Meeting| 09.06.2022</a:t>
            </a:r>
          </a:p>
          <a:p>
            <a:pPr algn="ctr"/>
            <a:endParaRPr lang="en-US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81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781F8-C5D6-3C40-9542-BEE36983D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010" y="1141297"/>
            <a:ext cx="11376025" cy="374075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400" dirty="0"/>
              <a:t>Higgs scientific symposium - 4 July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56CFA-A99F-484F-8F61-DE6BB5AA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James </a:t>
            </a:r>
            <a:r>
              <a:rPr lang="fr-FR" b="1" dirty="0" err="1"/>
              <a:t>Gillies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0A0F4-7F1D-8D48-B279-97EB7A4A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BCB54D-FBB6-984A-B111-C2C65F3C8F98}"/>
              </a:ext>
            </a:extLst>
          </p:cNvPr>
          <p:cNvSpPr txBox="1"/>
          <p:nvPr/>
        </p:nvSpPr>
        <p:spPr>
          <a:xfrm>
            <a:off x="6370019" y="1741885"/>
            <a:ext cx="5299467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In </a:t>
            </a:r>
            <a:r>
              <a:rPr lang="en-GB" sz="1400" b="1" dirty="0"/>
              <a:t>CERN Main Auditorium + EN and FR webcast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Indico page - </a:t>
            </a:r>
            <a:r>
              <a:rPr lang="en-GB" sz="1400" dirty="0">
                <a:hlinkClick r:id="rId2"/>
              </a:rPr>
              <a:t>https://indico.cern.ch/event/1135177/timetable/</a:t>
            </a:r>
            <a:r>
              <a:rPr lang="en-GB" sz="14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Webcast link - </a:t>
            </a:r>
            <a:r>
              <a:rPr lang="en-GB" sz="1400" dirty="0">
                <a:hlinkClick r:id="rId3"/>
              </a:rPr>
              <a:t>https://webcast.web.cern.ch/event/i1135177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Poster will be available on identity pack page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F9300"/>
                </a:solidFill>
              </a:rPr>
              <a:t>Please use the poster for communication, directing people to the webcast. Auditorium capacity is limited (and almost complete).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F9300"/>
                </a:solidFill>
              </a:rPr>
              <a:t>Partners invited to organise “viewing parties”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Selected talks on social media</a:t>
            </a:r>
          </a:p>
          <a:p>
            <a:endParaRPr lang="en-GB" sz="1400" b="1" dirty="0"/>
          </a:p>
          <a:p>
            <a:r>
              <a:rPr lang="en-GB" sz="1400" b="1" dirty="0"/>
              <a:t>Target audiences</a:t>
            </a:r>
            <a:r>
              <a:rPr lang="en-GB" sz="1400" dirty="0"/>
              <a:t>: </a:t>
            </a:r>
          </a:p>
          <a:p>
            <a:r>
              <a:rPr lang="en-GB" sz="1400" dirty="0"/>
              <a:t>Particle physics community | CERN community | Media | Teachers and students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931F93A-2B2C-6147-ECF5-452489537A2C}"/>
              </a:ext>
            </a:extLst>
          </p:cNvPr>
          <p:cNvSpPr/>
          <p:nvPr/>
        </p:nvSpPr>
        <p:spPr>
          <a:xfrm>
            <a:off x="6370019" y="266348"/>
            <a:ext cx="1836738" cy="5820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BDD4B5E-ED59-4C51-8BFF-D751030CACA5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436712F-3C07-C6C4-549C-7DA797A61519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3D3DDFF6-C250-C191-E9D4-1717CB748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4" y="123273"/>
            <a:ext cx="4384879" cy="618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274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781F8-C5D6-3C40-9542-BEE36983D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010" y="1141297"/>
            <a:ext cx="11376025" cy="374075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400" dirty="0"/>
              <a:t>Higgs scientific symposium - 4 July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56CFA-A99F-484F-8F61-DE6BB5AA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James </a:t>
            </a:r>
            <a:r>
              <a:rPr lang="fr-FR" b="1" dirty="0" err="1"/>
              <a:t>Gillies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0A0F4-7F1D-8D48-B279-97EB7A4A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931F93A-2B2C-6147-ECF5-452489537A2C}"/>
              </a:ext>
            </a:extLst>
          </p:cNvPr>
          <p:cNvSpPr/>
          <p:nvPr/>
        </p:nvSpPr>
        <p:spPr>
          <a:xfrm>
            <a:off x="6370019" y="266348"/>
            <a:ext cx="1836738" cy="5820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BDD4B5E-ED59-4C51-8BFF-D751030CACA5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436712F-3C07-C6C4-549C-7DA797A61519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6F079F3A-BF15-6D61-8739-9D51EB9FB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85" y="123273"/>
            <a:ext cx="4332528" cy="6107179"/>
          </a:xfrm>
          <a:prstGeom prst="rect">
            <a:avLst/>
          </a:prstGeom>
        </p:spPr>
      </p:pic>
      <p:pic>
        <p:nvPicPr>
          <p:cNvPr id="19" name="Picture 18" descr="Text, letter&#10;&#10;Description automatically generated">
            <a:extLst>
              <a:ext uri="{FF2B5EF4-FFF2-40B4-BE49-F238E27FC236}">
                <a16:creationId xmlns:a16="http://schemas.microsoft.com/office/drawing/2014/main" id="{1F54E043-CAD7-57E7-6E08-9594D33B8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019" y="1654522"/>
            <a:ext cx="4884993" cy="44058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870137D9-689A-9531-AB79-09A071A76DAE}"/>
              </a:ext>
            </a:extLst>
          </p:cNvPr>
          <p:cNvSpPr/>
          <p:nvPr/>
        </p:nvSpPr>
        <p:spPr>
          <a:xfrm>
            <a:off x="6037944" y="1756229"/>
            <a:ext cx="232228" cy="1930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A4A16798-1766-6D64-BB41-B43AF9D6744B}"/>
              </a:ext>
            </a:extLst>
          </p:cNvPr>
          <p:cNvSpPr/>
          <p:nvPr/>
        </p:nvSpPr>
        <p:spPr>
          <a:xfrm>
            <a:off x="6080667" y="3825779"/>
            <a:ext cx="232228" cy="223455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2E15F7-4E22-F44D-BF28-71FF6D0E0AEF}"/>
              </a:ext>
            </a:extLst>
          </p:cNvPr>
          <p:cNvSpPr txBox="1"/>
          <p:nvPr/>
        </p:nvSpPr>
        <p:spPr>
          <a:xfrm>
            <a:off x="4739573" y="2352097"/>
            <a:ext cx="126980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Plenary-type talks on on past, present and future of Higgs research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19FC3-FDCD-111E-4C6B-FBB7BCAA32A8}"/>
              </a:ext>
            </a:extLst>
          </p:cNvPr>
          <p:cNvSpPr txBox="1"/>
          <p:nvPr/>
        </p:nvSpPr>
        <p:spPr>
          <a:xfrm>
            <a:off x="4652078" y="4573724"/>
            <a:ext cx="137866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Current and future Higgs research, including theory and machine</a:t>
            </a:r>
          </a:p>
        </p:txBody>
      </p:sp>
    </p:spTree>
    <p:extLst>
      <p:ext uri="{BB962C8B-B14F-4D97-AF65-F5344CB8AC3E}">
        <p14:creationId xmlns:p14="http://schemas.microsoft.com/office/powerpoint/2010/main" val="787550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88E69-7438-504F-92D6-73F7A0A0E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504264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Live of Run3 first physics – 5 July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E7164E-FFA8-D340-9CFC-3A4F07EE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24764" y="6409089"/>
            <a:ext cx="8273634" cy="365125"/>
          </a:xfrm>
        </p:spPr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Jacques Fichet, Paola </a:t>
            </a:r>
            <a:r>
              <a:rPr lang="fr-FR" b="1" dirty="0" err="1"/>
              <a:t>Catapano</a:t>
            </a:r>
            <a:r>
              <a:rPr lang="fr-FR" b="1" dirty="0"/>
              <a:t> &amp; Sophie </a:t>
            </a:r>
            <a:r>
              <a:rPr lang="fr-FR" b="1" dirty="0" err="1"/>
              <a:t>Tesauri</a:t>
            </a:r>
            <a:r>
              <a:rPr lang="fr-FR" b="1" dirty="0"/>
              <a:t>, Anaïs </a:t>
            </a:r>
            <a:r>
              <a:rPr lang="fr-FR" b="1" dirty="0" err="1"/>
              <a:t>Rassat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DDF30-4B10-DF4A-AA55-0A97DE17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9ED3C-02D2-064D-BAD5-1332A0B6F3DF}"/>
              </a:ext>
            </a:extLst>
          </p:cNvPr>
          <p:cNvSpPr txBox="1"/>
          <p:nvPr/>
        </p:nvSpPr>
        <p:spPr>
          <a:xfrm>
            <a:off x="407987" y="1226295"/>
            <a:ext cx="8000571" cy="47397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CH" sz="1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Live with running commentary from 4 LHC experiments + CCC (main hub) + data centre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CH" sz="1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Streamed on CERN and experiments’ social media channels (Facebook, YouTube, Twitter) + CERN webcast + </a:t>
            </a:r>
            <a:r>
              <a:rPr lang="en-GB" sz="1400" dirty="0">
                <a:solidFill>
                  <a:schemeClr val="tx2"/>
                </a:solidFill>
              </a:rPr>
              <a:t>high quality Eurovision satellite </a:t>
            </a:r>
            <a:endParaRPr lang="en-CH" sz="1400" dirty="0">
              <a:solidFill>
                <a:schemeClr val="tx2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H" sz="1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ommentary in 5 languages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sz="1400" dirty="0">
                <a:solidFill>
                  <a:schemeClr val="tx2"/>
                </a:solidFill>
              </a:rPr>
              <a:t>Social media: 3 videos planned for the promotion; Events on Facebook and LinkedIn (next week) + teaser</a:t>
            </a:r>
            <a:endParaRPr lang="en-CH" sz="1400" dirty="0">
              <a:solidFill>
                <a:schemeClr val="tx2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400" b="1" dirty="0">
                <a:solidFill>
                  <a:srgbClr val="FFC000"/>
                </a:solidFill>
              </a:rPr>
              <a:t>Potential for collaboration: livestream on multiple platforms (RTMP key) + moderation + promotion</a:t>
            </a:r>
          </a:p>
          <a:p>
            <a:pPr>
              <a:tabLst>
                <a:tab pos="1143000" algn="l"/>
              </a:tabLst>
            </a:pPr>
            <a:endParaRPr lang="en-CH" sz="1400" dirty="0">
              <a:solidFill>
                <a:schemeClr val="tx2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1143000" algn="l"/>
              </a:tabLst>
            </a:pPr>
            <a:endParaRPr lang="en-CH" sz="1400" dirty="0">
              <a:solidFill>
                <a:schemeClr val="tx2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en-GB" sz="1400" b="1" dirty="0">
                <a:solidFill>
                  <a:schemeClr val="tx2"/>
                </a:solidFill>
              </a:rPr>
              <a:t>Supporting products </a:t>
            </a:r>
            <a:r>
              <a:rPr lang="en-GB" sz="1400" dirty="0">
                <a:solidFill>
                  <a:schemeClr val="tx2"/>
                </a:solidFill>
              </a:rPr>
              <a:t>w</a:t>
            </a:r>
            <a:r>
              <a:rPr lang="en-CH" sz="1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ill be shared with partners in advance</a:t>
            </a:r>
            <a:endParaRPr lang="en-GB" sz="1400" dirty="0">
              <a:solidFill>
                <a:schemeClr val="tx2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Teaser for Run3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Illustrations and animations (accelerator complex, protons accelerating in LHC)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Pre-recorded interviews with LHC experiment spokes, deputy-spokes, theorists, ATS Director, Deputy-Director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0" lvl="1"/>
            <a:r>
              <a:rPr lang="en-GB" sz="1400" dirty="0">
                <a:solidFill>
                  <a:schemeClr val="tx2"/>
                </a:solidFill>
              </a:rPr>
              <a:t>CERN Council delegates that confirm attending the symposium will be invited to stay for the Run3 live</a:t>
            </a:r>
          </a:p>
          <a:p>
            <a:pPr marL="0" lvl="1"/>
            <a:endParaRPr lang="en-GB" sz="1400" b="1" dirty="0">
              <a:solidFill>
                <a:schemeClr val="tx2"/>
              </a:solidFill>
            </a:endParaRPr>
          </a:p>
          <a:p>
            <a:pPr marL="0" lvl="1"/>
            <a:endParaRPr lang="en-GB" sz="1400" b="1" dirty="0">
              <a:solidFill>
                <a:schemeClr val="tx2"/>
              </a:solidFill>
            </a:endParaRPr>
          </a:p>
          <a:p>
            <a:pPr marL="0" lvl="1"/>
            <a:r>
              <a:rPr lang="en-GB" sz="1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CH" sz="1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edia update on the day + VNR (Video News Release) </a:t>
            </a:r>
            <a:r>
              <a:rPr lang="en-CH" sz="1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aired via satellite to EBU</a:t>
            </a:r>
          </a:p>
          <a:p>
            <a:pPr marL="0" lvl="1"/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61DDE-4A7F-AE89-ABE0-94F9330A16C7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91B1062-3A56-CC93-D2DA-BD1B57FF0E5C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pic>
        <p:nvPicPr>
          <p:cNvPr id="8" name="Picture Placeholder 16" descr="A person holding a microphone&#10;&#10;Description automatically generated with medium confidence">
            <a:extLst>
              <a:ext uri="{FF2B5EF4-FFF2-40B4-BE49-F238E27FC236}">
                <a16:creationId xmlns:a16="http://schemas.microsoft.com/office/drawing/2014/main" id="{92D775E3-244D-B046-CB5E-7F1C0564DE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73" r="1373"/>
          <a:stretch>
            <a:fillRect/>
          </a:stretch>
        </p:blipFill>
        <p:spPr>
          <a:xfrm>
            <a:off x="8796824" y="1593046"/>
            <a:ext cx="2905454" cy="1748745"/>
          </a:xfrm>
          <a:prstGeom prst="rect">
            <a:avLst/>
          </a:prstGeom>
        </p:spPr>
      </p:pic>
      <p:pic>
        <p:nvPicPr>
          <p:cNvPr id="11" name="Picture Placeholder 18" descr="A person speaking into a microphone&#10;&#10;Description automatically generated">
            <a:extLst>
              <a:ext uri="{FF2B5EF4-FFF2-40B4-BE49-F238E27FC236}">
                <a16:creationId xmlns:a16="http://schemas.microsoft.com/office/drawing/2014/main" id="{7775A51E-0EB4-654C-6FA3-FCBE0690F8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6" r="1516"/>
          <a:stretch>
            <a:fillRect/>
          </a:stretch>
        </p:blipFill>
        <p:spPr>
          <a:xfrm>
            <a:off x="8796824" y="3607497"/>
            <a:ext cx="2905454" cy="177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36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6610F57-4283-D345-BCD8-591647178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9522" y="1170821"/>
            <a:ext cx="5935790" cy="4767835"/>
          </a:xfrm>
        </p:spPr>
        <p:txBody>
          <a:bodyPr/>
          <a:lstStyle/>
          <a:p>
            <a:r>
              <a:rPr lang="en-GB" sz="1600" b="0" dirty="0">
                <a:solidFill>
                  <a:schemeClr val="tx2"/>
                </a:solidFill>
              </a:rPr>
              <a:t>(Agreed with LHC OPS)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12:00-14:00 PRE-RECORDED Start of injection, ramp from injection energy to 6.8 per beam - flat top – squeeze (</a:t>
            </a:r>
            <a:r>
              <a:rPr lang="en-GB" sz="1600" b="0" dirty="0">
                <a:solidFill>
                  <a:schemeClr val="tx2"/>
                </a:solidFill>
              </a:rPr>
              <a:t>pre –recorded to allow for potential cryo- problems, time to recover and time to rehearse)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16:00 LIVE streaming starts </a:t>
            </a:r>
          </a:p>
          <a:p>
            <a:pPr marL="60960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P</a:t>
            </a:r>
            <a:r>
              <a:rPr lang="en-GB" sz="1400" b="0" dirty="0">
                <a:solidFill>
                  <a:schemeClr val="tx2"/>
                </a:solidFill>
              </a:rPr>
              <a:t>lay back pre-recorded highlights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  <a:r>
              <a:rPr lang="en-GB" sz="1400" b="0" dirty="0">
                <a:solidFill>
                  <a:schemeClr val="tx2"/>
                </a:solidFill>
              </a:rPr>
              <a:t>with live commentary</a:t>
            </a:r>
          </a:p>
          <a:p>
            <a:pPr marL="60960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</a:rPr>
              <a:t>LIVE</a:t>
            </a:r>
          </a:p>
          <a:p>
            <a:pPr marL="933750" lvl="2" indent="-285750">
              <a:spcBef>
                <a:spcPts val="0"/>
              </a:spcBef>
              <a:spcAft>
                <a:spcPts val="0"/>
              </a:spcAft>
            </a:pPr>
            <a:r>
              <a:rPr lang="en-GB" sz="1200" b="0" dirty="0">
                <a:solidFill>
                  <a:schemeClr val="tx2"/>
                </a:solidFill>
              </a:rPr>
              <a:t> ADJUST</a:t>
            </a:r>
            <a:endParaRPr lang="en-GB" sz="1200" dirty="0">
              <a:solidFill>
                <a:schemeClr val="tx2"/>
              </a:solidFill>
            </a:endParaRPr>
          </a:p>
          <a:p>
            <a:pPr marL="933750" lvl="2" indent="-285750">
              <a:spcBef>
                <a:spcPts val="0"/>
              </a:spcBef>
              <a:spcAft>
                <a:spcPts val="0"/>
              </a:spcAft>
            </a:pPr>
            <a:r>
              <a:rPr lang="en-GB" sz="1400" b="0" dirty="0">
                <a:solidFill>
                  <a:schemeClr val="tx2"/>
                </a:solidFill>
              </a:rPr>
              <a:t>declare </a:t>
            </a:r>
            <a:r>
              <a:rPr lang="en-GB" sz="1400" dirty="0">
                <a:solidFill>
                  <a:schemeClr val="tx2"/>
                </a:solidFill>
              </a:rPr>
              <a:t>STABLE BEAMS AND COLLIDE</a:t>
            </a:r>
          </a:p>
          <a:p>
            <a:pPr marL="933750" lvl="2" indent="-285750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chemeClr val="tx2"/>
                </a:solidFill>
              </a:rPr>
              <a:t>Clip to recover real event display</a:t>
            </a:r>
          </a:p>
          <a:p>
            <a:pPr marL="933750" lvl="2" indent="-285750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chemeClr val="tx2"/>
                </a:solidFill>
              </a:rPr>
              <a:t>DG interview + Management</a:t>
            </a:r>
          </a:p>
          <a:p>
            <a:pPr marL="933750" lvl="2" indent="-285750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tx2"/>
                </a:solidFill>
              </a:rPr>
              <a:t>Q&amp;A (English only; not on EBU</a:t>
            </a:r>
          </a:p>
          <a:p>
            <a:pPr marL="1257750" lvl="3" indent="-285750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chemeClr val="tx2"/>
                </a:solidFill>
              </a:rPr>
              <a:t>In the CCC: DG, ATS Director, Research Director (TBC), ATLAS Deputy-spokesperson, CMS future spokesperson, </a:t>
            </a:r>
            <a:r>
              <a:rPr lang="en-GB" sz="1300" dirty="0" err="1">
                <a:solidFill>
                  <a:schemeClr val="tx2"/>
                </a:solidFill>
              </a:rPr>
              <a:t>LHCb</a:t>
            </a:r>
            <a:r>
              <a:rPr lang="en-GB" sz="1300" dirty="0">
                <a:solidFill>
                  <a:schemeClr val="tx2"/>
                </a:solidFill>
              </a:rPr>
              <a:t> deputy spokesperson, ALICE TBC, KT Group Leader, OPS lead </a:t>
            </a:r>
          </a:p>
          <a:p>
            <a:pPr marL="1257750" lvl="3" indent="-285750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chemeClr val="tx2"/>
                </a:solidFill>
              </a:rPr>
              <a:t>From LHC experiments’ control rooms – spokesperson/deputy-spokesperson/physics coordinator/technical coordinator</a:t>
            </a:r>
          </a:p>
          <a:p>
            <a:r>
              <a:rPr lang="en-GB" sz="1200" b="0" dirty="0">
                <a:solidFill>
                  <a:schemeClr val="tx2"/>
                </a:solidFill>
              </a:rPr>
              <a:t>-</a:t>
            </a:r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8941AE-46C4-3E4D-861F-DBEF2810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LHC Run3 live sequence</a:t>
            </a:r>
            <a:endParaRPr lang="en-GB" i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1D118-2579-654E-A2D7-4A00165A7D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64103"/>
            <a:ext cx="6572221" cy="365125"/>
          </a:xfrm>
        </p:spPr>
        <p:txBody>
          <a:bodyPr/>
          <a:lstStyle/>
          <a:p>
            <a:r>
              <a:rPr lang="en-US" dirty="0"/>
              <a:t>Hiigs@10 comms and outreach campaign - </a:t>
            </a:r>
            <a:r>
              <a:rPr lang="en-US" b="1" dirty="0"/>
              <a:t>Paola </a:t>
            </a:r>
            <a:r>
              <a:rPr lang="en-US" b="1" dirty="0" err="1"/>
              <a:t>Catapano</a:t>
            </a:r>
            <a:r>
              <a:rPr lang="en-US" b="1" dirty="0"/>
              <a:t>, Jacques </a:t>
            </a:r>
            <a:r>
              <a:rPr lang="en-US" b="1" dirty="0" err="1"/>
              <a:t>Fichet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61A36-A50D-1941-AE3B-70E55073B5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2" name="Picture Placeholder 2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6D77B21-36B5-2240-AB5E-AF5D4F5197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0226" b="20226"/>
          <a:stretch>
            <a:fillRect/>
          </a:stretch>
        </p:blipFill>
        <p:spPr>
          <a:xfrm>
            <a:off x="6459310" y="1031293"/>
            <a:ext cx="5616575" cy="2232025"/>
          </a:xfrm>
        </p:spPr>
      </p:pic>
      <p:pic>
        <p:nvPicPr>
          <p:cNvPr id="29" name="Picture Placeholder 2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1DCBCA4-9B10-E840-A5AA-20AEA40E4D8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6259" b="16259"/>
          <a:stretch>
            <a:fillRect/>
          </a:stretch>
        </p:blipFill>
        <p:spPr>
          <a:xfrm>
            <a:off x="6459311" y="3554738"/>
            <a:ext cx="5616575" cy="2232025"/>
          </a:xfrm>
        </p:spPr>
      </p:pic>
    </p:spTree>
    <p:extLst>
      <p:ext uri="{BB962C8B-B14F-4D97-AF65-F5344CB8AC3E}">
        <p14:creationId xmlns:p14="http://schemas.microsoft.com/office/powerpoint/2010/main" val="806224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EE2EE-37BE-BA4F-A0C0-FA0C895F3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563493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Events for the general public</a:t>
            </a:r>
            <a:br>
              <a:rPr lang="en-US" sz="2800" dirty="0"/>
            </a:br>
            <a:endParaRPr lang="en-GB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2FDBDB-9F42-744C-BBEF-2CCD45B91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- </a:t>
            </a:r>
            <a:r>
              <a:rPr lang="fr-FR" b="1" dirty="0"/>
              <a:t>Andrea Perez &amp; Loraine </a:t>
            </a:r>
            <a:r>
              <a:rPr lang="fr-FR" b="1" dirty="0" err="1"/>
              <a:t>Massarotti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4582E-EB69-BA46-BCC1-98F16927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BFD781-B0AA-314B-8785-BADA37923B6B}"/>
              </a:ext>
            </a:extLst>
          </p:cNvPr>
          <p:cNvSpPr txBox="1"/>
          <p:nvPr/>
        </p:nvSpPr>
        <p:spPr>
          <a:xfrm>
            <a:off x="407987" y="1435001"/>
            <a:ext cx="733393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Screenings of </a:t>
            </a:r>
            <a:r>
              <a:rPr lang="en-US" b="1" i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Particle Fever 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+ Q&amp;A</a:t>
            </a:r>
          </a:p>
          <a:p>
            <a:pPr>
              <a:tabLst>
                <a:tab pos="685800" algn="l"/>
              </a:tabLst>
            </a:pPr>
            <a:endParaRPr lang="en-US" b="1" dirty="0">
              <a:solidFill>
                <a:schemeClr val="tx2">
                  <a:lumMod val="90000"/>
                  <a:lumOff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CERN local communities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[1, 11, 23 June] 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10 CERN speakers, with connections to local area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685800" algn="l"/>
              </a:tabLst>
            </a:pPr>
            <a:endParaRPr lang="en-US" dirty="0">
              <a:solidFill>
                <a:schemeClr val="tx2">
                  <a:lumMod val="90000"/>
                  <a:lumOff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Globe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 part of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Cineglobe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Festival [3 July]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Webcast of the film in VOSTFR, introduction and panel in both EN and the FR simultaneous interpretation</a:t>
            </a:r>
          </a:p>
          <a:p>
            <a:pPr marL="1200150" lvl="2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Webcast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available on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Indico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page</a:t>
            </a:r>
            <a:endParaRPr lang="en-US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Panel: Fabiola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Gianotti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Mike Lamont,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Nima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Arkani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-Hamed (TBC), Monica Dunford 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b="1" dirty="0">
                <a:solidFill>
                  <a:srgbClr val="FF9300"/>
                </a:solidFill>
              </a:rPr>
              <a:t>Partners invited to organise “viewing parties</a:t>
            </a:r>
            <a:endParaRPr lang="en-US" dirty="0">
              <a:solidFill>
                <a:schemeClr val="tx2">
                  <a:lumMod val="90000"/>
                  <a:lumOff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tabLst>
                <a:tab pos="685800" algn="l"/>
              </a:tabLst>
            </a:pPr>
            <a:endParaRPr lang="en-US" dirty="0">
              <a:solidFill>
                <a:schemeClr val="tx2">
                  <a:lumMod val="90000"/>
                  <a:lumOff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tabLst>
                <a:tab pos="685800" algn="l"/>
              </a:tabLst>
            </a:pPr>
            <a:endParaRPr lang="en-US" dirty="0">
              <a:solidFill>
                <a:schemeClr val="tx2">
                  <a:lumMod val="90000"/>
                  <a:lumOff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685800" algn="l"/>
              </a:tabLst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Nuit de la Science 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Geneva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[9-10 July]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Include educational activity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A99C23-934D-EBF8-F09B-DA6BA02BE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574" y="123273"/>
            <a:ext cx="4136588" cy="581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77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7FDE9B-BD57-254D-B27C-2A75F234A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Fabienne </a:t>
            </a:r>
            <a:r>
              <a:rPr lang="fr-FR" b="1" dirty="0" err="1"/>
              <a:t>Landua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3906D-5A2D-9B42-96DB-86529277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C6EE0F05-1B44-624A-AEC8-C56D8F270E4E}"/>
              </a:ext>
            </a:extLst>
          </p:cNvPr>
          <p:cNvSpPr txBox="1">
            <a:spLocks/>
          </p:cNvSpPr>
          <p:nvPr/>
        </p:nvSpPr>
        <p:spPr>
          <a:xfrm>
            <a:off x="261936" y="217225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rgbClr val="25256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Visual identity pack and guidelines are </a:t>
            </a:r>
            <a:r>
              <a:rPr lang="en-GB" sz="2400" dirty="0">
                <a:hlinkClick r:id="rId2"/>
              </a:rPr>
              <a:t>online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A4BE3-B14B-5445-A8F2-319EA1364A00}"/>
              </a:ext>
            </a:extLst>
          </p:cNvPr>
          <p:cNvSpPr txBox="1"/>
          <p:nvPr/>
        </p:nvSpPr>
        <p:spPr>
          <a:xfrm>
            <a:off x="7718156" y="4021455"/>
            <a:ext cx="407064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Includes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Logo in colour and language palette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PPT templates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Illustrations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Email signature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Exhibition panels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Backgrounders</a:t>
            </a:r>
          </a:p>
          <a:p>
            <a:pPr marL="285750" indent="-285750" algn="l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Symposium poster</a:t>
            </a:r>
          </a:p>
        </p:txBody>
      </p:sp>
      <p:pic>
        <p:nvPicPr>
          <p:cNvPr id="9" name="Picture 8" descr="Graphical user interface, timeline, Teams&#10;&#10;Description automatically generated">
            <a:extLst>
              <a:ext uri="{FF2B5EF4-FFF2-40B4-BE49-F238E27FC236}">
                <a16:creationId xmlns:a16="http://schemas.microsoft.com/office/drawing/2014/main" id="{518043E1-FC58-454C-884F-90950C8EA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592" y="819173"/>
            <a:ext cx="5330612" cy="256158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2" name="Picture 11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EFB41626-8BB6-154D-B6F2-BCCB2B083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36" y="3490762"/>
            <a:ext cx="7321356" cy="25004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6" name="Picture 1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662C9AF9-AF72-C647-8819-A5FC8F321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36" y="829210"/>
            <a:ext cx="5412474" cy="2503270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93935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8C49B4D-3403-7346-A2CB-7FF2A21EB29A}"/>
              </a:ext>
            </a:extLst>
          </p:cNvPr>
          <p:cNvSpPr txBox="1"/>
          <p:nvPr/>
        </p:nvSpPr>
        <p:spPr>
          <a:xfrm>
            <a:off x="286146" y="1317092"/>
            <a:ext cx="11680883" cy="3278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Articles/papers</a:t>
            </a:r>
            <a:r>
              <a:rPr lang="en-GB" sz="1600" dirty="0">
                <a:solidFill>
                  <a:schemeClr val="tx2"/>
                </a:solidFill>
              </a:rPr>
              <a:t> in journals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1000 Higgs </a:t>
            </a:r>
            <a:r>
              <a:rPr lang="en-GB" sz="1600" b="1" dirty="0">
                <a:solidFill>
                  <a:schemeClr val="tx2"/>
                </a:solidFill>
              </a:rPr>
              <a:t>badges</a:t>
            </a:r>
            <a:r>
              <a:rPr lang="en-GB" sz="1600" dirty="0">
                <a:solidFill>
                  <a:schemeClr val="tx2"/>
                </a:solidFill>
              </a:rPr>
              <a:t> to distribute during public events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Hands-on activity </a:t>
            </a:r>
            <a:r>
              <a:rPr lang="en-GB" sz="1600" dirty="0">
                <a:solidFill>
                  <a:schemeClr val="tx2"/>
                </a:solidFill>
              </a:rPr>
              <a:t>(also for Nuit de la science &amp; social media content)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10-min </a:t>
            </a:r>
            <a:r>
              <a:rPr lang="en-GB" sz="1600" b="1" dirty="0">
                <a:solidFill>
                  <a:schemeClr val="tx2"/>
                </a:solidFill>
              </a:rPr>
              <a:t>Science Show </a:t>
            </a:r>
            <a:r>
              <a:rPr lang="en-GB" sz="1600" dirty="0">
                <a:solidFill>
                  <a:schemeClr val="tx2"/>
                </a:solidFill>
              </a:rPr>
              <a:t>excerpt for "Science Me!" competition and Nuit de la Science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Higgs-themed </a:t>
            </a:r>
            <a:r>
              <a:rPr lang="en-GB" sz="1600" b="1" dirty="0">
                <a:solidFill>
                  <a:schemeClr val="tx2"/>
                </a:solidFill>
              </a:rPr>
              <a:t>geocache</a:t>
            </a:r>
            <a:r>
              <a:rPr lang="en-GB" sz="1600" dirty="0">
                <a:solidFill>
                  <a:schemeClr val="tx2"/>
                </a:solidFill>
              </a:rPr>
              <a:t> – containers have information on Higgs discovery milestones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Teacher</a:t>
            </a:r>
            <a:r>
              <a:rPr lang="en-GB" sz="1600" dirty="0">
                <a:solidFill>
                  <a:schemeClr val="tx2"/>
                </a:solidFill>
              </a:rPr>
              <a:t> event – 43 teachers will join morning of Higgs symposium + dedicated Q&amp;A later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Event for </a:t>
            </a:r>
            <a:r>
              <a:rPr lang="en-GB" sz="1600" b="1" dirty="0">
                <a:solidFill>
                  <a:schemeClr val="tx2"/>
                </a:solidFill>
              </a:rPr>
              <a:t>high-school student </a:t>
            </a:r>
            <a:r>
              <a:rPr lang="en-GB" sz="1600" dirty="0">
                <a:solidFill>
                  <a:schemeClr val="tx2"/>
                </a:solidFill>
              </a:rPr>
              <a:t>alumni - special online Q&amp;A session complementing public webcast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46" y="316043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Education resources /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Julia </a:t>
            </a:r>
            <a:r>
              <a:rPr lang="fr-FR" b="1" dirty="0" err="1"/>
              <a:t>Woithe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Content Placeholder 4" descr="A picture containing indoor, wall, decorated&#10;&#10;Description automatically generated">
            <a:extLst>
              <a:ext uri="{FF2B5EF4-FFF2-40B4-BE49-F238E27FC236}">
                <a16:creationId xmlns:a16="http://schemas.microsoft.com/office/drawing/2014/main" id="{B9BF673A-6FD6-5990-70AA-61E6F9454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975" y="1081773"/>
            <a:ext cx="3356940" cy="1855205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80D0C66-7B6A-8BC8-50EB-9F7E72248A46}"/>
              </a:ext>
            </a:extLst>
          </p:cNvPr>
          <p:cNvSpPr/>
          <p:nvPr/>
        </p:nvSpPr>
        <p:spPr>
          <a:xfrm>
            <a:off x="6370019" y="266348"/>
            <a:ext cx="1836738" cy="5820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C84AFEF-D50F-3259-AE50-C4BA9CAAFD86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EA42B91-CA80-398B-9B7C-14C90F9A71B7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</p:spTree>
    <p:extLst>
      <p:ext uri="{BB962C8B-B14F-4D97-AF65-F5344CB8AC3E}">
        <p14:creationId xmlns:p14="http://schemas.microsoft.com/office/powerpoint/2010/main" val="990872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157BB6-6163-E61D-30AF-8092D422FE83}"/>
              </a:ext>
            </a:extLst>
          </p:cNvPr>
          <p:cNvSpPr txBox="1"/>
          <p:nvPr/>
        </p:nvSpPr>
        <p:spPr>
          <a:xfrm>
            <a:off x="3966447" y="4157472"/>
            <a:ext cx="3795911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Thank you for partnering with us!</a:t>
            </a:r>
          </a:p>
          <a:p>
            <a:pPr algn="ctr"/>
            <a:r>
              <a:rPr lang="en-GB" b="1" dirty="0">
                <a:solidFill>
                  <a:schemeClr val="accent2"/>
                </a:solidFill>
              </a:rPr>
              <a:t>Over to you for your updates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 err="1">
                <a:solidFill>
                  <a:schemeClr val="accent2"/>
                </a:solidFill>
              </a:rPr>
              <a:t>ana.godinho@cern.ch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271C5-7520-179D-1010-2C5591850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Back-up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17EB7-B30F-B940-0A23-6AFC38B343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37279-8EAD-6B70-3B80-0C9B9E90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June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9A6C1-EF2C-7CF2-3B19-E5D43EBB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FF874-68C3-32D9-24FA-D1D374287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455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8311B0-D005-B140-AFE8-A87854EA0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/>
              <a:t>LHC restart clippings across all countries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E076A-19F7-7548-A656-7BC9136A1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1F66E-D242-6C4F-9C2D-267F1B16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CERN | Press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EEB46-969E-DA4D-B6F1-0EB6A0D63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F3C8B41-9420-C7B4-9156-925D2D05D7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A918421-F996-254D-87B6-899B7405F989}"/>
              </a:ext>
            </a:extLst>
          </p:cNvPr>
          <p:cNvSpPr txBox="1"/>
          <p:nvPr/>
        </p:nvSpPr>
        <p:spPr bwMode="auto">
          <a:xfrm>
            <a:off x="7768961" y="1222931"/>
            <a:ext cx="3679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1500 clippings within a few days</a:t>
            </a:r>
          </a:p>
        </p:txBody>
      </p:sp>
    </p:spTree>
    <p:extLst>
      <p:ext uri="{BB962C8B-B14F-4D97-AF65-F5344CB8AC3E}">
        <p14:creationId xmlns:p14="http://schemas.microsoft.com/office/powerpoint/2010/main" val="36243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B8CCAD-D790-BC47-A562-713EE97C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6" y="217225"/>
            <a:ext cx="11376025" cy="1065742"/>
          </a:xfrm>
        </p:spPr>
        <p:txBody>
          <a:bodyPr/>
          <a:lstStyle/>
          <a:p>
            <a:r>
              <a:rPr lang="en-GB" sz="2800" dirty="0"/>
              <a:t>Components of the campaign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8C1E1-D3B1-A443-A19F-70F952390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4C672-5AF8-4D41-B67F-A5DF6F78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3D00299-AE39-2942-BB26-84DA39DC9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993252"/>
              </p:ext>
            </p:extLst>
          </p:nvPr>
        </p:nvGraphicFramePr>
        <p:xfrm>
          <a:off x="261936" y="906464"/>
          <a:ext cx="11522076" cy="513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2268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98D3B-FE63-0DCF-0B43-F9FB67162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CH" sz="2800" dirty="0"/>
              <a:t>LHC restart - summary of international and national media outlets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F1D7CB-4C5C-7FFB-31EA-8524F469B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AA844-C1CA-DE4B-8084-BEC02BEF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CERN | Press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7EB2DD-DD4A-CF84-2CB4-F2AB3DD66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 descr="CNN Logo, history, meaning, symbol, PNG">
            <a:hlinkClick r:id="rId2"/>
            <a:extLst>
              <a:ext uri="{FF2B5EF4-FFF2-40B4-BE49-F238E27FC236}">
                <a16:creationId xmlns:a16="http://schemas.microsoft.com/office/drawing/2014/main" id="{47B28463-A3CB-6355-59EC-D31BBBDB9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" y="1242701"/>
            <a:ext cx="1513789" cy="85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uters-logo - IPTC">
            <a:hlinkClick r:id="rId4"/>
            <a:extLst>
              <a:ext uri="{FF2B5EF4-FFF2-40B4-BE49-F238E27FC236}">
                <a16:creationId xmlns:a16="http://schemas.microsoft.com/office/drawing/2014/main" id="{FD06C1D2-D914-D7B3-63E4-B3FC46503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74" y="2922783"/>
            <a:ext cx="2573141" cy="112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hlinkClick r:id="rId6"/>
            <a:extLst>
              <a:ext uri="{FF2B5EF4-FFF2-40B4-BE49-F238E27FC236}">
                <a16:creationId xmlns:a16="http://schemas.microsoft.com/office/drawing/2014/main" id="{1EDF984D-9160-7BCF-AC1F-F5832501B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83" y="4123974"/>
            <a:ext cx="1821456" cy="101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tern.de – Wikipedia">
            <a:hlinkClick r:id="rId8"/>
            <a:extLst>
              <a:ext uri="{FF2B5EF4-FFF2-40B4-BE49-F238E27FC236}">
                <a16:creationId xmlns:a16="http://schemas.microsoft.com/office/drawing/2014/main" id="{9F20B7DE-12C2-8B0B-501F-2322BB181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526" y="3186260"/>
            <a:ext cx="1821456" cy="70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hlinkClick r:id="rId10"/>
            <a:extLst>
              <a:ext uri="{FF2B5EF4-FFF2-40B4-BE49-F238E27FC236}">
                <a16:creationId xmlns:a16="http://schemas.microsoft.com/office/drawing/2014/main" id="{89C09DE3-DA73-1058-A4EC-6412E7A1F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59" y="4334090"/>
            <a:ext cx="2342556" cy="63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hlinkClick r:id="rId12"/>
            <a:extLst>
              <a:ext uri="{FF2B5EF4-FFF2-40B4-BE49-F238E27FC236}">
                <a16:creationId xmlns:a16="http://schemas.microsoft.com/office/drawing/2014/main" id="{C3D058CB-D367-4889-21F0-6FE42040E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687" y="3105763"/>
            <a:ext cx="2345761" cy="44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orriere della Sera, Ittalien Archives - Investigate Europe">
            <a:hlinkClick r:id="rId14"/>
            <a:extLst>
              <a:ext uri="{FF2B5EF4-FFF2-40B4-BE49-F238E27FC236}">
                <a16:creationId xmlns:a16="http://schemas.microsoft.com/office/drawing/2014/main" id="{2721BB92-0CA1-F961-1221-8F4B25378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49" y="577548"/>
            <a:ext cx="2306275" cy="17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hlinkClick r:id="rId16"/>
            <a:extLst>
              <a:ext uri="{FF2B5EF4-FFF2-40B4-BE49-F238E27FC236}">
                <a16:creationId xmlns:a16="http://schemas.microsoft.com/office/drawing/2014/main" id="{6C706F7A-0EBE-A22D-DDD2-6CFAF2472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18" y="2371804"/>
            <a:ext cx="2433030" cy="3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hlinkClick r:id="rId18"/>
            <a:extLst>
              <a:ext uri="{FF2B5EF4-FFF2-40B4-BE49-F238E27FC236}">
                <a16:creationId xmlns:a16="http://schemas.microsoft.com/office/drawing/2014/main" id="{72F3007C-9322-7406-B70A-A710E9B96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178" y="3867351"/>
            <a:ext cx="1233112" cy="116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hlinkClick r:id="rId20"/>
            <a:extLst>
              <a:ext uri="{FF2B5EF4-FFF2-40B4-BE49-F238E27FC236}">
                <a16:creationId xmlns:a16="http://schemas.microsoft.com/office/drawing/2014/main" id="{C9583BD4-6BED-DCB5-EA08-52ECD8F6A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445" y="2984543"/>
            <a:ext cx="2492372" cy="68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>
            <a:hlinkClick r:id="rId22"/>
            <a:extLst>
              <a:ext uri="{FF2B5EF4-FFF2-40B4-BE49-F238E27FC236}">
                <a16:creationId xmlns:a16="http://schemas.microsoft.com/office/drawing/2014/main" id="{50B46D19-2287-38AE-D23E-3C60F11AB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807" y="1057968"/>
            <a:ext cx="2935678" cy="46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>
            <a:hlinkClick r:id="rId24"/>
            <a:extLst>
              <a:ext uri="{FF2B5EF4-FFF2-40B4-BE49-F238E27FC236}">
                <a16:creationId xmlns:a16="http://schemas.microsoft.com/office/drawing/2014/main" id="{4D1A7677-2593-97C4-D3A2-ACAB9807B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582" y="4290313"/>
            <a:ext cx="2498591" cy="54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>
            <a:hlinkClick r:id="rId26"/>
            <a:extLst>
              <a:ext uri="{FF2B5EF4-FFF2-40B4-BE49-F238E27FC236}">
                <a16:creationId xmlns:a16="http://schemas.microsoft.com/office/drawing/2014/main" id="{E633EC41-5985-6DD2-6D84-480CE2738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582" y="5385886"/>
            <a:ext cx="2712203" cy="50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>
            <a:hlinkClick r:id="rId28"/>
            <a:extLst>
              <a:ext uri="{FF2B5EF4-FFF2-40B4-BE49-F238E27FC236}">
                <a16:creationId xmlns:a16="http://schemas.microsoft.com/office/drawing/2014/main" id="{7ACFD7F5-CB98-9E1E-54FB-81DAD555E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305" y="5127280"/>
            <a:ext cx="970832" cy="101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>
            <a:hlinkClick r:id="rId30"/>
            <a:extLst>
              <a:ext uri="{FF2B5EF4-FFF2-40B4-BE49-F238E27FC236}">
                <a16:creationId xmlns:a16="http://schemas.microsoft.com/office/drawing/2014/main" id="{127DE652-572F-8C6F-FAB4-A800DC0C5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743" y="5407639"/>
            <a:ext cx="2696705" cy="51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he Guardian – Wikipedia">
            <a:hlinkClick r:id="rId32"/>
            <a:extLst>
              <a:ext uri="{FF2B5EF4-FFF2-40B4-BE49-F238E27FC236}">
                <a16:creationId xmlns:a16="http://schemas.microsoft.com/office/drawing/2014/main" id="{6755FDB3-7BA3-A903-3AC8-842C406EE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772" y="2049236"/>
            <a:ext cx="2225067" cy="73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hlinkClick r:id="rId34"/>
            <a:extLst>
              <a:ext uri="{FF2B5EF4-FFF2-40B4-BE49-F238E27FC236}">
                <a16:creationId xmlns:a16="http://schemas.microsoft.com/office/drawing/2014/main" id="{E8A6CF48-1828-3DB0-71C9-812B22D4B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94" y="2214530"/>
            <a:ext cx="2370019" cy="42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eutsche Presse-Agentur - Wikiwand">
            <a:extLst>
              <a:ext uri="{FF2B5EF4-FFF2-40B4-BE49-F238E27FC236}">
                <a16:creationId xmlns:a16="http://schemas.microsoft.com/office/drawing/2014/main" id="{24C6DA8B-10F2-94B0-A1C6-F5209E50E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" y="5373060"/>
            <a:ext cx="2285745" cy="70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>
            <a:hlinkClick r:id="rId37"/>
            <a:extLst>
              <a:ext uri="{FF2B5EF4-FFF2-40B4-BE49-F238E27FC236}">
                <a16:creationId xmlns:a16="http://schemas.microsoft.com/office/drawing/2014/main" id="{AE432618-5C5D-445D-A0C3-7BABE8403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825" y="952398"/>
            <a:ext cx="1105901" cy="110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4" descr="BBC Radio | Logo Timeline Wiki | Fandom">
            <a:extLst>
              <a:ext uri="{FF2B5EF4-FFF2-40B4-BE49-F238E27FC236}">
                <a16:creationId xmlns:a16="http://schemas.microsoft.com/office/drawing/2014/main" id="{38C1550F-3106-8B2D-6631-E9A060EEC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027" y="1749739"/>
            <a:ext cx="1440335" cy="86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183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C3DA86-D44A-964F-995A-36E983863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/>
              <a:t>LHC restart across CERN Member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45613-FE11-2F4B-99B1-A8E710A43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6/8/22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94889-5A1B-6343-A6FF-ADAE07C7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CERN | Press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CC14E-5CA0-9140-9943-60B4F84AD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B94BC7C-F101-2747-A165-D2322CFB58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1191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F442C-0B8D-4D9F-87A3-53CF574E7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2800" dirty="0">
                <a:solidFill>
                  <a:schemeClr val="accent3"/>
                </a:solidFill>
              </a:rPr>
              <a:t>#restartingLHC </a:t>
            </a:r>
            <a:r>
              <a:rPr lang="en-US" sz="2800" dirty="0"/>
              <a:t>update 31.03.2022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74A6B-2082-4FE8-9BCB-9359BCE88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15D1D-EA06-4C01-97AA-AE0F28981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Daniela Antonio </a:t>
            </a:r>
            <a:r>
              <a:rPr lang="en-US" dirty="0">
                <a:solidFill>
                  <a:schemeClr val="accent2"/>
                </a:solidFill>
              </a:rPr>
              <a:t>Social Media WG Report – 31</a:t>
            </a:r>
            <a:r>
              <a:rPr lang="en-US" baseline="30000" dirty="0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 EPPCN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5FE6C-F3AC-45BB-B180-4127C8E07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3BFD0433-E3A5-4F5A-90C0-9436449F81F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92331" y="1439334"/>
          <a:ext cx="10894423" cy="4347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631281B1-1B60-4C3C-ACD1-F40D74B64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31" y="2135923"/>
            <a:ext cx="1638779" cy="1960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7F03B3-D593-498E-AEBE-ACFCAAB7B97C}"/>
              </a:ext>
            </a:extLst>
          </p:cNvPr>
          <p:cNvSpPr txBox="1"/>
          <p:nvPr/>
        </p:nvSpPr>
        <p:spPr>
          <a:xfrm>
            <a:off x="3889171" y="5848941"/>
            <a:ext cx="4413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</a:rPr>
              <a:t>1 February to 30 March 2022</a:t>
            </a:r>
            <a:endParaRPr lang="en-GB" sz="1400" dirty="0">
              <a:solidFill>
                <a:schemeClr val="accent3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1F05A0-C884-4531-8A6A-CC4873251A2E}"/>
              </a:ext>
            </a:extLst>
          </p:cNvPr>
          <p:cNvCxnSpPr>
            <a:cxnSpLocks/>
          </p:cNvCxnSpPr>
          <p:nvPr/>
        </p:nvCxnSpPr>
        <p:spPr>
          <a:xfrm flipH="1">
            <a:off x="692331" y="5956663"/>
            <a:ext cx="3997235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6D5387-4A7F-4A76-9C3B-0A8A6DB77C74}"/>
              </a:ext>
            </a:extLst>
          </p:cNvPr>
          <p:cNvCxnSpPr>
            <a:cxnSpLocks/>
          </p:cNvCxnSpPr>
          <p:nvPr/>
        </p:nvCxnSpPr>
        <p:spPr>
          <a:xfrm>
            <a:off x="7464994" y="5956663"/>
            <a:ext cx="412176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2D6355D0-B41E-45FE-B2B4-6B687F9DF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0251" y="1155905"/>
            <a:ext cx="1398920" cy="1923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C5168E3-7B9E-4918-86DF-167E4E849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9602" y="862201"/>
            <a:ext cx="1939880" cy="216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F07999-9EB6-43C5-BC40-5FE56FC22F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2915" y="1279296"/>
            <a:ext cx="2159828" cy="1989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D93049D-72AA-45CB-8877-05236BBE08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5874" y="250545"/>
            <a:ext cx="2017003" cy="1810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ABB49FD-F6F2-432E-8D60-71D190EF95D3}"/>
              </a:ext>
            </a:extLst>
          </p:cNvPr>
          <p:cNvSpPr txBox="1"/>
          <p:nvPr/>
        </p:nvSpPr>
        <p:spPr>
          <a:xfrm>
            <a:off x="10023092" y="2168986"/>
            <a:ext cx="1760921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#NeverSeenBefore</a:t>
            </a:r>
          </a:p>
          <a:p>
            <a:pPr algn="l"/>
            <a:r>
              <a:rPr lang="en-US" sz="1100" dirty="0"/>
              <a:t>+ ATLAS last live visit</a:t>
            </a:r>
          </a:p>
          <a:p>
            <a:pPr algn="l"/>
            <a:r>
              <a:rPr lang="en-US" sz="1100" dirty="0"/>
              <a:t>+ CMS closure video</a:t>
            </a:r>
            <a:endParaRPr lang="en-GB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D08721-17CB-4938-8E13-266B7EA19021}"/>
              </a:ext>
            </a:extLst>
          </p:cNvPr>
          <p:cNvSpPr txBox="1"/>
          <p:nvPr/>
        </p:nvSpPr>
        <p:spPr>
          <a:xfrm>
            <a:off x="7222915" y="3412906"/>
            <a:ext cx="176092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+ Big Wheels photo</a:t>
            </a:r>
            <a:br>
              <a:rPr lang="en-US" sz="1100" dirty="0"/>
            </a:br>
            <a:r>
              <a:rPr lang="en-US" sz="1100" dirty="0"/>
              <a:t>from ATLAS</a:t>
            </a:r>
            <a:endParaRPr lang="en-GB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57F192-3A04-4BF3-B179-970CA7EB954A}"/>
              </a:ext>
            </a:extLst>
          </p:cNvPr>
          <p:cNvSpPr txBox="1"/>
          <p:nvPr/>
        </p:nvSpPr>
        <p:spPr>
          <a:xfrm>
            <a:off x="5169602" y="3150943"/>
            <a:ext cx="176092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+ Magnet article from CMS</a:t>
            </a:r>
            <a:endParaRPr lang="en-GB" sz="11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CAF555-270C-4F36-B56D-8F220857FFFD}"/>
              </a:ext>
            </a:extLst>
          </p:cNvPr>
          <p:cNvSpPr txBox="1"/>
          <p:nvPr/>
        </p:nvSpPr>
        <p:spPr>
          <a:xfrm rot="16200000">
            <a:off x="-1801507" y="3505367"/>
            <a:ext cx="4413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</a:rPr>
              <a:t>Mentions</a:t>
            </a:r>
            <a:endParaRPr lang="en-GB" sz="1400" dirty="0">
              <a:solidFill>
                <a:schemeClr val="accent3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D0080C7-CE29-4A9E-A89E-CCDC89EAC35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 flipV="1">
            <a:off x="405322" y="1406260"/>
            <a:ext cx="2666" cy="161766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AC51EE2-5E1C-4281-B538-B6F36DEADE59}"/>
              </a:ext>
            </a:extLst>
          </p:cNvPr>
          <p:cNvCxnSpPr>
            <a:cxnSpLocks/>
          </p:cNvCxnSpPr>
          <p:nvPr/>
        </p:nvCxnSpPr>
        <p:spPr>
          <a:xfrm>
            <a:off x="401341" y="4153124"/>
            <a:ext cx="2666" cy="163372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7062CCCE-6073-44B4-A17C-DFA0DE752B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06998" y="2846635"/>
            <a:ext cx="1385279" cy="1601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C4B68AC-44D6-41FA-94DA-6BBBF58EFC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35975" y="4539650"/>
            <a:ext cx="1563662" cy="1277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AB76B5B-0F2C-4834-8927-2A3A91B5C3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66430" y="4181184"/>
            <a:ext cx="1224229" cy="1389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6759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A0F80F56-1FD7-4B3D-81E4-55E42BFE1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3"/>
                </a:solidFill>
              </a:rPr>
              <a:t>#restartingLHC </a:t>
            </a:r>
            <a:r>
              <a:rPr lang="en-US" sz="2800" dirty="0"/>
              <a:t>at a glance</a:t>
            </a:r>
            <a:endParaRPr lang="en-GB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FC670C-FC82-4395-AC33-04E240293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6/8/22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EAEA52-A88F-45A2-A444-0DDBCF5E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Daniela Antonio </a:t>
            </a:r>
            <a:r>
              <a:rPr lang="en-US" dirty="0">
                <a:solidFill>
                  <a:schemeClr val="accent2"/>
                </a:solidFill>
              </a:rPr>
              <a:t>Social Media WG Report – 31</a:t>
            </a:r>
            <a:r>
              <a:rPr lang="en-US" baseline="30000" dirty="0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 EPPCN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470E5-AA23-49FC-B036-18F2ABE15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5" name="Content Placeholder 10">
            <a:extLst>
              <a:ext uri="{FF2B5EF4-FFF2-40B4-BE49-F238E27FC236}">
                <a16:creationId xmlns:a16="http://schemas.microsoft.com/office/drawing/2014/main" id="{32A98E34-4B42-4591-AB8B-571D42E329B3}"/>
              </a:ext>
            </a:extLst>
          </p:cNvPr>
          <p:cNvGraphicFramePr>
            <a:graphicFrameLocks/>
          </p:cNvGraphicFramePr>
          <p:nvPr/>
        </p:nvGraphicFramePr>
        <p:xfrm>
          <a:off x="6029349" y="4204251"/>
          <a:ext cx="5611814" cy="1687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10">
            <a:extLst>
              <a:ext uri="{FF2B5EF4-FFF2-40B4-BE49-F238E27FC236}">
                <a16:creationId xmlns:a16="http://schemas.microsoft.com/office/drawing/2014/main" id="{C724113B-6FB8-4906-B373-40061696FF72}"/>
              </a:ext>
            </a:extLst>
          </p:cNvPr>
          <p:cNvGraphicFramePr>
            <a:graphicFrameLocks/>
          </p:cNvGraphicFramePr>
          <p:nvPr/>
        </p:nvGraphicFramePr>
        <p:xfrm>
          <a:off x="6172199" y="2746043"/>
          <a:ext cx="5611814" cy="136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ontent Placeholder 10">
            <a:extLst>
              <a:ext uri="{FF2B5EF4-FFF2-40B4-BE49-F238E27FC236}">
                <a16:creationId xmlns:a16="http://schemas.microsoft.com/office/drawing/2014/main" id="{0E822F5B-44CC-4697-9AAB-516059D69474}"/>
              </a:ext>
            </a:extLst>
          </p:cNvPr>
          <p:cNvGraphicFramePr>
            <a:graphicFrameLocks/>
          </p:cNvGraphicFramePr>
          <p:nvPr/>
        </p:nvGraphicFramePr>
        <p:xfrm>
          <a:off x="5735960" y="1287859"/>
          <a:ext cx="5976641" cy="136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 : avec coins rognés en haut 16">
            <a:extLst>
              <a:ext uri="{FF2B5EF4-FFF2-40B4-BE49-F238E27FC236}">
                <a16:creationId xmlns:a16="http://schemas.microsoft.com/office/drawing/2014/main" id="{58E408C4-2C35-4D8F-9A69-4363607B9FE9}"/>
              </a:ext>
            </a:extLst>
          </p:cNvPr>
          <p:cNvSpPr/>
          <p:nvPr/>
        </p:nvSpPr>
        <p:spPr bwMode="auto">
          <a:xfrm rot="16200000">
            <a:off x="2693309" y="-469565"/>
            <a:ext cx="668338" cy="439248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CH" b="1" dirty="0">
                <a:solidFill>
                  <a:schemeClr val="accent2"/>
                </a:solidFill>
              </a:rPr>
              <a:t>6 122 453 </a:t>
            </a:r>
            <a:r>
              <a:rPr lang="fr-CH" b="1" dirty="0"/>
              <a:t>total impressions </a:t>
            </a:r>
          </a:p>
        </p:txBody>
      </p:sp>
      <p:sp>
        <p:nvSpPr>
          <p:cNvPr id="9" name="Rectangle : avec coins rognés en haut 18">
            <a:extLst>
              <a:ext uri="{FF2B5EF4-FFF2-40B4-BE49-F238E27FC236}">
                <a16:creationId xmlns:a16="http://schemas.microsoft.com/office/drawing/2014/main" id="{F70B0134-3E0E-401B-8B6C-76917526DFF4}"/>
              </a:ext>
            </a:extLst>
          </p:cNvPr>
          <p:cNvSpPr/>
          <p:nvPr/>
        </p:nvSpPr>
        <p:spPr bwMode="auto">
          <a:xfrm rot="16200000">
            <a:off x="2693308" y="365403"/>
            <a:ext cx="668339" cy="439248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>
              <a:defRPr/>
            </a:pPr>
            <a:r>
              <a:rPr lang="fr-CH" b="1" dirty="0">
                <a:solidFill>
                  <a:schemeClr val="accent2"/>
                </a:solidFill>
              </a:rPr>
              <a:t>128 214 </a:t>
            </a:r>
            <a:r>
              <a:rPr lang="fr-CH" b="1" dirty="0"/>
              <a:t>total </a:t>
            </a:r>
            <a:r>
              <a:rPr lang="fr-CH" b="1" dirty="0" err="1"/>
              <a:t>reactions</a:t>
            </a:r>
            <a:endParaRPr lang="fr-CH" b="1" dirty="0"/>
          </a:p>
        </p:txBody>
      </p:sp>
      <p:graphicFrame>
        <p:nvGraphicFramePr>
          <p:cNvPr id="10" name="Content Placeholder 12">
            <a:extLst>
              <a:ext uri="{FF2B5EF4-FFF2-40B4-BE49-F238E27FC236}">
                <a16:creationId xmlns:a16="http://schemas.microsoft.com/office/drawing/2014/main" id="{7399F252-0218-4FF8-8D98-3134005F217D}"/>
              </a:ext>
            </a:extLst>
          </p:cNvPr>
          <p:cNvGraphicFramePr>
            <a:graphicFrameLocks/>
          </p:cNvGraphicFramePr>
          <p:nvPr/>
        </p:nvGraphicFramePr>
        <p:xfrm>
          <a:off x="1794103" y="3634966"/>
          <a:ext cx="2465159" cy="2348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ZoneTexte 14">
            <a:extLst>
              <a:ext uri="{FF2B5EF4-FFF2-40B4-BE49-F238E27FC236}">
                <a16:creationId xmlns:a16="http://schemas.microsoft.com/office/drawing/2014/main" id="{A208FE56-42AF-4601-A566-00A2BD933EB4}"/>
              </a:ext>
            </a:extLst>
          </p:cNvPr>
          <p:cNvSpPr txBox="1"/>
          <p:nvPr/>
        </p:nvSpPr>
        <p:spPr bwMode="auto">
          <a:xfrm>
            <a:off x="1583158" y="3156072"/>
            <a:ext cx="2887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An </a:t>
            </a:r>
            <a:r>
              <a:rPr lang="fr-FR" sz="1600" b="1" dirty="0" err="1"/>
              <a:t>overall</a:t>
            </a:r>
            <a:r>
              <a:rPr lang="fr-FR" sz="1600" b="1" dirty="0"/>
              <a:t> sentiment more positive </a:t>
            </a:r>
            <a:r>
              <a:rPr lang="fr-FR" sz="1600" b="1" dirty="0" err="1"/>
              <a:t>than</a:t>
            </a:r>
            <a:r>
              <a:rPr lang="fr-FR" sz="1600" b="1" dirty="0"/>
              <a:t> </a:t>
            </a:r>
            <a:r>
              <a:rPr lang="fr-FR" sz="1600" b="1" dirty="0" err="1"/>
              <a:t>usual</a:t>
            </a:r>
            <a:r>
              <a:rPr lang="fr-FR" sz="1600" b="1" dirty="0"/>
              <a:t>:</a:t>
            </a:r>
            <a:endParaRPr lang="fr-FR" sz="1600" b="1" i="1" dirty="0"/>
          </a:p>
        </p:txBody>
      </p:sp>
    </p:spTree>
    <p:extLst>
      <p:ext uri="{BB962C8B-B14F-4D97-AF65-F5344CB8AC3E}">
        <p14:creationId xmlns:p14="http://schemas.microsoft.com/office/powerpoint/2010/main" val="3970644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AB8EB-CF34-4F31-9C70-19DC4067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Key </a:t>
            </a:r>
            <a:r>
              <a:rPr lang="en-US" sz="3200" dirty="0">
                <a:solidFill>
                  <a:schemeClr val="accent3"/>
                </a:solidFill>
              </a:rPr>
              <a:t>figures </a:t>
            </a:r>
            <a:r>
              <a:rPr lang="en-US" sz="3200" dirty="0"/>
              <a:t>and insights</a:t>
            </a:r>
            <a:endParaRPr lang="en-GB" sz="3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9084D-46E1-4E0B-B56F-9626A84E5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6/8/22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9C7266-756E-487C-B068-E7B0AD28B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Daniela Antonio </a:t>
            </a:r>
            <a:r>
              <a:rPr lang="en-US" dirty="0">
                <a:solidFill>
                  <a:schemeClr val="accent2"/>
                </a:solidFill>
              </a:rPr>
              <a:t>Social Media WG Report – 31</a:t>
            </a:r>
            <a:r>
              <a:rPr lang="en-US" baseline="30000" dirty="0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 EPPCN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7ED1F3-59FE-4E77-8341-4BADA01F5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0D5C4C-F3C1-4CF4-AA14-B5189939F8F2}"/>
              </a:ext>
            </a:extLst>
          </p:cNvPr>
          <p:cNvSpPr/>
          <p:nvPr/>
        </p:nvSpPr>
        <p:spPr>
          <a:xfrm>
            <a:off x="247303" y="1137234"/>
            <a:ext cx="11782276" cy="2932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823529F-55EA-4153-A045-30A2D5CF2A46}"/>
              </a:ext>
            </a:extLst>
          </p:cNvPr>
          <p:cNvSpPr txBox="1">
            <a:spLocks/>
          </p:cNvSpPr>
          <p:nvPr/>
        </p:nvSpPr>
        <p:spPr>
          <a:xfrm>
            <a:off x="450429" y="1381934"/>
            <a:ext cx="3418394" cy="24539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>
                <a:solidFill>
                  <a:schemeClr val="accent2"/>
                </a:solidFill>
              </a:rPr>
              <a:t>3461</a:t>
            </a:r>
            <a:r>
              <a:rPr lang="fr-CH" dirty="0">
                <a:solidFill>
                  <a:schemeClr val="bg1"/>
                </a:solidFill>
              </a:rPr>
              <a:t> uses of the hashtag</a:t>
            </a:r>
          </a:p>
          <a:p>
            <a:r>
              <a:rPr lang="fr-CH" dirty="0">
                <a:solidFill>
                  <a:schemeClr val="accent2"/>
                </a:solidFill>
              </a:rPr>
              <a:t>4057</a:t>
            </a:r>
            <a:r>
              <a:rPr lang="fr-CH" dirty="0">
                <a:solidFill>
                  <a:schemeClr val="bg1"/>
                </a:solidFill>
              </a:rPr>
              <a:t> mentions </a:t>
            </a:r>
            <a:r>
              <a:rPr lang="fr-CH" dirty="0" err="1">
                <a:solidFill>
                  <a:schemeClr val="bg1"/>
                </a:solidFill>
              </a:rPr>
              <a:t>related</a:t>
            </a:r>
            <a:r>
              <a:rPr lang="fr-CH" dirty="0">
                <a:solidFill>
                  <a:schemeClr val="bg1"/>
                </a:solidFill>
              </a:rPr>
              <a:t> to the upgrades and restart</a:t>
            </a:r>
          </a:p>
          <a:p>
            <a:pPr>
              <a:spcAft>
                <a:spcPts val="0"/>
              </a:spcAft>
            </a:pPr>
            <a:r>
              <a:rPr lang="fr-CH" dirty="0">
                <a:solidFill>
                  <a:schemeClr val="accent2"/>
                </a:solidFill>
              </a:rPr>
              <a:t>6882</a:t>
            </a:r>
            <a:r>
              <a:rPr lang="fr-CH" dirty="0">
                <a:solidFill>
                  <a:schemeClr val="bg1"/>
                </a:solidFill>
              </a:rPr>
              <a:t> total mentions of CERN on the 22 April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400" b="0" i="1" dirty="0">
                <a:solidFill>
                  <a:schemeClr val="bg1"/>
                </a:solidFill>
              </a:rPr>
              <a:t>(</a:t>
            </a:r>
            <a:r>
              <a:rPr lang="fr-CH" sz="1400" b="0" i="1" dirty="0" err="1">
                <a:solidFill>
                  <a:schemeClr val="bg1"/>
                </a:solidFill>
              </a:rPr>
              <a:t>avg</a:t>
            </a:r>
            <a:r>
              <a:rPr lang="fr-CH" sz="1400" b="0" i="1" dirty="0">
                <a:solidFill>
                  <a:schemeClr val="bg1"/>
                </a:solidFill>
              </a:rPr>
              <a:t>. 2022 = 1085 mentions per </a:t>
            </a:r>
            <a:r>
              <a:rPr lang="fr-CH" sz="1400" b="0" i="1" dirty="0" err="1">
                <a:solidFill>
                  <a:schemeClr val="bg1"/>
                </a:solidFill>
              </a:rPr>
              <a:t>day</a:t>
            </a:r>
            <a:r>
              <a:rPr lang="fr-CH" sz="1400" b="0" i="1" dirty="0">
                <a:solidFill>
                  <a:schemeClr val="bg1"/>
                </a:solidFill>
              </a:rPr>
              <a:t>)</a:t>
            </a:r>
          </a:p>
          <a:p>
            <a:endParaRPr lang="fr-FR" dirty="0"/>
          </a:p>
        </p:txBody>
      </p:sp>
      <p:pic>
        <p:nvPicPr>
          <p:cNvPr id="9" name="Image 35">
            <a:extLst>
              <a:ext uri="{FF2B5EF4-FFF2-40B4-BE49-F238E27FC236}">
                <a16:creationId xmlns:a16="http://schemas.microsoft.com/office/drawing/2014/main" id="{03797112-D113-4A41-A975-02461CD50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49" y="1255066"/>
            <a:ext cx="7845074" cy="2461966"/>
          </a:xfrm>
          <a:prstGeom prst="rect">
            <a:avLst/>
          </a:prstGeom>
        </p:spPr>
      </p:pic>
      <p:sp>
        <p:nvSpPr>
          <p:cNvPr id="10" name="ZoneTexte 37">
            <a:extLst>
              <a:ext uri="{FF2B5EF4-FFF2-40B4-BE49-F238E27FC236}">
                <a16:creationId xmlns:a16="http://schemas.microsoft.com/office/drawing/2014/main" id="{18B0C246-BAC1-41AC-B13E-3203F7AFD84B}"/>
              </a:ext>
            </a:extLst>
          </p:cNvPr>
          <p:cNvSpPr txBox="1"/>
          <p:nvPr/>
        </p:nvSpPr>
        <p:spPr bwMode="auto">
          <a:xfrm>
            <a:off x="4029509" y="3725866"/>
            <a:ext cx="7845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Evolution of the use of the hashtag </a:t>
            </a:r>
            <a:r>
              <a:rPr lang="fr-FR" sz="1200" dirty="0">
                <a:solidFill>
                  <a:schemeClr val="accent3"/>
                </a:solidFill>
              </a:rPr>
              <a:t>#</a:t>
            </a:r>
            <a:r>
              <a:rPr lang="fr-FR" sz="1200" dirty="0" err="1">
                <a:solidFill>
                  <a:schemeClr val="accent3"/>
                </a:solidFill>
              </a:rPr>
              <a:t>restartingLHC</a:t>
            </a:r>
            <a:endParaRPr lang="fr-FR" sz="1200" dirty="0">
              <a:solidFill>
                <a:schemeClr val="accent3"/>
              </a:solidFill>
            </a:endParaRPr>
          </a:p>
        </p:txBody>
      </p:sp>
      <p:grpSp>
        <p:nvGrpSpPr>
          <p:cNvPr id="11" name="Groupe 11">
            <a:extLst>
              <a:ext uri="{FF2B5EF4-FFF2-40B4-BE49-F238E27FC236}">
                <a16:creationId xmlns:a16="http://schemas.microsoft.com/office/drawing/2014/main" id="{3F0FBD13-0A0B-4EE4-A322-41D85D96914D}"/>
              </a:ext>
            </a:extLst>
          </p:cNvPr>
          <p:cNvGrpSpPr/>
          <p:nvPr/>
        </p:nvGrpSpPr>
        <p:grpSpPr>
          <a:xfrm>
            <a:off x="510594" y="4605327"/>
            <a:ext cx="3275756" cy="1097933"/>
            <a:chOff x="141" y="1774587"/>
            <a:chExt cx="2266626" cy="1869493"/>
          </a:xfrm>
        </p:grpSpPr>
        <p:sp>
          <p:nvSpPr>
            <p:cNvPr id="12" name="Rectangle : coins arrondis 33">
              <a:extLst>
                <a:ext uri="{FF2B5EF4-FFF2-40B4-BE49-F238E27FC236}">
                  <a16:creationId xmlns:a16="http://schemas.microsoft.com/office/drawing/2014/main" id="{3A70D036-8470-4000-BE8E-18EED8ECEA1C}"/>
                </a:ext>
              </a:extLst>
            </p:cNvPr>
            <p:cNvSpPr/>
            <p:nvPr/>
          </p:nvSpPr>
          <p:spPr>
            <a:xfrm>
              <a:off x="141" y="1774587"/>
              <a:ext cx="2266626" cy="18694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 : coins arrondis 4">
              <a:extLst>
                <a:ext uri="{FF2B5EF4-FFF2-40B4-BE49-F238E27FC236}">
                  <a16:creationId xmlns:a16="http://schemas.microsoft.com/office/drawing/2014/main" id="{1672104F-9065-450A-B628-DED258A75A5E}"/>
                </a:ext>
              </a:extLst>
            </p:cNvPr>
            <p:cNvSpPr txBox="1"/>
            <p:nvPr/>
          </p:nvSpPr>
          <p:spPr>
            <a:xfrm>
              <a:off x="43163" y="1930726"/>
              <a:ext cx="2180582" cy="12697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t" anchorCtr="0">
              <a:noAutofit/>
            </a:bodyPr>
            <a:lstStyle/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CH" sz="1400" b="1" kern="1200" dirty="0" err="1"/>
                <a:t>Identify</a:t>
              </a:r>
              <a:r>
                <a:rPr lang="fr-CH" sz="1400" b="1" kern="1200" dirty="0"/>
                <a:t> </a:t>
              </a:r>
              <a:r>
                <a:rPr lang="fr-CH" sz="1400" b="1" kern="1200" dirty="0" err="1"/>
                <a:t>opportunities</a:t>
              </a:r>
              <a:r>
                <a:rPr lang="fr-CH" sz="1400" b="1" kern="1200" dirty="0"/>
                <a:t> to push </a:t>
              </a:r>
              <a:r>
                <a:rPr lang="fr-CH" sz="1400" b="1" kern="1200" dirty="0" err="1"/>
                <a:t>our</a:t>
              </a:r>
              <a:r>
                <a:rPr lang="fr-CH" sz="1400" b="1" kern="1200" dirty="0"/>
                <a:t> content.</a:t>
              </a:r>
            </a:p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CH" sz="1200" i="1" kern="1200" dirty="0"/>
                <a:t>Regular content, key moments for </a:t>
              </a:r>
              <a:r>
                <a:rPr lang="fr-CH" sz="1200" i="1" kern="1200" dirty="0" err="1"/>
                <a:t>press</a:t>
              </a:r>
              <a:r>
                <a:rPr lang="fr-CH" sz="1200" i="1" kern="1200" dirty="0"/>
                <a:t>.</a:t>
              </a:r>
              <a:endParaRPr lang="en-GB" sz="1200" i="1" kern="1200" dirty="0"/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68520BD-A3EA-41FC-B8FB-E2A796F7C4FE}"/>
              </a:ext>
            </a:extLst>
          </p:cNvPr>
          <p:cNvGrpSpPr/>
          <p:nvPr/>
        </p:nvGrpSpPr>
        <p:grpSpPr>
          <a:xfrm>
            <a:off x="1032298" y="5410780"/>
            <a:ext cx="2014779" cy="801211"/>
            <a:chOff x="503836" y="3243474"/>
            <a:chExt cx="2014779" cy="801211"/>
          </a:xfrm>
          <a:solidFill>
            <a:schemeClr val="accent5"/>
          </a:solidFill>
        </p:grpSpPr>
        <p:sp>
          <p:nvSpPr>
            <p:cNvPr id="15" name="Rectangle : coins arrondis 31">
              <a:extLst>
                <a:ext uri="{FF2B5EF4-FFF2-40B4-BE49-F238E27FC236}">
                  <a16:creationId xmlns:a16="http://schemas.microsoft.com/office/drawing/2014/main" id="{BC6A83CF-F5AE-4406-8EA1-76E0FA70A4ED}"/>
                </a:ext>
              </a:extLst>
            </p:cNvPr>
            <p:cNvSpPr/>
            <p:nvPr/>
          </p:nvSpPr>
          <p:spPr>
            <a:xfrm>
              <a:off x="503836" y="3243474"/>
              <a:ext cx="2014779" cy="8012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 : coins arrondis 7">
              <a:extLst>
                <a:ext uri="{FF2B5EF4-FFF2-40B4-BE49-F238E27FC236}">
                  <a16:creationId xmlns:a16="http://schemas.microsoft.com/office/drawing/2014/main" id="{65A0D92E-7C80-4C71-8B16-AEF61043B86E}"/>
                </a:ext>
              </a:extLst>
            </p:cNvPr>
            <p:cNvSpPr txBox="1"/>
            <p:nvPr/>
          </p:nvSpPr>
          <p:spPr>
            <a:xfrm>
              <a:off x="527303" y="3266941"/>
              <a:ext cx="1967845" cy="754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485" tIns="46990" rIns="70485" bIns="4699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Timing</a:t>
              </a:r>
              <a:endParaRPr lang="en-GB" sz="2000" kern="1200" dirty="0"/>
            </a:p>
          </p:txBody>
        </p:sp>
      </p:grpSp>
      <p:grpSp>
        <p:nvGrpSpPr>
          <p:cNvPr id="17" name="Groupe 14">
            <a:extLst>
              <a:ext uri="{FF2B5EF4-FFF2-40B4-BE49-F238E27FC236}">
                <a16:creationId xmlns:a16="http://schemas.microsoft.com/office/drawing/2014/main" id="{A7AD3354-3410-4C81-9F1E-7235FA1C942B}"/>
              </a:ext>
            </a:extLst>
          </p:cNvPr>
          <p:cNvGrpSpPr/>
          <p:nvPr/>
        </p:nvGrpSpPr>
        <p:grpSpPr>
          <a:xfrm>
            <a:off x="4458122" y="4605327"/>
            <a:ext cx="3275756" cy="1099349"/>
            <a:chOff x="2804762" y="1513504"/>
            <a:chExt cx="2266626" cy="2130575"/>
          </a:xfrm>
        </p:grpSpPr>
        <p:sp>
          <p:nvSpPr>
            <p:cNvPr id="18" name="Rectangle : coins arrondis 29">
              <a:extLst>
                <a:ext uri="{FF2B5EF4-FFF2-40B4-BE49-F238E27FC236}">
                  <a16:creationId xmlns:a16="http://schemas.microsoft.com/office/drawing/2014/main" id="{0E73F32F-A843-41F8-A0EA-08319AA3B4B6}"/>
                </a:ext>
              </a:extLst>
            </p:cNvPr>
            <p:cNvSpPr/>
            <p:nvPr/>
          </p:nvSpPr>
          <p:spPr>
            <a:xfrm>
              <a:off x="2804762" y="1513504"/>
              <a:ext cx="2266626" cy="213057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 : coins arrondis 9">
              <a:extLst>
                <a:ext uri="{FF2B5EF4-FFF2-40B4-BE49-F238E27FC236}">
                  <a16:creationId xmlns:a16="http://schemas.microsoft.com/office/drawing/2014/main" id="{6DBACAAA-8E9F-435F-BBB5-E01B2D1FE25F}"/>
                </a:ext>
              </a:extLst>
            </p:cNvPr>
            <p:cNvSpPr txBox="1"/>
            <p:nvPr/>
          </p:nvSpPr>
          <p:spPr>
            <a:xfrm>
              <a:off x="2847784" y="1691220"/>
              <a:ext cx="2180582" cy="1766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t" anchorCtr="0">
              <a:noAutofit/>
            </a:bodyPr>
            <a:lstStyle/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b="1" kern="1200" dirty="0"/>
                <a:t>Create content guiding the audience through the unique work at CERN. </a:t>
              </a:r>
            </a:p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i="1" kern="1200" dirty="0"/>
                <a:t>”News-like” videos + technologies</a:t>
              </a:r>
              <a:endParaRPr lang="en-GB" sz="1200" i="1" kern="1200" dirty="0"/>
            </a:p>
          </p:txBody>
        </p:sp>
      </p:grpSp>
      <p:grpSp>
        <p:nvGrpSpPr>
          <p:cNvPr id="20" name="Groupe 16">
            <a:extLst>
              <a:ext uri="{FF2B5EF4-FFF2-40B4-BE49-F238E27FC236}">
                <a16:creationId xmlns:a16="http://schemas.microsoft.com/office/drawing/2014/main" id="{B048FF98-79F6-4900-9E10-F6EDCAECCBA5}"/>
              </a:ext>
            </a:extLst>
          </p:cNvPr>
          <p:cNvGrpSpPr/>
          <p:nvPr/>
        </p:nvGrpSpPr>
        <p:grpSpPr>
          <a:xfrm>
            <a:off x="4985420" y="5413862"/>
            <a:ext cx="2014779" cy="801211"/>
            <a:chOff x="3308457" y="1373981"/>
            <a:chExt cx="2014779" cy="801211"/>
          </a:xfrm>
          <a:solidFill>
            <a:schemeClr val="accent2"/>
          </a:solidFill>
        </p:grpSpPr>
        <p:sp>
          <p:nvSpPr>
            <p:cNvPr id="21" name="Rectangle : coins arrondis 27">
              <a:extLst>
                <a:ext uri="{FF2B5EF4-FFF2-40B4-BE49-F238E27FC236}">
                  <a16:creationId xmlns:a16="http://schemas.microsoft.com/office/drawing/2014/main" id="{09F7496E-2962-44EA-9F9A-89639F293470}"/>
                </a:ext>
              </a:extLst>
            </p:cNvPr>
            <p:cNvSpPr/>
            <p:nvPr/>
          </p:nvSpPr>
          <p:spPr>
            <a:xfrm>
              <a:off x="3308457" y="1373981"/>
              <a:ext cx="2014779" cy="8012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 : coins arrondis 12">
              <a:extLst>
                <a:ext uri="{FF2B5EF4-FFF2-40B4-BE49-F238E27FC236}">
                  <a16:creationId xmlns:a16="http://schemas.microsoft.com/office/drawing/2014/main" id="{E3E1CADA-DB54-44F0-B8DF-F0956374726F}"/>
                </a:ext>
              </a:extLst>
            </p:cNvPr>
            <p:cNvSpPr txBox="1"/>
            <p:nvPr/>
          </p:nvSpPr>
          <p:spPr>
            <a:xfrm>
              <a:off x="3331924" y="1397448"/>
              <a:ext cx="1967845" cy="754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485" tIns="46990" rIns="70485" bIns="4699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Content</a:t>
              </a:r>
              <a:endParaRPr lang="en-GB" sz="2000" kern="1200" dirty="0"/>
            </a:p>
          </p:txBody>
        </p:sp>
      </p:grpSp>
      <p:grpSp>
        <p:nvGrpSpPr>
          <p:cNvPr id="23" name="Groupe 17">
            <a:extLst>
              <a:ext uri="{FF2B5EF4-FFF2-40B4-BE49-F238E27FC236}">
                <a16:creationId xmlns:a16="http://schemas.microsoft.com/office/drawing/2014/main" id="{AC428DC3-04D2-443F-8E60-9E3AC7583469}"/>
              </a:ext>
            </a:extLst>
          </p:cNvPr>
          <p:cNvGrpSpPr/>
          <p:nvPr/>
        </p:nvGrpSpPr>
        <p:grpSpPr>
          <a:xfrm>
            <a:off x="8405650" y="4605327"/>
            <a:ext cx="3275756" cy="1097933"/>
            <a:chOff x="5609383" y="1774586"/>
            <a:chExt cx="2266626" cy="1869493"/>
          </a:xfrm>
        </p:grpSpPr>
        <p:sp>
          <p:nvSpPr>
            <p:cNvPr id="24" name="Rectangle : coins arrondis 24">
              <a:extLst>
                <a:ext uri="{FF2B5EF4-FFF2-40B4-BE49-F238E27FC236}">
                  <a16:creationId xmlns:a16="http://schemas.microsoft.com/office/drawing/2014/main" id="{B46EA8AE-9E32-4AF3-A133-A5588FB2BED2}"/>
                </a:ext>
              </a:extLst>
            </p:cNvPr>
            <p:cNvSpPr/>
            <p:nvPr/>
          </p:nvSpPr>
          <p:spPr>
            <a:xfrm>
              <a:off x="5609383" y="1774586"/>
              <a:ext cx="2266626" cy="18694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 : coins arrondis 14">
              <a:extLst>
                <a:ext uri="{FF2B5EF4-FFF2-40B4-BE49-F238E27FC236}">
                  <a16:creationId xmlns:a16="http://schemas.microsoft.com/office/drawing/2014/main" id="{55F4515B-A910-47D7-8E28-B6220E3F723A}"/>
                </a:ext>
              </a:extLst>
            </p:cNvPr>
            <p:cNvSpPr txBox="1"/>
            <p:nvPr/>
          </p:nvSpPr>
          <p:spPr>
            <a:xfrm>
              <a:off x="5652405" y="1930725"/>
              <a:ext cx="2180582" cy="12697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t" anchorCtr="0">
              <a:noAutofit/>
            </a:bodyPr>
            <a:lstStyle/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CH" sz="1400" b="1" kern="1200" dirty="0"/>
                <a:t>Share </a:t>
              </a:r>
              <a:r>
                <a:rPr lang="fr-CH" sz="1400" b="1" kern="1200" dirty="0" err="1"/>
                <a:t>enthusiasm</a:t>
              </a:r>
              <a:r>
                <a:rPr lang="fr-CH" sz="1400" b="1" kern="1200" dirty="0"/>
                <a:t> </a:t>
              </a:r>
              <a:r>
                <a:rPr lang="en-GB" sz="1400" b="1" kern="1200" dirty="0"/>
                <a:t>as the audience is </a:t>
              </a:r>
              <a:r>
                <a:rPr lang="en-US" sz="1400" b="1" kern="1200" dirty="0"/>
                <a:t>willing to be excited with us. </a:t>
              </a:r>
            </a:p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i="1" kern="1200" dirty="0"/>
                <a:t>Engaged fans = an opportunity? </a:t>
              </a:r>
              <a:endParaRPr lang="en-GB" sz="1200" i="1" kern="1200" dirty="0"/>
            </a:p>
          </p:txBody>
        </p:sp>
      </p:grpSp>
      <p:grpSp>
        <p:nvGrpSpPr>
          <p:cNvPr id="26" name="Groupe 19">
            <a:extLst>
              <a:ext uri="{FF2B5EF4-FFF2-40B4-BE49-F238E27FC236}">
                <a16:creationId xmlns:a16="http://schemas.microsoft.com/office/drawing/2014/main" id="{927AF8AD-530F-4167-BFBF-327F8517BAB1}"/>
              </a:ext>
            </a:extLst>
          </p:cNvPr>
          <p:cNvGrpSpPr/>
          <p:nvPr/>
        </p:nvGrpSpPr>
        <p:grpSpPr>
          <a:xfrm>
            <a:off x="9033932" y="5400043"/>
            <a:ext cx="2014779" cy="801211"/>
            <a:chOff x="6113078" y="3243474"/>
            <a:chExt cx="2014779" cy="801211"/>
          </a:xfrm>
          <a:solidFill>
            <a:schemeClr val="accent3"/>
          </a:solidFill>
        </p:grpSpPr>
        <p:sp>
          <p:nvSpPr>
            <p:cNvPr id="27" name="Rectangle : coins arrondis 20">
              <a:extLst>
                <a:ext uri="{FF2B5EF4-FFF2-40B4-BE49-F238E27FC236}">
                  <a16:creationId xmlns:a16="http://schemas.microsoft.com/office/drawing/2014/main" id="{91405DAC-8C30-410C-A0EA-628585448987}"/>
                </a:ext>
              </a:extLst>
            </p:cNvPr>
            <p:cNvSpPr/>
            <p:nvPr/>
          </p:nvSpPr>
          <p:spPr>
            <a:xfrm>
              <a:off x="6113078" y="3243474"/>
              <a:ext cx="2014779" cy="8012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angle : coins arrondis 16">
              <a:extLst>
                <a:ext uri="{FF2B5EF4-FFF2-40B4-BE49-F238E27FC236}">
                  <a16:creationId xmlns:a16="http://schemas.microsoft.com/office/drawing/2014/main" id="{794928B5-B6A0-46FC-9F93-518DE2EFF7C7}"/>
                </a:ext>
              </a:extLst>
            </p:cNvPr>
            <p:cNvSpPr txBox="1"/>
            <p:nvPr/>
          </p:nvSpPr>
          <p:spPr>
            <a:xfrm>
              <a:off x="6136545" y="3266941"/>
              <a:ext cx="1967845" cy="7542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0485" tIns="46990" rIns="70485" bIns="4699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Audience</a:t>
              </a:r>
              <a:endParaRPr lang="en-GB" sz="2000" kern="1200" dirty="0"/>
            </a:p>
          </p:txBody>
        </p:sp>
      </p:grpSp>
      <p:cxnSp>
        <p:nvCxnSpPr>
          <p:cNvPr id="29" name="Connecteur droit avec flèche 7">
            <a:extLst>
              <a:ext uri="{FF2B5EF4-FFF2-40B4-BE49-F238E27FC236}">
                <a16:creationId xmlns:a16="http://schemas.microsoft.com/office/drawing/2014/main" id="{D4D8A937-BFCF-4AEF-9BAF-1D8471B2DE41}"/>
              </a:ext>
            </a:extLst>
          </p:cNvPr>
          <p:cNvCxnSpPr>
            <a:cxnSpLocks/>
          </p:cNvCxnSpPr>
          <p:nvPr/>
        </p:nvCxnSpPr>
        <p:spPr bwMode="auto">
          <a:xfrm>
            <a:off x="3011876" y="5941269"/>
            <a:ext cx="1985277" cy="3082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37">
            <a:extLst>
              <a:ext uri="{FF2B5EF4-FFF2-40B4-BE49-F238E27FC236}">
                <a16:creationId xmlns:a16="http://schemas.microsoft.com/office/drawing/2014/main" id="{1CB75ED6-10EA-4E4A-8D83-EA4B0D2E2AFA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4998" y="5927412"/>
            <a:ext cx="2080667" cy="13819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786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EE359A0-9F1C-4349-8F3B-6BE37E6D430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4" cy="40894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792008">
                  <a:extLst>
                    <a:ext uri="{9D8B030D-6E8A-4147-A177-3AD203B41FA5}">
                      <a16:colId xmlns:a16="http://schemas.microsoft.com/office/drawing/2014/main" val="4192174407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810915491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3467338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INFN, Italy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CNRS, 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Nikhef</a:t>
                      </a:r>
                      <a:r>
                        <a:rPr lang="en-US" dirty="0"/>
                        <a:t>, The Netherlands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433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Series of lives from LHC restart + experiments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page for Higgs10 with all the events INFN divisions and labs are organising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CMS and ATLAS Italy launched a contest for University students, winners will be announced in July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Live event for 4 July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ICHEP (Bologna, Italy), there will be a big event about the Higgs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Article on the physics of Higgs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Series of articles on LS2 and Run3 detailing FR contribution (four in total, every Friday)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events, such as live streams.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event on 6 July.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 stories testimonials, lab in Grenoble doing the same from tech side.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 events, e.g. Annecy 5 July, also Science fest in October.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 of Higgs thread on Twitter.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event 3 July, will live tweet about this.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 start with a main story about Higgs (focus: science) on 27 June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 28 June until 4 July, we share two personal stories per day. Stories and personal stories all in English.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94706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85E0C94-16C5-4875-BF33-17B724FA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Other opportunities for collaboration…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F41C3-5FDF-4D99-9DD5-98F769541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6/8/22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71571-17A9-4FA7-8E01-A7D9D25B8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Daniela Antonio </a:t>
            </a:r>
            <a:r>
              <a:rPr lang="en-US" dirty="0">
                <a:solidFill>
                  <a:schemeClr val="accent2"/>
                </a:solidFill>
              </a:rPr>
              <a:t>Social Media WG Report – 31</a:t>
            </a:r>
            <a:r>
              <a:rPr lang="en-US" baseline="30000" dirty="0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 EPPCN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CB3F6-EDC2-4095-AFF1-42E45D0E9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26DDF6-E89A-4578-8DD3-797A24CCA33A}"/>
              </a:ext>
            </a:extLst>
          </p:cNvPr>
          <p:cNvSpPr txBox="1"/>
          <p:nvPr/>
        </p:nvSpPr>
        <p:spPr>
          <a:xfrm>
            <a:off x="8216900" y="1193272"/>
            <a:ext cx="3975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!! Use country hashtags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02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354A681-A44B-45E4-8E4D-CFE99E0100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450611"/>
              </p:ext>
            </p:extLst>
          </p:nvPr>
        </p:nvGraphicFramePr>
        <p:xfrm>
          <a:off x="407988" y="1470271"/>
          <a:ext cx="11376025" cy="473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A7BFAD4-815C-4C67-A0CE-A465ADAD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And more opportunities for collaboration…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AB3AD-CF6E-4728-947F-4CD3076A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6/8/22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F9BC6-878C-4427-AB2D-975BC963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Daniela Antonio </a:t>
            </a:r>
            <a:r>
              <a:rPr lang="en-US" dirty="0">
                <a:solidFill>
                  <a:schemeClr val="accent2"/>
                </a:solidFill>
              </a:rPr>
              <a:t>Social Media WG Report – 31</a:t>
            </a:r>
            <a:r>
              <a:rPr lang="en-US" baseline="30000" dirty="0">
                <a:solidFill>
                  <a:schemeClr val="accent2"/>
                </a:solidFill>
              </a:rPr>
              <a:t>st</a:t>
            </a:r>
            <a:r>
              <a:rPr lang="en-US" dirty="0">
                <a:solidFill>
                  <a:schemeClr val="accent2"/>
                </a:solidFill>
              </a:rPr>
              <a:t> EPPCN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23C3E-FE46-4D25-BC47-188902EE8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C3E693-66A7-459C-B423-5460A3765885}"/>
              </a:ext>
            </a:extLst>
          </p:cNvPr>
          <p:cNvSpPr txBox="1"/>
          <p:nvPr/>
        </p:nvSpPr>
        <p:spPr>
          <a:xfrm>
            <a:off x="8216900" y="1193272"/>
            <a:ext cx="3975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!! Use country hashtags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13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25516-83F0-234D-81B3-22D77D24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Media plan - built on 3 milestones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A1A3F1-E2CE-E646-B334-3FAA9F23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Anaïs </a:t>
            </a:r>
            <a:r>
              <a:rPr lang="fr-FR" b="1" dirty="0" err="1"/>
              <a:t>Rassat</a:t>
            </a:r>
            <a:r>
              <a:rPr lang="fr-FR" b="1" dirty="0"/>
              <a:t>, Sophie </a:t>
            </a:r>
            <a:r>
              <a:rPr lang="fr-FR" b="1" dirty="0" err="1"/>
              <a:t>Tesauri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CA36B-9B5C-104A-A477-8FFB0D1C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16CA28-CD3A-F742-A417-FB1855937E42}"/>
              </a:ext>
            </a:extLst>
          </p:cNvPr>
          <p:cNvGrpSpPr/>
          <p:nvPr/>
        </p:nvGrpSpPr>
        <p:grpSpPr>
          <a:xfrm>
            <a:off x="197524" y="1025611"/>
            <a:ext cx="5412444" cy="4901585"/>
            <a:chOff x="175991" y="1192745"/>
            <a:chExt cx="5574835" cy="469370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A6D609D-C24B-E748-92E9-568A64D48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991" y="1192745"/>
              <a:ext cx="5574835" cy="469370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611E835-BA9D-B74A-9E0A-0FBD6A4B6A46}"/>
                </a:ext>
              </a:extLst>
            </p:cNvPr>
            <p:cNvSpPr txBox="1"/>
            <p:nvPr/>
          </p:nvSpPr>
          <p:spPr>
            <a:xfrm>
              <a:off x="2669372" y="1518038"/>
              <a:ext cx="951099" cy="26525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(22 April)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F2FA21B-7BA0-7C4B-B802-3122007BC3F4}"/>
                </a:ext>
              </a:extLst>
            </p:cNvPr>
            <p:cNvSpPr txBox="1"/>
            <p:nvPr/>
          </p:nvSpPr>
          <p:spPr>
            <a:xfrm>
              <a:off x="2595500" y="2925835"/>
              <a:ext cx="779318" cy="26525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(5 July)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560B603-E616-B047-A9D2-8D293FE21B54}"/>
                </a:ext>
              </a:extLst>
            </p:cNvPr>
            <p:cNvSpPr txBox="1"/>
            <p:nvPr/>
          </p:nvSpPr>
          <p:spPr>
            <a:xfrm>
              <a:off x="2585099" y="4333632"/>
              <a:ext cx="756617" cy="276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(4 July)</a:t>
              </a:r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3B9F79D-3B1A-2D48-8885-FE49D4267FAE}"/>
              </a:ext>
            </a:extLst>
          </p:cNvPr>
          <p:cNvSpPr/>
          <p:nvPr/>
        </p:nvSpPr>
        <p:spPr>
          <a:xfrm>
            <a:off x="7405277" y="173725"/>
            <a:ext cx="1491632" cy="44340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CE4BE05-A97E-9440-8457-2273DC108F14}"/>
              </a:ext>
            </a:extLst>
          </p:cNvPr>
          <p:cNvSpPr/>
          <p:nvPr/>
        </p:nvSpPr>
        <p:spPr>
          <a:xfrm>
            <a:off x="8954061" y="151890"/>
            <a:ext cx="1491632" cy="44340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E89936A-727A-9C4D-BD57-AB4C853FC78E}"/>
              </a:ext>
            </a:extLst>
          </p:cNvPr>
          <p:cNvSpPr/>
          <p:nvPr/>
        </p:nvSpPr>
        <p:spPr>
          <a:xfrm>
            <a:off x="10502845" y="136525"/>
            <a:ext cx="1491632" cy="44340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Preparing the future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AE99B0-EC7E-9142-A885-371D65446B7C}"/>
              </a:ext>
            </a:extLst>
          </p:cNvPr>
          <p:cNvSpPr txBox="1"/>
          <p:nvPr/>
        </p:nvSpPr>
        <p:spPr>
          <a:xfrm>
            <a:off x="6516633" y="1365311"/>
            <a:ext cx="54778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GB" sz="12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Media update</a:t>
            </a:r>
            <a:r>
              <a:rPr lang="en-GB" sz="1200" dirty="0">
                <a:solidFill>
                  <a:schemeClr val="tx2"/>
                </a:solidFill>
              </a:rPr>
              <a:t> on 22 April including </a:t>
            </a:r>
            <a:r>
              <a:rPr lang="en-GB" sz="12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LS2 Backgrounders </a:t>
            </a:r>
            <a:r>
              <a:rPr lang="en-GB" sz="1200" dirty="0">
                <a:solidFill>
                  <a:schemeClr val="tx2"/>
                </a:solidFill>
              </a:rPr>
              <a:t>and </a:t>
            </a:r>
            <a:r>
              <a:rPr lang="en-GB" sz="12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LS2 video highlights </a:t>
            </a:r>
            <a:r>
              <a:rPr lang="en-GB" sz="1200" dirty="0">
                <a:solidFill>
                  <a:schemeClr val="tx2"/>
                </a:solidFill>
              </a:rPr>
              <a:t>(see back-up slides for media metrics)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38EA5B-CD90-6641-8482-B358BE9C726C}"/>
              </a:ext>
            </a:extLst>
          </p:cNvPr>
          <p:cNvSpPr txBox="1"/>
          <p:nvPr/>
        </p:nvSpPr>
        <p:spPr>
          <a:xfrm>
            <a:off x="6582034" y="2482824"/>
            <a:ext cx="5528602" cy="3508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30 June, 15:00 (CET):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Media briefing on both Higgs10 and Run 3, in person and webcast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Panel with DG, spokespersons of the four LHC experiments, Joachim </a:t>
            </a:r>
            <a:r>
              <a:rPr lang="en-GB" sz="1200" dirty="0" err="1">
                <a:solidFill>
                  <a:schemeClr val="tx2"/>
                </a:solidFill>
              </a:rPr>
              <a:t>Mnich</a:t>
            </a:r>
            <a:r>
              <a:rPr lang="en-GB" sz="1200" dirty="0">
                <a:solidFill>
                  <a:schemeClr val="tx2"/>
                </a:solidFill>
              </a:rPr>
              <a:t> (Director Research and Computing), Mike Lamont (Director Accelerators and Technology)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Media invitation sent out on 3 June. Already expressed an interest: BBC, Keystone-ATS (Swiss press agency), The Economist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Press release will be shared with journalists in advance, under embargo for 4 July. Text undergoing final approval by DG, then will circulate to partners.</a:t>
            </a:r>
          </a:p>
          <a:p>
            <a:endParaRPr lang="en-GB" sz="1200" b="1" dirty="0">
              <a:solidFill>
                <a:schemeClr val="tx2"/>
              </a:solidFill>
            </a:endParaRPr>
          </a:p>
          <a:p>
            <a:r>
              <a:rPr lang="en-GB" sz="1200" b="1" dirty="0">
                <a:solidFill>
                  <a:schemeClr val="tx2"/>
                </a:solidFill>
              </a:rPr>
              <a:t>4 July, a.m.</a:t>
            </a:r>
            <a:r>
              <a:rPr lang="en-GB" sz="1200" dirty="0">
                <a:solidFill>
                  <a:schemeClr val="tx2"/>
                </a:solidFill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Press release on Higgs10 + media update on Run3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Media update text going through approvals, then will circulate to partners.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Also: </a:t>
            </a:r>
            <a:r>
              <a:rPr lang="en-GB" sz="1200" i="1" dirty="0">
                <a:solidFill>
                  <a:schemeClr val="tx2"/>
                </a:solidFill>
              </a:rPr>
              <a:t>Nature</a:t>
            </a:r>
            <a:r>
              <a:rPr lang="en-GB" sz="1200" dirty="0">
                <a:solidFill>
                  <a:schemeClr val="tx2"/>
                </a:solidFill>
              </a:rPr>
              <a:t> special issue on Higgs with media update.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b="1" dirty="0">
                <a:solidFill>
                  <a:schemeClr val="tx2"/>
                </a:solidFill>
              </a:rPr>
              <a:t>5 July, p.m.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Media update on the restart - has happened!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Include a VNR from the Run3 live event. </a:t>
            </a:r>
          </a:p>
          <a:p>
            <a:pPr marL="285750" indent="-285750" algn="l">
              <a:buFontTx/>
              <a:buChar char="-"/>
            </a:pP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2910D97-5629-911E-F537-38F8C182B781}"/>
              </a:ext>
            </a:extLst>
          </p:cNvPr>
          <p:cNvSpPr/>
          <p:nvPr/>
        </p:nvSpPr>
        <p:spPr>
          <a:xfrm>
            <a:off x="5666642" y="2835458"/>
            <a:ext cx="592049" cy="309173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93E6B0F-FA00-4F28-D805-6DD43B7C260C}"/>
              </a:ext>
            </a:extLst>
          </p:cNvPr>
          <p:cNvCxnSpPr>
            <a:cxnSpLocks/>
          </p:cNvCxnSpPr>
          <p:nvPr/>
        </p:nvCxnSpPr>
        <p:spPr>
          <a:xfrm>
            <a:off x="5609968" y="1574523"/>
            <a:ext cx="592049" cy="0"/>
          </a:xfrm>
          <a:prstGeom prst="straightConnector1">
            <a:avLst/>
          </a:prstGeom>
          <a:ln w="762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13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74273D-E4A4-423D-B9AB-B1B7F01B2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US" sz="2800" dirty="0"/>
              <a:t>Social Media - three campaigns</a:t>
            </a:r>
            <a:endParaRPr lang="en-GB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7BA4E-8A74-42DA-9DDC-1F96A3DE2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en-US" b="1" dirty="0"/>
              <a:t>Daniela Antonio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0BB8D-DB7A-42C6-9E3D-97C5FE02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4E5C46-B61D-485D-AA2C-17D5972E2F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26" y="1240481"/>
            <a:ext cx="5616575" cy="4908527"/>
          </a:xfrm>
        </p:spPr>
        <p:txBody>
          <a:bodyPr/>
          <a:lstStyle/>
          <a:p>
            <a:r>
              <a:rPr lang="en-US" sz="1600" dirty="0">
                <a:solidFill>
                  <a:schemeClr val="tx2"/>
                </a:solidFill>
              </a:rPr>
              <a:t>The goal is to build interest towards the tenth anniversary of the discovery of the Higgs boson. </a:t>
            </a:r>
            <a:r>
              <a:rPr lang="en-US" sz="1600" b="0" dirty="0">
                <a:solidFill>
                  <a:schemeClr val="tx2"/>
                </a:solidFill>
              </a:rPr>
              <a:t> </a:t>
            </a:r>
          </a:p>
          <a:p>
            <a:r>
              <a:rPr lang="en-US" sz="1600" b="0" dirty="0">
                <a:solidFill>
                  <a:schemeClr val="tx2"/>
                </a:solidFill>
              </a:rPr>
              <a:t>How: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Promote the events around the three milestones to our key audiences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Engage our community in positive conversations tailored to each campaign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dirty="0">
                <a:solidFill>
                  <a:schemeClr val="tx2"/>
                </a:solidFill>
              </a:rPr>
              <a:t>Hashtags to aggregate campaign content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Can be combined and used with other topic-specific hashtags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9300"/>
                </a:solidFill>
              </a:rPr>
              <a:t>Partners are invited to use these hashtags in their posts</a:t>
            </a:r>
          </a:p>
        </p:txBody>
      </p:sp>
      <p:graphicFrame>
        <p:nvGraphicFramePr>
          <p:cNvPr id="11" name="Content Placeholder 12">
            <a:extLst>
              <a:ext uri="{FF2B5EF4-FFF2-40B4-BE49-F238E27FC236}">
                <a16:creationId xmlns:a16="http://schemas.microsoft.com/office/drawing/2014/main" id="{8FC8478A-4C16-4CD4-AD34-7FEEB577EC4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98941323"/>
              </p:ext>
            </p:extLst>
          </p:nvPr>
        </p:nvGraphicFramePr>
        <p:xfrm>
          <a:off x="6172201" y="1154315"/>
          <a:ext cx="5611813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Graphic 6" descr="Arrow: Straight with solid fill">
            <a:extLst>
              <a:ext uri="{FF2B5EF4-FFF2-40B4-BE49-F238E27FC236}">
                <a16:creationId xmlns:a16="http://schemas.microsoft.com/office/drawing/2014/main" id="{5F3E016C-B42B-4F41-88F2-85CD6A14EA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80077" y="2787722"/>
            <a:ext cx="914400" cy="91440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AE8B56B-E8A1-4844-9102-78C0EEE10C4C}"/>
              </a:ext>
            </a:extLst>
          </p:cNvPr>
          <p:cNvSpPr/>
          <p:nvPr/>
        </p:nvSpPr>
        <p:spPr>
          <a:xfrm>
            <a:off x="7405277" y="173725"/>
            <a:ext cx="1491632" cy="44340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BE3CEDB-E26E-3342-9524-B15F4395C85E}"/>
              </a:ext>
            </a:extLst>
          </p:cNvPr>
          <p:cNvSpPr/>
          <p:nvPr/>
        </p:nvSpPr>
        <p:spPr>
          <a:xfrm>
            <a:off x="8954061" y="151890"/>
            <a:ext cx="1491632" cy="44340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C2B7B0A-6616-EB4A-A031-A143A01B91B3}"/>
              </a:ext>
            </a:extLst>
          </p:cNvPr>
          <p:cNvSpPr/>
          <p:nvPr/>
        </p:nvSpPr>
        <p:spPr>
          <a:xfrm>
            <a:off x="10502845" y="136525"/>
            <a:ext cx="1491632" cy="44340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Preparing the future</a:t>
            </a:r>
          </a:p>
        </p:txBody>
      </p:sp>
      <p:pic>
        <p:nvPicPr>
          <p:cNvPr id="14" name="Graphic 13" descr="Arrow: Straight with solid fill">
            <a:extLst>
              <a:ext uri="{FF2B5EF4-FFF2-40B4-BE49-F238E27FC236}">
                <a16:creationId xmlns:a16="http://schemas.microsoft.com/office/drawing/2014/main" id="{B6966FA0-50BE-6F9C-16BA-C56F6AC9BF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80077" y="454968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6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33" y="277685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Higgs@10 content on </a:t>
            </a:r>
            <a:r>
              <a:rPr lang="en-GB" sz="2800" dirty="0" err="1"/>
              <a:t>home.cern</a:t>
            </a:r>
            <a:r>
              <a:rPr lang="en-GB" sz="28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Kate </a:t>
            </a:r>
            <a:r>
              <a:rPr lang="fr-FR" b="1" dirty="0" err="1"/>
              <a:t>Kahle</a:t>
            </a:r>
            <a:r>
              <a:rPr lang="fr-FR" b="1" dirty="0"/>
              <a:t>, Piotr </a:t>
            </a:r>
            <a:r>
              <a:rPr lang="fr-FR" b="1" dirty="0" err="1"/>
              <a:t>Traczyk</a:t>
            </a:r>
            <a:r>
              <a:rPr lang="fr-FR" b="1" dirty="0"/>
              <a:t>, Matthew </a:t>
            </a:r>
            <a:r>
              <a:rPr lang="fr-FR" b="1" dirty="0" err="1"/>
              <a:t>Chalmers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1ED3493-7242-0BE8-DF06-3B3CEF90ADF1}"/>
              </a:ext>
            </a:extLst>
          </p:cNvPr>
          <p:cNvSpPr/>
          <p:nvPr/>
        </p:nvSpPr>
        <p:spPr>
          <a:xfrm>
            <a:off x="6370019" y="266348"/>
            <a:ext cx="1836738" cy="5820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FDD01B3-203B-B6AD-E88A-970D706DC21B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7F46C65-14D5-297B-754F-CB8DFEECC4B9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531B5DD-077D-F38B-112B-78C2F6FD9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1" y="2576266"/>
            <a:ext cx="4768546" cy="3654157"/>
          </a:xfrm>
          <a:prstGeom prst="rect">
            <a:avLst/>
          </a:prstGeom>
        </p:spPr>
      </p:pic>
      <p:sp>
        <p:nvSpPr>
          <p:cNvPr id="8" name="AutoShape 2">
            <a:extLst>
              <a:ext uri="{FF2B5EF4-FFF2-40B4-BE49-F238E27FC236}">
                <a16:creationId xmlns:a16="http://schemas.microsoft.com/office/drawing/2014/main" id="{C306E835-3010-5A9F-9F00-FBEDEB3D6E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Picture 1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D1318F9-BF49-F425-1DB0-41C3253BC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814" y="2570706"/>
            <a:ext cx="4822732" cy="36652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D90A31-2318-9F69-93D3-9F8BEBEC8B4B}"/>
              </a:ext>
            </a:extLst>
          </p:cNvPr>
          <p:cNvSpPr txBox="1"/>
          <p:nvPr/>
        </p:nvSpPr>
        <p:spPr>
          <a:xfrm>
            <a:off x="314933" y="864641"/>
            <a:ext cx="4206280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Seven quick facts planned: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200" dirty="0">
                <a:solidFill>
                  <a:schemeClr val="tx2"/>
                </a:solidFill>
              </a:rPr>
              <a:t>What is the Higgs boson? </a:t>
            </a:r>
            <a:r>
              <a:rPr lang="en-GB" sz="1200" i="1" dirty="0">
                <a:solidFill>
                  <a:schemeClr val="tx2"/>
                </a:solidFill>
              </a:rPr>
              <a:t>[ready to share with partners]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200" dirty="0">
                <a:solidFill>
                  <a:schemeClr val="tx2"/>
                </a:solidFill>
              </a:rPr>
              <a:t>How do particles get mass? </a:t>
            </a:r>
            <a:r>
              <a:rPr lang="en-GB" sz="1200" i="1" dirty="0">
                <a:solidFill>
                  <a:schemeClr val="tx2"/>
                </a:solidFill>
              </a:rPr>
              <a:t>[ready to share with partners]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How did we discover the Higgs boson?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How did we know it was the Higgs?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What have we learned in the last 10 years?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What are we going to look for next?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How does the Higgs boson impact everyday life?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B0316-F5AC-8B43-14D4-BB4821BB1551}"/>
              </a:ext>
            </a:extLst>
          </p:cNvPr>
          <p:cNvSpPr txBox="1"/>
          <p:nvPr/>
        </p:nvSpPr>
        <p:spPr>
          <a:xfrm rot="19842327">
            <a:off x="5214936" y="2796670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0A9F68-1999-D520-477C-8554333B62CE}"/>
              </a:ext>
            </a:extLst>
          </p:cNvPr>
          <p:cNvSpPr txBox="1"/>
          <p:nvPr/>
        </p:nvSpPr>
        <p:spPr>
          <a:xfrm rot="19842327">
            <a:off x="10207745" y="5719704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6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3310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19616-D973-0A43-8619-97A52E6E9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13690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400" dirty="0"/>
              <a:t>Online media kits - #</a:t>
            </a:r>
            <a:r>
              <a:rPr lang="en-GB" sz="2400" dirty="0" err="1"/>
              <a:t>RestartingLHC</a:t>
            </a:r>
            <a:r>
              <a:rPr lang="en-GB" sz="2400" dirty="0"/>
              <a:t> example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11E275-EAF9-A348-976D-CAC47F83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Kate </a:t>
            </a:r>
            <a:r>
              <a:rPr lang="fr-FR" b="1" dirty="0" err="1"/>
              <a:t>Kahle</a:t>
            </a:r>
            <a:r>
              <a:rPr lang="fr-FR" b="1" dirty="0"/>
              <a:t>, </a:t>
            </a:r>
            <a:r>
              <a:rPr lang="fr-FR" b="1" dirty="0" err="1"/>
              <a:t>Mailys</a:t>
            </a:r>
            <a:r>
              <a:rPr lang="fr-FR" b="1" dirty="0"/>
              <a:t> Nicolet, Fabienne </a:t>
            </a:r>
            <a:r>
              <a:rPr lang="fr-FR" b="1" dirty="0" err="1"/>
              <a:t>Landua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6AE02-E0CA-AF47-A7DB-9F2085D3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EBB210D-C84B-9872-43B3-8E05A7F84CE1}"/>
              </a:ext>
            </a:extLst>
          </p:cNvPr>
          <p:cNvSpPr/>
          <p:nvPr/>
        </p:nvSpPr>
        <p:spPr>
          <a:xfrm>
            <a:off x="7405277" y="173725"/>
            <a:ext cx="1491632" cy="44340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D8B1231-8672-0E1D-F7FC-161ECBA6A01E}"/>
              </a:ext>
            </a:extLst>
          </p:cNvPr>
          <p:cNvSpPr/>
          <p:nvPr/>
        </p:nvSpPr>
        <p:spPr>
          <a:xfrm>
            <a:off x="8954061" y="151890"/>
            <a:ext cx="1491632" cy="44340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FD763C7-C98A-7C1F-B801-F2345F34C8EB}"/>
              </a:ext>
            </a:extLst>
          </p:cNvPr>
          <p:cNvSpPr/>
          <p:nvPr/>
        </p:nvSpPr>
        <p:spPr>
          <a:xfrm>
            <a:off x="10502845" y="136525"/>
            <a:ext cx="1491632" cy="44340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Preparing the future</a:t>
            </a:r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76A1683-BC81-6CE2-48B4-01D4031C5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874807"/>
            <a:ext cx="5877999" cy="5154693"/>
          </a:xfrm>
          <a:prstGeom prst="rect">
            <a:avLst/>
          </a:prstGeom>
        </p:spPr>
      </p:pic>
      <p:pic>
        <p:nvPicPr>
          <p:cNvPr id="13" name="Picture 12" descr="Diagram, timeline&#10;&#10;Description automatically generated">
            <a:extLst>
              <a:ext uri="{FF2B5EF4-FFF2-40B4-BE49-F238E27FC236}">
                <a16:creationId xmlns:a16="http://schemas.microsoft.com/office/drawing/2014/main" id="{D8A43B16-C2E5-4441-E390-6801FC435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108" y="943980"/>
            <a:ext cx="6193782" cy="5154694"/>
          </a:xfrm>
          <a:prstGeom prst="rect">
            <a:avLst/>
          </a:prstGeom>
        </p:spPr>
      </p:pic>
      <p:pic>
        <p:nvPicPr>
          <p:cNvPr id="15" name="Picture 14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2FC89D00-E0AA-39BB-7571-575F0776C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191" y="961835"/>
            <a:ext cx="5577398" cy="5137314"/>
          </a:xfrm>
          <a:prstGeom prst="rect">
            <a:avLst/>
          </a:prstGeom>
        </p:spPr>
      </p:pic>
      <p:pic>
        <p:nvPicPr>
          <p:cNvPr id="17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1EC390C-EE67-458E-229B-0F5F1A78B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2472" y="4628803"/>
            <a:ext cx="5342005" cy="138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9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05" y="683493"/>
            <a:ext cx="4006958" cy="1065742"/>
          </a:xfrm>
        </p:spPr>
        <p:txBody>
          <a:bodyPr/>
          <a:lstStyle/>
          <a:p>
            <a:r>
              <a:rPr lang="en-GB" sz="2400" dirty="0"/>
              <a:t>CERN Bulletin</a:t>
            </a:r>
            <a:br>
              <a:rPr lang="en-GB" sz="2000" dirty="0"/>
            </a:br>
            <a:br>
              <a:rPr lang="en-GB" sz="2000" dirty="0"/>
            </a:br>
            <a:r>
              <a:rPr lang="en-GB" sz="1800" b="0" dirty="0"/>
              <a:t>A century of discovery: CERN’s past, present and future relations with the Higgs 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- </a:t>
            </a:r>
            <a:r>
              <a:rPr lang="fr-FR" b="1" dirty="0"/>
              <a:t>Thomas </a:t>
            </a:r>
            <a:r>
              <a:rPr lang="fr-FR" b="1" dirty="0" err="1"/>
              <a:t>Hortala</a:t>
            </a:r>
            <a:r>
              <a:rPr lang="fr-FR" b="1" dirty="0"/>
              <a:t>, Matthew </a:t>
            </a:r>
            <a:r>
              <a:rPr lang="fr-FR" b="1" dirty="0" err="1"/>
              <a:t>Chalmers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7A4A8C-AE55-9E4E-86ED-3F4853FF41E7}"/>
              </a:ext>
            </a:extLst>
          </p:cNvPr>
          <p:cNvSpPr/>
          <p:nvPr/>
        </p:nvSpPr>
        <p:spPr>
          <a:xfrm>
            <a:off x="7405277" y="173725"/>
            <a:ext cx="1491632" cy="44340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D20609-ED25-B64F-84C5-4802A1072D89}"/>
              </a:ext>
            </a:extLst>
          </p:cNvPr>
          <p:cNvSpPr/>
          <p:nvPr/>
        </p:nvSpPr>
        <p:spPr>
          <a:xfrm>
            <a:off x="8954061" y="151890"/>
            <a:ext cx="1491632" cy="44340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AC2400B-5ACA-5849-9736-CED5190BB96D}"/>
              </a:ext>
            </a:extLst>
          </p:cNvPr>
          <p:cNvSpPr/>
          <p:nvPr/>
        </p:nvSpPr>
        <p:spPr>
          <a:xfrm>
            <a:off x="10502845" y="136525"/>
            <a:ext cx="1491632" cy="44340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Preparing the future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C49B4D-3403-7346-A2CB-7FF2A21EB29A}"/>
              </a:ext>
            </a:extLst>
          </p:cNvPr>
          <p:cNvSpPr txBox="1"/>
          <p:nvPr/>
        </p:nvSpPr>
        <p:spPr>
          <a:xfrm>
            <a:off x="197522" y="2263393"/>
            <a:ext cx="282449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8 articles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April - August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Covering period 1960s to 2040s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BD3BFD-1D05-084B-AA55-A85690332622}"/>
              </a:ext>
            </a:extLst>
          </p:cNvPr>
          <p:cNvSpPr txBox="1"/>
          <p:nvPr/>
        </p:nvSpPr>
        <p:spPr>
          <a:xfrm>
            <a:off x="4423719" y="889443"/>
            <a:ext cx="7570758" cy="5170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b="1" dirty="0">
                <a:solidFill>
                  <a:schemeClr val="tx2"/>
                </a:solidFill>
              </a:rPr>
              <a:t>“A boson is born” </a:t>
            </a:r>
            <a:r>
              <a:rPr lang="en-US" sz="1400" dirty="0">
                <a:solidFill>
                  <a:schemeClr val="tx2"/>
                </a:solidFill>
              </a:rPr>
              <a:t>(Matthew Chalmers, CERN Courier editor)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the 1964 Higgs origins (first paper rejected by CERN-TH’s </a:t>
            </a:r>
            <a:r>
              <a:rPr lang="en-US" sz="1400" i="1" dirty="0" err="1">
                <a:solidFill>
                  <a:schemeClr val="tx2"/>
                </a:solidFill>
              </a:rPr>
              <a:t>Prentki</a:t>
            </a:r>
            <a:r>
              <a:rPr lang="en-US" sz="1400" i="1" dirty="0">
                <a:solidFill>
                  <a:schemeClr val="tx2"/>
                </a:solidFill>
              </a:rPr>
              <a:t>) </a:t>
            </a:r>
            <a:endParaRPr lang="en-GB" sz="1400" i="1" dirty="0">
              <a:solidFill>
                <a:schemeClr val="tx2"/>
              </a:solidFill>
            </a:endParaRPr>
          </a:p>
          <a:p>
            <a:endParaRPr lang="en-GB" sz="1400" i="1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CH" sz="1400" i="1" dirty="0">
                <a:solidFill>
                  <a:schemeClr val="tx2"/>
                </a:solidFill>
              </a:rPr>
              <a:t> </a:t>
            </a:r>
            <a:r>
              <a:rPr lang="en-US" sz="1400" b="1" dirty="0">
                <a:solidFill>
                  <a:schemeClr val="tx2"/>
                </a:solidFill>
              </a:rPr>
              <a:t>“The Higgs boson and the rise of the Standard Model of Particle Physics in the 1970s” </a:t>
            </a:r>
            <a:r>
              <a:rPr lang="en-US" sz="1400" dirty="0">
                <a:solidFill>
                  <a:schemeClr val="tx2"/>
                </a:solidFill>
              </a:rPr>
              <a:t>(John Ellis, CERN TH) 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Neutral currents and Higgs phenomenology in the 1970s</a:t>
            </a:r>
            <a:endParaRPr lang="en-CH" sz="1400" i="1" dirty="0">
              <a:solidFill>
                <a:schemeClr val="tx2"/>
              </a:solidFill>
            </a:endParaRPr>
          </a:p>
          <a:p>
            <a:endParaRPr lang="en-CH" sz="1400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b="1" dirty="0">
                <a:solidFill>
                  <a:schemeClr val="tx2"/>
                </a:solidFill>
              </a:rPr>
              <a:t>“Three quarters of the Higgs discovered” </a:t>
            </a:r>
            <a:r>
              <a:rPr lang="en-US" sz="1400" dirty="0">
                <a:solidFill>
                  <a:schemeClr val="tx2"/>
                </a:solidFill>
              </a:rPr>
              <a:t>(Matthew Chalmers)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the W&amp;Z discoveries in 1983</a:t>
            </a:r>
          </a:p>
          <a:p>
            <a:endParaRPr lang="en-US" sz="1400" i="1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“LEP at the limits” </a:t>
            </a:r>
            <a:r>
              <a:rPr lang="en-US" sz="1400" dirty="0">
                <a:solidFill>
                  <a:schemeClr val="tx2"/>
                </a:solidFill>
              </a:rPr>
              <a:t>(Roger Cashmore and Luciano </a:t>
            </a:r>
            <a:r>
              <a:rPr lang="en-US" sz="1400" dirty="0" err="1">
                <a:solidFill>
                  <a:schemeClr val="tx2"/>
                </a:solidFill>
              </a:rPr>
              <a:t>Maiani</a:t>
            </a:r>
            <a:r>
              <a:rPr lang="en-US" sz="1400" dirty="0">
                <a:solidFill>
                  <a:schemeClr val="tx2"/>
                </a:solidFill>
              </a:rPr>
              <a:t>)  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LEP and the Higgs (decision to close the LEP despite reluctance in the community</a:t>
            </a:r>
            <a:r>
              <a:rPr lang="en-CH" sz="1400" dirty="0">
                <a:solidFill>
                  <a:schemeClr val="tx2"/>
                </a:solidFill>
              </a:rPr>
              <a:t> </a:t>
            </a:r>
            <a:endParaRPr lang="en-US" sz="1400" i="1" dirty="0">
              <a:solidFill>
                <a:schemeClr val="tx2"/>
              </a:solidFill>
            </a:endParaRPr>
          </a:p>
          <a:p>
            <a:endParaRPr lang="en-US" sz="1400" b="1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“Big Bang day” or “Just another day at the office”      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On the </a:t>
            </a:r>
            <a:r>
              <a:rPr lang="en-US" sz="1400" i="1" dirty="0">
                <a:solidFill>
                  <a:schemeClr val="tx2"/>
                </a:solidFill>
              </a:rPr>
              <a:t>2008 LHC start up</a:t>
            </a:r>
            <a:r>
              <a:rPr lang="en-CH" sz="1400" dirty="0">
                <a:solidFill>
                  <a:schemeClr val="tx2"/>
                </a:solidFill>
              </a:rPr>
              <a:t> </a:t>
            </a:r>
          </a:p>
          <a:p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“I think we have it”    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the 2012 discovery announcement </a:t>
            </a:r>
            <a:endParaRPr lang="en-CH" sz="1400" dirty="0">
              <a:solidFill>
                <a:schemeClr val="tx2"/>
              </a:solidFill>
            </a:endParaRPr>
          </a:p>
          <a:p>
            <a:endParaRPr lang="en-CH" sz="1400" b="1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“10 years of interrogation” 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On the 10 years of Higgs research since 2012</a:t>
            </a:r>
          </a:p>
          <a:p>
            <a:endParaRPr lang="en-US" sz="1400" b="1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The Higgs and the universe </a:t>
            </a:r>
            <a:r>
              <a:rPr lang="en-US" sz="1400" dirty="0">
                <a:solidFill>
                  <a:schemeClr val="tx2"/>
                </a:solidFill>
              </a:rPr>
              <a:t>(Matthew McCullough)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endParaRPr lang="en-CH" sz="1400" dirty="0">
              <a:solidFill>
                <a:schemeClr val="tx2"/>
              </a:solidFill>
            </a:endParaRPr>
          </a:p>
          <a:p>
            <a:r>
              <a:rPr lang="en-US" sz="1400" i="1" dirty="0">
                <a:solidFill>
                  <a:schemeClr val="tx2"/>
                </a:solidFill>
              </a:rPr>
              <a:t>On the Future of Higgs research (HL-LHC / FCC)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85F1F-72E7-BE5A-562F-BF328AE19F03}"/>
              </a:ext>
            </a:extLst>
          </p:cNvPr>
          <p:cNvSpPr txBox="1"/>
          <p:nvPr/>
        </p:nvSpPr>
        <p:spPr>
          <a:xfrm>
            <a:off x="197522" y="3023951"/>
            <a:ext cx="31034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dirty="0">
                <a:hlinkClick r:id="rId2"/>
              </a:rPr>
              <a:t>https://home.cern/news/series/higgs10</a:t>
            </a:r>
            <a:r>
              <a:rPr lang="en-GB" sz="1400" dirty="0"/>
              <a:t> </a:t>
            </a:r>
          </a:p>
        </p:txBody>
      </p:sp>
      <p:pic>
        <p:nvPicPr>
          <p:cNvPr id="12" name="Picture 11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4366FC41-FF37-BFEA-7763-BDDBAF37B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22" y="4521536"/>
            <a:ext cx="4022271" cy="153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7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04" y="683493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CERN Courier – Two special issues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Matthew </a:t>
            </a:r>
            <a:r>
              <a:rPr lang="fr-FR" b="1" dirty="0" err="1"/>
              <a:t>Chalmers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C49B4D-3403-7346-A2CB-7FF2A21EB29A}"/>
              </a:ext>
            </a:extLst>
          </p:cNvPr>
          <p:cNvSpPr txBox="1"/>
          <p:nvPr/>
        </p:nvSpPr>
        <p:spPr>
          <a:xfrm>
            <a:off x="252304" y="1542318"/>
            <a:ext cx="609043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May / June – “A new chapter for the LHC” - </a:t>
            </a:r>
            <a:r>
              <a:rPr lang="en-GB" sz="2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Run 3</a:t>
            </a:r>
            <a:endParaRPr lang="en-GB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l"/>
            <a:endParaRPr lang="en-GB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l"/>
            <a:r>
              <a:rPr lang="en-GB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Jul / Aug – the </a:t>
            </a:r>
            <a:r>
              <a:rPr lang="en-GB" sz="2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Higgs boson</a:t>
            </a:r>
            <a:endParaRPr lang="en-GB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l"/>
            <a:endParaRPr lang="en-GB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5B81BD4-7F9A-0B69-12A6-A9D338EDF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504" y="208177"/>
            <a:ext cx="4478192" cy="596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7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44" y="483435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2800" dirty="0"/>
              <a:t>Exhibition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9602"/>
            <a:ext cx="7221538" cy="365125"/>
          </a:xfrm>
        </p:spPr>
        <p:txBody>
          <a:bodyPr/>
          <a:lstStyle/>
          <a:p>
            <a:r>
              <a:rPr lang="fr-FR" dirty="0"/>
              <a:t>Higgs@10 </a:t>
            </a:r>
            <a:r>
              <a:rPr lang="fr-FR" dirty="0" err="1"/>
              <a:t>comms</a:t>
            </a:r>
            <a:r>
              <a:rPr lang="fr-FR" dirty="0"/>
              <a:t> and </a:t>
            </a:r>
            <a:r>
              <a:rPr lang="fr-FR" dirty="0" err="1"/>
              <a:t>outreach</a:t>
            </a:r>
            <a:r>
              <a:rPr lang="fr-FR" dirty="0"/>
              <a:t> </a:t>
            </a:r>
            <a:r>
              <a:rPr lang="fr-FR" dirty="0" err="1"/>
              <a:t>campaign</a:t>
            </a:r>
            <a:r>
              <a:rPr lang="fr-FR" dirty="0"/>
              <a:t> – </a:t>
            </a:r>
            <a:r>
              <a:rPr lang="fr-FR" b="1" dirty="0"/>
              <a:t>Antonella </a:t>
            </a:r>
            <a:r>
              <a:rPr lang="fr-FR" b="1" dirty="0" err="1"/>
              <a:t>del</a:t>
            </a:r>
            <a:r>
              <a:rPr lang="fr-FR" b="1" dirty="0"/>
              <a:t> Rosso, Fabienne </a:t>
            </a:r>
            <a:r>
              <a:rPr lang="fr-FR" b="1" dirty="0" err="1"/>
              <a:t>Landua</a:t>
            </a:r>
            <a:r>
              <a:rPr lang="fr-FR" b="1" dirty="0"/>
              <a:t>, Ana Godinho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C49B4D-3403-7346-A2CB-7FF2A21EB29A}"/>
              </a:ext>
            </a:extLst>
          </p:cNvPr>
          <p:cNvSpPr txBox="1"/>
          <p:nvPr/>
        </p:nvSpPr>
        <p:spPr>
          <a:xfrm>
            <a:off x="286144" y="1092812"/>
            <a:ext cx="4849210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On </a:t>
            </a:r>
            <a:r>
              <a:rPr lang="en-GB" sz="1600" i="1" dirty="0">
                <a:solidFill>
                  <a:schemeClr val="tx2"/>
                </a:solidFill>
              </a:rPr>
              <a:t>Esplanade des </a:t>
            </a:r>
            <a:r>
              <a:rPr lang="en-GB" sz="1600" i="1" dirty="0" err="1">
                <a:solidFill>
                  <a:schemeClr val="tx2"/>
                </a:solidFill>
              </a:rPr>
              <a:t>Particules</a:t>
            </a:r>
            <a:r>
              <a:rPr lang="en-GB" sz="1600" i="1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+ Content available to MS, partner labs, etc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 French and English</a:t>
            </a: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10 panels in total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5 Higgs-related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5 about current and future technologies (HL-LHC)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Installed on </a:t>
            </a:r>
            <a:r>
              <a:rPr lang="en-GB" sz="1600" i="1" dirty="0">
                <a:solidFill>
                  <a:schemeClr val="tx2"/>
                </a:solidFill>
              </a:rPr>
              <a:t>Esplanade des </a:t>
            </a:r>
            <a:r>
              <a:rPr lang="en-GB" sz="1600" i="1" dirty="0" err="1">
                <a:solidFill>
                  <a:schemeClr val="tx2"/>
                </a:solidFill>
              </a:rPr>
              <a:t>Particules</a:t>
            </a:r>
            <a:r>
              <a:rPr lang="en-GB" sz="1600" i="1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by 1 July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C000"/>
                </a:solidFill>
              </a:rPr>
              <a:t>Panels are on the visual identity </a:t>
            </a:r>
            <a:r>
              <a:rPr lang="en-GB" sz="1600" b="1" dirty="0">
                <a:solidFill>
                  <a:srgbClr val="FFC000"/>
                </a:solidFill>
                <a:hlinkClick r:id="rId2"/>
              </a:rPr>
              <a:t>website</a:t>
            </a:r>
            <a:r>
              <a:rPr lang="en-GB" sz="1600" b="1" dirty="0">
                <a:solidFill>
                  <a:srgbClr val="FFC000"/>
                </a:solidFill>
              </a:rPr>
              <a:t>, for download and translation </a:t>
            </a:r>
            <a:r>
              <a:rPr lang="en-GB" sz="1600" dirty="0">
                <a:solidFill>
                  <a:srgbClr val="FFC000"/>
                </a:solidFill>
              </a:rPr>
              <a:t>(please contact Fabienne)</a:t>
            </a:r>
          </a:p>
        </p:txBody>
      </p:sp>
      <p:pic>
        <p:nvPicPr>
          <p:cNvPr id="10" name="Picture 9" descr="A picture containing indoor, toy&#10;&#10;Description automatically generated">
            <a:extLst>
              <a:ext uri="{FF2B5EF4-FFF2-40B4-BE49-F238E27FC236}">
                <a16:creationId xmlns:a16="http://schemas.microsoft.com/office/drawing/2014/main" id="{FCC381D4-ACD0-6543-AC89-E0311AC2B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637" y="4167663"/>
            <a:ext cx="2894020" cy="1964769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A1E745F-DDA5-EB33-A725-28B6AA2F5B80}"/>
              </a:ext>
            </a:extLst>
          </p:cNvPr>
          <p:cNvSpPr/>
          <p:nvPr/>
        </p:nvSpPr>
        <p:spPr>
          <a:xfrm>
            <a:off x="6370019" y="266348"/>
            <a:ext cx="1836738" cy="5820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Celebration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AB1B9B6-C50B-A886-AEB2-77782C354163}"/>
              </a:ext>
            </a:extLst>
          </p:cNvPr>
          <p:cNvSpPr/>
          <p:nvPr/>
        </p:nvSpPr>
        <p:spPr>
          <a:xfrm>
            <a:off x="10189177" y="249943"/>
            <a:ext cx="1836738" cy="5820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Preparing the future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35EA8D7-31EE-CDDF-5C28-A83E011C201F}"/>
              </a:ext>
            </a:extLst>
          </p:cNvPr>
          <p:cNvSpPr/>
          <p:nvPr/>
        </p:nvSpPr>
        <p:spPr>
          <a:xfrm>
            <a:off x="8279598" y="266348"/>
            <a:ext cx="1836738" cy="5820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10 years on</a:t>
            </a:r>
          </a:p>
        </p:txBody>
      </p:sp>
      <p:pic>
        <p:nvPicPr>
          <p:cNvPr id="19" name="Picture 18" descr="Graphical user interface, company name&#10;&#10;Description automatically generated with medium confidence">
            <a:extLst>
              <a:ext uri="{FF2B5EF4-FFF2-40B4-BE49-F238E27FC236}">
                <a16:creationId xmlns:a16="http://schemas.microsoft.com/office/drawing/2014/main" id="{55FDB5A7-441E-4446-05D6-3975D0714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1625" y="1016306"/>
            <a:ext cx="6575606" cy="301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87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iggs10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242466"/>
      </a:accent1>
      <a:accent2>
        <a:srgbClr val="0033A0"/>
      </a:accent2>
      <a:accent3>
        <a:srgbClr val="61C4D3"/>
      </a:accent3>
      <a:accent4>
        <a:srgbClr val="7BB1D6"/>
      </a:accent4>
      <a:accent5>
        <a:srgbClr val="BDBDCB"/>
      </a:accent5>
      <a:accent6>
        <a:srgbClr val="A6A6A6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iggs@10 Template PPT" id="{C988B0BF-BE99-304D-B887-7AD34E21FCE3}" vid="{33C7A7FC-66F8-9F43-99AD-8204FE9A14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1621</TotalTime>
  <Words>2532</Words>
  <Application>Microsoft Macintosh PowerPoint</Application>
  <PresentationFormat>Widescreen</PresentationFormat>
  <Paragraphs>400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PowerPoint Presentation</vt:lpstr>
      <vt:lpstr>Components of the campaign</vt:lpstr>
      <vt:lpstr>Media plan - built on 3 milestones</vt:lpstr>
      <vt:lpstr>Social Media - three campaigns</vt:lpstr>
      <vt:lpstr>Higgs@10 content on home.cern </vt:lpstr>
      <vt:lpstr>Online media kits - #RestartingLHC example</vt:lpstr>
      <vt:lpstr>CERN Bulletin  A century of discovery: CERN’s past, present and future relations with the Higgs  </vt:lpstr>
      <vt:lpstr>CERN Courier – Two special issues</vt:lpstr>
      <vt:lpstr>Exhibition</vt:lpstr>
      <vt:lpstr>Higgs scientific symposium - 4 July</vt:lpstr>
      <vt:lpstr>Higgs scientific symposium - 4 July</vt:lpstr>
      <vt:lpstr>Live of Run3 first physics – 5 July 2022</vt:lpstr>
      <vt:lpstr>LHC Run3 live sequence</vt:lpstr>
      <vt:lpstr>Events for the general public </vt:lpstr>
      <vt:lpstr>PowerPoint Presentation</vt:lpstr>
      <vt:lpstr>Education resources / activities</vt:lpstr>
      <vt:lpstr>PowerPoint Presentation</vt:lpstr>
      <vt:lpstr>Back-up slides</vt:lpstr>
      <vt:lpstr>LHC restart clippings across all countries </vt:lpstr>
      <vt:lpstr>LHC restart - summary of international and national media outlets</vt:lpstr>
      <vt:lpstr>LHC restart across CERN Member States</vt:lpstr>
      <vt:lpstr>#restartingLHC update 31.03.2022</vt:lpstr>
      <vt:lpstr>#restartingLHC at a glance</vt:lpstr>
      <vt:lpstr>Key figures and insights</vt:lpstr>
      <vt:lpstr>Other opportunities for collaboration…</vt:lpstr>
      <vt:lpstr>And more opportunities for collaboration…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Godinho</dc:creator>
  <cp:lastModifiedBy>Ana Godinho</cp:lastModifiedBy>
  <cp:revision>44</cp:revision>
  <dcterms:created xsi:type="dcterms:W3CDTF">2022-05-11T09:18:02Z</dcterms:created>
  <dcterms:modified xsi:type="dcterms:W3CDTF">2022-06-09T15:07:07Z</dcterms:modified>
</cp:coreProperties>
</file>