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7" r:id="rId5"/>
    <p:sldId id="261" r:id="rId6"/>
    <p:sldId id="274" r:id="rId7"/>
    <p:sldId id="275" r:id="rId8"/>
    <p:sldId id="271" r:id="rId9"/>
    <p:sldId id="273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02C3792-DD45-1CC5-CAB3-95C30301A7B9}" name="Ana Godinho" initials="AG" userId="S::ana.godinho@cern.ch::4787d02e-5b21-4a0f-966e-8db40ac15a9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93"/>
    <p:restoredTop sz="94699"/>
  </p:normalViewPr>
  <p:slideViewPr>
    <p:cSldViewPr snapToGrid="0" snapToObjects="1">
      <p:cViewPr varScale="1">
        <p:scale>
          <a:sx n="184" d="100"/>
          <a:sy n="184" d="100"/>
        </p:scale>
        <p:origin x="1368" y="176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86407-71DE-004F-9069-1B106F2757D7}" type="datetime1">
              <a:t>8/26/22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1B819-35A6-1E4A-974C-027A5F370BF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0701C-2F06-FA4C-B30F-A2A789699B94}" type="datetime1">
              <a:t>8/26/22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15BA24-BA6D-194E-A359-15988E35966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531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Jupiter/2016/ECO/IRBranding/PPT/Rectangle-16X9.png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280A1-4A3C-0A42-8486-71D983DD7097}" type="datetime1">
              <a:rPr lang="de-CH" smtClean="0"/>
              <a:t>26.08.22</a:t>
            </a:fld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Enlarged Directorate Meeting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2D875-FE72-6A4D-A7BC-E636243A7870}" type="datetime1">
              <a:rPr lang="de-CH" smtClean="0"/>
              <a:t>26.08.22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Enlarged Directorate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FD369-43F3-3D4D-93A9-9CB612660DA7}" type="datetime1">
              <a:rPr lang="de-CH" smtClean="0"/>
              <a:t>26.08.22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Enlarged Directorate Meeting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14C96-B074-134C-B8E7-72AFA9A7D033}" type="datetime1">
              <a:rPr lang="de-CH" smtClean="0"/>
              <a:t>26.08.22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Enlarged Directorate Meeting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-16X9.png" descr="/Volumes/Jupiter/2016/ECO/IRBranding/PPT/Rectangle-16X9.png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68" y="0"/>
            <a:ext cx="857153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124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9E45D-D9BC-3045-B218-0D300A16BFA8}" type="datetime1">
              <a:rPr lang="de-CH" smtClean="0"/>
              <a:t>26.08.22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Enlarged Directorate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3B03D-962D-7C48-ADC0-F42F741CB7EB}" type="datetime1">
              <a:rPr lang="de-CH" smtClean="0"/>
              <a:t>26.08.22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Enlarged Directorate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BFB1B-3EB6-7644-8560-B3E44B096C12}" type="datetime1">
              <a:rPr lang="de-CH" smtClean="0"/>
              <a:t>26.08.22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Enlarged Directorate Meeting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file://localhost/Volumes/Jupiter/2016/ECO/IRBranding/PPT/Banner-16X9.png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-16X9.png" descr="/Volumes/Jupiter/2016/ECO/IRBranding/PPT/Banner-16X9.png"/>
          <p:cNvPicPr>
            <a:picLocks noChangeAspect="1"/>
          </p:cNvPicPr>
          <p:nvPr userDrawn="1"/>
        </p:nvPicPr>
        <p:blipFill>
          <a:blip r:embed="rId16" r:link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9229"/>
            <a:ext cx="9144000" cy="63062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6501F-87DB-554A-96BD-636EEA3EB8B3}" type="datetime1">
              <a:rPr lang="de-CH" smtClean="0"/>
              <a:t>26.08.22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Enlarged Directorate Meeting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82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30A9B1E-A16A-6142-91CF-C70B34A4CA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26152"/>
          <a:stretch/>
        </p:blipFill>
        <p:spPr>
          <a:xfrm>
            <a:off x="69" y="8878"/>
            <a:ext cx="9152721" cy="45144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7D63FF-3A47-C34D-880C-B126DA24D2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972" y="0"/>
            <a:ext cx="3594100" cy="14351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4AE235-F7CB-1249-BA2D-A90AAE56FBEA}"/>
              </a:ext>
            </a:extLst>
          </p:cNvPr>
          <p:cNvSpPr txBox="1"/>
          <p:nvPr/>
        </p:nvSpPr>
        <p:spPr>
          <a:xfrm>
            <a:off x="6996" y="14351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4 July 2022: Scientific Symposium to celebrate</a:t>
            </a:r>
          </a:p>
          <a:p>
            <a:pPr algn="ctr"/>
            <a:r>
              <a:rPr lang="en-US" sz="2400" dirty="0"/>
              <a:t>the 10</a:t>
            </a:r>
            <a:r>
              <a:rPr lang="en-US" sz="2400" baseline="30000" dirty="0"/>
              <a:t>th</a:t>
            </a:r>
            <a:r>
              <a:rPr lang="en-US" sz="2400" dirty="0"/>
              <a:t> anniversary of the Higgs boson discovery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C22097-CB53-9445-B8E2-F5550ECC3425}"/>
              </a:ext>
            </a:extLst>
          </p:cNvPr>
          <p:cNvSpPr txBox="1"/>
          <p:nvPr/>
        </p:nvSpPr>
        <p:spPr>
          <a:xfrm>
            <a:off x="0" y="245225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James Gillies, 29 August 2022, on behalf of the organizing committee*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4D3362-CFBB-014F-9619-C0BF6ADA1B31}"/>
              </a:ext>
            </a:extLst>
          </p:cNvPr>
          <p:cNvSpPr txBox="1"/>
          <p:nvPr/>
        </p:nvSpPr>
        <p:spPr>
          <a:xfrm>
            <a:off x="5447135" y="4052772"/>
            <a:ext cx="3676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*Fabio </a:t>
            </a:r>
            <a:r>
              <a:rPr lang="en-US" sz="1200" dirty="0" err="1"/>
              <a:t>Cerutti</a:t>
            </a:r>
            <a:r>
              <a:rPr lang="en-US" sz="1200" dirty="0"/>
              <a:t>, James Gillies, Massimo </a:t>
            </a:r>
            <a:r>
              <a:rPr lang="en-US" sz="1200" dirty="0" err="1"/>
              <a:t>Giovanozzi</a:t>
            </a:r>
            <a:r>
              <a:rPr lang="en-US" sz="1200" dirty="0"/>
              <a:t>, Chiara </a:t>
            </a:r>
            <a:r>
              <a:rPr lang="en-US" sz="1200" dirty="0" err="1"/>
              <a:t>Mariotti</a:t>
            </a:r>
            <a:r>
              <a:rPr lang="en-US" sz="1200" dirty="0"/>
              <a:t>, Matthew McCullough, Pippa Wells</a:t>
            </a:r>
          </a:p>
        </p:txBody>
      </p:sp>
    </p:spTree>
    <p:extLst>
      <p:ext uri="{BB962C8B-B14F-4D97-AF65-F5344CB8AC3E}">
        <p14:creationId xmlns:p14="http://schemas.microsoft.com/office/powerpoint/2010/main" val="649434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6E4ADDD-1E13-B34E-9D55-229670B813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25649"/>
          <a:stretch/>
        </p:blipFill>
        <p:spPr>
          <a:xfrm>
            <a:off x="-623" y="0"/>
            <a:ext cx="9144623" cy="45327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64E239-A568-0944-8651-0B494F9E7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972" y="0"/>
            <a:ext cx="3594100" cy="14351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279972F-ED8A-BE48-BD0C-7A73E0D1CAFF}"/>
              </a:ext>
            </a:extLst>
          </p:cNvPr>
          <p:cNvSpPr txBox="1"/>
          <p:nvPr/>
        </p:nvSpPr>
        <p:spPr>
          <a:xfrm>
            <a:off x="260771" y="1435100"/>
            <a:ext cx="39302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Objectives: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Celebrate the discovery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Highlight progress over the last 10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Look forward to the future of Higgs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 diversity of speakers</a:t>
            </a:r>
          </a:p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36BE3-BCD0-C94E-BD70-C2DAA7C45203}"/>
              </a:ext>
            </a:extLst>
          </p:cNvPr>
          <p:cNvSpPr txBox="1"/>
          <p:nvPr/>
        </p:nvSpPr>
        <p:spPr>
          <a:xfrm>
            <a:off x="5056908" y="1435100"/>
            <a:ext cx="33458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Audiences: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physics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Interested public (morning)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Neighbours</a:t>
            </a:r>
            <a:r>
              <a:rPr lang="en-US" dirty="0"/>
              <a:t> (morning)</a:t>
            </a:r>
          </a:p>
        </p:txBody>
      </p:sp>
    </p:spTree>
    <p:extLst>
      <p:ext uri="{BB962C8B-B14F-4D97-AF65-F5344CB8AC3E}">
        <p14:creationId xmlns:p14="http://schemas.microsoft.com/office/powerpoint/2010/main" val="622435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6E4ADDD-1E13-B34E-9D55-229670B813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25649"/>
          <a:stretch/>
        </p:blipFill>
        <p:spPr>
          <a:xfrm>
            <a:off x="-623" y="0"/>
            <a:ext cx="9144623" cy="45327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64E239-A568-0944-8651-0B494F9E7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972" y="0"/>
            <a:ext cx="3594100" cy="14351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279972F-ED8A-BE48-BD0C-7A73E0D1CAFF}"/>
              </a:ext>
            </a:extLst>
          </p:cNvPr>
          <p:cNvSpPr txBox="1"/>
          <p:nvPr/>
        </p:nvSpPr>
        <p:spPr>
          <a:xfrm>
            <a:off x="1665696" y="1292862"/>
            <a:ext cx="6196757" cy="2623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Morning session: review and celebration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“I knew we had it”</a:t>
            </a:r>
            <a:r>
              <a:rPr lang="en-US" sz="1100" dirty="0"/>
              <a:t>  Rolf Heuer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The Large Hadron Collider - a marvel of technology</a:t>
            </a:r>
            <a:r>
              <a:rPr lang="en-US" sz="1100" dirty="0"/>
              <a:t> Lyn Evans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The ATLAS detector - from design to discovery</a:t>
            </a:r>
            <a:r>
              <a:rPr lang="en-US" sz="1100" dirty="0"/>
              <a:t> Peter Jenni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The CMS detector - from design to discovery</a:t>
            </a:r>
            <a:r>
              <a:rPr lang="en-US" sz="1100" dirty="0"/>
              <a:t> Michel Della Negra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 err="1"/>
              <a:t>Brout</a:t>
            </a:r>
            <a:r>
              <a:rPr lang="en-US" sz="1100" b="1" dirty="0"/>
              <a:t>, Englert and Higgs - memories and reminiscences</a:t>
            </a:r>
            <a:br>
              <a:rPr lang="en-US" sz="1100" b="1" dirty="0"/>
            </a:br>
            <a:r>
              <a:rPr lang="en-US" sz="1100" dirty="0"/>
              <a:t>Eliezer </a:t>
            </a:r>
            <a:r>
              <a:rPr lang="en-US" sz="1100" dirty="0" err="1"/>
              <a:t>Rabinovici</a:t>
            </a:r>
            <a:r>
              <a:rPr lang="en-US" sz="1100" dirty="0"/>
              <a:t>, </a:t>
            </a:r>
            <a:r>
              <a:rPr lang="en-US" sz="1100" dirty="0" err="1"/>
              <a:t>Asmeret</a:t>
            </a:r>
            <a:r>
              <a:rPr lang="en-US" sz="1100" dirty="0"/>
              <a:t> </a:t>
            </a:r>
            <a:r>
              <a:rPr lang="en-US" sz="1100" dirty="0" err="1"/>
              <a:t>Asefaw</a:t>
            </a:r>
            <a:r>
              <a:rPr lang="en-US" sz="1100" dirty="0"/>
              <a:t> </a:t>
            </a:r>
            <a:r>
              <a:rPr lang="en-US" sz="1100" dirty="0" err="1"/>
              <a:t>Berhe</a:t>
            </a:r>
            <a:r>
              <a:rPr lang="en-US" sz="1100" dirty="0"/>
              <a:t>, François Englert, Katherine Graham, Peter Higgs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10 years of Higgs boson measurements at ATLAS and CMS </a:t>
            </a:r>
            <a:r>
              <a:rPr lang="en-US" sz="1100" dirty="0"/>
              <a:t>Kerstin </a:t>
            </a:r>
            <a:r>
              <a:rPr lang="en-US" sz="1100" dirty="0" err="1"/>
              <a:t>Tackmann</a:t>
            </a:r>
            <a:endParaRPr lang="en-US" sz="11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10 years of Higgs boson measurements at CMS and ATLAS</a:t>
            </a:r>
            <a:r>
              <a:rPr lang="en-US" sz="1100" dirty="0"/>
              <a:t> André David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Closing remarks and a look to the future </a:t>
            </a:r>
            <a:r>
              <a:rPr lang="en-US" sz="1100" dirty="0"/>
              <a:t>Fabiola </a:t>
            </a:r>
            <a:r>
              <a:rPr lang="en-US" sz="1100" dirty="0" err="1"/>
              <a:t>Gianotti</a:t>
            </a:r>
            <a:endParaRPr lang="en-US" sz="11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7B0294-E5D1-F842-8058-9F909C55B336}"/>
              </a:ext>
            </a:extLst>
          </p:cNvPr>
          <p:cNvSpPr txBox="1"/>
          <p:nvPr/>
        </p:nvSpPr>
        <p:spPr>
          <a:xfrm>
            <a:off x="3830782" y="163552"/>
            <a:ext cx="446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/event/1135177/</a:t>
            </a:r>
          </a:p>
        </p:txBody>
      </p:sp>
    </p:spTree>
    <p:extLst>
      <p:ext uri="{BB962C8B-B14F-4D97-AF65-F5344CB8AC3E}">
        <p14:creationId xmlns:p14="http://schemas.microsoft.com/office/powerpoint/2010/main" val="2950269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6E4ADDD-1E13-B34E-9D55-229670B813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25649"/>
          <a:stretch/>
        </p:blipFill>
        <p:spPr>
          <a:xfrm>
            <a:off x="-623" y="0"/>
            <a:ext cx="9144623" cy="45327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64E239-A568-0944-8651-0B494F9E7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972" y="0"/>
            <a:ext cx="3594100" cy="14351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279972F-ED8A-BE48-BD0C-7A73E0D1CAFF}"/>
              </a:ext>
            </a:extLst>
          </p:cNvPr>
          <p:cNvSpPr txBox="1"/>
          <p:nvPr/>
        </p:nvSpPr>
        <p:spPr>
          <a:xfrm>
            <a:off x="1083806" y="1262618"/>
            <a:ext cx="6975763" cy="3154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Afternoon session: Scientific symposium with new results</a:t>
            </a:r>
          </a:p>
          <a:p>
            <a:endParaRPr lang="en-US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Theory inputs to experimental measurements and the LHC Higgs working group</a:t>
            </a:r>
            <a:r>
              <a:rPr lang="en-US" sz="1100" dirty="0"/>
              <a:t> </a:t>
            </a:r>
            <a:r>
              <a:rPr lang="en-US" sz="1100" dirty="0" err="1"/>
              <a:t>Reisaburo</a:t>
            </a:r>
            <a:r>
              <a:rPr lang="en-US" sz="1100" dirty="0"/>
              <a:t> Tanaka 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The importance of the accuracy of theoretical predictions</a:t>
            </a:r>
            <a:r>
              <a:rPr lang="en-US" sz="1100" dirty="0"/>
              <a:t> Massimiliano </a:t>
            </a:r>
            <a:r>
              <a:rPr lang="en-US" sz="1100" dirty="0" err="1"/>
              <a:t>Grazzini</a:t>
            </a:r>
            <a:endParaRPr lang="en-US" sz="11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Higgs boson properties: mass, width, spin and CP</a:t>
            </a:r>
            <a:r>
              <a:rPr lang="en-US" sz="1100" dirty="0"/>
              <a:t> Marco </a:t>
            </a:r>
            <a:r>
              <a:rPr lang="en-US" sz="1100" dirty="0" err="1"/>
              <a:t>Delmastro</a:t>
            </a:r>
            <a:r>
              <a:rPr lang="en-US" sz="1100" dirty="0"/>
              <a:t> 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Higgs boson production cross sections and couplings</a:t>
            </a:r>
            <a:r>
              <a:rPr lang="en-US" sz="1100" dirty="0"/>
              <a:t> </a:t>
            </a:r>
            <a:r>
              <a:rPr lang="en-US" sz="1100" dirty="0" err="1"/>
              <a:t>Adinda</a:t>
            </a:r>
            <a:r>
              <a:rPr lang="en-US" sz="1100" dirty="0"/>
              <a:t> De Wit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The Higgs boson self-interaction</a:t>
            </a:r>
            <a:r>
              <a:rPr lang="en-US" sz="1100" dirty="0"/>
              <a:t> Arnaud Ferrari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Rare Higgs boson decays</a:t>
            </a:r>
            <a:r>
              <a:rPr lang="en-US" sz="1100" dirty="0"/>
              <a:t> Andrea Carlo Marini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The Higgs boson in searches for physics beyond the Standard Model</a:t>
            </a:r>
            <a:r>
              <a:rPr lang="en-US" sz="1100" dirty="0"/>
              <a:t> Roberto Salerno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The LHC future: from Run 3 to the ultimate performance</a:t>
            </a:r>
            <a:r>
              <a:rPr lang="en-US" sz="1100" dirty="0"/>
              <a:t> Mike Lamont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The LHC experiments' outlook for Run 3 and the High Luminosity LHC</a:t>
            </a:r>
            <a:r>
              <a:rPr lang="en-US" sz="1100" dirty="0"/>
              <a:t> Elizabeth </a:t>
            </a:r>
            <a:r>
              <a:rPr lang="en-US" sz="1100" dirty="0" err="1"/>
              <a:t>Brost</a:t>
            </a:r>
            <a:endParaRPr lang="en-US" sz="11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/>
              <a:t>Prospects for the future - the Standard Model and beyond</a:t>
            </a:r>
            <a:r>
              <a:rPr lang="en-US" sz="1100" dirty="0"/>
              <a:t> </a:t>
            </a:r>
            <a:r>
              <a:rPr lang="en-US" sz="1100" dirty="0" err="1"/>
              <a:t>Nima</a:t>
            </a:r>
            <a:r>
              <a:rPr lang="en-US" sz="1100" dirty="0"/>
              <a:t> </a:t>
            </a:r>
            <a:r>
              <a:rPr lang="en-US" sz="1100" dirty="0" err="1"/>
              <a:t>Arkani-Hamed</a:t>
            </a:r>
            <a:endParaRPr lang="en-US" sz="11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7B0294-E5D1-F842-8058-9F909C55B336}"/>
              </a:ext>
            </a:extLst>
          </p:cNvPr>
          <p:cNvSpPr txBox="1"/>
          <p:nvPr/>
        </p:nvSpPr>
        <p:spPr>
          <a:xfrm>
            <a:off x="3830782" y="163552"/>
            <a:ext cx="446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/event/1135177/</a:t>
            </a:r>
          </a:p>
        </p:txBody>
      </p:sp>
    </p:spTree>
    <p:extLst>
      <p:ext uri="{BB962C8B-B14F-4D97-AF65-F5344CB8AC3E}">
        <p14:creationId xmlns:p14="http://schemas.microsoft.com/office/powerpoint/2010/main" val="3011944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6E4ADDD-1E13-B34E-9D55-229670B813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25649"/>
          <a:stretch/>
        </p:blipFill>
        <p:spPr>
          <a:xfrm>
            <a:off x="-623" y="0"/>
            <a:ext cx="9144623" cy="45327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64E239-A568-0944-8651-0B494F9E7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972" y="0"/>
            <a:ext cx="3594100" cy="14351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279972F-ED8A-BE48-BD0C-7A73E0D1CAFF}"/>
              </a:ext>
            </a:extLst>
          </p:cNvPr>
          <p:cNvSpPr txBox="1"/>
          <p:nvPr/>
        </p:nvSpPr>
        <p:spPr>
          <a:xfrm>
            <a:off x="260771" y="1435100"/>
            <a:ext cx="39302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Challenges: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COVID (still!)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Speakers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VIP guest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Reservation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Live captioning</a:t>
            </a:r>
          </a:p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36BE3-BCD0-C94E-BD70-C2DAA7C45203}"/>
              </a:ext>
            </a:extLst>
          </p:cNvPr>
          <p:cNvSpPr txBox="1"/>
          <p:nvPr/>
        </p:nvSpPr>
        <p:spPr>
          <a:xfrm>
            <a:off x="4561609" y="1435100"/>
            <a:ext cx="44553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Remote speakers (Rolf, </a:t>
            </a:r>
            <a:r>
              <a:rPr lang="en-US" dirty="0" err="1"/>
              <a:t>Nima</a:t>
            </a:r>
            <a:r>
              <a:rPr lang="en-US" dirty="0"/>
              <a:t>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Many important actors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Many important actors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Empty places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Complex subject for lay audience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Quality issues (automatic better?)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546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6E4ADDD-1E13-B34E-9D55-229670B813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25649"/>
          <a:stretch/>
        </p:blipFill>
        <p:spPr>
          <a:xfrm>
            <a:off x="-623" y="0"/>
            <a:ext cx="9144623" cy="45327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64E239-A568-0944-8651-0B494F9E7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972" y="0"/>
            <a:ext cx="3594100" cy="14351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279972F-ED8A-BE48-BD0C-7A73E0D1CAFF}"/>
              </a:ext>
            </a:extLst>
          </p:cNvPr>
          <p:cNvSpPr txBox="1"/>
          <p:nvPr/>
        </p:nvSpPr>
        <p:spPr>
          <a:xfrm>
            <a:off x="260770" y="1435100"/>
            <a:ext cx="84468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did we do?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Auditorium oversubscribed (but empty seats)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Online audience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Peak ~1150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Difficult to disentangle the various feeds, but general observations are: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Morning ~ double afternoon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Subtitles used (investigate automatic for future events?)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Low take up </a:t>
            </a:r>
            <a:r>
              <a:rPr lang="en-US"/>
              <a:t>for French (~40?)</a:t>
            </a: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Peak was last talk of morning session (Fabiola)</a:t>
            </a:r>
          </a:p>
        </p:txBody>
      </p:sp>
    </p:spTree>
    <p:extLst>
      <p:ext uri="{BB962C8B-B14F-4D97-AF65-F5344CB8AC3E}">
        <p14:creationId xmlns:p14="http://schemas.microsoft.com/office/powerpoint/2010/main" val="77948016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AC23DBB6153F40BFCACB66D3335828" ma:contentTypeVersion="6" ma:contentTypeDescription="Create a new document." ma:contentTypeScope="" ma:versionID="f3cbe6dea676a1563668a2931b13480d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targetNamespace="http://schemas.microsoft.com/office/2006/metadata/properties" ma:root="true" ma:fieldsID="8c9cc3a6dcc5bf39f56c49cae08a97c1" ns1:_="" ns2:_="">
    <xsd:import namespace="http://schemas.microsoft.com/sharepoint/v3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EmailHead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8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9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0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3" nillable="true" ma:displayName="E-Mail Headers" ma:hidden="true" ma:internalName="EmailHeaders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0010C8-F1F5-4E6C-A5E9-FF0D750E5BA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microsoft.com/sharepoint/v4"/>
  </ds:schemaRefs>
</ds:datastoreItem>
</file>

<file path=customXml/itemProps2.xml><?xml version="1.0" encoding="utf-8"?>
<ds:datastoreItem xmlns:ds="http://schemas.openxmlformats.org/officeDocument/2006/customXml" ds:itemID="{A38A25ED-C305-4011-8412-74330B182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121A550-B2D7-4FAA-AEE5-D59F647AC0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1131</TotalTime>
  <Words>459</Words>
  <Application>Microsoft Macintosh PowerPoint</Application>
  <PresentationFormat>On-screen Show (16:9)</PresentationFormat>
  <Paragraphs>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Optima</vt:lpstr>
      <vt:lpstr>Wingdings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James Gillies</cp:lastModifiedBy>
  <cp:revision>66</cp:revision>
  <dcterms:created xsi:type="dcterms:W3CDTF">2012-11-30T11:04:26Z</dcterms:created>
  <dcterms:modified xsi:type="dcterms:W3CDTF">2022-08-26T11:09:01Z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0x010100B3AC23DBB6153F40BFCACB66D3335828</vt:lpwstr>
  </property>
</Properties>
</file>