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1"/>
  </p:normalViewPr>
  <p:slideViewPr>
    <p:cSldViewPr snapToGrid="0">
      <p:cViewPr varScale="1">
        <p:scale>
          <a:sx n="104" d="100"/>
          <a:sy n="104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hortala/Downloads/Analytics%20Home%20Pages%2020220427-2022081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hortala/Downloads/Analytics%20Home%20Pages%2020220427-20220816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hortala/Documents/Higgs10%20sta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Page views per Higgs10</a:t>
            </a:r>
            <a:r>
              <a:rPr lang="en-GB" baseline="0"/>
              <a:t> articles/features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5.3822933854761362E-2"/>
          <c:y val="1.6053801163933141E-2"/>
          <c:w val="0.9242716946422449"/>
          <c:h val="0.7562176714296389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Dataset1!$B$2:$B$9</c:f>
              <c:numCache>
                <c:formatCode>General</c:formatCode>
                <c:ptCount val="8"/>
                <c:pt idx="0">
                  <c:v>2384</c:v>
                </c:pt>
                <c:pt idx="1">
                  <c:v>1919</c:v>
                </c:pt>
                <c:pt idx="2">
                  <c:v>1771</c:v>
                </c:pt>
                <c:pt idx="3">
                  <c:v>1768</c:v>
                </c:pt>
                <c:pt idx="4">
                  <c:v>869</c:v>
                </c:pt>
                <c:pt idx="5">
                  <c:v>708</c:v>
                </c:pt>
                <c:pt idx="6">
                  <c:v>701</c:v>
                </c:pt>
                <c:pt idx="7">
                  <c:v>435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ED-D44D-92DD-C8583619AAD8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Dataset1!$C$2:$C$9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1-58ED-D44D-92DD-C8583619AAD8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Dataset1!$D$2:$D$9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2-58ED-D44D-92DD-C8583619AAD8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Dataset1!$E$2:$E$9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3-58ED-D44D-92DD-C8583619AAD8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Dataset1!$F$2:$F$9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4-58ED-D44D-92DD-C8583619AAD8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Dataset1!$G$2:$G$9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5-58ED-D44D-92DD-C8583619AAD8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Dataset1!$H$2:$H$9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6-58ED-D44D-92DD-C8583619AA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7013360"/>
        <c:axId val="527015008"/>
      </c:barChart>
      <c:catAx>
        <c:axId val="5270133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Articles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27015008"/>
        <c:crosses val="autoZero"/>
        <c:auto val="1"/>
        <c:lblAlgn val="ctr"/>
        <c:lblOffset val="100"/>
        <c:noMultiLvlLbl val="0"/>
      </c:catAx>
      <c:valAx>
        <c:axId val="52701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Page views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27013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Page views per Higgs10</a:t>
            </a:r>
            <a:r>
              <a:rPr lang="en-GB" baseline="0"/>
              <a:t> articles/features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6.2970484594451981E-2"/>
          <c:y val="2.1326062950939459E-2"/>
          <c:w val="0.9242716946422449"/>
          <c:h val="0.7562176714296389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Dataset1!$B$2:$B$9</c:f>
              <c:numCache>
                <c:formatCode>General</c:formatCode>
                <c:ptCount val="8"/>
                <c:pt idx="0">
                  <c:v>2384</c:v>
                </c:pt>
                <c:pt idx="1">
                  <c:v>1919</c:v>
                </c:pt>
                <c:pt idx="2">
                  <c:v>1771</c:v>
                </c:pt>
                <c:pt idx="3">
                  <c:v>1768</c:v>
                </c:pt>
                <c:pt idx="4">
                  <c:v>869</c:v>
                </c:pt>
                <c:pt idx="5">
                  <c:v>708</c:v>
                </c:pt>
                <c:pt idx="6">
                  <c:v>701</c:v>
                </c:pt>
                <c:pt idx="7">
                  <c:v>435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ED-D44D-92DD-C8583619AAD8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Dataset1!$C$2:$C$9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1-58ED-D44D-92DD-C8583619AAD8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Dataset1!$D$2:$D$9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2-58ED-D44D-92DD-C8583619AAD8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Dataset1!$E$2:$E$9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3-58ED-D44D-92DD-C8583619AAD8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Dataset1!$F$2:$F$9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4-58ED-D44D-92DD-C8583619AAD8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Dataset1!$G$2:$G$9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5-58ED-D44D-92DD-C8583619AAD8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Dataset1!$A$2:$A$9</c:f>
              <c:strCache>
                <c:ptCount val="8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The rise of the standard model in the 1970s</c:v>
                </c:pt>
                <c:pt idx="5">
                  <c:v>Three quarters of the way there</c:v>
                </c:pt>
                <c:pt idx="6">
                  <c:v>The dramatic last year of LEP</c:v>
                </c:pt>
                <c:pt idx="7">
                  <c:v>Inventing the future of higgs research</c:v>
                </c:pt>
              </c:strCache>
            </c:strRef>
          </c:cat>
          <c:val>
            <c:numRef>
              <c:f>Dataset1!$H$2:$H$9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6-58ED-D44D-92DD-C8583619AA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7013360"/>
        <c:axId val="527015008"/>
      </c:barChart>
      <c:catAx>
        <c:axId val="5270133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Articles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27015008"/>
        <c:crosses val="autoZero"/>
        <c:auto val="1"/>
        <c:lblAlgn val="ctr"/>
        <c:lblOffset val="100"/>
        <c:noMultiLvlLbl val="0"/>
      </c:catAx>
      <c:valAx>
        <c:axId val="52701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Page views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27013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Page views of </a:t>
            </a:r>
            <a:r>
              <a:rPr lang="en-GB" b="1" i="0" baseline="0">
                <a:solidFill>
                  <a:schemeClr val="accent1">
                    <a:lumMod val="75000"/>
                  </a:schemeClr>
                </a:solidFill>
              </a:rPr>
              <a:t>Higgs10 pieces </a:t>
            </a:r>
            <a:r>
              <a:rPr lang="en-GB"/>
              <a:t>and regular </a:t>
            </a:r>
            <a:r>
              <a:rPr lang="en-GB" b="1" i="0" baseline="0">
                <a:solidFill>
                  <a:schemeClr val="accent2">
                    <a:lumMod val="75000"/>
                  </a:schemeClr>
                </a:solidFill>
              </a:rPr>
              <a:t>home.cern articles </a:t>
            </a:r>
            <a:r>
              <a:rPr lang="en-GB" baseline="0"/>
              <a:t>in spring/summer 2022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4.5440108029974516E-2"/>
          <c:y val="0.10825247504387733"/>
          <c:w val="0.94675225379436267"/>
          <c:h val="0.727855829139411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900-3D45-BCDD-F4B265504AB6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900-3D45-BCDD-F4B265504AB6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900-3D45-BCDD-F4B265504AB6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900-3D45-BCDD-F4B265504AB6}"/>
              </c:ext>
            </c:extLst>
          </c:dPt>
          <c:cat>
            <c:strRef>
              <c:f>Dataset1!$A$2:$A$13</c:f>
              <c:strCache>
                <c:ptCount val="12"/>
                <c:pt idx="0">
                  <c:v>When spring 2012 turned to summer</c:v>
                </c:pt>
                <c:pt idx="1">
                  <c:v>Big Bang Day</c:v>
                </c:pt>
                <c:pt idx="2">
                  <c:v>A boson is born</c:v>
                </c:pt>
                <c:pt idx="3">
                  <c:v>Ten things we've learned</c:v>
                </c:pt>
                <c:pt idx="4">
                  <c:v>LHCb reveals antimatter production in cosmic collisions </c:v>
                </c:pt>
                <c:pt idx="5">
                  <c:v>The rise of the standard model in the 1970s</c:v>
                </c:pt>
                <c:pt idx="6">
                  <c:v>Three quarters of the way there</c:v>
                </c:pt>
                <c:pt idx="7">
                  <c:v>The dramatic last year of LEP</c:v>
                </c:pt>
                <c:pt idx="8">
                  <c:v>CMS measures top quark's mass </c:v>
                </c:pt>
                <c:pt idx="9">
                  <c:v>Inventing the future of higgs research</c:v>
                </c:pt>
                <c:pt idx="10">
                  <c:v>New ATTRACT funding </c:v>
                </c:pt>
                <c:pt idx="11">
                  <c:v>ATLAS harnessing supercomputer </c:v>
                </c:pt>
              </c:strCache>
            </c:strRef>
          </c:cat>
          <c:val>
            <c:numRef>
              <c:f>Dataset1!$B$2:$B$13</c:f>
              <c:numCache>
                <c:formatCode>General</c:formatCode>
                <c:ptCount val="12"/>
                <c:pt idx="0">
                  <c:v>2384</c:v>
                </c:pt>
                <c:pt idx="1">
                  <c:v>1919</c:v>
                </c:pt>
                <c:pt idx="2">
                  <c:v>1771</c:v>
                </c:pt>
                <c:pt idx="3">
                  <c:v>1768</c:v>
                </c:pt>
                <c:pt idx="4">
                  <c:v>1030</c:v>
                </c:pt>
                <c:pt idx="5">
                  <c:v>869</c:v>
                </c:pt>
                <c:pt idx="6">
                  <c:v>708</c:v>
                </c:pt>
                <c:pt idx="7">
                  <c:v>701</c:v>
                </c:pt>
                <c:pt idx="8">
                  <c:v>500</c:v>
                </c:pt>
                <c:pt idx="9">
                  <c:v>435</c:v>
                </c:pt>
                <c:pt idx="10">
                  <c:v>410</c:v>
                </c:pt>
                <c:pt idx="11">
                  <c:v>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900-3D45-BCDD-F4B265504A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8412880"/>
        <c:axId val="1754554480"/>
      </c:barChart>
      <c:catAx>
        <c:axId val="174841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754554480"/>
        <c:crosses val="autoZero"/>
        <c:auto val="1"/>
        <c:lblAlgn val="ctr"/>
        <c:lblOffset val="100"/>
        <c:noMultiLvlLbl val="0"/>
      </c:catAx>
      <c:valAx>
        <c:axId val="1754554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748412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8D9A9-D309-0D44-AA78-2E6F261A3A32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C59DB-1C54-7A47-B277-A254121C6AF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16738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C59DB-1C54-7A47-B277-A254121C6AF6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725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6A9D5-522B-1B52-75B9-8477B3F99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A5B29D-62AA-D7DF-94F8-BD30CF5590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BE817-F61B-9993-967C-BEE36F5FE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9B33A-DE05-A8C9-3048-A134C5FB1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53FC0-1194-40C8-3B4A-8757F30B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633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7E8B9-DB2F-3E5C-80A3-3397CB60F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F758F3-25F9-F7DB-CCBF-86D80F71A8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7ECB1-5088-A538-FF04-896756593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7787F-6F50-FFF6-2A35-280D2325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232E8-C262-E710-87F1-2F6F115C8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69330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C9F6E8-6887-7ED1-D683-06D08EB630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43A54B-48F9-5CED-61F6-50E799858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FE58B-7A24-9E6E-B2A3-6382D8488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C1A89-29D9-7701-D792-C04403497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7F72C-262F-1D4D-DBCD-B0FD6E44E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8642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E9D99-9157-27D7-B105-F2C1D0E12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F66E1-E629-C6CC-7CFA-723A59A18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775BE-7A55-906B-7CFF-B79885440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7BD1D-1F60-4330-01D6-22FE16503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AAFB7-191D-73CA-A33F-647B37083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359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D4210-3B3E-2CB4-FCFC-F857F0FA6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BD4FDC-8F93-3F4E-BCDD-D43164C99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D9E71-D87D-8C7F-9771-735AD1176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AB05A-8301-F982-AA35-1BC742157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35BFF-EE54-0707-B3C6-738D708E4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3566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48E27-9B1F-24AF-B99D-8B55E0FDF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13E6C-628A-8E49-8DE4-44C80B1DF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37E9EA-A3B1-66E9-7C12-39C14BF728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18166-E60F-943A-455F-4E951EB1F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E6EDC0-51CB-064D-1F4E-ACAB670A9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A6022-DCA8-CC50-9CCB-3AF0A73A6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4385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668D8-2DAB-235A-94B3-621A4676A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08341E-4568-F3EF-A574-11DC12BC5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D1C92C-B81B-42A3-E5C7-5106AE0A70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44CA9B-C267-20F7-9400-5EF8738C1F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B8F0B1-DED9-CDAA-F296-4A842EF371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A93740-EB5E-9E7D-A7F9-5E4C68914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114DA4-8FC8-8E80-21F1-47DF6B439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D71938-99B2-A015-DA9D-ABE78978E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0936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3439B-DE2E-E79E-5EFE-63FAE36D2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35DD1D-5D6F-E021-8226-B0F6380E7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030FE1-4809-07B0-DB70-3D53F7AA9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5B115D-3F38-3B94-EDEF-F7CAFFC5A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73558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A6E3B8-D334-CBDD-6D02-5AF32C39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91EA91-697C-D794-2ACB-16453BD4F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26B253-982E-B954-1CC6-670F5470A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7781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B72BE-7DD0-B087-F2A3-6143BDA2F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69676-5192-DCD9-2A67-BA9505BB8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66EBB-FCF1-28E1-F914-305D5C4B55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07A00B-7AB0-019F-9983-87D628B60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8EB05D-99F0-60CA-D577-C238BA526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75A0E-80FC-F2D4-8FC4-F32C17FBF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0465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0226F-F430-C713-88CC-A755E9ACC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EEDA9C-6762-D2E2-0552-189C23120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D7544-B4EA-811D-669B-DD20F19E6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30185-390B-8832-FB5A-9D193AA1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261F5D-9691-2EAE-BDDB-6E13CEE89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F42845-69AB-2F6D-6F45-2F7322DA4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2759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B00956-8029-AD3D-B873-A512B0D0B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C735E-2A29-F65E-CEC3-BA4394653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487D2-77B9-50E6-9152-F2AB7C139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71440-D848-E542-8435-716CCD9C0F5F}" type="datetimeFigureOut">
              <a:rPr lang="en-CH" smtClean="0"/>
              <a:t>29.08.22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4B00C-2247-70D2-719D-9CB16E882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8C5B6-7AD5-1D7A-AAA7-B115F4DC0C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8378F-5EA6-2F4A-AE1D-CCAE471D1E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684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10DC1-7C58-D5BF-1D8C-D5EADA15B3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593432"/>
            <a:ext cx="9144000" cy="1101853"/>
          </a:xfrm>
        </p:spPr>
        <p:txBody>
          <a:bodyPr>
            <a:normAutofit fontScale="90000"/>
          </a:bodyPr>
          <a:lstStyle/>
          <a:p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Higgs10 Bulletin article series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9A77DD-EE8F-D542-355D-793BDCD051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135" y="4162715"/>
            <a:ext cx="9144000" cy="467432"/>
          </a:xfrm>
        </p:spPr>
        <p:txBody>
          <a:bodyPr/>
          <a:lstStyle/>
          <a:p>
            <a:r>
              <a:rPr lang="en-CH" dirty="0">
                <a:ea typeface="Baskerville" panose="02020502070401020303" pitchFamily="18" charset="0"/>
              </a:rPr>
              <a:t>Thomas Hortala </a:t>
            </a:r>
          </a:p>
        </p:txBody>
      </p:sp>
      <p:pic>
        <p:nvPicPr>
          <p:cNvPr id="5" name="Picture 4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F47556B9-8CA5-12FD-4342-8E16C9B11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630147"/>
            <a:ext cx="12192001" cy="222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3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1FDF6-C1F4-F901-3193-D543BAEEF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205" y="40460"/>
            <a:ext cx="10515600" cy="1325563"/>
          </a:xfrm>
        </p:spPr>
        <p:txBody>
          <a:bodyPr>
            <a:normAutofit/>
          </a:bodyPr>
          <a:lstStyle/>
          <a:p>
            <a:r>
              <a:rPr lang="en-CH" sz="4800" dirty="0">
                <a:latin typeface="Baskerville" panose="02020502070401020303" pitchFamily="18" charset="0"/>
                <a:ea typeface="Baskerville" panose="02020502070401020303" pitchFamily="18" charset="0"/>
              </a:rPr>
              <a:t>Lessons learned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FF808-DEE8-E74D-382C-A778A4DF0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4" y="1521673"/>
            <a:ext cx="4932406" cy="5440148"/>
          </a:xfrm>
        </p:spPr>
        <p:txBody>
          <a:bodyPr/>
          <a:lstStyle/>
          <a:p>
            <a:pPr marL="0" indent="0">
              <a:buNone/>
            </a:pP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Positive</a:t>
            </a:r>
          </a:p>
          <a:p>
            <a:pPr marL="0" indent="0">
              <a:buNone/>
            </a:pP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+</a:t>
            </a: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 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Broad interest for “throwback” content exists both in and outside of the community; </a:t>
            </a:r>
          </a:p>
          <a:p>
            <a:pPr marL="0" indent="0">
              <a:buNone/>
            </a:pP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+ Cooperation between various ECO teams leads to quality content (thanks Matthew!) </a:t>
            </a:r>
          </a:p>
          <a:p>
            <a:pPr marL="0" indent="0">
              <a:buNone/>
            </a:pP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+ We now have a collection of unique collection of articles that we can draw upon in the future. </a:t>
            </a:r>
          </a:p>
          <a:p>
            <a:pPr>
              <a:buFontTx/>
              <a:buChar char="-"/>
            </a:pPr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00E3A8-07F6-033C-9A99-396856CC1418}"/>
              </a:ext>
            </a:extLst>
          </p:cNvPr>
          <p:cNvSpPr txBox="1"/>
          <p:nvPr/>
        </p:nvSpPr>
        <p:spPr>
          <a:xfrm>
            <a:off x="6499654" y="2430298"/>
            <a:ext cx="517542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latin typeface="Baskerville" panose="02020502070401020303" pitchFamily="18" charset="0"/>
                <a:ea typeface="Baskerville" panose="02020502070401020303" pitchFamily="18" charset="0"/>
              </a:rPr>
              <a:t>Negative </a:t>
            </a:r>
          </a:p>
          <a:p>
            <a:pPr marL="342900" indent="-342900">
              <a:buFontTx/>
              <a:buChar char="-"/>
            </a:pPr>
            <a:r>
              <a:rPr lang="en-CH" sz="2800" dirty="0">
                <a:latin typeface="Baskerville" panose="02020502070401020303" pitchFamily="18" charset="0"/>
                <a:ea typeface="Baskerville" panose="02020502070401020303" pitchFamily="18" charset="0"/>
              </a:rPr>
              <a:t>Conversation was sparked on the level of difficulty in physics content that is appropriate for a Bulletin audience.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0624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030E7-04EC-6F72-B91F-1DD8EADEC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56" y="0"/>
            <a:ext cx="10515600" cy="1325563"/>
          </a:xfrm>
        </p:spPr>
        <p:txBody>
          <a:bodyPr/>
          <a:lstStyle/>
          <a:p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What?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58194-57FB-6E83-055F-C39900C24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356" y="1325563"/>
            <a:ext cx="10515600" cy="4351338"/>
          </a:xfrm>
        </p:spPr>
        <p:txBody>
          <a:bodyPr/>
          <a:lstStyle/>
          <a:p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Article series originally targeted for the </a:t>
            </a: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internal community 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(CERN Bulletin) </a:t>
            </a:r>
          </a:p>
          <a:p>
            <a:endParaRPr lang="en-CH" dirty="0"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pPr marL="0" indent="0">
              <a:buNone/>
            </a:pPr>
            <a:endParaRPr lang="en-CH" dirty="0"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Decision to share it with the </a:t>
            </a: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general public </a:t>
            </a:r>
          </a:p>
          <a:p>
            <a:pPr marL="0" indent="0">
              <a:buNone/>
            </a:pPr>
            <a:endParaRPr lang="en-CH" dirty="0"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pPr marL="0" indent="0">
              <a:buNone/>
            </a:pPr>
            <a:endParaRPr lang="en-CH" dirty="0"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Articles then transformed into </a:t>
            </a: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featured pages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316123F4-62F2-1A9B-303A-C5FC7D414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3676" y="2198733"/>
            <a:ext cx="4098323" cy="46592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338680-34FE-FEED-B705-A695CF07D77C}"/>
              </a:ext>
            </a:extLst>
          </p:cNvPr>
          <p:cNvSpPr txBox="1"/>
          <p:nvPr/>
        </p:nvSpPr>
        <p:spPr>
          <a:xfrm>
            <a:off x="4460789" y="5657671"/>
            <a:ext cx="3632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H" i="1" dirty="0"/>
              <a:t>The first piece, authored by Matthew Chalmers, was published in April 2022. It covers the theorisation of the Higgs boson in the 1960s.</a:t>
            </a:r>
          </a:p>
        </p:txBody>
      </p:sp>
    </p:spTree>
    <p:extLst>
      <p:ext uri="{BB962C8B-B14F-4D97-AF65-F5344CB8AC3E}">
        <p14:creationId xmlns:p14="http://schemas.microsoft.com/office/powerpoint/2010/main" val="1400690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F533E-6B3F-1A19-1B6E-1C1A07F72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698" y="296563"/>
            <a:ext cx="10515600" cy="1325563"/>
          </a:xfrm>
        </p:spPr>
        <p:txBody>
          <a:bodyPr/>
          <a:lstStyle/>
          <a:p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Why?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56757-2A41-5986-165D-B436EF362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987" y="1622126"/>
            <a:ext cx="5491548" cy="4351338"/>
          </a:xfrm>
        </p:spPr>
        <p:txBody>
          <a:bodyPr/>
          <a:lstStyle/>
          <a:p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Historical perspective 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complements approaches adopted by other ECO sections (Higgs nuggets, etc.) </a:t>
            </a:r>
          </a:p>
          <a:p>
            <a:pPr marL="0" indent="0">
              <a:buNone/>
            </a:pPr>
            <a:endParaRPr lang="en-CH" dirty="0"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Rare opportunity to </a:t>
            </a: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revisit CERN’s role in the history of the Higgs 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before and beyond the 2012 discover. </a:t>
            </a:r>
          </a:p>
        </p:txBody>
      </p:sp>
      <p:pic>
        <p:nvPicPr>
          <p:cNvPr id="4" name="Picture 3" descr="A picture containing text, person, person, dressed&#10;&#10;Description automatically generated">
            <a:extLst>
              <a:ext uri="{FF2B5EF4-FFF2-40B4-BE49-F238E27FC236}">
                <a16:creationId xmlns:a16="http://schemas.microsoft.com/office/drawing/2014/main" id="{0F616DE2-FF78-2937-94E7-82B039B62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8467" y="1597012"/>
            <a:ext cx="5733533" cy="52609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9FC10E-302B-086F-47F0-606E830D7199}"/>
              </a:ext>
            </a:extLst>
          </p:cNvPr>
          <p:cNvSpPr txBox="1"/>
          <p:nvPr/>
        </p:nvSpPr>
        <p:spPr>
          <a:xfrm>
            <a:off x="8934966" y="296563"/>
            <a:ext cx="3188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H" i="1" dirty="0"/>
              <a:t>Anecdotes such as those surrounding the decision to discontinue the LEP in 2000 peppered the series.</a:t>
            </a:r>
          </a:p>
        </p:txBody>
      </p:sp>
    </p:spTree>
    <p:extLst>
      <p:ext uri="{BB962C8B-B14F-4D97-AF65-F5344CB8AC3E}">
        <p14:creationId xmlns:p14="http://schemas.microsoft.com/office/powerpoint/2010/main" val="1568397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03EDE-CA68-2C9C-A8D8-374136274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Who?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BEBD1-C368-CB85-3968-D0434CD9A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790" y="1837981"/>
            <a:ext cx="6365788" cy="4351338"/>
          </a:xfrm>
        </p:spPr>
        <p:txBody>
          <a:bodyPr/>
          <a:lstStyle/>
          <a:p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External contributors, </a:t>
            </a: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senior guest writers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: John Ellis, Luciano Maiani and Roger Cashmore, Lyn Evans, Fabiola Gianotti and Joe Incandela, Monica Dunford and Andre David, Matthew McCullough…</a:t>
            </a:r>
          </a:p>
          <a:p>
            <a:pPr marL="0" indent="0">
              <a:buNone/>
            </a:pPr>
            <a:endParaRPr lang="en-CH" dirty="0"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ECO-wide effort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: Bulletin team, but also Courier, PRD… </a:t>
            </a:r>
          </a:p>
        </p:txBody>
      </p:sp>
      <p:pic>
        <p:nvPicPr>
          <p:cNvPr id="4" name="Picture 3" descr="A person and person standing in front of a large group of people&#10;&#10;Description automatically generated with medium confidence">
            <a:extLst>
              <a:ext uri="{FF2B5EF4-FFF2-40B4-BE49-F238E27FC236}">
                <a16:creationId xmlns:a16="http://schemas.microsoft.com/office/drawing/2014/main" id="{38333F4A-EDC5-6FF1-C58A-C424E409B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578" y="2001421"/>
            <a:ext cx="5563550" cy="48565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CDDB8EE-A810-A126-9814-321A4204DE51}"/>
              </a:ext>
            </a:extLst>
          </p:cNvPr>
          <p:cNvSpPr txBox="1"/>
          <p:nvPr/>
        </p:nvSpPr>
        <p:spPr>
          <a:xfrm>
            <a:off x="7994822" y="801092"/>
            <a:ext cx="4197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H" i="1" dirty="0"/>
              <a:t>Fabiola Gianotti and Joe Incadela reminisced about the day the discovery of the Higgs was announced  in an article published on 4 July.</a:t>
            </a:r>
          </a:p>
        </p:txBody>
      </p:sp>
    </p:spTree>
    <p:extLst>
      <p:ext uri="{BB962C8B-B14F-4D97-AF65-F5344CB8AC3E}">
        <p14:creationId xmlns:p14="http://schemas.microsoft.com/office/powerpoint/2010/main" val="376390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2379A-6358-C1ED-5940-8158B5188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757" y="105625"/>
            <a:ext cx="4581144" cy="1151898"/>
          </a:xfrm>
        </p:spPr>
        <p:txBody>
          <a:bodyPr>
            <a:normAutofit/>
          </a:bodyPr>
          <a:lstStyle/>
          <a:p>
            <a:r>
              <a:rPr lang="en-CH" sz="5400" dirty="0">
                <a:latin typeface="Baskerville" panose="02020502070401020303" pitchFamily="18" charset="0"/>
                <a:ea typeface="Baskerville" panose="02020502070401020303" pitchFamily="18" charset="0"/>
              </a:rPr>
              <a:t>The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EA7F5-2A34-01B5-95D8-B34D8F129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0350" y="245168"/>
            <a:ext cx="3457831" cy="1837624"/>
          </a:xfrm>
        </p:spPr>
        <p:txBody>
          <a:bodyPr/>
          <a:lstStyle/>
          <a:p>
            <a:pPr marL="0" indent="0">
              <a:buNone/>
            </a:pP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Eight riveting articles turned featured pages on home.cern.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FD8E8C15-260F-7906-40C1-3D57EBD6B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79815"/>
            <a:ext cx="2619632" cy="2978185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C1E65F66-9C44-78E1-2605-03D33DE94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835" y="2965679"/>
            <a:ext cx="2751438" cy="2866081"/>
          </a:xfrm>
          <a:prstGeom prst="rect">
            <a:avLst/>
          </a:prstGeom>
        </p:spPr>
      </p:pic>
      <p:pic>
        <p:nvPicPr>
          <p:cNvPr id="9" name="Picture 8" descr="A group of people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6AAE96B1-B753-C60C-7946-EEBB73450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7392" y="1669637"/>
            <a:ext cx="2891631" cy="3117792"/>
          </a:xfrm>
          <a:prstGeom prst="rect">
            <a:avLst/>
          </a:prstGeom>
        </p:spPr>
      </p:pic>
      <p:pic>
        <p:nvPicPr>
          <p:cNvPr id="11" name="Picture 10" descr="A picture containing text, person, person, dressed&#10;&#10;Description automatically generated">
            <a:extLst>
              <a:ext uri="{FF2B5EF4-FFF2-40B4-BE49-F238E27FC236}">
                <a16:creationId xmlns:a16="http://schemas.microsoft.com/office/drawing/2014/main" id="{C3B34DF6-8E53-53E4-8FAD-BCEDA50F71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1839" y="1246640"/>
            <a:ext cx="3079481" cy="2825677"/>
          </a:xfrm>
          <a:prstGeom prst="rect">
            <a:avLst/>
          </a:prstGeom>
        </p:spPr>
      </p:pic>
      <p:pic>
        <p:nvPicPr>
          <p:cNvPr id="13" name="Picture 12" descr="A group of people sitting at tables&#10;&#10;Description automatically generated with low confidence">
            <a:extLst>
              <a:ext uri="{FF2B5EF4-FFF2-40B4-BE49-F238E27FC236}">
                <a16:creationId xmlns:a16="http://schemas.microsoft.com/office/drawing/2014/main" id="{EA734066-EDDB-865A-DAE4-D88D2C3250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9379" y="3511055"/>
            <a:ext cx="2966175" cy="2100019"/>
          </a:xfrm>
          <a:prstGeom prst="rect">
            <a:avLst/>
          </a:prstGeom>
        </p:spPr>
      </p:pic>
      <p:pic>
        <p:nvPicPr>
          <p:cNvPr id="15" name="Picture 14" descr="A person and person standing in front of a large group of people&#10;&#10;Description automatically generated with medium confidence">
            <a:extLst>
              <a:ext uri="{FF2B5EF4-FFF2-40B4-BE49-F238E27FC236}">
                <a16:creationId xmlns:a16="http://schemas.microsoft.com/office/drawing/2014/main" id="{BB0179FA-E179-1805-3C1F-8A00267BC5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7647" y="4072518"/>
            <a:ext cx="2970208" cy="2592778"/>
          </a:xfrm>
          <a:prstGeom prst="rect">
            <a:avLst/>
          </a:prstGeom>
        </p:spPr>
      </p:pic>
      <p:pic>
        <p:nvPicPr>
          <p:cNvPr id="17" name="Picture 16" descr="A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B7EA9D96-16AA-6FE7-DDF4-E57115D90E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4155" y="2796104"/>
            <a:ext cx="3244067" cy="29653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F8A951-3337-4EE9-9463-BC83ABE2D187}"/>
              </a:ext>
            </a:extLst>
          </p:cNvPr>
          <p:cNvSpPr txBox="1"/>
          <p:nvPr/>
        </p:nvSpPr>
        <p:spPr>
          <a:xfrm>
            <a:off x="3501839" y="5722686"/>
            <a:ext cx="3385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Potential resources for future products.</a:t>
            </a:r>
          </a:p>
        </p:txBody>
      </p:sp>
      <p:pic>
        <p:nvPicPr>
          <p:cNvPr id="6" name="Picture 5" descr="A picture containing text, indoor, blue, engine&#10;&#10;Description automatically generated">
            <a:extLst>
              <a:ext uri="{FF2B5EF4-FFF2-40B4-BE49-F238E27FC236}">
                <a16:creationId xmlns:a16="http://schemas.microsoft.com/office/drawing/2014/main" id="{A38A047A-C349-C5C3-B9B1-C0B37C9956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35833" y="1552840"/>
            <a:ext cx="3161898" cy="282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78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A645D-43D6-B7B2-8CDF-DD446F4E9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005" y="18255"/>
            <a:ext cx="10515600" cy="1325563"/>
          </a:xfrm>
        </p:spPr>
        <p:txBody>
          <a:bodyPr>
            <a:normAutofit/>
          </a:bodyPr>
          <a:lstStyle/>
          <a:p>
            <a:r>
              <a:rPr lang="en-CH" sz="5400" dirty="0">
                <a:latin typeface="Baskerville" panose="02020502070401020303" pitchFamily="18" charset="0"/>
                <a:ea typeface="Baskerville" panose="02020502070401020303" pitchFamily="18" charset="0"/>
              </a:rPr>
              <a:t>The outcomes</a:t>
            </a:r>
            <a:endParaRPr lang="en-CH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0563A-3DC0-F0A0-3AF6-051B0013E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Special Bulletin issue 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on 4 July: </a:t>
            </a:r>
          </a:p>
          <a:p>
            <a:pPr marL="0" indent="0">
              <a:buNone/>
            </a:pPr>
            <a:endParaRPr lang="en-CH" dirty="0"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pPr>
              <a:buFontTx/>
              <a:buChar char="-"/>
            </a:pP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New banner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 designed by the graphic design team </a:t>
            </a:r>
          </a:p>
          <a:p>
            <a:pPr marL="0" indent="0">
              <a:buNone/>
            </a:pPr>
            <a:endParaRPr lang="en-CH" dirty="0"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pPr>
              <a:buFontTx/>
              <a:buChar char="-"/>
            </a:pP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Fabiola and J</a:t>
            </a:r>
            <a:r>
              <a:rPr lang="en-GB" dirty="0">
                <a:latin typeface="Baskerville" panose="02020502070401020303" pitchFamily="18" charset="0"/>
                <a:ea typeface="Baskerville" panose="02020502070401020303" pitchFamily="18" charset="0"/>
              </a:rPr>
              <a:t>o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e’s piece as featured article </a:t>
            </a:r>
          </a:p>
          <a:p>
            <a:pPr marL="0" indent="0">
              <a:buNone/>
            </a:pPr>
            <a:endParaRPr lang="en-CH" dirty="0"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pPr>
              <a:buFontTx/>
              <a:buChar char="-"/>
            </a:pP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Exclusively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 </a:t>
            </a:r>
            <a:r>
              <a:rPr lang="en-CH" b="1" dirty="0">
                <a:latin typeface="Baskerville" panose="02020502070401020303" pitchFamily="18" charset="0"/>
                <a:ea typeface="Baskerville" panose="02020502070401020303" pitchFamily="18" charset="0"/>
              </a:rPr>
              <a:t>Higgs10 content 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+ Run3 announcement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4846AD-1D91-8C1B-F774-BEFE098BA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2638" y="18255"/>
            <a:ext cx="2209921" cy="682149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05AA4E44-0794-0CBC-9BD0-AF872E85B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5026556"/>
            <a:ext cx="10022639" cy="183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469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7329C-4CB7-4567-17E7-0C60EAF42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30" y="-139099"/>
            <a:ext cx="10515600" cy="1325563"/>
          </a:xfrm>
        </p:spPr>
        <p:txBody>
          <a:bodyPr>
            <a:normAutofit/>
          </a:bodyPr>
          <a:lstStyle/>
          <a:p>
            <a:r>
              <a:rPr lang="en-CH" sz="4800" dirty="0">
                <a:latin typeface="Baskerville" panose="02020502070401020303" pitchFamily="18" charset="0"/>
                <a:ea typeface="Baskerville" panose="02020502070401020303" pitchFamily="18" charset="0"/>
              </a:rPr>
              <a:t>The outcomes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3A8FE25-B9EA-F555-F857-7EA41FAE3B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2740109"/>
              </p:ext>
            </p:extLst>
          </p:nvPr>
        </p:nvGraphicFramePr>
        <p:xfrm>
          <a:off x="343930" y="1186464"/>
          <a:ext cx="11605053" cy="5375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Arc 8">
            <a:extLst>
              <a:ext uri="{FF2B5EF4-FFF2-40B4-BE49-F238E27FC236}">
                <a16:creationId xmlns:a16="http://schemas.microsoft.com/office/drawing/2014/main" id="{2C6D59EC-20D6-2303-A86C-FB8BE55E662B}"/>
              </a:ext>
            </a:extLst>
          </p:cNvPr>
          <p:cNvSpPr/>
          <p:nvPr/>
        </p:nvSpPr>
        <p:spPr>
          <a:xfrm flipV="1">
            <a:off x="815545" y="5570781"/>
            <a:ext cx="1612557" cy="369334"/>
          </a:xfrm>
          <a:prstGeom prst="arc">
            <a:avLst>
              <a:gd name="adj1" fmla="val 10874724"/>
              <a:gd name="adj2" fmla="val 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C0E104-9729-A6DC-3EAA-C3592E409F38}"/>
              </a:ext>
            </a:extLst>
          </p:cNvPr>
          <p:cNvSpPr txBox="1"/>
          <p:nvPr/>
        </p:nvSpPr>
        <p:spPr>
          <a:xfrm>
            <a:off x="957648" y="5940115"/>
            <a:ext cx="1470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2400 views </a:t>
            </a:r>
          </a:p>
        </p:txBody>
      </p:sp>
    </p:spTree>
    <p:extLst>
      <p:ext uri="{BB962C8B-B14F-4D97-AF65-F5344CB8AC3E}">
        <p14:creationId xmlns:p14="http://schemas.microsoft.com/office/powerpoint/2010/main" val="4238900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3A8FE25-B9EA-F555-F857-7EA41FAE3B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1579938"/>
              </p:ext>
            </p:extLst>
          </p:nvPr>
        </p:nvGraphicFramePr>
        <p:xfrm>
          <a:off x="522073" y="612474"/>
          <a:ext cx="10950146" cy="481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1F661325-7378-1A62-79D3-BA69B1324F87}"/>
              </a:ext>
            </a:extLst>
          </p:cNvPr>
          <p:cNvSpPr/>
          <p:nvPr/>
        </p:nvSpPr>
        <p:spPr>
          <a:xfrm>
            <a:off x="285235" y="914400"/>
            <a:ext cx="3472249" cy="451579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7FECF7-979A-06B6-F21D-390C46DB95B2}"/>
              </a:ext>
            </a:extLst>
          </p:cNvPr>
          <p:cNvSpPr txBox="1"/>
          <p:nvPr/>
        </p:nvSpPr>
        <p:spPr>
          <a:xfrm>
            <a:off x="522073" y="5504335"/>
            <a:ext cx="3271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Pieces covering landmark events (LHC start and Higgs Boson discovery) – popular with the general public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249654-B0DC-A9D9-E071-3EA77A5DAB71}"/>
              </a:ext>
            </a:extLst>
          </p:cNvPr>
          <p:cNvSpPr/>
          <p:nvPr/>
        </p:nvSpPr>
        <p:spPr>
          <a:xfrm>
            <a:off x="5560541" y="2879125"/>
            <a:ext cx="4559644" cy="2588140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6C7D73-B119-0A21-9F50-F970CC9B9A82}"/>
              </a:ext>
            </a:extLst>
          </p:cNvPr>
          <p:cNvSpPr txBox="1"/>
          <p:nvPr/>
        </p:nvSpPr>
        <p:spPr>
          <a:xfrm>
            <a:off x="6277232" y="5504335"/>
            <a:ext cx="3385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6">
                    <a:lumMod val="75000"/>
                  </a:schemeClr>
                </a:solidFill>
              </a:rPr>
              <a:t>Pieces covering history of Higgs boson research in the 20th century – more taylored for an internal audience</a:t>
            </a:r>
          </a:p>
        </p:txBody>
      </p:sp>
    </p:spTree>
    <p:extLst>
      <p:ext uri="{BB962C8B-B14F-4D97-AF65-F5344CB8AC3E}">
        <p14:creationId xmlns:p14="http://schemas.microsoft.com/office/powerpoint/2010/main" val="1192546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209E8AF-4B1F-BC99-26FE-A98B9B8850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603089"/>
              </p:ext>
            </p:extLst>
          </p:nvPr>
        </p:nvGraphicFramePr>
        <p:xfrm>
          <a:off x="0" y="244689"/>
          <a:ext cx="12191999" cy="5031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124101F-DE53-2A0D-7368-00650C5857C9}"/>
              </a:ext>
            </a:extLst>
          </p:cNvPr>
          <p:cNvSpPr txBox="1"/>
          <p:nvPr/>
        </p:nvSpPr>
        <p:spPr>
          <a:xfrm>
            <a:off x="284206" y="5135983"/>
            <a:ext cx="7092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 Higgs10 pieces generally topped or were on par with regular home.cern pieces published over the period.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 </a:t>
            </a:r>
            <a:r>
              <a:rPr lang="fr-CH" dirty="0">
                <a:latin typeface="Baskerville" panose="02020502070401020303" pitchFamily="18" charset="0"/>
                <a:ea typeface="Baskerville" panose="02020502070401020303" pitchFamily="18" charset="0"/>
              </a:rPr>
              <a:t>But not the </a:t>
            </a:r>
            <a:r>
              <a:rPr lang="fr-CH" dirty="0" err="1">
                <a:latin typeface="Baskerville" panose="02020502070401020303" pitchFamily="18" charset="0"/>
                <a:ea typeface="Baskerville" panose="02020502070401020303" pitchFamily="18" charset="0"/>
              </a:rPr>
              <a:t>same</a:t>
            </a:r>
            <a:r>
              <a:rPr lang="fr-CH" dirty="0">
                <a:latin typeface="Baskerville" panose="02020502070401020303" pitchFamily="18" charset="0"/>
                <a:ea typeface="Baskerville" panose="02020502070401020303" pitchFamily="18" charset="0"/>
              </a:rPr>
              <a:t> </a:t>
            </a:r>
            <a:r>
              <a:rPr lang="fr-CH" dirty="0" err="1">
                <a:latin typeface="Baskerville" panose="02020502070401020303" pitchFamily="18" charset="0"/>
                <a:ea typeface="Baskerville" panose="02020502070401020303" pitchFamily="18" charset="0"/>
              </a:rPr>
              <a:t>visibility</a:t>
            </a:r>
            <a:r>
              <a:rPr lang="fr-CH" dirty="0">
                <a:latin typeface="Baskerville" panose="02020502070401020303" pitchFamily="18" charset="0"/>
                <a:ea typeface="Baskerville" panose="02020502070401020303" pitchFamily="18" charset="0"/>
              </a:rPr>
              <a:t> as </a:t>
            </a:r>
            <a:r>
              <a:rPr lang="fr-CH" dirty="0" err="1">
                <a:latin typeface="Baskerville" panose="02020502070401020303" pitchFamily="18" charset="0"/>
                <a:ea typeface="Baskerville" panose="02020502070401020303" pitchFamily="18" charset="0"/>
              </a:rPr>
              <a:t>press</a:t>
            </a:r>
            <a:r>
              <a:rPr lang="fr-CH" dirty="0">
                <a:latin typeface="Baskerville" panose="02020502070401020303" pitchFamily="18" charset="0"/>
                <a:ea typeface="Baskerville" panose="02020502070401020303" pitchFamily="18" charset="0"/>
              </a:rPr>
              <a:t> releases on major July </a:t>
            </a:r>
            <a:r>
              <a:rPr lang="fr-CH" dirty="0" err="1">
                <a:latin typeface="Baskerville" panose="02020502070401020303" pitchFamily="18" charset="0"/>
                <a:ea typeface="Baskerville" panose="02020502070401020303" pitchFamily="18" charset="0"/>
              </a:rPr>
              <a:t>events</a:t>
            </a:r>
            <a:r>
              <a:rPr lang="en-CH" dirty="0">
                <a:latin typeface="Baskerville" panose="02020502070401020303" pitchFamily="18" charset="0"/>
                <a:ea typeface="Baskerville" panose="02020502070401020303" pitchFamily="18" charset="0"/>
              </a:rPr>
              <a:t> (some of which have been viewed more than 34 000 as of mid-August). </a:t>
            </a:r>
          </a:p>
        </p:txBody>
      </p:sp>
    </p:spTree>
    <p:extLst>
      <p:ext uri="{BB962C8B-B14F-4D97-AF65-F5344CB8AC3E}">
        <p14:creationId xmlns:p14="http://schemas.microsoft.com/office/powerpoint/2010/main" val="612986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</TotalTime>
  <Words>436</Words>
  <Application>Microsoft Macintosh PowerPoint</Application>
  <PresentationFormat>Widescreen</PresentationFormat>
  <Paragraphs>53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Baskerville</vt:lpstr>
      <vt:lpstr>Calibri</vt:lpstr>
      <vt:lpstr>Calibri Light</vt:lpstr>
      <vt:lpstr>Office Theme</vt:lpstr>
      <vt:lpstr>Higgs10 Bulletin article series</vt:lpstr>
      <vt:lpstr>What? </vt:lpstr>
      <vt:lpstr>Why? </vt:lpstr>
      <vt:lpstr>Who? </vt:lpstr>
      <vt:lpstr>The outcomes</vt:lpstr>
      <vt:lpstr>The outcomes</vt:lpstr>
      <vt:lpstr>The outcomes </vt:lpstr>
      <vt:lpstr>PowerPoint Presentation</vt:lpstr>
      <vt:lpstr>PowerPoint Presentation</vt:lpstr>
      <vt:lpstr>Lessons learned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Higgs10 Bulletin article series</dc:title>
  <dc:creator>THOMAS HORTALA</dc:creator>
  <cp:lastModifiedBy>THOMAS HORTALA</cp:lastModifiedBy>
  <cp:revision>3</cp:revision>
  <dcterms:created xsi:type="dcterms:W3CDTF">2022-08-17T10:33:39Z</dcterms:created>
  <dcterms:modified xsi:type="dcterms:W3CDTF">2022-08-29T11:58:45Z</dcterms:modified>
</cp:coreProperties>
</file>