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66" r:id="rId3"/>
    <p:sldId id="268" r:id="rId4"/>
    <p:sldId id="269" r:id="rId5"/>
    <p:sldId id="267" r:id="rId6"/>
    <p:sldId id="271" r:id="rId7"/>
    <p:sldId id="270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90"/>
  </p:normalViewPr>
  <p:slideViewPr>
    <p:cSldViewPr snapToGrid="0">
      <p:cViewPr varScale="1">
        <p:scale>
          <a:sx n="65" d="100"/>
          <a:sy n="65" d="100"/>
        </p:scale>
        <p:origin x="5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A561B-2785-4D4D-AEFC-E110A1B2F6A0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701C1-3B0A-4DC8-97D6-E15F675E43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649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701C1-3B0A-4DC8-97D6-E15F675E43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043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>
              <a:buFont typeface="Wingdings" panose="05000000000000000000" pitchFamily="2" charset="2"/>
              <a:buChar char="à"/>
            </a:pPr>
            <a:r>
              <a:rPr lang="fr-CH" dirty="0" smtClean="0">
                <a:sym typeface="Wingdings" panose="05000000000000000000" pitchFamily="2" charset="2"/>
              </a:rPr>
              <a:t>Great local event. </a:t>
            </a:r>
            <a:r>
              <a:rPr lang="fr-CH" dirty="0" err="1" smtClean="0">
                <a:sym typeface="Wingdings" panose="05000000000000000000" pitchFamily="2" charset="2"/>
              </a:rPr>
              <a:t>Comfortable</a:t>
            </a:r>
            <a:r>
              <a:rPr lang="fr-CH" dirty="0" smtClean="0">
                <a:sym typeface="Wingdings" panose="05000000000000000000" pitchFamily="2" charset="2"/>
              </a:rPr>
              <a:t> for CERN </a:t>
            </a:r>
            <a:r>
              <a:rPr lang="fr-CH" dirty="0" err="1" smtClean="0">
                <a:sym typeface="Wingdings" panose="05000000000000000000" pitchFamily="2" charset="2"/>
              </a:rPr>
              <a:t>since</a:t>
            </a:r>
            <a:r>
              <a:rPr lang="fr-CH" dirty="0" smtClean="0">
                <a:sym typeface="Wingdings" panose="05000000000000000000" pitchFamily="2" charset="2"/>
              </a:rPr>
              <a:t> all </a:t>
            </a:r>
            <a:r>
              <a:rPr lang="fr-CH" dirty="0" err="1" smtClean="0">
                <a:sym typeface="Wingdings" panose="05000000000000000000" pitchFamily="2" charset="2"/>
              </a:rPr>
              <a:t>logistics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handled</a:t>
            </a:r>
            <a:r>
              <a:rPr lang="fr-CH" dirty="0" smtClean="0">
                <a:sym typeface="Wingdings" panose="05000000000000000000" pitchFamily="2" charset="2"/>
              </a:rPr>
              <a:t> by the Museum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fr-CH" dirty="0" err="1" smtClean="0">
                <a:sym typeface="Wingdings" panose="05000000000000000000" pitchFamily="2" charset="2"/>
              </a:rPr>
              <a:t>Reaching</a:t>
            </a:r>
            <a:r>
              <a:rPr lang="fr-CH" dirty="0" smtClean="0">
                <a:sym typeface="Wingdings" panose="05000000000000000000" pitchFamily="2" charset="2"/>
              </a:rPr>
              <a:t> out to an audience </a:t>
            </a:r>
            <a:r>
              <a:rPr lang="fr-CH" dirty="0" err="1" smtClean="0">
                <a:sym typeface="Wingdings" panose="05000000000000000000" pitchFamily="2" charset="2"/>
              </a:rPr>
              <a:t>which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doesn’t</a:t>
            </a:r>
            <a:r>
              <a:rPr lang="fr-CH" dirty="0" smtClean="0">
                <a:sym typeface="Wingdings" panose="05000000000000000000" pitchFamily="2" charset="2"/>
              </a:rPr>
              <a:t> know CERN but </a:t>
            </a:r>
            <a:r>
              <a:rPr lang="fr-CH" dirty="0" err="1" smtClean="0">
                <a:sym typeface="Wingdings" panose="05000000000000000000" pitchFamily="2" charset="2"/>
              </a:rPr>
              <a:t>leaves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curious</a:t>
            </a:r>
            <a:r>
              <a:rPr lang="fr-CH" dirty="0" smtClean="0">
                <a:sym typeface="Wingdings" panose="05000000000000000000" pitchFamily="2" charset="2"/>
              </a:rPr>
              <a:t> to </a:t>
            </a:r>
            <a:r>
              <a:rPr lang="fr-CH" dirty="0" err="1" smtClean="0">
                <a:sym typeface="Wingdings" panose="05000000000000000000" pitchFamily="2" charset="2"/>
              </a:rPr>
              <a:t>visiting</a:t>
            </a:r>
            <a:r>
              <a:rPr lang="fr-CH" dirty="0" smtClean="0">
                <a:sym typeface="Wingdings" panose="05000000000000000000" pitchFamily="2" charset="2"/>
              </a:rPr>
              <a:t> more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fr-CH" dirty="0" smtClean="0">
                <a:sym typeface="Wingdings" panose="05000000000000000000" pitchFamily="2" charset="2"/>
              </a:rPr>
              <a:t>CERN </a:t>
            </a:r>
            <a:r>
              <a:rPr lang="fr-CH" dirty="0" err="1" smtClean="0">
                <a:sym typeface="Wingdings" panose="05000000000000000000" pitchFamily="2" charset="2"/>
              </a:rPr>
              <a:t>volunteers</a:t>
            </a:r>
            <a:r>
              <a:rPr lang="fr-CH" dirty="0" smtClean="0">
                <a:sym typeface="Wingdings" panose="05000000000000000000" pitchFamily="2" charset="2"/>
              </a:rPr>
              <a:t> are </a:t>
            </a:r>
            <a:r>
              <a:rPr lang="fr-CH" dirty="0" err="1" smtClean="0">
                <a:sym typeface="Wingdings" panose="05000000000000000000" pitchFamily="2" charset="2"/>
              </a:rPr>
              <a:t>great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ambassadors</a:t>
            </a:r>
            <a:r>
              <a:rPr lang="fr-CH" dirty="0" smtClean="0">
                <a:sym typeface="Wingdings" panose="05000000000000000000" pitchFamily="2" charset="2"/>
              </a:rPr>
              <a:t>!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701C1-3B0A-4DC8-97D6-E15F675E43D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895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751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937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68762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32234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9374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556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74178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3597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16406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6878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019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4859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40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299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279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515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760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93705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112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3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881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BEB04B7-5814-47CC-AD47-34FC8C78292F}" type="datetimeFigureOut">
              <a:rPr lang="en-GB" smtClean="0"/>
              <a:t>29/08/2022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9314FFD-AF78-4DBD-B68F-94762D9FEB7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0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Higgs@10</a:t>
            </a:r>
            <a:br>
              <a:rPr lang="fr-CH" dirty="0"/>
            </a:br>
            <a:r>
              <a:rPr lang="fr-CH" dirty="0"/>
              <a:t>WP8 – Public event(s)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Loraine Massarotti, Andrea Perez Fernandez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955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051022"/>
            <a:ext cx="11376024" cy="4227034"/>
          </a:xfrm>
        </p:spPr>
        <p:txBody>
          <a:bodyPr/>
          <a:lstStyle/>
          <a:p>
            <a:r>
              <a:rPr lang="fr-CH" sz="2000" dirty="0" err="1"/>
              <a:t>What</a:t>
            </a:r>
            <a:r>
              <a:rPr lang="fr-CH" sz="2000" dirty="0"/>
              <a:t>?</a:t>
            </a:r>
          </a:p>
          <a:p>
            <a:pPr lvl="1"/>
            <a:r>
              <a:rPr lang="fr-CH" sz="1600" dirty="0" err="1"/>
              <a:t>Screenings</a:t>
            </a:r>
            <a:r>
              <a:rPr lang="fr-CH" sz="1600" dirty="0"/>
              <a:t> of film </a:t>
            </a:r>
            <a:r>
              <a:rPr lang="fr-CH" sz="1600" b="1" i="1" dirty="0" err="1"/>
              <a:t>Particle</a:t>
            </a:r>
            <a:r>
              <a:rPr lang="fr-CH" sz="1600" b="1" i="1" dirty="0"/>
              <a:t> </a:t>
            </a:r>
            <a:r>
              <a:rPr lang="fr-CH" sz="1600" b="1" i="1" dirty="0" err="1"/>
              <a:t>fever</a:t>
            </a:r>
            <a:r>
              <a:rPr lang="fr-CH" sz="1600" b="1" i="1" dirty="0"/>
              <a:t> </a:t>
            </a:r>
            <a:r>
              <a:rPr lang="fr-CH" sz="1600" dirty="0" err="1"/>
              <a:t>followed</a:t>
            </a:r>
            <a:r>
              <a:rPr lang="fr-CH" sz="1600" dirty="0"/>
              <a:t> by a ~40 min panel discussion / Q&amp;A on «And </a:t>
            </a:r>
            <a:r>
              <a:rPr lang="fr-CH" sz="1600" dirty="0" err="1"/>
              <a:t>now</a:t>
            </a:r>
            <a:r>
              <a:rPr lang="fr-CH" sz="1600" dirty="0"/>
              <a:t>, </a:t>
            </a:r>
            <a:r>
              <a:rPr lang="fr-CH" sz="1600" dirty="0" err="1"/>
              <a:t>what’s</a:t>
            </a:r>
            <a:r>
              <a:rPr lang="fr-CH" sz="1600" dirty="0"/>
              <a:t> </a:t>
            </a:r>
            <a:r>
              <a:rPr lang="fr-CH" sz="1600" dirty="0" err="1"/>
              <a:t>next</a:t>
            </a:r>
            <a:r>
              <a:rPr lang="fr-CH" sz="1600" dirty="0"/>
              <a:t>?»</a:t>
            </a:r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marL="366712" lvl="1" indent="0">
              <a:buNone/>
            </a:pPr>
            <a:endParaRPr lang="fr-CH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fr-CH" sz="1400" dirty="0" err="1"/>
              <a:t>Well</a:t>
            </a:r>
            <a:r>
              <a:rPr lang="fr-CH" sz="1400" dirty="0"/>
              <a:t> </a:t>
            </a:r>
            <a:r>
              <a:rPr lang="fr-CH" sz="1400" dirty="0" err="1"/>
              <a:t>received</a:t>
            </a:r>
            <a:r>
              <a:rPr lang="fr-CH" sz="1400" dirty="0"/>
              <a:t> by the </a:t>
            </a:r>
            <a:r>
              <a:rPr lang="fr-CH" sz="1400" dirty="0" err="1"/>
              <a:t>locals</a:t>
            </a:r>
            <a:r>
              <a:rPr lang="fr-CH" sz="1400" dirty="0"/>
              <a:t> </a:t>
            </a:r>
            <a:r>
              <a:rPr lang="fr-CH" sz="1400" dirty="0" err="1"/>
              <a:t>who</a:t>
            </a:r>
            <a:r>
              <a:rPr lang="fr-CH" sz="1400" dirty="0"/>
              <a:t> </a:t>
            </a:r>
            <a:r>
              <a:rPr lang="fr-CH" sz="1400" dirty="0" err="1"/>
              <a:t>were</a:t>
            </a:r>
            <a:r>
              <a:rPr lang="fr-CH" sz="1400" dirty="0"/>
              <a:t> happy </a:t>
            </a:r>
            <a:r>
              <a:rPr lang="fr-CH" sz="1400" dirty="0" err="1"/>
              <a:t>with</a:t>
            </a:r>
            <a:r>
              <a:rPr lang="fr-CH" sz="1400" dirty="0"/>
              <a:t> CERN </a:t>
            </a:r>
            <a:r>
              <a:rPr lang="fr-CH" sz="1400" dirty="0" err="1"/>
              <a:t>coming</a:t>
            </a:r>
            <a:r>
              <a:rPr lang="fr-CH" sz="1400" dirty="0"/>
              <a:t> to </a:t>
            </a:r>
            <a:r>
              <a:rPr lang="fr-CH" sz="1400" dirty="0" err="1"/>
              <a:t>them</a:t>
            </a:r>
            <a:endParaRPr lang="fr-CH" sz="14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fr-CH" sz="1400" dirty="0"/>
              <a:t>Good questions </a:t>
            </a:r>
            <a:r>
              <a:rPr lang="fr-CH" sz="1400" dirty="0" err="1"/>
              <a:t>during</a:t>
            </a:r>
            <a:r>
              <a:rPr lang="fr-CH" sz="1400" dirty="0"/>
              <a:t> the discussions (Big questions, Future of CERN, </a:t>
            </a:r>
            <a:r>
              <a:rPr lang="fr-CH" sz="1400" dirty="0" err="1"/>
              <a:t>Environmental</a:t>
            </a:r>
            <a:r>
              <a:rPr lang="fr-CH" sz="1400" dirty="0"/>
              <a:t> issues, FCC)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fr-CH" sz="1400" dirty="0"/>
              <a:t>The </a:t>
            </a:r>
            <a:r>
              <a:rPr lang="fr-CH" sz="1400" dirty="0" err="1"/>
              <a:t>event</a:t>
            </a:r>
            <a:r>
              <a:rPr lang="fr-CH" sz="1400" dirty="0"/>
              <a:t> in Saint Genis </a:t>
            </a:r>
            <a:r>
              <a:rPr lang="fr-CH" sz="1400" dirty="0" err="1"/>
              <a:t>triggered</a:t>
            </a:r>
            <a:r>
              <a:rPr lang="fr-CH" sz="1400" dirty="0"/>
              <a:t> a collaboration </a:t>
            </a:r>
            <a:r>
              <a:rPr lang="fr-CH" sz="1400" dirty="0" err="1"/>
              <a:t>with</a:t>
            </a:r>
            <a:r>
              <a:rPr lang="fr-CH" sz="1400" dirty="0"/>
              <a:t> the Médiathèque for the Fête de la Science 2022</a:t>
            </a:r>
            <a:endParaRPr lang="fr-CH" sz="1600" dirty="0"/>
          </a:p>
          <a:p>
            <a:pPr marL="366712" lvl="1" indent="0">
              <a:buNone/>
            </a:pPr>
            <a:endParaRPr lang="fr-CH" dirty="0"/>
          </a:p>
          <a:p>
            <a:pPr lvl="1"/>
            <a:endParaRPr lang="fr-CH" dirty="0"/>
          </a:p>
          <a:p>
            <a:pPr lvl="1"/>
            <a:endParaRPr lang="fr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WP8 Public events – Local film </a:t>
            </a:r>
            <a:r>
              <a:rPr lang="fr-CH" dirty="0" err="1"/>
              <a:t>screenings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140776"/>
              </p:ext>
            </p:extLst>
          </p:nvPr>
        </p:nvGraphicFramePr>
        <p:xfrm>
          <a:off x="671824" y="1787866"/>
          <a:ext cx="11112187" cy="3307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252">
                  <a:extLst>
                    <a:ext uri="{9D8B030D-6E8A-4147-A177-3AD203B41FA5}">
                      <a16:colId xmlns:a16="http://schemas.microsoft.com/office/drawing/2014/main" val="1252402446"/>
                    </a:ext>
                  </a:extLst>
                </a:gridCol>
                <a:gridCol w="1655180">
                  <a:extLst>
                    <a:ext uri="{9D8B030D-6E8A-4147-A177-3AD203B41FA5}">
                      <a16:colId xmlns:a16="http://schemas.microsoft.com/office/drawing/2014/main" val="2608184825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3318399548"/>
                    </a:ext>
                  </a:extLst>
                </a:gridCol>
                <a:gridCol w="3458549">
                  <a:extLst>
                    <a:ext uri="{9D8B030D-6E8A-4147-A177-3AD203B41FA5}">
                      <a16:colId xmlns:a16="http://schemas.microsoft.com/office/drawing/2014/main" val="3610201967"/>
                    </a:ext>
                  </a:extLst>
                </a:gridCol>
                <a:gridCol w="1716236">
                  <a:extLst>
                    <a:ext uri="{9D8B030D-6E8A-4147-A177-3AD203B41FA5}">
                      <a16:colId xmlns:a16="http://schemas.microsoft.com/office/drawing/2014/main" val="3574343612"/>
                    </a:ext>
                  </a:extLst>
                </a:gridCol>
                <a:gridCol w="1852031">
                  <a:extLst>
                    <a:ext uri="{9D8B030D-6E8A-4147-A177-3AD203B41FA5}">
                      <a16:colId xmlns:a16="http://schemas.microsoft.com/office/drawing/2014/main" val="2486141515"/>
                    </a:ext>
                  </a:extLst>
                </a:gridCol>
              </a:tblGrid>
              <a:tr h="435203">
                <a:tc>
                  <a:txBody>
                    <a:bodyPr/>
                    <a:lstStyle/>
                    <a:p>
                      <a:r>
                        <a:rPr lang="fr-CH" sz="1200" dirty="0"/>
                        <a:t>Date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Location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N° </a:t>
                      </a:r>
                      <a:r>
                        <a:rPr lang="fr-CH" sz="1200" dirty="0" err="1"/>
                        <a:t>attendees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Speakers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/>
                        <a:t>Moderator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Town Hall Representative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5221054"/>
                  </a:ext>
                </a:extLst>
              </a:tr>
              <a:tr h="822225">
                <a:tc>
                  <a:txBody>
                    <a:bodyPr/>
                    <a:lstStyle/>
                    <a:p>
                      <a:r>
                        <a:rPr lang="fr-CH" sz="1200" dirty="0" err="1"/>
                        <a:t>Wed</a:t>
                      </a:r>
                      <a:r>
                        <a:rPr lang="fr-CH" sz="1200" dirty="0"/>
                        <a:t>. 1 </a:t>
                      </a:r>
                      <a:r>
                        <a:rPr lang="fr-CH" sz="1200" dirty="0" err="1"/>
                        <a:t>June</a:t>
                      </a:r>
                      <a:r>
                        <a:rPr lang="fr-CH" sz="1200" dirty="0"/>
                        <a:t> 2022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Meyrin</a:t>
                      </a:r>
                    </a:p>
                    <a:p>
                      <a:r>
                        <a:rPr lang="fr-CH" sz="1200" i="1" dirty="0"/>
                        <a:t>Ecole des Vergers</a:t>
                      </a:r>
                      <a:endParaRPr lang="en-GB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200" b="1" dirty="0"/>
                        <a:t>Mar Capeans</a:t>
                      </a:r>
                      <a:r>
                        <a:rPr lang="fr-FR" sz="1200" dirty="0"/>
                        <a:t>, Chef du Département SCE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200" b="1" dirty="0"/>
                        <a:t>Etiennette Auffray</a:t>
                      </a:r>
                      <a:r>
                        <a:rPr lang="fr-FR" sz="1200" dirty="0"/>
                        <a:t>, Physicienne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200" b="1" dirty="0"/>
                        <a:t>Sonja Kleiner</a:t>
                      </a:r>
                      <a:r>
                        <a:rPr lang="fr-FR" sz="1200" dirty="0"/>
                        <a:t>, Chef du Groupe Environnement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Aurélie </a:t>
                      </a:r>
                      <a:r>
                        <a:rPr lang="fr-FR" sz="1200" dirty="0" err="1"/>
                        <a:t>Coulon</a:t>
                      </a:r>
                      <a:r>
                        <a:rPr lang="fr-FR" sz="1200" dirty="0"/>
                        <a:t>, </a:t>
                      </a:r>
                      <a:r>
                        <a:rPr lang="fr-FR" sz="1200" dirty="0" err="1"/>
                        <a:t>Jounaliste</a:t>
                      </a:r>
                      <a:r>
                        <a:rPr lang="fr-FR" sz="1200" dirty="0"/>
                        <a:t>, Le Temps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Adrien </a:t>
                      </a:r>
                      <a:r>
                        <a:rPr lang="en-GB" sz="1200" b="1" dirty="0" err="1"/>
                        <a:t>Fohrer</a:t>
                      </a:r>
                      <a:r>
                        <a:rPr lang="en-GB" sz="1200" b="1" dirty="0"/>
                        <a:t> </a:t>
                      </a:r>
                    </a:p>
                    <a:p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Responsable de </a:t>
                      </a:r>
                      <a:r>
                        <a:rPr lang="es-ES" sz="12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service</a:t>
                      </a:r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communication</a:t>
                      </a:r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affaires </a:t>
                      </a:r>
                      <a:r>
                        <a:rPr lang="es-ES" sz="12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économiques</a:t>
                      </a:r>
                      <a:endParaRPr lang="en-GB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09989"/>
                  </a:ext>
                </a:extLst>
              </a:tr>
              <a:tr h="957446">
                <a:tc>
                  <a:txBody>
                    <a:bodyPr/>
                    <a:lstStyle/>
                    <a:p>
                      <a:r>
                        <a:rPr lang="fr-CH" sz="1200" dirty="0"/>
                        <a:t>Sat.11 </a:t>
                      </a:r>
                      <a:r>
                        <a:rPr lang="fr-CH" sz="1200" dirty="0" err="1"/>
                        <a:t>June</a:t>
                      </a:r>
                      <a:r>
                        <a:rPr lang="fr-CH" sz="1200" dirty="0"/>
                        <a:t> 2022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Saint-Genis-Pouilly</a:t>
                      </a:r>
                    </a:p>
                    <a:p>
                      <a:r>
                        <a:rPr lang="fr-CH" sz="1200" i="1" dirty="0" err="1"/>
                        <a:t>Théatre</a:t>
                      </a:r>
                      <a:r>
                        <a:rPr lang="fr-CH" sz="1200" i="1" dirty="0"/>
                        <a:t> Le</a:t>
                      </a:r>
                      <a:r>
                        <a:rPr lang="fr-CH" sz="1200" i="1" baseline="0" dirty="0"/>
                        <a:t> </a:t>
                      </a:r>
                      <a:r>
                        <a:rPr lang="fr-CH" sz="1200" i="1" baseline="0" dirty="0" err="1"/>
                        <a:t>Bordeau</a:t>
                      </a:r>
                      <a:endParaRPr lang="en-GB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110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dirty="0" err="1"/>
                        <a:t>Frédérick</a:t>
                      </a:r>
                      <a:r>
                        <a:rPr lang="en-GB" sz="1200" b="1" dirty="0"/>
                        <a:t> Bordry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dirty="0"/>
                        <a:t>Alain </a:t>
                      </a:r>
                      <a:r>
                        <a:rPr lang="en-GB" sz="1200" b="1" dirty="0" err="1"/>
                        <a:t>Blondel</a:t>
                      </a:r>
                      <a:r>
                        <a:rPr lang="en-GB" sz="1200" dirty="0"/>
                        <a:t>, </a:t>
                      </a:r>
                      <a:r>
                        <a:rPr lang="en-GB" sz="1200" dirty="0" err="1"/>
                        <a:t>Physicien</a:t>
                      </a:r>
                      <a:endParaRPr lang="en-GB" sz="12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dirty="0"/>
                        <a:t>Sabrina Schadegg</a:t>
                      </a:r>
                      <a:r>
                        <a:rPr lang="en-GB" sz="1200" dirty="0"/>
                        <a:t>, </a:t>
                      </a:r>
                      <a:r>
                        <a:rPr lang="en-GB" sz="1200" dirty="0" err="1"/>
                        <a:t>Ingénieur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Environnement</a:t>
                      </a:r>
                      <a:endParaRPr lang="en-GB" sz="12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CH" sz="1200" b="1" dirty="0"/>
                        <a:t>Sarah </a:t>
                      </a:r>
                      <a:r>
                        <a:rPr lang="fr-CH" sz="1200" b="1" dirty="0" err="1"/>
                        <a:t>Portaboeuf</a:t>
                      </a:r>
                      <a:r>
                        <a:rPr lang="fr-CH" sz="1200" dirty="0"/>
                        <a:t>, Physicienne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Jérémie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Lanche</a:t>
                      </a:r>
                      <a:r>
                        <a:rPr lang="en-GB" sz="1200" dirty="0"/>
                        <a:t>, Correspondent for Radio France / RFI / RTL / Radio Canada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Hubert Bertrand</a:t>
                      </a:r>
                    </a:p>
                    <a:p>
                      <a:r>
                        <a:rPr lang="en-GB" sz="1200" b="0" dirty="0"/>
                        <a:t>Maire de Saint </a:t>
                      </a:r>
                      <a:r>
                        <a:rPr lang="en-GB" sz="1200" b="0" dirty="0" err="1"/>
                        <a:t>Genis</a:t>
                      </a:r>
                      <a:r>
                        <a:rPr lang="en-GB" sz="1200" b="0" dirty="0"/>
                        <a:t> Pouilly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7374703"/>
                  </a:ext>
                </a:extLst>
              </a:tr>
              <a:tr h="1021310">
                <a:tc>
                  <a:txBody>
                    <a:bodyPr/>
                    <a:lstStyle/>
                    <a:p>
                      <a:r>
                        <a:rPr lang="fr-CH" sz="1200" dirty="0"/>
                        <a:t>Thu. 23 </a:t>
                      </a:r>
                      <a:r>
                        <a:rPr lang="fr-CH" sz="1200" dirty="0" err="1"/>
                        <a:t>June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Saint-Julien-en-Genevois</a:t>
                      </a:r>
                    </a:p>
                    <a:p>
                      <a:r>
                        <a:rPr lang="fr-CH" sz="1200" dirty="0"/>
                        <a:t>Cinéma</a:t>
                      </a:r>
                      <a:r>
                        <a:rPr lang="fr-CH" sz="1200" baseline="0" dirty="0"/>
                        <a:t> Rouge &amp; Noir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/>
                        <a:t>72</a:t>
                      </a:r>
                    </a:p>
                    <a:p>
                      <a:r>
                        <a:rPr lang="fr-CH" sz="1200" dirty="0"/>
                        <a:t>(Most </a:t>
                      </a:r>
                      <a:r>
                        <a:rPr lang="fr-CH" sz="1200" dirty="0" err="1"/>
                        <a:t>attended</a:t>
                      </a:r>
                      <a:r>
                        <a:rPr lang="fr-CH" sz="1200" dirty="0"/>
                        <a:t> film in the Theater </a:t>
                      </a:r>
                      <a:r>
                        <a:rPr lang="fr-CH" sz="1200" dirty="0" err="1"/>
                        <a:t>after</a:t>
                      </a:r>
                      <a:r>
                        <a:rPr lang="fr-CH" sz="1200" dirty="0"/>
                        <a:t> the </a:t>
                      </a:r>
                      <a:r>
                        <a:rPr lang="fr-CH" sz="1200" dirty="0" err="1"/>
                        <a:t>pandemics</a:t>
                      </a:r>
                      <a:r>
                        <a:rPr lang="fr-CH" sz="1200" dirty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200" b="1" dirty="0"/>
                        <a:t>Bertrand Nicquevert</a:t>
                      </a:r>
                      <a:r>
                        <a:rPr lang="fr-FR" sz="1200" dirty="0"/>
                        <a:t>, Ingénieur projet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200" b="1" dirty="0"/>
                        <a:t>Martin Aleksa</a:t>
                      </a:r>
                      <a:r>
                        <a:rPr lang="fr-FR" sz="1200" dirty="0"/>
                        <a:t>, Coordinateur Technique Adjoint ATLAS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200" b="1" dirty="0"/>
                        <a:t>Luisa Ulrici</a:t>
                      </a:r>
                      <a:r>
                        <a:rPr lang="fr-FR" sz="1200" dirty="0"/>
                        <a:t>, Chef de groupe adjoint, environnement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err="1"/>
                        <a:t>Jérémie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Lanche</a:t>
                      </a:r>
                      <a:r>
                        <a:rPr lang="en-GB" sz="1200" dirty="0"/>
                        <a:t>, Correspondent for Radio France / RFI / RTL / Radio Canada</a:t>
                      </a:r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Sabine </a:t>
                      </a:r>
                      <a:r>
                        <a:rPr lang="es-ES" sz="12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Loyau</a:t>
                      </a:r>
                      <a:r>
                        <a:rPr lang="es-E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Maire </a:t>
                      </a:r>
                      <a:r>
                        <a:rPr lang="es-ES" sz="12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adjointe</a:t>
                      </a:r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à</a:t>
                      </a:r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la culture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555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9893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uadroTexto 20">
            <a:extLst>
              <a:ext uri="{FF2B5EF4-FFF2-40B4-BE49-F238E27FC236}">
                <a16:creationId xmlns:a16="http://schemas.microsoft.com/office/drawing/2014/main" id="{E18365B4-F633-D242-1228-21F901B7CAB5}"/>
              </a:ext>
            </a:extLst>
          </p:cNvPr>
          <p:cNvSpPr txBox="1"/>
          <p:nvPr/>
        </p:nvSpPr>
        <p:spPr>
          <a:xfrm>
            <a:off x="1148666" y="5702731"/>
            <a:ext cx="307902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CH" sz="1600" dirty="0"/>
              <a:t>Program: C</a:t>
            </a:r>
            <a:r>
              <a:rPr lang="es-ES" sz="1600" dirty="0"/>
              <a:t>i</a:t>
            </a:r>
            <a:r>
              <a:rPr lang="es-CH" sz="1600" dirty="0"/>
              <a:t>nema Rouge et Noir – Saint Julien en Genevois 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FDD985B-8E82-54D9-BBC8-ECD3B7E7A460}"/>
              </a:ext>
            </a:extLst>
          </p:cNvPr>
          <p:cNvSpPr txBox="1"/>
          <p:nvPr/>
        </p:nvSpPr>
        <p:spPr>
          <a:xfrm>
            <a:off x="5726330" y="5953188"/>
            <a:ext cx="59642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CH" dirty="0"/>
              <a:t>Program: Theatre cinema le Bordeau – Saint Genis Pouilly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6594880-7A3F-2821-D30A-DBDF59911F42}"/>
              </a:ext>
            </a:extLst>
          </p:cNvPr>
          <p:cNvSpPr txBox="1"/>
          <p:nvPr/>
        </p:nvSpPr>
        <p:spPr>
          <a:xfrm>
            <a:off x="10478273" y="1795459"/>
            <a:ext cx="128900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CH" sz="1600" dirty="0"/>
              <a:t>Meyrin </a:t>
            </a:r>
          </a:p>
          <a:p>
            <a:pPr algn="ctr"/>
            <a:r>
              <a:rPr lang="es-CH" sz="1600" dirty="0"/>
              <a:t> Tram stops</a:t>
            </a:r>
          </a:p>
        </p:txBody>
      </p:sp>
      <p:pic>
        <p:nvPicPr>
          <p:cNvPr id="24" name="Imagen 23" descr="Un periódico con texto e imagen&#10;&#10;Descripción generada automáticamente con confianza media">
            <a:extLst>
              <a:ext uri="{FF2B5EF4-FFF2-40B4-BE49-F238E27FC236}">
                <a16:creationId xmlns:a16="http://schemas.microsoft.com/office/drawing/2014/main" id="{03E355CA-04F5-2795-F47E-E6BA93C31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40" y="948065"/>
            <a:ext cx="3566000" cy="4754666"/>
          </a:xfrm>
          <a:prstGeom prst="rect">
            <a:avLst/>
          </a:prstGeom>
        </p:spPr>
      </p:pic>
      <p:pic>
        <p:nvPicPr>
          <p:cNvPr id="25" name="Imagen 24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F616B29D-3D62-9167-6F22-D048DC00F2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151" y="3456810"/>
            <a:ext cx="5424640" cy="2442383"/>
          </a:xfrm>
          <a:prstGeom prst="rect">
            <a:avLst/>
          </a:prstGeom>
        </p:spPr>
      </p:pic>
      <p:pic>
        <p:nvPicPr>
          <p:cNvPr id="26" name="Imagen 25" descr="La fachada de un local comercial&#10;&#10;Descripción generada automáticamente con confianza media">
            <a:extLst>
              <a:ext uri="{FF2B5EF4-FFF2-40B4-BE49-F238E27FC236}">
                <a16:creationId xmlns:a16="http://schemas.microsoft.com/office/drawing/2014/main" id="{19756F31-1CC3-C5EF-6DDE-EC686DD5E3C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5393" t="14339" r="4083" b="35967"/>
          <a:stretch/>
        </p:blipFill>
        <p:spPr>
          <a:xfrm>
            <a:off x="4778292" y="983183"/>
            <a:ext cx="3818016" cy="2213643"/>
          </a:xfrm>
          <a:prstGeom prst="rect">
            <a:avLst/>
          </a:prstGeom>
        </p:spPr>
      </p:pic>
      <p:pic>
        <p:nvPicPr>
          <p:cNvPr id="27" name="Imagen 26" descr="Texto, Pizarra&#10;&#10;Descripción generada automáticamente">
            <a:extLst>
              <a:ext uri="{FF2B5EF4-FFF2-40B4-BE49-F238E27FC236}">
                <a16:creationId xmlns:a16="http://schemas.microsoft.com/office/drawing/2014/main" id="{E88F1F06-48B2-CB63-ED36-A2BE6722EC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8472" y="983183"/>
            <a:ext cx="1769801" cy="2159648"/>
          </a:xfrm>
          <a:prstGeom prst="rect">
            <a:avLst/>
          </a:prstGeom>
        </p:spPr>
      </p:pic>
      <p:sp>
        <p:nvSpPr>
          <p:cNvPr id="30" name="Flecha derecha 29">
            <a:extLst>
              <a:ext uri="{FF2B5EF4-FFF2-40B4-BE49-F238E27FC236}">
                <a16:creationId xmlns:a16="http://schemas.microsoft.com/office/drawing/2014/main" id="{9AE811EE-94D1-3CDF-E452-B5C255F3BC7E}"/>
              </a:ext>
            </a:extLst>
          </p:cNvPr>
          <p:cNvSpPr/>
          <p:nvPr/>
        </p:nvSpPr>
        <p:spPr>
          <a:xfrm>
            <a:off x="317364" y="4345615"/>
            <a:ext cx="474688" cy="419725"/>
          </a:xfrm>
          <a:prstGeom prst="rightArrow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  <p:sp>
        <p:nvSpPr>
          <p:cNvPr id="31" name="Flecha derecha 30">
            <a:extLst>
              <a:ext uri="{FF2B5EF4-FFF2-40B4-BE49-F238E27FC236}">
                <a16:creationId xmlns:a16="http://schemas.microsoft.com/office/drawing/2014/main" id="{B84B91FD-E2A4-2FB9-4185-6637E6B2C200}"/>
              </a:ext>
            </a:extLst>
          </p:cNvPr>
          <p:cNvSpPr/>
          <p:nvPr/>
        </p:nvSpPr>
        <p:spPr>
          <a:xfrm>
            <a:off x="5488986" y="3578141"/>
            <a:ext cx="474688" cy="419725"/>
          </a:xfrm>
          <a:prstGeom prst="rightArrow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 dirty="0"/>
          </a:p>
        </p:txBody>
      </p:sp>
      <p:sp>
        <p:nvSpPr>
          <p:cNvPr id="32" name="Title 2">
            <a:extLst>
              <a:ext uri="{FF2B5EF4-FFF2-40B4-BE49-F238E27FC236}">
                <a16:creationId xmlns:a16="http://schemas.microsoft.com/office/drawing/2014/main" id="{D94E3F6E-5B05-5874-70DA-B76296876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fr-CH" dirty="0"/>
              <a:t>WP8 Public events – Local film </a:t>
            </a:r>
            <a:r>
              <a:rPr lang="fr-CH" dirty="0" err="1"/>
              <a:t>screenings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3304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Text Placeholder 2">
            <a:extLst>
              <a:ext uri="{FF2B5EF4-FFF2-40B4-BE49-F238E27FC236}">
                <a16:creationId xmlns:a16="http://schemas.microsoft.com/office/drawing/2014/main" id="{6E9328DD-2E66-331D-E620-7C54FF4FEC2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5998" y="1316563"/>
            <a:ext cx="3960000" cy="1131215"/>
          </a:xfrm>
        </p:spPr>
        <p:txBody>
          <a:bodyPr/>
          <a:lstStyle/>
          <a:p>
            <a:r>
              <a:rPr lang="en-US" dirty="0"/>
              <a:t>Saint Julien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Genevois</a:t>
            </a:r>
            <a:endParaRPr lang="en-US" dirty="0"/>
          </a:p>
        </p:txBody>
      </p:sp>
      <p:pic>
        <p:nvPicPr>
          <p:cNvPr id="7" name="Imagen 6" descr="Un grupo de personas en un auditorio&#10;&#10;Descripción generada automáticamente con confianza media">
            <a:extLst>
              <a:ext uri="{FF2B5EF4-FFF2-40B4-BE49-F238E27FC236}">
                <a16:creationId xmlns:a16="http://schemas.microsoft.com/office/drawing/2014/main" id="{FC25E917-E918-382C-4065-0FAD85AA1F1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" r="14606" b="4"/>
          <a:stretch/>
        </p:blipFill>
        <p:spPr>
          <a:xfrm>
            <a:off x="4115998" y="2447629"/>
            <a:ext cx="3959225" cy="3477297"/>
          </a:xfrm>
          <a:prstGeom prst="rect">
            <a:avLst/>
          </a:prstGeom>
          <a:noFill/>
        </p:spPr>
      </p:pic>
      <p:sp>
        <p:nvSpPr>
          <p:cNvPr id="1037" name="Text Placeholder 4">
            <a:extLst>
              <a:ext uri="{FF2B5EF4-FFF2-40B4-BE49-F238E27FC236}">
                <a16:creationId xmlns:a16="http://schemas.microsoft.com/office/drawing/2014/main" id="{CA1E7EBF-7C97-5E2F-6A2E-33950E6A1D91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887" y="4793711"/>
            <a:ext cx="3960000" cy="1131215"/>
          </a:xfrm>
        </p:spPr>
        <p:txBody>
          <a:bodyPr/>
          <a:lstStyle/>
          <a:p>
            <a:r>
              <a:rPr lang="en-US" dirty="0"/>
              <a:t>Saint </a:t>
            </a:r>
            <a:r>
              <a:rPr lang="en-US" dirty="0" err="1"/>
              <a:t>Genis</a:t>
            </a:r>
            <a:r>
              <a:rPr lang="en-US" dirty="0"/>
              <a:t> Pouilly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044F577-BA31-880F-9FC2-E88AEFEF13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6" t="1" r="-77" b="1"/>
          <a:stretch/>
        </p:blipFill>
        <p:spPr bwMode="auto">
          <a:xfrm>
            <a:off x="3662" y="1316563"/>
            <a:ext cx="3959225" cy="3477297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1039" name="Text Placeholder 6">
            <a:extLst>
              <a:ext uri="{FF2B5EF4-FFF2-40B4-BE49-F238E27FC236}">
                <a16:creationId xmlns:a16="http://schemas.microsoft.com/office/drawing/2014/main" id="{C5A8E922-B952-DC43-498C-E83E221CEE8F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000" y="4793711"/>
            <a:ext cx="3960000" cy="1131215"/>
          </a:xfrm>
        </p:spPr>
        <p:txBody>
          <a:bodyPr/>
          <a:lstStyle/>
          <a:p>
            <a:r>
              <a:rPr lang="en-US" dirty="0" err="1"/>
              <a:t>Meyrin</a:t>
            </a:r>
            <a:endParaRPr lang="en-US" dirty="0"/>
          </a:p>
        </p:txBody>
      </p:sp>
      <p:pic>
        <p:nvPicPr>
          <p:cNvPr id="5" name="Marcador de contenido 4" descr="Un grupo de personas en un salón de clases&#10;&#10;Descripción generada automáticamente con confianza media">
            <a:extLst>
              <a:ext uri="{FF2B5EF4-FFF2-40B4-BE49-F238E27FC236}">
                <a16:creationId xmlns:a16="http://schemas.microsoft.com/office/drawing/2014/main" id="{452C2346-FD0E-11C9-B4D1-A930904F0B01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4" t="1405" r="-79" b="-1405"/>
          <a:stretch/>
        </p:blipFill>
        <p:spPr>
          <a:xfrm>
            <a:off x="8232000" y="1316563"/>
            <a:ext cx="3959225" cy="3477297"/>
          </a:xfrm>
          <a:noFill/>
        </p:spPr>
      </p:pic>
      <p:sp>
        <p:nvSpPr>
          <p:cNvPr id="14" name="Title 2">
            <a:extLst>
              <a:ext uri="{FF2B5EF4-FFF2-40B4-BE49-F238E27FC236}">
                <a16:creationId xmlns:a16="http://schemas.microsoft.com/office/drawing/2014/main" id="{1736DFC3-3152-89C3-AA69-4B631BF4B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787" cy="1084263"/>
          </a:xfrm>
        </p:spPr>
        <p:txBody>
          <a:bodyPr/>
          <a:lstStyle/>
          <a:p>
            <a:r>
              <a:rPr lang="fr-CH" dirty="0"/>
              <a:t>WP8 Public events – Local film </a:t>
            </a:r>
            <a:r>
              <a:rPr lang="fr-CH" dirty="0" err="1"/>
              <a:t>screenings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736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8491" y="1203361"/>
            <a:ext cx="11376024" cy="4608512"/>
          </a:xfrm>
        </p:spPr>
        <p:txBody>
          <a:bodyPr/>
          <a:lstStyle/>
          <a:p>
            <a:r>
              <a:rPr lang="fr-CH" sz="2000" dirty="0" err="1"/>
              <a:t>What</a:t>
            </a:r>
            <a:r>
              <a:rPr lang="fr-CH" sz="2000" dirty="0"/>
              <a:t>?</a:t>
            </a:r>
          </a:p>
          <a:p>
            <a:pPr lvl="1"/>
            <a:r>
              <a:rPr lang="fr-CH" sz="1600" dirty="0"/>
              <a:t>Globe event: </a:t>
            </a:r>
            <a:r>
              <a:rPr lang="fr-CH" sz="1600" i="1" dirty="0" err="1"/>
              <a:t>Particle</a:t>
            </a:r>
            <a:r>
              <a:rPr lang="fr-CH" sz="1600" i="1" dirty="0"/>
              <a:t> Fever </a:t>
            </a:r>
            <a:r>
              <a:rPr lang="fr-CH" sz="1600" dirty="0" err="1"/>
              <a:t>followed</a:t>
            </a:r>
            <a:r>
              <a:rPr lang="fr-CH" sz="1600" dirty="0"/>
              <a:t> by a panel discussion / Q&amp;A </a:t>
            </a:r>
            <a:r>
              <a:rPr lang="fr-CH" sz="1600" dirty="0" err="1"/>
              <a:t>with</a:t>
            </a:r>
            <a:r>
              <a:rPr lang="fr-CH" sz="1600" dirty="0"/>
              <a:t> the public.</a:t>
            </a:r>
          </a:p>
          <a:p>
            <a:pPr lvl="1"/>
            <a:endParaRPr lang="fr-CH" sz="1600" dirty="0"/>
          </a:p>
          <a:p>
            <a:pPr lvl="1"/>
            <a:endParaRPr lang="fr-CH" sz="1600" dirty="0"/>
          </a:p>
          <a:p>
            <a:pPr lvl="1"/>
            <a:endParaRPr lang="fr-CH" sz="1600" dirty="0"/>
          </a:p>
          <a:p>
            <a:pPr lvl="1"/>
            <a:endParaRPr lang="fr-CH" sz="1600" dirty="0"/>
          </a:p>
          <a:p>
            <a:pPr lvl="1"/>
            <a:endParaRPr lang="fr-CH" sz="1600" dirty="0"/>
          </a:p>
          <a:p>
            <a:pPr lvl="1"/>
            <a:endParaRPr lang="fr-CH" sz="1600" dirty="0"/>
          </a:p>
          <a:p>
            <a:pPr lvl="1"/>
            <a:endParaRPr lang="fr-CH" sz="1600" dirty="0"/>
          </a:p>
          <a:p>
            <a:pPr lvl="1"/>
            <a:endParaRPr lang="fr-CH" sz="1600" dirty="0"/>
          </a:p>
          <a:p>
            <a:pPr lvl="1"/>
            <a:endParaRPr lang="fr-CH" sz="1600" dirty="0"/>
          </a:p>
          <a:p>
            <a:pPr lvl="1"/>
            <a:endParaRPr lang="fr-CH" sz="16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fr-CH" sz="1600" dirty="0">
                <a:sym typeface="Wingdings" panose="05000000000000000000" pitchFamily="2" charset="2"/>
              </a:rPr>
              <a:t>Great event </a:t>
            </a:r>
            <a:r>
              <a:rPr lang="fr-CH" sz="1600" dirty="0" err="1">
                <a:sym typeface="Wingdings" panose="05000000000000000000" pitchFamily="2" charset="2"/>
              </a:rPr>
              <a:t>overall</a:t>
            </a:r>
            <a:r>
              <a:rPr lang="fr-CH" sz="1600" dirty="0">
                <a:sym typeface="Wingdings" panose="05000000000000000000" pitchFamily="2" charset="2"/>
              </a:rPr>
              <a:t>. The </a:t>
            </a:r>
            <a:r>
              <a:rPr lang="fr-CH" sz="1600" dirty="0" err="1">
                <a:sym typeface="Wingdings" panose="05000000000000000000" pitchFamily="2" charset="2"/>
              </a:rPr>
              <a:t>fact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>
                <a:sym typeface="Wingdings" panose="05000000000000000000" pitchFamily="2" charset="2"/>
              </a:rPr>
              <a:t>that</a:t>
            </a:r>
            <a:r>
              <a:rPr lang="fr-CH" sz="1600" dirty="0">
                <a:sym typeface="Wingdings" panose="05000000000000000000" pitchFamily="2" charset="2"/>
              </a:rPr>
              <a:t> the speakers </a:t>
            </a:r>
            <a:r>
              <a:rPr lang="fr-CH" sz="1600" dirty="0" err="1">
                <a:sym typeface="Wingdings" panose="05000000000000000000" pitchFamily="2" charset="2"/>
              </a:rPr>
              <a:t>knew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>
                <a:sym typeface="Wingdings" panose="05000000000000000000" pitchFamily="2" charset="2"/>
              </a:rPr>
              <a:t>each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>
                <a:sym typeface="Wingdings" panose="05000000000000000000" pitchFamily="2" charset="2"/>
              </a:rPr>
              <a:t>other</a:t>
            </a:r>
            <a:r>
              <a:rPr lang="fr-CH" sz="1600" dirty="0">
                <a:sym typeface="Wingdings" panose="05000000000000000000" pitchFamily="2" charset="2"/>
              </a:rPr>
              <a:t> gave a </a:t>
            </a:r>
            <a:r>
              <a:rPr lang="fr-CH" sz="1600" dirty="0" err="1">
                <a:sym typeface="Wingdings" panose="05000000000000000000" pitchFamily="2" charset="2"/>
              </a:rPr>
              <a:t>nice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>
                <a:sym typeface="Wingdings" panose="05000000000000000000" pitchFamily="2" charset="2"/>
              </a:rPr>
              <a:t>dynamic</a:t>
            </a:r>
            <a:r>
              <a:rPr lang="fr-CH" sz="1600" dirty="0">
                <a:sym typeface="Wingdings" panose="05000000000000000000" pitchFamily="2" charset="2"/>
              </a:rPr>
              <a:t> to the conversation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>
                <a:sym typeface="Wingdings" panose="05000000000000000000" pitchFamily="2" charset="2"/>
              </a:rPr>
              <a:t>Disappointment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>
                <a:sym typeface="Wingdings" panose="05000000000000000000" pitchFamily="2" charset="2"/>
              </a:rPr>
              <a:t>with</a:t>
            </a:r>
            <a:r>
              <a:rPr lang="fr-CH" sz="1600" dirty="0">
                <a:sym typeface="Wingdings" panose="05000000000000000000" pitchFamily="2" charset="2"/>
              </a:rPr>
              <a:t> the </a:t>
            </a:r>
            <a:r>
              <a:rPr lang="fr-CH" sz="1600" dirty="0" err="1">
                <a:sym typeface="Wingdings" panose="05000000000000000000" pitchFamily="2" charset="2"/>
              </a:rPr>
              <a:t>moderator</a:t>
            </a:r>
            <a:r>
              <a:rPr lang="fr-CH" sz="1600" dirty="0">
                <a:sym typeface="Wingdings" panose="05000000000000000000" pitchFamily="2" charset="2"/>
              </a:rPr>
              <a:t> (</a:t>
            </a:r>
            <a:r>
              <a:rPr lang="fr-CH" sz="1600" dirty="0" err="1">
                <a:sym typeface="Wingdings" panose="05000000000000000000" pitchFamily="2" charset="2"/>
              </a:rPr>
              <a:t>lack</a:t>
            </a:r>
            <a:r>
              <a:rPr lang="fr-CH" sz="1600" dirty="0">
                <a:sym typeface="Wingdings" panose="05000000000000000000" pitchFamily="2" charset="2"/>
              </a:rPr>
              <a:t> of </a:t>
            </a:r>
            <a:r>
              <a:rPr lang="fr-CH" sz="1600" dirty="0" err="1">
                <a:sym typeface="Wingdings" panose="05000000000000000000" pitchFamily="2" charset="2"/>
              </a:rPr>
              <a:t>preparation</a:t>
            </a:r>
            <a:r>
              <a:rPr lang="fr-CH" sz="1600" dirty="0">
                <a:sym typeface="Wingdings" panose="05000000000000000000" pitchFamily="2" charset="2"/>
              </a:rPr>
              <a:t>, </a:t>
            </a:r>
            <a:r>
              <a:rPr lang="fr-CH" sz="1600" dirty="0" err="1">
                <a:sym typeface="Wingdings" panose="05000000000000000000" pitchFamily="2" charset="2"/>
              </a:rPr>
              <a:t>poor</a:t>
            </a:r>
            <a:r>
              <a:rPr lang="fr-CH" sz="1600" dirty="0">
                <a:sym typeface="Wingdings" panose="05000000000000000000" pitchFamily="2" charset="2"/>
              </a:rPr>
              <a:t> English)</a:t>
            </a:r>
            <a:endParaRPr lang="fr-CH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WP8 Public events – </a:t>
            </a:r>
            <a:r>
              <a:rPr lang="fr-CH" dirty="0" smtClean="0"/>
              <a:t>Globe event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575858"/>
              </p:ext>
            </p:extLst>
          </p:nvPr>
        </p:nvGraphicFramePr>
        <p:xfrm>
          <a:off x="664307" y="2118411"/>
          <a:ext cx="11119707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180">
                  <a:extLst>
                    <a:ext uri="{9D8B030D-6E8A-4147-A177-3AD203B41FA5}">
                      <a16:colId xmlns:a16="http://schemas.microsoft.com/office/drawing/2014/main" val="1252402446"/>
                    </a:ext>
                  </a:extLst>
                </a:gridCol>
                <a:gridCol w="1652819">
                  <a:extLst>
                    <a:ext uri="{9D8B030D-6E8A-4147-A177-3AD203B41FA5}">
                      <a16:colId xmlns:a16="http://schemas.microsoft.com/office/drawing/2014/main" val="2608184825"/>
                    </a:ext>
                  </a:extLst>
                </a:gridCol>
                <a:gridCol w="1282146">
                  <a:extLst>
                    <a:ext uri="{9D8B030D-6E8A-4147-A177-3AD203B41FA5}">
                      <a16:colId xmlns:a16="http://schemas.microsoft.com/office/drawing/2014/main" val="3318399548"/>
                    </a:ext>
                  </a:extLst>
                </a:gridCol>
                <a:gridCol w="1581647">
                  <a:extLst>
                    <a:ext uri="{9D8B030D-6E8A-4147-A177-3AD203B41FA5}">
                      <a16:colId xmlns:a16="http://schemas.microsoft.com/office/drawing/2014/main" val="4145765513"/>
                    </a:ext>
                  </a:extLst>
                </a:gridCol>
                <a:gridCol w="3056024">
                  <a:extLst>
                    <a:ext uri="{9D8B030D-6E8A-4147-A177-3AD203B41FA5}">
                      <a16:colId xmlns:a16="http://schemas.microsoft.com/office/drawing/2014/main" val="3610201967"/>
                    </a:ext>
                  </a:extLst>
                </a:gridCol>
                <a:gridCol w="1967891">
                  <a:extLst>
                    <a:ext uri="{9D8B030D-6E8A-4147-A177-3AD203B41FA5}">
                      <a16:colId xmlns:a16="http://schemas.microsoft.com/office/drawing/2014/main" val="3574343612"/>
                    </a:ext>
                  </a:extLst>
                </a:gridCol>
              </a:tblGrid>
              <a:tr h="343435">
                <a:tc>
                  <a:txBody>
                    <a:bodyPr/>
                    <a:lstStyle/>
                    <a:p>
                      <a:r>
                        <a:rPr lang="fr-CH" sz="1400" dirty="0"/>
                        <a:t>Date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Location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N° </a:t>
                      </a:r>
                      <a:r>
                        <a:rPr lang="fr-CH" sz="1400" dirty="0" err="1"/>
                        <a:t>attendees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N° connections to </a:t>
                      </a:r>
                      <a:r>
                        <a:rPr lang="fr-CH" sz="1400" dirty="0" err="1"/>
                        <a:t>webcast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Speakers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Moderator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5221054"/>
                  </a:ext>
                </a:extLst>
              </a:tr>
              <a:tr h="1045854">
                <a:tc>
                  <a:txBody>
                    <a:bodyPr/>
                    <a:lstStyle/>
                    <a:p>
                      <a:r>
                        <a:rPr lang="fr-CH" sz="1400" dirty="0"/>
                        <a:t>Sun. 3 July 2022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Globe of Science and Innovation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186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53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/>
                        <a:t>Nima </a:t>
                      </a:r>
                      <a:r>
                        <a:rPr lang="fr-FR" sz="1400" b="1" dirty="0" err="1"/>
                        <a:t>Arkani</a:t>
                      </a:r>
                      <a:r>
                        <a:rPr lang="fr-FR" sz="1400" b="1" dirty="0"/>
                        <a:t>-Hamed</a:t>
                      </a:r>
                      <a:r>
                        <a:rPr lang="fr-FR" sz="1400" dirty="0"/>
                        <a:t>, </a:t>
                      </a:r>
                      <a:r>
                        <a:rPr lang="fr-FR" sz="1400" dirty="0" err="1"/>
                        <a:t>Theoretical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Physicist</a:t>
                      </a:r>
                      <a:r>
                        <a:rPr lang="fr-FR" sz="1400" dirty="0"/>
                        <a:t>, Institute for Advanced </a:t>
                      </a:r>
                      <a:r>
                        <a:rPr lang="fr-FR" sz="1400" dirty="0" err="1"/>
                        <a:t>Study</a:t>
                      </a:r>
                      <a:r>
                        <a:rPr lang="fr-FR" sz="1400" dirty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/>
                        <a:t>Monica Dunford</a:t>
                      </a:r>
                      <a:r>
                        <a:rPr lang="fr-FR" sz="1400" dirty="0"/>
                        <a:t> - Professor of </a:t>
                      </a:r>
                      <a:r>
                        <a:rPr lang="fr-FR" sz="1400" dirty="0" err="1"/>
                        <a:t>Physics</a:t>
                      </a:r>
                      <a:r>
                        <a:rPr lang="fr-FR" sz="1400" dirty="0"/>
                        <a:t>, Kirchhoff-Institute for </a:t>
                      </a:r>
                      <a:r>
                        <a:rPr lang="fr-FR" sz="1400" dirty="0" err="1"/>
                        <a:t>Physics</a:t>
                      </a:r>
                      <a:r>
                        <a:rPr lang="fr-FR" sz="1400" dirty="0"/>
                        <a:t>, Heidelberg </a:t>
                      </a:r>
                      <a:r>
                        <a:rPr lang="fr-FR" sz="1400" dirty="0" err="1"/>
                        <a:t>University</a:t>
                      </a:r>
                      <a:endParaRPr lang="fr-FR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/>
                        <a:t>Fabiola </a:t>
                      </a:r>
                      <a:r>
                        <a:rPr lang="fr-FR" sz="1400" b="1" dirty="0" err="1"/>
                        <a:t>Gianotti</a:t>
                      </a:r>
                      <a:r>
                        <a:rPr lang="fr-FR" sz="1400" b="1" dirty="0"/>
                        <a:t> </a:t>
                      </a:r>
                      <a:r>
                        <a:rPr lang="fr-FR" sz="1400" dirty="0"/>
                        <a:t>- </a:t>
                      </a:r>
                      <a:r>
                        <a:rPr lang="fr-FR" sz="1400" dirty="0" err="1"/>
                        <a:t>Director</a:t>
                      </a:r>
                      <a:r>
                        <a:rPr lang="fr-FR" sz="1400" dirty="0"/>
                        <a:t>-General, CERN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400" b="1" dirty="0"/>
                        <a:t>Mike </a:t>
                      </a:r>
                      <a:r>
                        <a:rPr lang="fr-FR" sz="1400" b="1" dirty="0" err="1"/>
                        <a:t>Lamont</a:t>
                      </a:r>
                      <a:r>
                        <a:rPr lang="fr-FR" sz="1400" b="1" dirty="0"/>
                        <a:t> </a:t>
                      </a:r>
                      <a:r>
                        <a:rPr lang="fr-FR" sz="1400" dirty="0"/>
                        <a:t>- </a:t>
                      </a:r>
                      <a:r>
                        <a:rPr lang="fr-FR" sz="1400" dirty="0" err="1"/>
                        <a:t>Director</a:t>
                      </a:r>
                      <a:r>
                        <a:rPr lang="fr-FR" sz="1400" dirty="0"/>
                        <a:t> for </a:t>
                      </a:r>
                      <a:r>
                        <a:rPr lang="fr-FR" sz="1400" dirty="0" err="1"/>
                        <a:t>Accelerators</a:t>
                      </a:r>
                      <a:r>
                        <a:rPr lang="fr-FR" sz="1400" dirty="0"/>
                        <a:t> and </a:t>
                      </a:r>
                      <a:r>
                        <a:rPr lang="fr-FR" sz="1400" dirty="0" err="1"/>
                        <a:t>Technology</a:t>
                      </a:r>
                      <a:r>
                        <a:rPr lang="fr-FR" sz="1400" dirty="0"/>
                        <a:t>,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Sarah Sermondadaz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Head of Science and Editorial Projects, Heidi Media 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09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8796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71" y="1720586"/>
            <a:ext cx="4781639" cy="382531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WP8 Public events – Globe event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097" y="1701484"/>
            <a:ext cx="4805517" cy="384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3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116013"/>
            <a:ext cx="11376024" cy="4608512"/>
          </a:xfrm>
        </p:spPr>
        <p:txBody>
          <a:bodyPr/>
          <a:lstStyle/>
          <a:p>
            <a:r>
              <a:rPr lang="fr-CH" sz="1600" dirty="0" err="1" smtClean="0"/>
              <a:t>What</a:t>
            </a:r>
            <a:r>
              <a:rPr lang="fr-CH" sz="1600" dirty="0"/>
              <a:t>?</a:t>
            </a:r>
          </a:p>
          <a:p>
            <a:pPr lvl="1"/>
            <a:r>
              <a:rPr lang="fr-CH" sz="1600" dirty="0" err="1" smtClean="0"/>
              <a:t>Two</a:t>
            </a:r>
            <a:r>
              <a:rPr lang="fr-CH" sz="1600" dirty="0" smtClean="0"/>
              <a:t> </a:t>
            </a:r>
            <a:r>
              <a:rPr lang="fr-CH" sz="1600" dirty="0" err="1" smtClean="0"/>
              <a:t>dedicated</a:t>
            </a:r>
            <a:r>
              <a:rPr lang="fr-CH" sz="1600" dirty="0" smtClean="0"/>
              <a:t> </a:t>
            </a:r>
            <a:r>
              <a:rPr lang="fr-CH" sz="1600" dirty="0" err="1" smtClean="0"/>
              <a:t>activities</a:t>
            </a:r>
            <a:r>
              <a:rPr lang="fr-CH" sz="1600" dirty="0" smtClean="0"/>
              <a:t> : </a:t>
            </a:r>
            <a:r>
              <a:rPr lang="fr-CH" sz="1600" dirty="0" err="1" smtClean="0"/>
              <a:t>Iron</a:t>
            </a:r>
            <a:r>
              <a:rPr lang="fr-CH" sz="1600" dirty="0" smtClean="0"/>
              <a:t> </a:t>
            </a:r>
            <a:r>
              <a:rPr lang="fr-CH" sz="1600" dirty="0" err="1" smtClean="0"/>
              <a:t>filling</a:t>
            </a:r>
            <a:r>
              <a:rPr lang="fr-CH" sz="1600" dirty="0" smtClean="0"/>
              <a:t> + </a:t>
            </a:r>
            <a:r>
              <a:rPr lang="fr-CH" sz="1600" dirty="0" err="1" smtClean="0"/>
              <a:t>particle</a:t>
            </a:r>
            <a:r>
              <a:rPr lang="fr-CH" sz="1600" dirty="0" smtClean="0"/>
              <a:t> zoo, vortex canon + DIY canon</a:t>
            </a:r>
          </a:p>
          <a:p>
            <a:pPr lvl="1"/>
            <a:r>
              <a:rPr lang="fr-CH" sz="1600" dirty="0" err="1" smtClean="0"/>
              <a:t>Rally</a:t>
            </a:r>
            <a:r>
              <a:rPr lang="fr-CH" sz="1600" dirty="0" smtClean="0"/>
              <a:t> for </a:t>
            </a:r>
            <a:r>
              <a:rPr lang="fr-CH" sz="1600" dirty="0" err="1" smtClean="0"/>
              <a:t>children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one question on the </a:t>
            </a:r>
            <a:r>
              <a:rPr lang="fr-CH" sz="1600" dirty="0" err="1" smtClean="0"/>
              <a:t>Higgs</a:t>
            </a:r>
            <a:r>
              <a:rPr lang="fr-CH" sz="1600" dirty="0" smtClean="0"/>
              <a:t> boson</a:t>
            </a:r>
          </a:p>
          <a:p>
            <a:pPr marL="628650" lvl="2" indent="0">
              <a:buNone/>
            </a:pPr>
            <a:endParaRPr lang="fr-CH" sz="1600" dirty="0"/>
          </a:p>
          <a:p>
            <a:pPr lvl="2"/>
            <a:endParaRPr lang="fr-CH" sz="1600" dirty="0" smtClean="0"/>
          </a:p>
          <a:p>
            <a:pPr lvl="2"/>
            <a:endParaRPr lang="fr-CH" sz="1600" dirty="0"/>
          </a:p>
          <a:p>
            <a:r>
              <a:rPr lang="fr-CH" sz="1600" dirty="0" err="1" smtClean="0"/>
              <a:t>Lessons</a:t>
            </a:r>
            <a:r>
              <a:rPr lang="fr-CH" sz="1600" dirty="0" smtClean="0"/>
              <a:t> </a:t>
            </a:r>
            <a:r>
              <a:rPr lang="fr-CH" sz="1600" dirty="0" err="1" smtClean="0"/>
              <a:t>learned</a:t>
            </a:r>
            <a:endParaRPr lang="fr-CH" sz="1600" dirty="0" smtClean="0"/>
          </a:p>
          <a:p>
            <a:pPr lvl="1"/>
            <a:r>
              <a:rPr lang="fr-CH" sz="1600" dirty="0">
                <a:sym typeface="Wingdings" panose="05000000000000000000" pitchFamily="2" charset="2"/>
              </a:rPr>
              <a:t>Vortex canon: </a:t>
            </a:r>
            <a:r>
              <a:rPr lang="fr-CH" sz="1600" dirty="0" err="1" smtClean="0">
                <a:sym typeface="Wingdings" panose="05000000000000000000" pitchFamily="2" charset="2"/>
              </a:rPr>
              <a:t>worked</a:t>
            </a:r>
            <a:r>
              <a:rPr lang="fr-CH" sz="1600" dirty="0" smtClean="0">
                <a:sym typeface="Wingdings" panose="05000000000000000000" pitchFamily="2" charset="2"/>
              </a:rPr>
              <a:t> </a:t>
            </a:r>
            <a:r>
              <a:rPr lang="fr-CH" sz="1600" dirty="0" err="1" smtClean="0">
                <a:sym typeface="Wingdings" panose="05000000000000000000" pitchFamily="2" charset="2"/>
              </a:rPr>
              <a:t>well</a:t>
            </a:r>
            <a:r>
              <a:rPr lang="fr-CH" sz="1600" dirty="0" smtClean="0">
                <a:sym typeface="Wingdings" panose="05000000000000000000" pitchFamily="2" charset="2"/>
              </a:rPr>
              <a:t> but not </a:t>
            </a:r>
            <a:r>
              <a:rPr lang="fr-CH" sz="1600" dirty="0" err="1" smtClean="0">
                <a:sym typeface="Wingdings" panose="05000000000000000000" pitchFamily="2" charset="2"/>
              </a:rPr>
              <a:t>useful</a:t>
            </a:r>
            <a:r>
              <a:rPr lang="fr-CH" sz="1600" dirty="0" smtClean="0">
                <a:sym typeface="Wingdings" panose="05000000000000000000" pitchFamily="2" charset="2"/>
              </a:rPr>
              <a:t> to </a:t>
            </a:r>
            <a:r>
              <a:rPr lang="fr-CH" sz="1600" dirty="0" err="1" smtClean="0">
                <a:sym typeface="Wingdings" panose="05000000000000000000" pitchFamily="2" charset="2"/>
              </a:rPr>
              <a:t>explain</a:t>
            </a:r>
            <a:r>
              <a:rPr lang="fr-CH" sz="1600" dirty="0" smtClean="0">
                <a:sym typeface="Wingdings" panose="05000000000000000000" pitchFamily="2" charset="2"/>
              </a:rPr>
              <a:t> the </a:t>
            </a:r>
            <a:r>
              <a:rPr lang="fr-CH" sz="1600" dirty="0" err="1">
                <a:sym typeface="Wingdings" panose="05000000000000000000" pitchFamily="2" charset="2"/>
              </a:rPr>
              <a:t>Higgs</a:t>
            </a:r>
            <a:r>
              <a:rPr lang="fr-CH" sz="1600" dirty="0">
                <a:sym typeface="Wingdings" panose="05000000000000000000" pitchFamily="2" charset="2"/>
              </a:rPr>
              <a:t> but </a:t>
            </a:r>
            <a:r>
              <a:rPr lang="fr-CH" sz="1600" dirty="0" err="1">
                <a:sym typeface="Wingdings" panose="05000000000000000000" pitchFamily="2" charset="2"/>
              </a:rPr>
              <a:t>great</a:t>
            </a:r>
            <a:r>
              <a:rPr lang="fr-CH" sz="1600" dirty="0">
                <a:sym typeface="Wingdings" panose="05000000000000000000" pitchFamily="2" charset="2"/>
              </a:rPr>
              <a:t> for </a:t>
            </a:r>
            <a:r>
              <a:rPr lang="fr-CH" sz="1600" dirty="0" err="1">
                <a:sym typeface="Wingdings" panose="05000000000000000000" pitchFamily="2" charset="2"/>
              </a:rPr>
              <a:t>seeing</a:t>
            </a:r>
            <a:r>
              <a:rPr lang="fr-CH" sz="1600" dirty="0">
                <a:sym typeface="Wingdings" panose="05000000000000000000" pitchFamily="2" charset="2"/>
              </a:rPr>
              <a:t> the invisible, collisions, etc. </a:t>
            </a:r>
            <a:endParaRPr lang="fr-CH" sz="1600" dirty="0" smtClean="0">
              <a:sym typeface="Wingdings" panose="05000000000000000000" pitchFamily="2" charset="2"/>
            </a:endParaRPr>
          </a:p>
          <a:p>
            <a:pPr lvl="1"/>
            <a:r>
              <a:rPr lang="fr-CH" sz="1600" dirty="0" smtClean="0">
                <a:sym typeface="Wingdings" panose="05000000000000000000" pitchFamily="2" charset="2"/>
              </a:rPr>
              <a:t>DIY </a:t>
            </a:r>
            <a:r>
              <a:rPr lang="fr-CH" sz="1600" dirty="0">
                <a:sym typeface="Wingdings" panose="05000000000000000000" pitchFamily="2" charset="2"/>
              </a:rPr>
              <a:t>canon: people </a:t>
            </a:r>
            <a:r>
              <a:rPr lang="fr-CH" sz="1600" dirty="0" err="1">
                <a:sym typeface="Wingdings" panose="05000000000000000000" pitchFamily="2" charset="2"/>
              </a:rPr>
              <a:t>didn’t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>
                <a:sym typeface="Wingdings" panose="05000000000000000000" pitchFamily="2" charset="2"/>
              </a:rPr>
              <a:t>take</a:t>
            </a:r>
            <a:r>
              <a:rPr lang="fr-CH" sz="1600" dirty="0">
                <a:sym typeface="Wingdings" panose="05000000000000000000" pitchFamily="2" charset="2"/>
              </a:rPr>
              <a:t> instructions but </a:t>
            </a:r>
            <a:r>
              <a:rPr lang="fr-CH" sz="1600" dirty="0" err="1">
                <a:sym typeface="Wingdings" panose="05000000000000000000" pitchFamily="2" charset="2"/>
              </a:rPr>
              <a:t>used</a:t>
            </a:r>
            <a:r>
              <a:rPr lang="fr-CH" sz="1600" dirty="0">
                <a:sym typeface="Wingdings" panose="05000000000000000000" pitchFamily="2" charset="2"/>
              </a:rPr>
              <a:t> as an intro</a:t>
            </a:r>
          </a:p>
          <a:p>
            <a:pPr lvl="1"/>
            <a:r>
              <a:rPr lang="fr-CH" sz="1600" dirty="0" err="1" smtClean="0"/>
              <a:t>Particle</a:t>
            </a:r>
            <a:r>
              <a:rPr lang="fr-CH" sz="1600" dirty="0" smtClean="0"/>
              <a:t> </a:t>
            </a:r>
            <a:r>
              <a:rPr lang="fr-CH" sz="1600" dirty="0" err="1"/>
              <a:t>identities</a:t>
            </a:r>
            <a:r>
              <a:rPr lang="fr-CH" sz="1600" dirty="0"/>
              <a:t>: </a:t>
            </a:r>
            <a:r>
              <a:rPr lang="fr-CH" sz="1600" dirty="0" err="1"/>
              <a:t>worked</a:t>
            </a:r>
            <a:r>
              <a:rPr lang="fr-CH" sz="1600" dirty="0"/>
              <a:t> </a:t>
            </a:r>
            <a:r>
              <a:rPr lang="fr-CH" sz="1600" dirty="0" err="1"/>
              <a:t>great</a:t>
            </a:r>
            <a:r>
              <a:rPr lang="fr-CH" sz="1600" dirty="0"/>
              <a:t> to engage on the </a:t>
            </a:r>
            <a:r>
              <a:rPr lang="fr-CH" sz="1600" dirty="0" err="1"/>
              <a:t>Higgs</a:t>
            </a:r>
            <a:r>
              <a:rPr lang="fr-CH" sz="1600" dirty="0"/>
              <a:t> and particules in </a:t>
            </a:r>
            <a:r>
              <a:rPr lang="fr-CH" sz="1600" dirty="0" err="1" smtClean="0"/>
              <a:t>general</a:t>
            </a:r>
            <a:r>
              <a:rPr lang="fr-CH" sz="1600" dirty="0" smtClean="0"/>
              <a:t>. People love </a:t>
            </a:r>
            <a:r>
              <a:rPr lang="fr-CH" sz="1600" dirty="0" err="1" smtClean="0"/>
              <a:t>takeaways</a:t>
            </a:r>
            <a:r>
              <a:rPr lang="fr-CH" sz="1600" dirty="0" smtClean="0"/>
              <a:t>!</a:t>
            </a:r>
          </a:p>
          <a:p>
            <a:pPr lvl="1"/>
            <a:r>
              <a:rPr lang="en-GB" sz="1600" dirty="0"/>
              <a:t>Particle </a:t>
            </a:r>
            <a:r>
              <a:rPr lang="en-GB" sz="1600" dirty="0" smtClean="0"/>
              <a:t>zoo: great </a:t>
            </a:r>
            <a:r>
              <a:rPr lang="en-GB" sz="1600" dirty="0"/>
              <a:t>to explain the Higgs </a:t>
            </a:r>
            <a:r>
              <a:rPr lang="en-GB" sz="1600" dirty="0" smtClean="0"/>
              <a:t>field</a:t>
            </a:r>
            <a:endParaRPr lang="en-GB" sz="1600" dirty="0"/>
          </a:p>
          <a:p>
            <a:r>
              <a:rPr lang="fr-CH" sz="1600" dirty="0" err="1" smtClean="0">
                <a:sym typeface="Wingdings" panose="05000000000000000000" pitchFamily="2" charset="2"/>
              </a:rPr>
              <a:t>Outcomes</a:t>
            </a:r>
            <a:endParaRPr lang="fr-CH" sz="1600" dirty="0">
              <a:sym typeface="Wingdings" panose="05000000000000000000" pitchFamily="2" charset="2"/>
            </a:endParaRPr>
          </a:p>
          <a:p>
            <a:pPr lvl="2"/>
            <a:r>
              <a:rPr lang="fr-CH" sz="1600" dirty="0">
                <a:sym typeface="Wingdings" panose="05000000000000000000" pitchFamily="2" charset="2"/>
              </a:rPr>
              <a:t>People </a:t>
            </a:r>
            <a:r>
              <a:rPr lang="fr-CH" sz="1600" dirty="0" err="1">
                <a:sym typeface="Wingdings" panose="05000000000000000000" pitchFamily="2" charset="2"/>
              </a:rPr>
              <a:t>understood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>
                <a:sym typeface="Wingdings" panose="05000000000000000000" pitchFamily="2" charset="2"/>
              </a:rPr>
              <a:t>well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>
                <a:sym typeface="Wingdings" panose="05000000000000000000" pitchFamily="2" charset="2"/>
              </a:rPr>
              <a:t>thanks</a:t>
            </a:r>
            <a:r>
              <a:rPr lang="fr-CH" sz="1600" dirty="0">
                <a:sym typeface="Wingdings" panose="05000000000000000000" pitchFamily="2" charset="2"/>
              </a:rPr>
              <a:t> to </a:t>
            </a:r>
            <a:r>
              <a:rPr lang="fr-CH" sz="1600" dirty="0" err="1">
                <a:sym typeface="Wingdings" panose="05000000000000000000" pitchFamily="2" charset="2"/>
              </a:rPr>
              <a:t>very</a:t>
            </a:r>
            <a:r>
              <a:rPr lang="fr-CH" sz="1600" dirty="0">
                <a:sym typeface="Wingdings" panose="05000000000000000000" pitchFamily="2" charset="2"/>
              </a:rPr>
              <a:t> basic </a:t>
            </a:r>
            <a:r>
              <a:rPr lang="fr-CH" sz="1600" dirty="0" err="1">
                <a:sym typeface="Wingdings" panose="05000000000000000000" pitchFamily="2" charset="2"/>
              </a:rPr>
              <a:t>material</a:t>
            </a:r>
            <a:endParaRPr lang="fr-CH" sz="1600" dirty="0">
              <a:sym typeface="Wingdings" panose="05000000000000000000" pitchFamily="2" charset="2"/>
            </a:endParaRPr>
          </a:p>
          <a:p>
            <a:pPr lvl="2"/>
            <a:r>
              <a:rPr lang="fr-CH" sz="1600" dirty="0" smtClean="0">
                <a:sym typeface="Wingdings" panose="05000000000000000000" pitchFamily="2" charset="2"/>
              </a:rPr>
              <a:t>Our </a:t>
            </a:r>
            <a:r>
              <a:rPr lang="fr-CH" sz="1600" dirty="0" err="1" smtClean="0">
                <a:sym typeface="Wingdings" panose="05000000000000000000" pitchFamily="2" charset="2"/>
              </a:rPr>
              <a:t>visitors</a:t>
            </a:r>
            <a:r>
              <a:rPr lang="fr-CH" sz="1600" dirty="0" smtClean="0">
                <a:sym typeface="Wingdings" panose="05000000000000000000" pitchFamily="2" charset="2"/>
              </a:rPr>
              <a:t> </a:t>
            </a:r>
            <a:r>
              <a:rPr lang="fr-CH" sz="1600" dirty="0" err="1" smtClean="0">
                <a:sym typeface="Wingdings" panose="05000000000000000000" pitchFamily="2" charset="2"/>
              </a:rPr>
              <a:t>smiled</a:t>
            </a:r>
            <a:r>
              <a:rPr lang="fr-CH" sz="1600" dirty="0" smtClean="0">
                <a:sym typeface="Wingdings" panose="05000000000000000000" pitchFamily="2" charset="2"/>
              </a:rPr>
              <a:t>!</a:t>
            </a:r>
            <a:endParaRPr lang="fr-CH" sz="1600" dirty="0">
              <a:sym typeface="Wingdings" panose="05000000000000000000" pitchFamily="2" charset="2"/>
            </a:endParaRPr>
          </a:p>
          <a:p>
            <a:pPr marL="366712" lvl="1" indent="0">
              <a:buNone/>
            </a:pPr>
            <a:endParaRPr lang="fr-CH" dirty="0">
              <a:sym typeface="Wingdings" panose="05000000000000000000" pitchFamily="2" charset="2"/>
            </a:endParaRPr>
          </a:p>
          <a:p>
            <a:pPr lvl="1"/>
            <a:endParaRPr lang="fr-CH" dirty="0">
              <a:sym typeface="Wingdings" panose="05000000000000000000" pitchFamily="2" charset="2"/>
            </a:endParaRPr>
          </a:p>
          <a:p>
            <a:endParaRPr lang="fr-CH" dirty="0" smtClean="0"/>
          </a:p>
          <a:p>
            <a:pPr lvl="2"/>
            <a:endParaRPr lang="fr-CH" dirty="0"/>
          </a:p>
          <a:p>
            <a:pPr marL="366712" lvl="1" indent="0">
              <a:buNone/>
            </a:pPr>
            <a:endParaRPr lang="fr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WP8 Public events – Nuit de la science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583420" y="2070059"/>
          <a:ext cx="10563840" cy="1251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904">
                  <a:extLst>
                    <a:ext uri="{9D8B030D-6E8A-4147-A177-3AD203B41FA5}">
                      <a16:colId xmlns:a16="http://schemas.microsoft.com/office/drawing/2014/main" val="1252402446"/>
                    </a:ext>
                  </a:extLst>
                </a:gridCol>
                <a:gridCol w="2139214">
                  <a:extLst>
                    <a:ext uri="{9D8B030D-6E8A-4147-A177-3AD203B41FA5}">
                      <a16:colId xmlns:a16="http://schemas.microsoft.com/office/drawing/2014/main" val="2608184825"/>
                    </a:ext>
                  </a:extLst>
                </a:gridCol>
                <a:gridCol w="1306214">
                  <a:extLst>
                    <a:ext uri="{9D8B030D-6E8A-4147-A177-3AD203B41FA5}">
                      <a16:colId xmlns:a16="http://schemas.microsoft.com/office/drawing/2014/main" val="3318399548"/>
                    </a:ext>
                  </a:extLst>
                </a:gridCol>
                <a:gridCol w="1894703">
                  <a:extLst>
                    <a:ext uri="{9D8B030D-6E8A-4147-A177-3AD203B41FA5}">
                      <a16:colId xmlns:a16="http://schemas.microsoft.com/office/drawing/2014/main" val="3610201967"/>
                    </a:ext>
                  </a:extLst>
                </a:gridCol>
                <a:gridCol w="3179805">
                  <a:extLst>
                    <a:ext uri="{9D8B030D-6E8A-4147-A177-3AD203B41FA5}">
                      <a16:colId xmlns:a16="http://schemas.microsoft.com/office/drawing/2014/main" val="3574343612"/>
                    </a:ext>
                  </a:extLst>
                </a:gridCol>
              </a:tblGrid>
              <a:tr h="306476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Date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Location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N° </a:t>
                      </a:r>
                      <a:r>
                        <a:rPr lang="fr-CH" sz="1400" dirty="0" err="1" smtClean="0"/>
                        <a:t>attendees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Volunteers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Attendees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5221054"/>
                  </a:ext>
                </a:extLst>
              </a:tr>
              <a:tr h="933306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Sat</a:t>
                      </a:r>
                      <a:r>
                        <a:rPr lang="fr-CH" sz="1400" dirty="0" smtClean="0"/>
                        <a:t>. 9 &amp; Sun. 10 July 2022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Parc de la Perle du Lac, Geneva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Hard</a:t>
                      </a:r>
                      <a:r>
                        <a:rPr lang="fr-CH" sz="1400" baseline="0" dirty="0" smtClean="0"/>
                        <a:t> to </a:t>
                      </a:r>
                      <a:r>
                        <a:rPr lang="fr-CH" sz="1400" baseline="0" dirty="0" err="1" smtClean="0"/>
                        <a:t>say</a:t>
                      </a:r>
                      <a:r>
                        <a:rPr lang="fr-CH" sz="1400" baseline="0" dirty="0" smtClean="0"/>
                        <a:t>…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1400" dirty="0" smtClean="0"/>
                        <a:t>19 CERN </a:t>
                      </a:r>
                      <a:r>
                        <a:rPr lang="fr-FR" sz="1400" dirty="0" err="1" smtClean="0"/>
                        <a:t>volunteers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dirty="0" smtClean="0"/>
                        <a:t>over 2 </a:t>
                      </a:r>
                      <a:r>
                        <a:rPr lang="fr-FR" sz="1400" dirty="0" err="1" smtClean="0"/>
                        <a:t>days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dirty="0" smtClean="0"/>
                        <a:t>Families coming on purpose or walking by,</a:t>
                      </a:r>
                      <a:r>
                        <a:rPr lang="en-GB" sz="1400" b="0" baseline="0" dirty="0" smtClean="0"/>
                        <a:t> l</a:t>
                      </a:r>
                      <a:r>
                        <a:rPr lang="en-GB" sz="1400" b="0" dirty="0" smtClean="0"/>
                        <a:t>ocals,</a:t>
                      </a:r>
                      <a:r>
                        <a:rPr lang="en-GB" sz="1400" b="0" baseline="0" dirty="0" smtClean="0"/>
                        <a:t> tourists.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baseline="0" dirty="0" smtClean="0"/>
                        <a:t>Attendees to the Science me competition</a:t>
                      </a:r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09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4914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602095"/>
            <a:ext cx="5323279" cy="399246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WP8 Public events – Nuit de la science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143" y="1602095"/>
            <a:ext cx="5323280" cy="399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265087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4503</TotalTime>
  <Words>655</Words>
  <Application>Microsoft Office PowerPoint</Application>
  <PresentationFormat>Widescreen</PresentationFormat>
  <Paragraphs>133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CERN Corporate 16x9_PPT_Arial</vt:lpstr>
      <vt:lpstr>Higgs@10 WP8 – Public event(s)</vt:lpstr>
      <vt:lpstr>WP8 Public events – Local film screenings</vt:lpstr>
      <vt:lpstr>WP8 Public events – Local film screenings</vt:lpstr>
      <vt:lpstr>WP8 Public events – Local film screenings</vt:lpstr>
      <vt:lpstr>WP8 Public events – Globe event</vt:lpstr>
      <vt:lpstr>WP8 Public events – Globe event</vt:lpstr>
      <vt:lpstr>WP8 Public events – Nuit de la science</vt:lpstr>
      <vt:lpstr>WP8 Public events – Nuit de la science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Loraine Massarotti</dc:creator>
  <cp:lastModifiedBy>Loraine Massarotti</cp:lastModifiedBy>
  <cp:revision>174</cp:revision>
  <dcterms:created xsi:type="dcterms:W3CDTF">2022-01-07T15:54:44Z</dcterms:created>
  <dcterms:modified xsi:type="dcterms:W3CDTF">2022-08-29T12:14:24Z</dcterms:modified>
</cp:coreProperties>
</file>