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561" r:id="rId2"/>
    <p:sldId id="680" r:id="rId3"/>
    <p:sldId id="681" r:id="rId4"/>
    <p:sldId id="564" r:id="rId5"/>
    <p:sldId id="682" r:id="rId6"/>
    <p:sldId id="683" r:id="rId7"/>
    <p:sldId id="684" r:id="rId8"/>
    <p:sldId id="685" r:id="rId9"/>
    <p:sldId id="686" r:id="rId10"/>
    <p:sldId id="687" r:id="rId11"/>
    <p:sldId id="688" r:id="rId12"/>
    <p:sldId id="689" r:id="rId13"/>
    <p:sldId id="690" r:id="rId14"/>
    <p:sldId id="691" r:id="rId15"/>
    <p:sldId id="694" r:id="rId16"/>
    <p:sldId id="695" r:id="rId17"/>
    <p:sldId id="696" r:id="rId18"/>
    <p:sldId id="697" r:id="rId19"/>
    <p:sldId id="699" r:id="rId20"/>
    <p:sldId id="700" r:id="rId21"/>
    <p:sldId id="701" r:id="rId22"/>
    <p:sldId id="705" r:id="rId23"/>
    <p:sldId id="709" r:id="rId24"/>
    <p:sldId id="703" r:id="rId25"/>
    <p:sldId id="713" r:id="rId26"/>
    <p:sldId id="714" r:id="rId27"/>
    <p:sldId id="718" r:id="rId28"/>
    <p:sldId id="731" r:id="rId29"/>
    <p:sldId id="730" r:id="rId30"/>
    <p:sldId id="728" r:id="rId31"/>
    <p:sldId id="729" r:id="rId32"/>
    <p:sldId id="609" r:id="rId3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8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90" autoAdjust="0"/>
    <p:restoredTop sz="77831" autoAdjust="0"/>
  </p:normalViewPr>
  <p:slideViewPr>
    <p:cSldViewPr snapToGrid="0" showGuides="1">
      <p:cViewPr varScale="1">
        <p:scale>
          <a:sx n="96" d="100"/>
          <a:sy n="96" d="100"/>
        </p:scale>
        <p:origin x="828" y="48"/>
      </p:cViewPr>
      <p:guideLst>
        <p:guide orient="horz" pos="3748"/>
        <p:guide pos="211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76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F6D94-98BA-401B-A896-286574F12F15}" type="datetimeFigureOut">
              <a:rPr lang="en-GB" smtClean="0"/>
              <a:t>04/09/2022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687AB-7227-4D0C-8042-0ED136308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08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This is a test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98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875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Note:</a:t>
            </a:r>
          </a:p>
          <a:p>
            <a:endParaRPr lang="en-GB" dirty="0" smtClean="0"/>
          </a:p>
          <a:p>
            <a:r>
              <a:rPr lang="en-GB" dirty="0" smtClean="0"/>
              <a:t>1. </a:t>
            </a:r>
            <a:r>
              <a:rPr lang="en-GB" b="1" dirty="0" smtClean="0"/>
              <a:t>Uncorrelated noise</a:t>
            </a:r>
            <a:r>
              <a:rPr lang="en-GB" dirty="0" smtClean="0"/>
              <a:t>: the main source of noise on a </a:t>
            </a:r>
            <a:r>
              <a:rPr lang="en-GB" dirty="0" err="1" smtClean="0"/>
              <a:t>SiPM</a:t>
            </a:r>
            <a:r>
              <a:rPr lang="en-GB" dirty="0" smtClean="0"/>
              <a:t> came from "false" </a:t>
            </a:r>
            <a:r>
              <a:rPr lang="en-GB" b="1" dirty="0" smtClean="0"/>
              <a:t>avalanche</a:t>
            </a:r>
          </a:p>
          <a:p>
            <a:r>
              <a:rPr lang="en-GB" b="1" dirty="0" smtClean="0"/>
              <a:t>pulses, triggered by thermally generated carriers on the active junction</a:t>
            </a:r>
            <a:r>
              <a:rPr lang="en-GB" dirty="0" smtClean="0"/>
              <a:t>. Each of those</a:t>
            </a:r>
          </a:p>
          <a:p>
            <a:r>
              <a:rPr lang="en-GB" dirty="0" smtClean="0"/>
              <a:t>pulses are the result of a thermally generated electron that initiates an avalanche in</a:t>
            </a:r>
          </a:p>
          <a:p>
            <a:r>
              <a:rPr lang="en-GB" dirty="0" smtClean="0"/>
              <a:t>the high ﬁeld region, for this reason, the uncorrelated noise depends on the </a:t>
            </a:r>
            <a:r>
              <a:rPr lang="en-GB" dirty="0" err="1" smtClean="0"/>
              <a:t>Vov</a:t>
            </a:r>
            <a:r>
              <a:rPr lang="en-GB" dirty="0" smtClean="0"/>
              <a:t> applied</a:t>
            </a:r>
          </a:p>
          <a:p>
            <a:r>
              <a:rPr lang="en-GB" dirty="0" smtClean="0"/>
              <a:t>to the </a:t>
            </a:r>
            <a:r>
              <a:rPr lang="en-GB" dirty="0" err="1" smtClean="0"/>
              <a:t>SiPM</a:t>
            </a:r>
            <a:r>
              <a:rPr lang="en-GB" dirty="0" smtClean="0"/>
              <a:t>. This signal is generated even at dark conditions and are identical to</a:t>
            </a:r>
          </a:p>
          <a:p>
            <a:r>
              <a:rPr lang="en-GB" dirty="0" smtClean="0"/>
              <a:t>the "real" signals from a light source, that noise is </a:t>
            </a:r>
            <a:r>
              <a:rPr lang="en-GB" b="1" dirty="0" smtClean="0"/>
              <a:t>called Dark Count Rate (DCR).</a:t>
            </a:r>
          </a:p>
          <a:p>
            <a:r>
              <a:rPr lang="en-GB" dirty="0" smtClean="0"/>
              <a:t>The number of dark pulses is typically given in units </a:t>
            </a:r>
            <a:r>
              <a:rPr lang="en-GB" b="1" dirty="0" smtClean="0"/>
              <a:t>of kHz/mm2</a:t>
            </a:r>
            <a:r>
              <a:rPr lang="en-GB" dirty="0" smtClean="0"/>
              <a:t>. Furthermore, it</a:t>
            </a:r>
          </a:p>
          <a:p>
            <a:r>
              <a:rPr lang="en-GB" dirty="0" smtClean="0"/>
              <a:t>depends on the microcell ﬁll-factor and the depleted region width. Importantly, the</a:t>
            </a:r>
          </a:p>
          <a:p>
            <a:r>
              <a:rPr lang="en-GB" dirty="0" smtClean="0"/>
              <a:t>DCR is </a:t>
            </a:r>
            <a:r>
              <a:rPr lang="en-GB" b="1" dirty="0" smtClean="0"/>
              <a:t>reduced a 50% factor every time the temperature decreases 10 degrees </a:t>
            </a:r>
            <a:r>
              <a:rPr lang="en-GB" dirty="0" smtClean="0"/>
              <a:t>[39].</a:t>
            </a:r>
          </a:p>
          <a:p>
            <a:r>
              <a:rPr lang="en-GB" dirty="0" smtClean="0"/>
              <a:t>Nevertheless, this reduction reaches a limit where the DCR is not reduced that much</a:t>
            </a:r>
          </a:p>
          <a:p>
            <a:r>
              <a:rPr lang="en-GB" dirty="0" smtClean="0"/>
              <a:t>anymore, due to other phenomena like </a:t>
            </a:r>
            <a:r>
              <a:rPr lang="en-GB" dirty="0" err="1" smtClean="0"/>
              <a:t>tunneling</a:t>
            </a:r>
            <a:r>
              <a:rPr lang="en-GB" dirty="0" smtClean="0"/>
              <a:t> generation.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2. Correlated noise: </a:t>
            </a:r>
            <a:r>
              <a:rPr lang="en-GB" dirty="0" smtClean="0"/>
              <a:t>this type of pulses are mainly due to (1) at the same microcell by</a:t>
            </a:r>
          </a:p>
          <a:p>
            <a:r>
              <a:rPr lang="en-GB" b="1" dirty="0" err="1" smtClean="0"/>
              <a:t>afterpulsing</a:t>
            </a:r>
            <a:r>
              <a:rPr lang="en-GB" dirty="0" smtClean="0"/>
              <a:t> or (2) caused by optical light coming from an adjacent cell, where in this</a:t>
            </a:r>
          </a:p>
          <a:p>
            <a:r>
              <a:rPr lang="en-GB" dirty="0" smtClean="0"/>
              <a:t>case it is called </a:t>
            </a:r>
            <a:r>
              <a:rPr lang="en-GB" b="1" dirty="0" smtClean="0"/>
              <a:t>optical crosstalk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a) </a:t>
            </a:r>
            <a:r>
              <a:rPr lang="en-GB" dirty="0" err="1" smtClean="0"/>
              <a:t>Afterpulsing</a:t>
            </a:r>
            <a:r>
              <a:rPr lang="en-GB" dirty="0" smtClean="0"/>
              <a:t>: on every avalanche process during the </a:t>
            </a:r>
            <a:r>
              <a:rPr lang="en-GB" dirty="0" err="1" smtClean="0"/>
              <a:t>photoconversion</a:t>
            </a:r>
            <a:r>
              <a:rPr lang="en-GB" dirty="0" smtClean="0"/>
              <a:t>, there is</a:t>
            </a:r>
          </a:p>
          <a:p>
            <a:r>
              <a:rPr lang="en-GB" dirty="0" smtClean="0"/>
              <a:t>a probability that some carriers become trapped in defects in the silicon. After</a:t>
            </a:r>
          </a:p>
          <a:p>
            <a:r>
              <a:rPr lang="en-GB" dirty="0" smtClean="0"/>
              <a:t>a certain delay, the trapped carriers are released, leading to a possible second</a:t>
            </a:r>
          </a:p>
          <a:p>
            <a:r>
              <a:rPr lang="en-GB" dirty="0" smtClean="0"/>
              <a:t>avalanche (typically exponential distribution from the release times) after some</a:t>
            </a:r>
          </a:p>
          <a:p>
            <a:r>
              <a:rPr lang="en-GB" dirty="0" smtClean="0"/>
              <a:t>nanoseconds from the original one. </a:t>
            </a:r>
            <a:r>
              <a:rPr lang="en-GB" b="1" dirty="0" smtClean="0"/>
              <a:t>If the release time is smaller than the recharge</a:t>
            </a:r>
          </a:p>
          <a:p>
            <a:r>
              <a:rPr lang="en-GB" b="1" dirty="0" smtClean="0"/>
              <a:t>time of the cell, the charge contained in this </a:t>
            </a:r>
            <a:r>
              <a:rPr lang="en-GB" b="1" dirty="0" err="1" smtClean="0"/>
              <a:t>afterpulse</a:t>
            </a:r>
            <a:r>
              <a:rPr lang="en-GB" b="1" dirty="0" smtClean="0"/>
              <a:t> will be smaller compared</a:t>
            </a:r>
          </a:p>
          <a:p>
            <a:r>
              <a:rPr lang="en-GB" b="1" dirty="0" smtClean="0"/>
              <a:t>with a normal cell signal</a:t>
            </a:r>
            <a:r>
              <a:rPr lang="en-GB" dirty="0" smtClean="0"/>
              <a:t>. Moreover, the </a:t>
            </a:r>
            <a:r>
              <a:rPr lang="en-GB" dirty="0" err="1" smtClean="0"/>
              <a:t>afterpulse</a:t>
            </a:r>
            <a:r>
              <a:rPr lang="en-GB" dirty="0" smtClean="0"/>
              <a:t> can be induce optically by the</a:t>
            </a:r>
          </a:p>
          <a:p>
            <a:r>
              <a:rPr lang="en-GB" dirty="0" smtClean="0"/>
              <a:t>secondary photons generated during the avalanche process, that can be reabsorbed</a:t>
            </a:r>
          </a:p>
          <a:p>
            <a:r>
              <a:rPr lang="en-GB" dirty="0" smtClean="0"/>
              <a:t>in the neutral region and the carriers will be diﬀused to the depleted region and</a:t>
            </a:r>
          </a:p>
          <a:p>
            <a:r>
              <a:rPr lang="en-GB" dirty="0" smtClean="0"/>
              <a:t>trigger a second avalanche.</a:t>
            </a:r>
          </a:p>
          <a:p>
            <a:endParaRPr lang="en-GB" dirty="0" smtClean="0"/>
          </a:p>
          <a:p>
            <a:r>
              <a:rPr lang="en-GB" dirty="0" smtClean="0"/>
              <a:t>b) </a:t>
            </a:r>
            <a:r>
              <a:rPr lang="en-GB" b="1" dirty="0" smtClean="0"/>
              <a:t>Crosstalk</a:t>
            </a:r>
            <a:r>
              <a:rPr lang="en-GB" dirty="0" smtClean="0"/>
              <a:t>: as mentioned above, several secondary optical photons are emitted</a:t>
            </a:r>
          </a:p>
          <a:p>
            <a:r>
              <a:rPr lang="en-GB" dirty="0" smtClean="0"/>
              <a:t>during the carriers avalanche process. Typically 2 to 3 · 10−5 NIR photons are</a:t>
            </a:r>
          </a:p>
          <a:p>
            <a:r>
              <a:rPr lang="en-GB" dirty="0" smtClean="0"/>
              <a:t>emitted in isotropic directions for a single avalanche. Those photons can reach</a:t>
            </a:r>
          </a:p>
          <a:p>
            <a:r>
              <a:rPr lang="en-GB" dirty="0" err="1" smtClean="0"/>
              <a:t>neighboring</a:t>
            </a:r>
            <a:r>
              <a:rPr lang="en-GB" dirty="0" smtClean="0"/>
              <a:t> cells and trigger a second instantaneous avalanche, resulting in a</a:t>
            </a:r>
          </a:p>
          <a:p>
            <a:r>
              <a:rPr lang="en-GB" dirty="0" smtClean="0"/>
              <a:t>signal output of amplitude and charge N times the single cell signal, with N the</a:t>
            </a:r>
          </a:p>
          <a:p>
            <a:r>
              <a:rPr lang="en-GB" dirty="0" smtClean="0"/>
              <a:t>number of optical crosstalk photons absorbed. There are three main transport</a:t>
            </a:r>
          </a:p>
          <a:p>
            <a:r>
              <a:rPr lang="en-GB" dirty="0" smtClean="0"/>
              <a:t>paths used by the optical photons to reach a </a:t>
            </a:r>
            <a:r>
              <a:rPr lang="en-GB" dirty="0" err="1" smtClean="0"/>
              <a:t>neighboring</a:t>
            </a:r>
            <a:r>
              <a:rPr lang="en-GB" dirty="0" smtClean="0"/>
              <a:t> cell (ﬁgure 2.9): (1)</a:t>
            </a:r>
          </a:p>
          <a:p>
            <a:r>
              <a:rPr lang="en-GB" dirty="0" smtClean="0"/>
              <a:t>direct crosstalk, where an adjacent cell triggers and avalanche right after the</a:t>
            </a:r>
          </a:p>
          <a:p>
            <a:r>
              <a:rPr lang="en-GB" dirty="0" smtClean="0"/>
              <a:t>primary one is detected, the NIR photons travels directly in straight line. (2) The</a:t>
            </a:r>
          </a:p>
          <a:p>
            <a:r>
              <a:rPr lang="en-GB" dirty="0" smtClean="0"/>
              <a:t>NIR photons escape from the cell and is being reﬂected in the window cover and</a:t>
            </a:r>
          </a:p>
          <a:p>
            <a:r>
              <a:rPr lang="en-GB" dirty="0" smtClean="0"/>
              <a:t>bounces back to a next by cell, or (3) reﬂected from the bottom of the substrate.</a:t>
            </a:r>
          </a:p>
          <a:p>
            <a:r>
              <a:rPr lang="en-GB" dirty="0" smtClean="0"/>
              <a:t>2 and 3 are also called delayed crosstalk. An extensive study on the crosstalk</a:t>
            </a:r>
          </a:p>
          <a:p>
            <a:r>
              <a:rPr lang="en-GB" dirty="0" smtClean="0"/>
              <a:t>characterization can be found in[40, 41].</a:t>
            </a:r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184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43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71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235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030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208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1625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808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948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947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382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Front-End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Current mirror with double feedback loop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Low Frequency loop: Controls the DC voltage of the input node. Enabling the </a:t>
            </a:r>
            <a:r>
              <a:rPr lang="en-US" sz="1200" dirty="0" smtClean="0">
                <a:solidFill>
                  <a:srgbClr val="FF0000"/>
                </a:solidFill>
              </a:rPr>
              <a:t>adjustment </a:t>
            </a:r>
            <a:r>
              <a:rPr lang="en-US" sz="1200" dirty="0" smtClean="0">
                <a:solidFill>
                  <a:srgbClr val="FF0000"/>
                </a:solidFill>
              </a:rPr>
              <a:t>of the voltage of the </a:t>
            </a:r>
            <a:r>
              <a:rPr lang="en-US" sz="1200" dirty="0" err="1" smtClean="0">
                <a:solidFill>
                  <a:srgbClr val="FF0000"/>
                </a:solidFill>
              </a:rPr>
              <a:t>SiPM</a:t>
            </a:r>
            <a:r>
              <a:rPr lang="en-US" sz="1200" dirty="0" smtClean="0">
                <a:solidFill>
                  <a:srgbClr val="FF0000"/>
                </a:solidFill>
              </a:rPr>
              <a:t> individually to equalize the </a:t>
            </a:r>
            <a:r>
              <a:rPr lang="en-US" sz="1200" dirty="0" err="1" smtClean="0">
                <a:solidFill>
                  <a:srgbClr val="FF0000"/>
                </a:solidFill>
              </a:rPr>
              <a:t>SiPM</a:t>
            </a:r>
            <a:r>
              <a:rPr lang="en-US" sz="1200" dirty="0" smtClean="0">
                <a:solidFill>
                  <a:srgbClr val="FF0000"/>
                </a:solidFill>
              </a:rPr>
              <a:t> performance to compensate non-uniformities in gain or PDE. </a:t>
            </a:r>
            <a:endParaRPr lang="en-GB" sz="1200" dirty="0" smtClean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High Frequency loop: Common gate regulated </a:t>
            </a:r>
            <a:r>
              <a:rPr lang="en-US" sz="1200" dirty="0" err="1" smtClean="0">
                <a:solidFill>
                  <a:srgbClr val="FF0000"/>
                </a:solidFill>
              </a:rPr>
              <a:t>cascode</a:t>
            </a:r>
            <a:r>
              <a:rPr lang="en-US" sz="1200" dirty="0" smtClean="0">
                <a:solidFill>
                  <a:srgbClr val="FF0000"/>
                </a:solidFill>
              </a:rPr>
              <a:t> configuration to keep low input impedance  at signal bandwidth. </a:t>
            </a:r>
            <a:endParaRPr lang="en-GB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Design strategy: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Dominant pole is set at the input node. This means that the stability is not compromised when connecting a high capacitance </a:t>
            </a:r>
            <a:r>
              <a:rPr lang="en-US" sz="1200" dirty="0" err="1" smtClean="0">
                <a:solidFill>
                  <a:srgbClr val="FF0000"/>
                </a:solidFill>
              </a:rPr>
              <a:t>SiPM</a:t>
            </a:r>
            <a:r>
              <a:rPr lang="en-US" sz="12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Current copy generation.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1200" b="1" dirty="0" smtClean="0">
                <a:solidFill>
                  <a:srgbClr val="FF0000"/>
                </a:solidFill>
              </a:rPr>
              <a:t>Time And Trigger measurement</a:t>
            </a:r>
            <a:endParaRPr lang="en-GB" sz="1200" b="1" dirty="0" smtClean="0">
              <a:solidFill>
                <a:srgbClr val="FF0000"/>
              </a:solidFill>
            </a:endParaRPr>
          </a:p>
          <a:p>
            <a:endParaRPr lang="en-GB" b="1" dirty="0" smtClean="0"/>
          </a:p>
          <a:p>
            <a:r>
              <a:rPr lang="en-US" sz="1200" b="1" dirty="0" smtClean="0">
                <a:solidFill>
                  <a:srgbClr val="FF0000"/>
                </a:solidFill>
              </a:rPr>
              <a:t>Time path: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Leading edge discriminator. Information on </a:t>
            </a:r>
            <a:r>
              <a:rPr lang="en-US" sz="1200" dirty="0" err="1" smtClean="0">
                <a:solidFill>
                  <a:srgbClr val="FF0000"/>
                </a:solidFill>
              </a:rPr>
              <a:t>ToA</a:t>
            </a:r>
            <a:r>
              <a:rPr lang="en-US" sz="1200" dirty="0" smtClean="0">
                <a:solidFill>
                  <a:srgbClr val="FF0000"/>
                </a:solidFill>
              </a:rPr>
              <a:t> in rising edge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Produces non-linear </a:t>
            </a:r>
            <a:r>
              <a:rPr lang="en-US" sz="1200" dirty="0" err="1" smtClean="0">
                <a:solidFill>
                  <a:srgbClr val="FF0000"/>
                </a:solidFill>
              </a:rPr>
              <a:t>ToT</a:t>
            </a:r>
            <a:r>
              <a:rPr lang="en-US" sz="1200" dirty="0" smtClean="0">
                <a:solidFill>
                  <a:srgbClr val="FF0000"/>
                </a:solidFill>
              </a:rPr>
              <a:t> response</a:t>
            </a:r>
            <a:endParaRPr lang="en-GB" sz="1200" dirty="0" smtClean="0">
              <a:solidFill>
                <a:srgbClr val="FF0000"/>
              </a:solidFill>
            </a:endParaRPr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Low level Trigger:</a:t>
            </a:r>
            <a:r>
              <a:rPr lang="en-GB" dirty="0" smtClean="0"/>
              <a:t> Same architecture as the Fast time path. A trigger pulse is provided by performing an OR between the trigger signals</a:t>
            </a:r>
            <a:r>
              <a:rPr lang="en-GB" baseline="0" dirty="0" smtClean="0"/>
              <a:t> of all channels</a:t>
            </a:r>
            <a:r>
              <a:rPr lang="en-GB" dirty="0" smtClean="0"/>
              <a:t>. The trigger level is adjustable</a:t>
            </a:r>
            <a:r>
              <a:rPr lang="en-GB" baseline="0" dirty="0" smtClean="0"/>
              <a:t> and usually set a</a:t>
            </a:r>
            <a:r>
              <a:rPr lang="en-GB" dirty="0" smtClean="0"/>
              <a:t>bove the Dark Count Rate (DCR) noise, i.e. to a few photoelectrons to filter these events. Thought for pixelated crystals</a:t>
            </a:r>
          </a:p>
          <a:p>
            <a:endParaRPr lang="en-US" dirty="0" smtClean="0"/>
          </a:p>
          <a:p>
            <a:r>
              <a:rPr lang="en-GB" sz="1200" b="1" dirty="0" smtClean="0">
                <a:solidFill>
                  <a:srgbClr val="FF0000"/>
                </a:solidFill>
              </a:rPr>
              <a:t>Cluster Level Trigger:</a:t>
            </a:r>
            <a:r>
              <a:rPr lang="en-GB" sz="1200" dirty="0" smtClean="0">
                <a:solidFill>
                  <a:srgbClr val="FF0000"/>
                </a:solidFill>
              </a:rPr>
              <a:t> A trigger pulse is obtained as a discriminated sum of a fraction of the input signal. For monolithic crystals where light (signal is spread)</a:t>
            </a:r>
          </a:p>
          <a:p>
            <a:endParaRPr lang="en-GB" sz="1200" dirty="0" smtClean="0">
              <a:solidFill>
                <a:srgbClr val="FF0000"/>
              </a:solidFill>
            </a:endParaRPr>
          </a:p>
          <a:p>
            <a:r>
              <a:rPr lang="en-GB" sz="1200" b="1" dirty="0" smtClean="0">
                <a:solidFill>
                  <a:srgbClr val="FF0000"/>
                </a:solidFill>
              </a:rPr>
              <a:t>Time Signal as Trigger: </a:t>
            </a:r>
            <a:r>
              <a:rPr lang="en-GB" sz="1200" dirty="0" smtClean="0">
                <a:solidFill>
                  <a:srgbClr val="FF0000"/>
                </a:solidFill>
              </a:rPr>
              <a:t>The Time signal can also be used as Trigger in cases where high sensitivity is required and the events are close to the single photoelectron level.</a:t>
            </a:r>
          </a:p>
          <a:p>
            <a:endParaRPr lang="en-GB" sz="1200" dirty="0" smtClean="0">
              <a:solidFill>
                <a:srgbClr val="FF0000"/>
              </a:solidFill>
            </a:endParaRPr>
          </a:p>
          <a:p>
            <a:r>
              <a:rPr lang="en-US" sz="1200" b="1" dirty="0" smtClean="0">
                <a:solidFill>
                  <a:srgbClr val="FF0000"/>
                </a:solidFill>
              </a:rPr>
              <a:t>Energy path: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- </a:t>
            </a:r>
            <a:r>
              <a:rPr lang="en-US" sz="1200" dirty="0" err="1" smtClean="0">
                <a:solidFill>
                  <a:srgbClr val="FF0000"/>
                </a:solidFill>
              </a:rPr>
              <a:t>Transimpedance</a:t>
            </a:r>
            <a:r>
              <a:rPr lang="en-US" sz="1200" dirty="0" smtClean="0">
                <a:solidFill>
                  <a:srgbClr val="FF0000"/>
                </a:solidFill>
              </a:rPr>
              <a:t> amplifier ~5ns peaking time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- Shaper (nominal peaking time 30 to 50ns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(can be made faster at the expense of decrease in linearity)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- Peak detector and hold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FF0000"/>
                </a:solidFill>
              </a:rPr>
              <a:t>Ramp generator and voltage comparator. The slope of the ramp can be adjusted.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FF0000"/>
                </a:solidFill>
              </a:rPr>
              <a:t>The Ramp</a:t>
            </a:r>
            <a:r>
              <a:rPr lang="en-US" sz="1200" baseline="0" dirty="0" smtClean="0">
                <a:solidFill>
                  <a:srgbClr val="FF0000"/>
                </a:solidFill>
              </a:rPr>
              <a:t> can be triggered by the two </a:t>
            </a:r>
            <a:r>
              <a:rPr lang="en-US" sz="1200" baseline="0" dirty="0" err="1" smtClean="0">
                <a:solidFill>
                  <a:srgbClr val="FF0000"/>
                </a:solidFill>
              </a:rPr>
              <a:t>flavours</a:t>
            </a:r>
            <a:r>
              <a:rPr lang="en-US" sz="1200" baseline="0" dirty="0" smtClean="0">
                <a:solidFill>
                  <a:srgbClr val="FF0000"/>
                </a:solidFill>
              </a:rPr>
              <a:t> of trigger, by the time signal and also by an external signal (external trigger) used for the calibration of the pedestals. </a:t>
            </a:r>
            <a:endParaRPr lang="en-GB" sz="1200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981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407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542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372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87AB-7227-4D0C-8042-0ED136308D1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1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2A4B-416A-4AD3-8581-EBE392586B9E}" type="datetime1">
              <a:rPr lang="en-GB" smtClean="0"/>
              <a:t>04/09/2022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0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2E93-2A25-46A0-AEFD-3EAF5A1CB5CE}" type="datetime1">
              <a:rPr lang="en-GB" smtClean="0"/>
              <a:t>04/09/2022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A7E5-46F1-4C61-90AB-FCBCC5EA8E51}" type="datetime1">
              <a:rPr lang="en-GB" smtClean="0"/>
              <a:t>04/09/2022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90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429E6-8F1B-466A-8C8F-1C492DF0F58D}" type="datetime1">
              <a:rPr lang="en-GB" smtClean="0"/>
              <a:t>04/09/2022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49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C9216-BCDE-45D3-B011-FDA499FBB062}" type="datetime1">
              <a:rPr lang="en-GB" smtClean="0"/>
              <a:t>04/09/2022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5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ED0DD-01BB-4304-B2F8-76348D57FED1}" type="datetime1">
              <a:rPr lang="en-GB" smtClean="0"/>
              <a:t>04/09/2022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36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C54B-3F40-4528-A497-D05B3CF583D2}" type="datetime1">
              <a:rPr lang="en-GB" smtClean="0"/>
              <a:t>04/09/2022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79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18BD-0CA2-4760-8BEC-956F15DE8A8F}" type="datetime1">
              <a:rPr lang="en-GB" smtClean="0"/>
              <a:t>04/09/2022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402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21BA-ECAD-42BD-BCC4-23AFC210C299}" type="datetime1">
              <a:rPr lang="en-GB" smtClean="0"/>
              <a:t>04/09/2022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77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59391-E2E2-4DBC-8035-DD61B11314A3}" type="datetime1">
              <a:rPr lang="en-GB" smtClean="0"/>
              <a:t>04/09/2022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15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538B-BB79-4548-B335-4B921AE6725F}" type="datetime1">
              <a:rPr lang="en-GB" smtClean="0"/>
              <a:t>04/09/2022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775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2BB3D-988C-43CD-BFFB-A1ABFFCC2241}" type="datetime1">
              <a:rPr lang="en-GB" smtClean="0"/>
              <a:t>04/09/2022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97C62-502B-415F-B533-3C810767F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05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Placeholder 2"/>
          <p:cNvSpPr>
            <a:spLocks noGrp="1"/>
          </p:cNvSpPr>
          <p:nvPr>
            <p:ph type="body" idx="1"/>
          </p:nvPr>
        </p:nvSpPr>
        <p:spPr>
          <a:xfrm>
            <a:off x="338468" y="4075489"/>
            <a:ext cx="11515060" cy="1020737"/>
          </a:xfrm>
        </p:spPr>
        <p:txBody>
          <a:bodyPr>
            <a:noAutofit/>
          </a:bodyPr>
          <a:lstStyle/>
          <a:p>
            <a:r>
              <a:rPr lang="en-GB" dirty="0" smtClean="0"/>
              <a:t>R</a:t>
            </a:r>
            <a:r>
              <a:rPr lang="en-GB" dirty="0"/>
              <a:t>. </a:t>
            </a:r>
            <a:r>
              <a:rPr lang="en-GB" dirty="0" smtClean="0"/>
              <a:t>Ballabriga on behalf of the CERN-ICCUB collaboration </a:t>
            </a:r>
          </a:p>
          <a:p>
            <a:endParaRPr lang="en-GB" dirty="0"/>
          </a:p>
          <a:p>
            <a:pPr algn="ctr" eaLnBrk="1" hangingPunct="1"/>
            <a:r>
              <a:rPr lang="en-US" b="0" dirty="0" smtClean="0"/>
              <a:t>EP-ESE-ME, CERN</a:t>
            </a:r>
          </a:p>
          <a:p>
            <a:pPr algn="ctr" eaLnBrk="1" hangingPunct="1"/>
            <a:r>
              <a:rPr lang="en-US" dirty="0" smtClean="0"/>
              <a:t>Esplanade des </a:t>
            </a:r>
            <a:r>
              <a:rPr lang="en-US" dirty="0" err="1" smtClean="0"/>
              <a:t>particules</a:t>
            </a:r>
            <a:r>
              <a:rPr lang="en-US" dirty="0" smtClean="0"/>
              <a:t> 1</a:t>
            </a:r>
          </a:p>
          <a:p>
            <a:pPr algn="ctr" eaLnBrk="1" hangingPunct="1"/>
            <a:r>
              <a:rPr lang="en-US" dirty="0" smtClean="0"/>
              <a:t>1217 </a:t>
            </a:r>
            <a:r>
              <a:rPr lang="en-US" dirty="0" err="1" smtClean="0"/>
              <a:t>Meyrin</a:t>
            </a:r>
            <a:r>
              <a:rPr lang="en-US" dirty="0" smtClean="0"/>
              <a:t>, Suisse</a:t>
            </a:r>
          </a:p>
          <a:p>
            <a:pPr algn="ctr" eaLnBrk="1" hangingPunct="1"/>
            <a:r>
              <a:rPr lang="en-US" dirty="0" smtClean="0"/>
              <a:t>rafael.ballabriga@cern.ch</a:t>
            </a: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7654" y="2190748"/>
            <a:ext cx="10076687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The FastIC project: From </a:t>
            </a:r>
            <a:r>
              <a:rPr lang="en-GB" sz="4000" dirty="0"/>
              <a:t>the FastIC ASIC to </a:t>
            </a:r>
            <a:r>
              <a:rPr lang="en-GB" sz="4000" dirty="0" smtClean="0"/>
              <a:t>FastIC+ and </a:t>
            </a:r>
            <a:r>
              <a:rPr lang="en-GB" sz="4000" dirty="0" err="1" smtClean="0"/>
              <a:t>FastRICH</a:t>
            </a:r>
            <a:endParaRPr lang="en-GB" sz="4000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682" y="98389"/>
            <a:ext cx="2429661" cy="18222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8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5" y="11747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Strategy to cope with large detectors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1908175" y="1582990"/>
            <a:ext cx="7992888" cy="2359792"/>
            <a:chOff x="107504" y="1429248"/>
            <a:chExt cx="8961192" cy="2924426"/>
          </a:xfrm>
        </p:grpSpPr>
        <p:grpSp>
          <p:nvGrpSpPr>
            <p:cNvPr id="272" name="Group 271"/>
            <p:cNvGrpSpPr/>
            <p:nvPr/>
          </p:nvGrpSpPr>
          <p:grpSpPr>
            <a:xfrm>
              <a:off x="1999596" y="2030683"/>
              <a:ext cx="2451442" cy="998560"/>
              <a:chOff x="243649" y="2277260"/>
              <a:chExt cx="3176537" cy="1235440"/>
            </a:xfrm>
          </p:grpSpPr>
          <p:sp>
            <p:nvSpPr>
              <p:cNvPr id="273" name="Freeform 272"/>
              <p:cNvSpPr/>
              <p:nvPr/>
            </p:nvSpPr>
            <p:spPr>
              <a:xfrm>
                <a:off x="245186" y="2277260"/>
                <a:ext cx="3175000" cy="1092200"/>
              </a:xfrm>
              <a:custGeom>
                <a:avLst/>
                <a:gdLst>
                  <a:gd name="connsiteX0" fmla="*/ 0 w 3175000"/>
                  <a:gd name="connsiteY0" fmla="*/ 0 h 1092200"/>
                  <a:gd name="connsiteX1" fmla="*/ 869950 w 3175000"/>
                  <a:gd name="connsiteY1" fmla="*/ 1092200 h 1092200"/>
                  <a:gd name="connsiteX2" fmla="*/ 3175000 w 3175000"/>
                  <a:gd name="connsiteY2" fmla="*/ 1085850 h 1092200"/>
                  <a:gd name="connsiteX3" fmla="*/ 2324100 w 3175000"/>
                  <a:gd name="connsiteY3" fmla="*/ 6350 h 1092200"/>
                  <a:gd name="connsiteX4" fmla="*/ 0 w 3175000"/>
                  <a:gd name="connsiteY4" fmla="*/ 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5000" h="1092200">
                    <a:moveTo>
                      <a:pt x="0" y="0"/>
                    </a:moveTo>
                    <a:lnTo>
                      <a:pt x="869950" y="1092200"/>
                    </a:lnTo>
                    <a:lnTo>
                      <a:pt x="3175000" y="1085850"/>
                    </a:lnTo>
                    <a:lnTo>
                      <a:pt x="2324100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4" name="Freeform 273"/>
              <p:cNvSpPr/>
              <p:nvPr/>
            </p:nvSpPr>
            <p:spPr>
              <a:xfrm>
                <a:off x="243649" y="2283975"/>
                <a:ext cx="3172131" cy="1228725"/>
              </a:xfrm>
              <a:custGeom>
                <a:avLst/>
                <a:gdLst>
                  <a:gd name="connsiteX0" fmla="*/ 6350 w 3200400"/>
                  <a:gd name="connsiteY0" fmla="*/ 0 h 1235075"/>
                  <a:gd name="connsiteX1" fmla="*/ 0 w 3200400"/>
                  <a:gd name="connsiteY1" fmla="*/ 139700 h 1235075"/>
                  <a:gd name="connsiteX2" fmla="*/ 873125 w 3200400"/>
                  <a:gd name="connsiteY2" fmla="*/ 1231900 h 1235075"/>
                  <a:gd name="connsiteX3" fmla="*/ 3197225 w 3200400"/>
                  <a:gd name="connsiteY3" fmla="*/ 1235075 h 1235075"/>
                  <a:gd name="connsiteX4" fmla="*/ 3200400 w 3200400"/>
                  <a:gd name="connsiteY4" fmla="*/ 1095375 h 1235075"/>
                  <a:gd name="connsiteX5" fmla="*/ 879475 w 3200400"/>
                  <a:gd name="connsiteY5" fmla="*/ 1101725 h 1235075"/>
                  <a:gd name="connsiteX6" fmla="*/ 6350 w 3200400"/>
                  <a:gd name="connsiteY6" fmla="*/ 0 h 1235075"/>
                  <a:gd name="connsiteX0" fmla="*/ 25400 w 3200400"/>
                  <a:gd name="connsiteY0" fmla="*/ 0 h 1219200"/>
                  <a:gd name="connsiteX1" fmla="*/ 0 w 3200400"/>
                  <a:gd name="connsiteY1" fmla="*/ 123825 h 1219200"/>
                  <a:gd name="connsiteX2" fmla="*/ 873125 w 3200400"/>
                  <a:gd name="connsiteY2" fmla="*/ 1216025 h 1219200"/>
                  <a:gd name="connsiteX3" fmla="*/ 3197225 w 3200400"/>
                  <a:gd name="connsiteY3" fmla="*/ 1219200 h 1219200"/>
                  <a:gd name="connsiteX4" fmla="*/ 3200400 w 3200400"/>
                  <a:gd name="connsiteY4" fmla="*/ 1079500 h 1219200"/>
                  <a:gd name="connsiteX5" fmla="*/ 879475 w 3200400"/>
                  <a:gd name="connsiteY5" fmla="*/ 1085850 h 1219200"/>
                  <a:gd name="connsiteX6" fmla="*/ 25400 w 32004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54075 w 3175000"/>
                  <a:gd name="connsiteY5" fmla="*/ 1085850 h 1219200"/>
                  <a:gd name="connsiteX6" fmla="*/ 0 w 31750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54075 w 3175000"/>
                  <a:gd name="connsiteY5" fmla="*/ 1085850 h 1219200"/>
                  <a:gd name="connsiteX6" fmla="*/ 0 w 31750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66775 w 3175000"/>
                  <a:gd name="connsiteY5" fmla="*/ 1085850 h 1219200"/>
                  <a:gd name="connsiteX6" fmla="*/ 0 w 3175000"/>
                  <a:gd name="connsiteY6" fmla="*/ 0 h 1219200"/>
                  <a:gd name="connsiteX0" fmla="*/ 306 w 3172131"/>
                  <a:gd name="connsiteY0" fmla="*/ 0 h 1228725"/>
                  <a:gd name="connsiteX1" fmla="*/ 306 w 3172131"/>
                  <a:gd name="connsiteY1" fmla="*/ 146050 h 1228725"/>
                  <a:gd name="connsiteX2" fmla="*/ 844856 w 3172131"/>
                  <a:gd name="connsiteY2" fmla="*/ 1225550 h 1228725"/>
                  <a:gd name="connsiteX3" fmla="*/ 3168956 w 3172131"/>
                  <a:gd name="connsiteY3" fmla="*/ 1228725 h 1228725"/>
                  <a:gd name="connsiteX4" fmla="*/ 3172131 w 3172131"/>
                  <a:gd name="connsiteY4" fmla="*/ 1089025 h 1228725"/>
                  <a:gd name="connsiteX5" fmla="*/ 863906 w 3172131"/>
                  <a:gd name="connsiteY5" fmla="*/ 1095375 h 1228725"/>
                  <a:gd name="connsiteX6" fmla="*/ 306 w 3172131"/>
                  <a:gd name="connsiteY6" fmla="*/ 0 h 122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72131" h="1228725">
                    <a:moveTo>
                      <a:pt x="306" y="0"/>
                    </a:moveTo>
                    <a:cubicBezTo>
                      <a:pt x="1364" y="45508"/>
                      <a:pt x="-752" y="100542"/>
                      <a:pt x="306" y="146050"/>
                    </a:cubicBezTo>
                    <a:lnTo>
                      <a:pt x="844856" y="1225550"/>
                    </a:lnTo>
                    <a:lnTo>
                      <a:pt x="3168956" y="1228725"/>
                    </a:lnTo>
                    <a:cubicBezTo>
                      <a:pt x="3170014" y="1182158"/>
                      <a:pt x="3171073" y="1135592"/>
                      <a:pt x="3172131" y="1089025"/>
                    </a:cubicBezTo>
                    <a:lnTo>
                      <a:pt x="863906" y="1095375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75" name="Straight Connector 274"/>
              <p:cNvCxnSpPr/>
              <p:nvPr/>
            </p:nvCxnSpPr>
            <p:spPr>
              <a:xfrm>
                <a:off x="1107745" y="3373000"/>
                <a:ext cx="0" cy="139700"/>
              </a:xfrm>
              <a:prstGeom prst="line">
                <a:avLst/>
              </a:prstGeom>
              <a:ln w="28575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452981" y="229069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/>
              <p:nvPr/>
            </p:nvCxnSpPr>
            <p:spPr>
              <a:xfrm>
                <a:off x="663770" y="229069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/>
              <p:nvPr/>
            </p:nvCxnSpPr>
            <p:spPr>
              <a:xfrm>
                <a:off x="864373" y="228715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/>
              <p:cNvCxnSpPr/>
              <p:nvPr/>
            </p:nvCxnSpPr>
            <p:spPr>
              <a:xfrm>
                <a:off x="1075162" y="228715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/>
            </p:nvCxnSpPr>
            <p:spPr>
              <a:xfrm>
                <a:off x="1283556" y="228609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/>
              <p:nvPr/>
            </p:nvCxnSpPr>
            <p:spPr>
              <a:xfrm>
                <a:off x="1494345" y="228609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>
                <a:off x="1694948" y="228255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>
                <a:off x="1905737" y="228255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>
                <a:off x="2114131" y="2282952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/>
              <p:cNvCxnSpPr/>
              <p:nvPr/>
            </p:nvCxnSpPr>
            <p:spPr>
              <a:xfrm>
                <a:off x="2324920" y="2282952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5"/>
              <p:cNvCxnSpPr/>
              <p:nvPr/>
            </p:nvCxnSpPr>
            <p:spPr>
              <a:xfrm>
                <a:off x="384175" y="2420888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/>
              <p:cNvCxnSpPr/>
              <p:nvPr/>
            </p:nvCxnSpPr>
            <p:spPr>
              <a:xfrm>
                <a:off x="487452" y="2564904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/>
              <p:cNvCxnSpPr/>
              <p:nvPr/>
            </p:nvCxnSpPr>
            <p:spPr>
              <a:xfrm>
                <a:off x="611560" y="2708920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/>
              <p:cNvCxnSpPr/>
              <p:nvPr/>
            </p:nvCxnSpPr>
            <p:spPr>
              <a:xfrm>
                <a:off x="733520" y="2862460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/>
              <p:nvPr/>
            </p:nvCxnSpPr>
            <p:spPr>
              <a:xfrm>
                <a:off x="853777" y="3020764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/>
              <p:cNvCxnSpPr/>
              <p:nvPr/>
            </p:nvCxnSpPr>
            <p:spPr>
              <a:xfrm>
                <a:off x="993029" y="3188589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2" name="Group 291"/>
            <p:cNvGrpSpPr/>
            <p:nvPr/>
          </p:nvGrpSpPr>
          <p:grpSpPr>
            <a:xfrm>
              <a:off x="2737896" y="2993058"/>
              <a:ext cx="2451442" cy="998560"/>
              <a:chOff x="243649" y="2277260"/>
              <a:chExt cx="3176537" cy="1235440"/>
            </a:xfrm>
          </p:grpSpPr>
          <p:sp>
            <p:nvSpPr>
              <p:cNvPr id="293" name="Freeform 292"/>
              <p:cNvSpPr/>
              <p:nvPr/>
            </p:nvSpPr>
            <p:spPr>
              <a:xfrm>
                <a:off x="245186" y="2277260"/>
                <a:ext cx="3175000" cy="1092200"/>
              </a:xfrm>
              <a:custGeom>
                <a:avLst/>
                <a:gdLst>
                  <a:gd name="connsiteX0" fmla="*/ 0 w 3175000"/>
                  <a:gd name="connsiteY0" fmla="*/ 0 h 1092200"/>
                  <a:gd name="connsiteX1" fmla="*/ 869950 w 3175000"/>
                  <a:gd name="connsiteY1" fmla="*/ 1092200 h 1092200"/>
                  <a:gd name="connsiteX2" fmla="*/ 3175000 w 3175000"/>
                  <a:gd name="connsiteY2" fmla="*/ 1085850 h 1092200"/>
                  <a:gd name="connsiteX3" fmla="*/ 2324100 w 3175000"/>
                  <a:gd name="connsiteY3" fmla="*/ 6350 h 1092200"/>
                  <a:gd name="connsiteX4" fmla="*/ 0 w 3175000"/>
                  <a:gd name="connsiteY4" fmla="*/ 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5000" h="1092200">
                    <a:moveTo>
                      <a:pt x="0" y="0"/>
                    </a:moveTo>
                    <a:lnTo>
                      <a:pt x="869950" y="1092200"/>
                    </a:lnTo>
                    <a:lnTo>
                      <a:pt x="3175000" y="1085850"/>
                    </a:lnTo>
                    <a:lnTo>
                      <a:pt x="2324100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" name="Freeform 293"/>
              <p:cNvSpPr/>
              <p:nvPr/>
            </p:nvSpPr>
            <p:spPr>
              <a:xfrm>
                <a:off x="243649" y="2283975"/>
                <a:ext cx="3172131" cy="1228725"/>
              </a:xfrm>
              <a:custGeom>
                <a:avLst/>
                <a:gdLst>
                  <a:gd name="connsiteX0" fmla="*/ 6350 w 3200400"/>
                  <a:gd name="connsiteY0" fmla="*/ 0 h 1235075"/>
                  <a:gd name="connsiteX1" fmla="*/ 0 w 3200400"/>
                  <a:gd name="connsiteY1" fmla="*/ 139700 h 1235075"/>
                  <a:gd name="connsiteX2" fmla="*/ 873125 w 3200400"/>
                  <a:gd name="connsiteY2" fmla="*/ 1231900 h 1235075"/>
                  <a:gd name="connsiteX3" fmla="*/ 3197225 w 3200400"/>
                  <a:gd name="connsiteY3" fmla="*/ 1235075 h 1235075"/>
                  <a:gd name="connsiteX4" fmla="*/ 3200400 w 3200400"/>
                  <a:gd name="connsiteY4" fmla="*/ 1095375 h 1235075"/>
                  <a:gd name="connsiteX5" fmla="*/ 879475 w 3200400"/>
                  <a:gd name="connsiteY5" fmla="*/ 1101725 h 1235075"/>
                  <a:gd name="connsiteX6" fmla="*/ 6350 w 3200400"/>
                  <a:gd name="connsiteY6" fmla="*/ 0 h 1235075"/>
                  <a:gd name="connsiteX0" fmla="*/ 25400 w 3200400"/>
                  <a:gd name="connsiteY0" fmla="*/ 0 h 1219200"/>
                  <a:gd name="connsiteX1" fmla="*/ 0 w 3200400"/>
                  <a:gd name="connsiteY1" fmla="*/ 123825 h 1219200"/>
                  <a:gd name="connsiteX2" fmla="*/ 873125 w 3200400"/>
                  <a:gd name="connsiteY2" fmla="*/ 1216025 h 1219200"/>
                  <a:gd name="connsiteX3" fmla="*/ 3197225 w 3200400"/>
                  <a:gd name="connsiteY3" fmla="*/ 1219200 h 1219200"/>
                  <a:gd name="connsiteX4" fmla="*/ 3200400 w 3200400"/>
                  <a:gd name="connsiteY4" fmla="*/ 1079500 h 1219200"/>
                  <a:gd name="connsiteX5" fmla="*/ 879475 w 3200400"/>
                  <a:gd name="connsiteY5" fmla="*/ 1085850 h 1219200"/>
                  <a:gd name="connsiteX6" fmla="*/ 25400 w 32004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54075 w 3175000"/>
                  <a:gd name="connsiteY5" fmla="*/ 1085850 h 1219200"/>
                  <a:gd name="connsiteX6" fmla="*/ 0 w 31750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54075 w 3175000"/>
                  <a:gd name="connsiteY5" fmla="*/ 1085850 h 1219200"/>
                  <a:gd name="connsiteX6" fmla="*/ 0 w 31750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66775 w 3175000"/>
                  <a:gd name="connsiteY5" fmla="*/ 1085850 h 1219200"/>
                  <a:gd name="connsiteX6" fmla="*/ 0 w 3175000"/>
                  <a:gd name="connsiteY6" fmla="*/ 0 h 1219200"/>
                  <a:gd name="connsiteX0" fmla="*/ 306 w 3172131"/>
                  <a:gd name="connsiteY0" fmla="*/ 0 h 1228725"/>
                  <a:gd name="connsiteX1" fmla="*/ 306 w 3172131"/>
                  <a:gd name="connsiteY1" fmla="*/ 146050 h 1228725"/>
                  <a:gd name="connsiteX2" fmla="*/ 844856 w 3172131"/>
                  <a:gd name="connsiteY2" fmla="*/ 1225550 h 1228725"/>
                  <a:gd name="connsiteX3" fmla="*/ 3168956 w 3172131"/>
                  <a:gd name="connsiteY3" fmla="*/ 1228725 h 1228725"/>
                  <a:gd name="connsiteX4" fmla="*/ 3172131 w 3172131"/>
                  <a:gd name="connsiteY4" fmla="*/ 1089025 h 1228725"/>
                  <a:gd name="connsiteX5" fmla="*/ 863906 w 3172131"/>
                  <a:gd name="connsiteY5" fmla="*/ 1095375 h 1228725"/>
                  <a:gd name="connsiteX6" fmla="*/ 306 w 3172131"/>
                  <a:gd name="connsiteY6" fmla="*/ 0 h 122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72131" h="1228725">
                    <a:moveTo>
                      <a:pt x="306" y="0"/>
                    </a:moveTo>
                    <a:cubicBezTo>
                      <a:pt x="1364" y="45508"/>
                      <a:pt x="-752" y="100542"/>
                      <a:pt x="306" y="146050"/>
                    </a:cubicBezTo>
                    <a:lnTo>
                      <a:pt x="844856" y="1225550"/>
                    </a:lnTo>
                    <a:lnTo>
                      <a:pt x="3168956" y="1228725"/>
                    </a:lnTo>
                    <a:cubicBezTo>
                      <a:pt x="3170014" y="1182158"/>
                      <a:pt x="3171073" y="1135592"/>
                      <a:pt x="3172131" y="1089025"/>
                    </a:cubicBezTo>
                    <a:lnTo>
                      <a:pt x="863906" y="1095375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5" name="Straight Connector 294"/>
              <p:cNvCxnSpPr/>
              <p:nvPr/>
            </p:nvCxnSpPr>
            <p:spPr>
              <a:xfrm>
                <a:off x="1107745" y="3373000"/>
                <a:ext cx="0" cy="139700"/>
              </a:xfrm>
              <a:prstGeom prst="line">
                <a:avLst/>
              </a:prstGeom>
              <a:ln w="28575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>
                <a:off x="452981" y="229069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663770" y="229069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>
                <a:off x="864373" y="228715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>
                <a:off x="1075162" y="228715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/>
              <p:cNvCxnSpPr/>
              <p:nvPr/>
            </p:nvCxnSpPr>
            <p:spPr>
              <a:xfrm>
                <a:off x="1283556" y="228609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>
                <a:off x="1494345" y="228609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/>
              <p:cNvCxnSpPr/>
              <p:nvPr/>
            </p:nvCxnSpPr>
            <p:spPr>
              <a:xfrm>
                <a:off x="1694948" y="228255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/>
              <p:cNvCxnSpPr/>
              <p:nvPr/>
            </p:nvCxnSpPr>
            <p:spPr>
              <a:xfrm>
                <a:off x="1905737" y="228255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/>
              <p:cNvCxnSpPr/>
              <p:nvPr/>
            </p:nvCxnSpPr>
            <p:spPr>
              <a:xfrm>
                <a:off x="2114131" y="2282952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/>
              <p:cNvCxnSpPr/>
              <p:nvPr/>
            </p:nvCxnSpPr>
            <p:spPr>
              <a:xfrm>
                <a:off x="2324920" y="2282952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/>
              <p:cNvCxnSpPr/>
              <p:nvPr/>
            </p:nvCxnSpPr>
            <p:spPr>
              <a:xfrm>
                <a:off x="384175" y="2420888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/>
              <p:cNvCxnSpPr/>
              <p:nvPr/>
            </p:nvCxnSpPr>
            <p:spPr>
              <a:xfrm>
                <a:off x="487452" y="2564904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/>
              <p:cNvCxnSpPr/>
              <p:nvPr/>
            </p:nvCxnSpPr>
            <p:spPr>
              <a:xfrm>
                <a:off x="611560" y="2708920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/>
              <p:cNvCxnSpPr/>
              <p:nvPr/>
            </p:nvCxnSpPr>
            <p:spPr>
              <a:xfrm>
                <a:off x="733520" y="2862460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/>
              <p:cNvCxnSpPr/>
              <p:nvPr/>
            </p:nvCxnSpPr>
            <p:spPr>
              <a:xfrm>
                <a:off x="853777" y="3020764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/>
              <p:cNvCxnSpPr/>
              <p:nvPr/>
            </p:nvCxnSpPr>
            <p:spPr>
              <a:xfrm>
                <a:off x="993029" y="3188589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9" name="Isosceles Triangle 198"/>
            <p:cNvSpPr/>
            <p:nvPr/>
          </p:nvSpPr>
          <p:spPr>
            <a:xfrm rot="5400000">
              <a:off x="5600907" y="1546580"/>
              <a:ext cx="512072" cy="532496"/>
            </a:xfrm>
            <a:prstGeom prst="triangle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3" name="Group 202"/>
            <p:cNvGrpSpPr/>
            <p:nvPr/>
          </p:nvGrpSpPr>
          <p:grpSpPr>
            <a:xfrm>
              <a:off x="7419335" y="2607652"/>
              <a:ext cx="432048" cy="421591"/>
              <a:chOff x="3419872" y="3943513"/>
              <a:chExt cx="432048" cy="421591"/>
            </a:xfrm>
          </p:grpSpPr>
          <p:sp>
            <p:nvSpPr>
              <p:cNvPr id="204" name="Rectangle 203"/>
              <p:cNvSpPr/>
              <p:nvPr/>
            </p:nvSpPr>
            <p:spPr>
              <a:xfrm>
                <a:off x="3419872" y="3943513"/>
                <a:ext cx="432048" cy="421591"/>
              </a:xfrm>
              <a:prstGeom prst="rect">
                <a:avLst/>
              </a:prstGeom>
              <a:noFill/>
              <a:ln>
                <a:solidFill>
                  <a:srgbClr val="00305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Freeform 204"/>
              <p:cNvSpPr/>
              <p:nvPr/>
            </p:nvSpPr>
            <p:spPr>
              <a:xfrm>
                <a:off x="3460750" y="4064001"/>
                <a:ext cx="333375" cy="228600"/>
              </a:xfrm>
              <a:custGeom>
                <a:avLst/>
                <a:gdLst>
                  <a:gd name="connsiteX0" fmla="*/ 0 w 333375"/>
                  <a:gd name="connsiteY0" fmla="*/ 231775 h 231775"/>
                  <a:gd name="connsiteX1" fmla="*/ 117475 w 333375"/>
                  <a:gd name="connsiteY1" fmla="*/ 231775 h 231775"/>
                  <a:gd name="connsiteX2" fmla="*/ 244475 w 333375"/>
                  <a:gd name="connsiteY2" fmla="*/ 0 h 231775"/>
                  <a:gd name="connsiteX3" fmla="*/ 333375 w 333375"/>
                  <a:gd name="connsiteY3" fmla="*/ 3175 h 231775"/>
                  <a:gd name="connsiteX4" fmla="*/ 333375 w 333375"/>
                  <a:gd name="connsiteY4" fmla="*/ 3175 h 231775"/>
                  <a:gd name="connsiteX0" fmla="*/ 0 w 333375"/>
                  <a:gd name="connsiteY0" fmla="*/ 228600 h 228600"/>
                  <a:gd name="connsiteX1" fmla="*/ 117475 w 333375"/>
                  <a:gd name="connsiteY1" fmla="*/ 228600 h 228600"/>
                  <a:gd name="connsiteX2" fmla="*/ 219075 w 333375"/>
                  <a:gd name="connsiteY2" fmla="*/ 0 h 228600"/>
                  <a:gd name="connsiteX3" fmla="*/ 333375 w 333375"/>
                  <a:gd name="connsiteY3" fmla="*/ 0 h 228600"/>
                  <a:gd name="connsiteX4" fmla="*/ 333375 w 333375"/>
                  <a:gd name="connsiteY4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28600">
                    <a:moveTo>
                      <a:pt x="0" y="228600"/>
                    </a:moveTo>
                    <a:lnTo>
                      <a:pt x="117475" y="228600"/>
                    </a:lnTo>
                    <a:lnTo>
                      <a:pt x="219075" y="0"/>
                    </a:lnTo>
                    <a:lnTo>
                      <a:pt x="333375" y="0"/>
                    </a:lnTo>
                    <a:lnTo>
                      <a:pt x="333375" y="0"/>
                    </a:lnTo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6" name="Straight Connector 205"/>
              <p:cNvCxnSpPr/>
              <p:nvPr/>
            </p:nvCxnSpPr>
            <p:spPr>
              <a:xfrm>
                <a:off x="3460750" y="4171305"/>
                <a:ext cx="333375" cy="0"/>
              </a:xfrm>
              <a:prstGeom prst="line">
                <a:avLst/>
              </a:prstGeom>
              <a:ln w="9525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8" name="Straight Connector 207"/>
            <p:cNvCxnSpPr>
              <a:stCxn id="199" idx="0"/>
            </p:cNvCxnSpPr>
            <p:nvPr/>
          </p:nvCxnSpPr>
          <p:spPr>
            <a:xfrm>
              <a:off x="6123191" y="1812828"/>
              <a:ext cx="128245" cy="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9" name="Isosceles Triangle 208"/>
            <p:cNvSpPr/>
            <p:nvPr/>
          </p:nvSpPr>
          <p:spPr>
            <a:xfrm rot="5400000">
              <a:off x="5600907" y="2224207"/>
              <a:ext cx="512072" cy="532496"/>
            </a:xfrm>
            <a:prstGeom prst="triangle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4" name="Straight Connector 213"/>
            <p:cNvCxnSpPr>
              <a:stCxn id="209" idx="0"/>
            </p:cNvCxnSpPr>
            <p:nvPr/>
          </p:nvCxnSpPr>
          <p:spPr>
            <a:xfrm>
              <a:off x="6123191" y="2490455"/>
              <a:ext cx="128245" cy="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5" name="Isosceles Triangle 214"/>
            <p:cNvSpPr/>
            <p:nvPr/>
          </p:nvSpPr>
          <p:spPr>
            <a:xfrm rot="5400000">
              <a:off x="5600907" y="2947074"/>
              <a:ext cx="512072" cy="532496"/>
            </a:xfrm>
            <a:prstGeom prst="triangle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0" name="Straight Connector 219"/>
            <p:cNvCxnSpPr>
              <a:stCxn id="215" idx="0"/>
            </p:cNvCxnSpPr>
            <p:nvPr/>
          </p:nvCxnSpPr>
          <p:spPr>
            <a:xfrm>
              <a:off x="6123191" y="3213322"/>
              <a:ext cx="128245" cy="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1" name="Isosceles Triangle 220"/>
            <p:cNvSpPr/>
            <p:nvPr/>
          </p:nvSpPr>
          <p:spPr>
            <a:xfrm rot="5400000">
              <a:off x="5600907" y="3624701"/>
              <a:ext cx="512072" cy="532496"/>
            </a:xfrm>
            <a:prstGeom prst="triangle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6" name="Straight Connector 225"/>
            <p:cNvCxnSpPr>
              <a:stCxn id="221" idx="0"/>
            </p:cNvCxnSpPr>
            <p:nvPr/>
          </p:nvCxnSpPr>
          <p:spPr>
            <a:xfrm>
              <a:off x="6123191" y="3890949"/>
              <a:ext cx="128245" cy="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" name="Oval 2"/>
            <p:cNvSpPr/>
            <p:nvPr/>
          </p:nvSpPr>
          <p:spPr>
            <a:xfrm>
              <a:off x="6631915" y="2624992"/>
              <a:ext cx="432048" cy="390573"/>
            </a:xfrm>
            <a:prstGeom prst="ellipse">
              <a:avLst/>
            </a:prstGeom>
            <a:noFill/>
            <a:ln>
              <a:solidFill>
                <a:srgbClr val="0030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305C"/>
                  </a:solidFill>
                </a:rPr>
                <a:t>+</a:t>
              </a:r>
              <a:endParaRPr lang="en-GB" dirty="0">
                <a:solidFill>
                  <a:srgbClr val="00305C"/>
                </a:solidFill>
              </a:endParaRPr>
            </a:p>
          </p:txBody>
        </p:sp>
        <p:cxnSp>
          <p:nvCxnSpPr>
            <p:cNvPr id="109" name="Straight Connector 108"/>
            <p:cNvCxnSpPr>
              <a:endCxn id="3" idx="1"/>
            </p:cNvCxnSpPr>
            <p:nvPr/>
          </p:nvCxnSpPr>
          <p:spPr>
            <a:xfrm>
              <a:off x="6251436" y="2490455"/>
              <a:ext cx="443751" cy="19173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endCxn id="3" idx="3"/>
            </p:cNvCxnSpPr>
            <p:nvPr/>
          </p:nvCxnSpPr>
          <p:spPr>
            <a:xfrm flipV="1">
              <a:off x="6251436" y="2958367"/>
              <a:ext cx="443751" cy="25495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endCxn id="3" idx="0"/>
            </p:cNvCxnSpPr>
            <p:nvPr/>
          </p:nvCxnSpPr>
          <p:spPr>
            <a:xfrm>
              <a:off x="6251260" y="1812828"/>
              <a:ext cx="596679" cy="81216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endCxn id="3" idx="4"/>
            </p:cNvCxnSpPr>
            <p:nvPr/>
          </p:nvCxnSpPr>
          <p:spPr>
            <a:xfrm flipV="1">
              <a:off x="6251260" y="3015565"/>
              <a:ext cx="596679" cy="87538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stCxn id="3" idx="6"/>
              <a:endCxn id="204" idx="1"/>
            </p:cNvCxnSpPr>
            <p:nvPr/>
          </p:nvCxnSpPr>
          <p:spPr>
            <a:xfrm flipV="1">
              <a:off x="7063963" y="2818448"/>
              <a:ext cx="355372" cy="183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28" name="Group 127"/>
            <p:cNvGrpSpPr/>
            <p:nvPr/>
          </p:nvGrpSpPr>
          <p:grpSpPr>
            <a:xfrm>
              <a:off x="107504" y="2030822"/>
              <a:ext cx="2451442" cy="998560"/>
              <a:chOff x="243649" y="2277260"/>
              <a:chExt cx="3176537" cy="1235440"/>
            </a:xfrm>
          </p:grpSpPr>
          <p:sp>
            <p:nvSpPr>
              <p:cNvPr id="129" name="Freeform 128"/>
              <p:cNvSpPr/>
              <p:nvPr/>
            </p:nvSpPr>
            <p:spPr>
              <a:xfrm>
                <a:off x="245186" y="2277260"/>
                <a:ext cx="3175000" cy="1092200"/>
              </a:xfrm>
              <a:custGeom>
                <a:avLst/>
                <a:gdLst>
                  <a:gd name="connsiteX0" fmla="*/ 0 w 3175000"/>
                  <a:gd name="connsiteY0" fmla="*/ 0 h 1092200"/>
                  <a:gd name="connsiteX1" fmla="*/ 869950 w 3175000"/>
                  <a:gd name="connsiteY1" fmla="*/ 1092200 h 1092200"/>
                  <a:gd name="connsiteX2" fmla="*/ 3175000 w 3175000"/>
                  <a:gd name="connsiteY2" fmla="*/ 1085850 h 1092200"/>
                  <a:gd name="connsiteX3" fmla="*/ 2324100 w 3175000"/>
                  <a:gd name="connsiteY3" fmla="*/ 6350 h 1092200"/>
                  <a:gd name="connsiteX4" fmla="*/ 0 w 3175000"/>
                  <a:gd name="connsiteY4" fmla="*/ 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5000" h="1092200">
                    <a:moveTo>
                      <a:pt x="0" y="0"/>
                    </a:moveTo>
                    <a:lnTo>
                      <a:pt x="869950" y="1092200"/>
                    </a:lnTo>
                    <a:lnTo>
                      <a:pt x="3175000" y="1085850"/>
                    </a:lnTo>
                    <a:lnTo>
                      <a:pt x="2324100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Freeform 129"/>
              <p:cNvSpPr/>
              <p:nvPr/>
            </p:nvSpPr>
            <p:spPr>
              <a:xfrm>
                <a:off x="243649" y="2283975"/>
                <a:ext cx="3172131" cy="1228725"/>
              </a:xfrm>
              <a:custGeom>
                <a:avLst/>
                <a:gdLst>
                  <a:gd name="connsiteX0" fmla="*/ 6350 w 3200400"/>
                  <a:gd name="connsiteY0" fmla="*/ 0 h 1235075"/>
                  <a:gd name="connsiteX1" fmla="*/ 0 w 3200400"/>
                  <a:gd name="connsiteY1" fmla="*/ 139700 h 1235075"/>
                  <a:gd name="connsiteX2" fmla="*/ 873125 w 3200400"/>
                  <a:gd name="connsiteY2" fmla="*/ 1231900 h 1235075"/>
                  <a:gd name="connsiteX3" fmla="*/ 3197225 w 3200400"/>
                  <a:gd name="connsiteY3" fmla="*/ 1235075 h 1235075"/>
                  <a:gd name="connsiteX4" fmla="*/ 3200400 w 3200400"/>
                  <a:gd name="connsiteY4" fmla="*/ 1095375 h 1235075"/>
                  <a:gd name="connsiteX5" fmla="*/ 879475 w 3200400"/>
                  <a:gd name="connsiteY5" fmla="*/ 1101725 h 1235075"/>
                  <a:gd name="connsiteX6" fmla="*/ 6350 w 3200400"/>
                  <a:gd name="connsiteY6" fmla="*/ 0 h 1235075"/>
                  <a:gd name="connsiteX0" fmla="*/ 25400 w 3200400"/>
                  <a:gd name="connsiteY0" fmla="*/ 0 h 1219200"/>
                  <a:gd name="connsiteX1" fmla="*/ 0 w 3200400"/>
                  <a:gd name="connsiteY1" fmla="*/ 123825 h 1219200"/>
                  <a:gd name="connsiteX2" fmla="*/ 873125 w 3200400"/>
                  <a:gd name="connsiteY2" fmla="*/ 1216025 h 1219200"/>
                  <a:gd name="connsiteX3" fmla="*/ 3197225 w 3200400"/>
                  <a:gd name="connsiteY3" fmla="*/ 1219200 h 1219200"/>
                  <a:gd name="connsiteX4" fmla="*/ 3200400 w 3200400"/>
                  <a:gd name="connsiteY4" fmla="*/ 1079500 h 1219200"/>
                  <a:gd name="connsiteX5" fmla="*/ 879475 w 3200400"/>
                  <a:gd name="connsiteY5" fmla="*/ 1085850 h 1219200"/>
                  <a:gd name="connsiteX6" fmla="*/ 25400 w 32004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54075 w 3175000"/>
                  <a:gd name="connsiteY5" fmla="*/ 1085850 h 1219200"/>
                  <a:gd name="connsiteX6" fmla="*/ 0 w 31750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54075 w 3175000"/>
                  <a:gd name="connsiteY5" fmla="*/ 1085850 h 1219200"/>
                  <a:gd name="connsiteX6" fmla="*/ 0 w 31750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66775 w 3175000"/>
                  <a:gd name="connsiteY5" fmla="*/ 1085850 h 1219200"/>
                  <a:gd name="connsiteX6" fmla="*/ 0 w 3175000"/>
                  <a:gd name="connsiteY6" fmla="*/ 0 h 1219200"/>
                  <a:gd name="connsiteX0" fmla="*/ 306 w 3172131"/>
                  <a:gd name="connsiteY0" fmla="*/ 0 h 1228725"/>
                  <a:gd name="connsiteX1" fmla="*/ 306 w 3172131"/>
                  <a:gd name="connsiteY1" fmla="*/ 146050 h 1228725"/>
                  <a:gd name="connsiteX2" fmla="*/ 844856 w 3172131"/>
                  <a:gd name="connsiteY2" fmla="*/ 1225550 h 1228725"/>
                  <a:gd name="connsiteX3" fmla="*/ 3168956 w 3172131"/>
                  <a:gd name="connsiteY3" fmla="*/ 1228725 h 1228725"/>
                  <a:gd name="connsiteX4" fmla="*/ 3172131 w 3172131"/>
                  <a:gd name="connsiteY4" fmla="*/ 1089025 h 1228725"/>
                  <a:gd name="connsiteX5" fmla="*/ 863906 w 3172131"/>
                  <a:gd name="connsiteY5" fmla="*/ 1095375 h 1228725"/>
                  <a:gd name="connsiteX6" fmla="*/ 306 w 3172131"/>
                  <a:gd name="connsiteY6" fmla="*/ 0 h 122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72131" h="1228725">
                    <a:moveTo>
                      <a:pt x="306" y="0"/>
                    </a:moveTo>
                    <a:cubicBezTo>
                      <a:pt x="1364" y="45508"/>
                      <a:pt x="-752" y="100542"/>
                      <a:pt x="306" y="146050"/>
                    </a:cubicBezTo>
                    <a:lnTo>
                      <a:pt x="844856" y="1225550"/>
                    </a:lnTo>
                    <a:lnTo>
                      <a:pt x="3168956" y="1228725"/>
                    </a:lnTo>
                    <a:cubicBezTo>
                      <a:pt x="3170014" y="1182158"/>
                      <a:pt x="3171073" y="1135592"/>
                      <a:pt x="3172131" y="1089025"/>
                    </a:cubicBezTo>
                    <a:lnTo>
                      <a:pt x="863906" y="1095375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>
                <a:off x="1107745" y="3373000"/>
                <a:ext cx="0" cy="139700"/>
              </a:xfrm>
              <a:prstGeom prst="line">
                <a:avLst/>
              </a:prstGeom>
              <a:ln w="28575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452981" y="229069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>
                <a:off x="663770" y="229069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864373" y="228715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1075162" y="228715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1283556" y="228609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1494345" y="228609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1694948" y="228255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1905737" y="228255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2114131" y="2282952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2324920" y="2282952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384175" y="2420888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487452" y="2564904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11560" y="2708920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733520" y="2862460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853777" y="3020764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993029" y="3188589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Group 187"/>
            <p:cNvGrpSpPr/>
            <p:nvPr/>
          </p:nvGrpSpPr>
          <p:grpSpPr>
            <a:xfrm>
              <a:off x="845804" y="2993197"/>
              <a:ext cx="2451442" cy="998560"/>
              <a:chOff x="243649" y="2277260"/>
              <a:chExt cx="3176537" cy="1235440"/>
            </a:xfrm>
          </p:grpSpPr>
          <p:sp>
            <p:nvSpPr>
              <p:cNvPr id="189" name="Freeform 188"/>
              <p:cNvSpPr/>
              <p:nvPr/>
            </p:nvSpPr>
            <p:spPr>
              <a:xfrm>
                <a:off x="245186" y="2277260"/>
                <a:ext cx="3175000" cy="1092200"/>
              </a:xfrm>
              <a:custGeom>
                <a:avLst/>
                <a:gdLst>
                  <a:gd name="connsiteX0" fmla="*/ 0 w 3175000"/>
                  <a:gd name="connsiteY0" fmla="*/ 0 h 1092200"/>
                  <a:gd name="connsiteX1" fmla="*/ 869950 w 3175000"/>
                  <a:gd name="connsiteY1" fmla="*/ 1092200 h 1092200"/>
                  <a:gd name="connsiteX2" fmla="*/ 3175000 w 3175000"/>
                  <a:gd name="connsiteY2" fmla="*/ 1085850 h 1092200"/>
                  <a:gd name="connsiteX3" fmla="*/ 2324100 w 3175000"/>
                  <a:gd name="connsiteY3" fmla="*/ 6350 h 1092200"/>
                  <a:gd name="connsiteX4" fmla="*/ 0 w 3175000"/>
                  <a:gd name="connsiteY4" fmla="*/ 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5000" h="1092200">
                    <a:moveTo>
                      <a:pt x="0" y="0"/>
                    </a:moveTo>
                    <a:lnTo>
                      <a:pt x="869950" y="1092200"/>
                    </a:lnTo>
                    <a:lnTo>
                      <a:pt x="3175000" y="1085850"/>
                    </a:lnTo>
                    <a:lnTo>
                      <a:pt x="2324100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Freeform 189"/>
              <p:cNvSpPr/>
              <p:nvPr/>
            </p:nvSpPr>
            <p:spPr>
              <a:xfrm>
                <a:off x="243649" y="2283975"/>
                <a:ext cx="3172131" cy="1228725"/>
              </a:xfrm>
              <a:custGeom>
                <a:avLst/>
                <a:gdLst>
                  <a:gd name="connsiteX0" fmla="*/ 6350 w 3200400"/>
                  <a:gd name="connsiteY0" fmla="*/ 0 h 1235075"/>
                  <a:gd name="connsiteX1" fmla="*/ 0 w 3200400"/>
                  <a:gd name="connsiteY1" fmla="*/ 139700 h 1235075"/>
                  <a:gd name="connsiteX2" fmla="*/ 873125 w 3200400"/>
                  <a:gd name="connsiteY2" fmla="*/ 1231900 h 1235075"/>
                  <a:gd name="connsiteX3" fmla="*/ 3197225 w 3200400"/>
                  <a:gd name="connsiteY3" fmla="*/ 1235075 h 1235075"/>
                  <a:gd name="connsiteX4" fmla="*/ 3200400 w 3200400"/>
                  <a:gd name="connsiteY4" fmla="*/ 1095375 h 1235075"/>
                  <a:gd name="connsiteX5" fmla="*/ 879475 w 3200400"/>
                  <a:gd name="connsiteY5" fmla="*/ 1101725 h 1235075"/>
                  <a:gd name="connsiteX6" fmla="*/ 6350 w 3200400"/>
                  <a:gd name="connsiteY6" fmla="*/ 0 h 1235075"/>
                  <a:gd name="connsiteX0" fmla="*/ 25400 w 3200400"/>
                  <a:gd name="connsiteY0" fmla="*/ 0 h 1219200"/>
                  <a:gd name="connsiteX1" fmla="*/ 0 w 3200400"/>
                  <a:gd name="connsiteY1" fmla="*/ 123825 h 1219200"/>
                  <a:gd name="connsiteX2" fmla="*/ 873125 w 3200400"/>
                  <a:gd name="connsiteY2" fmla="*/ 1216025 h 1219200"/>
                  <a:gd name="connsiteX3" fmla="*/ 3197225 w 3200400"/>
                  <a:gd name="connsiteY3" fmla="*/ 1219200 h 1219200"/>
                  <a:gd name="connsiteX4" fmla="*/ 3200400 w 3200400"/>
                  <a:gd name="connsiteY4" fmla="*/ 1079500 h 1219200"/>
                  <a:gd name="connsiteX5" fmla="*/ 879475 w 3200400"/>
                  <a:gd name="connsiteY5" fmla="*/ 1085850 h 1219200"/>
                  <a:gd name="connsiteX6" fmla="*/ 25400 w 32004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54075 w 3175000"/>
                  <a:gd name="connsiteY5" fmla="*/ 1085850 h 1219200"/>
                  <a:gd name="connsiteX6" fmla="*/ 0 w 31750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54075 w 3175000"/>
                  <a:gd name="connsiteY5" fmla="*/ 1085850 h 1219200"/>
                  <a:gd name="connsiteX6" fmla="*/ 0 w 3175000"/>
                  <a:gd name="connsiteY6" fmla="*/ 0 h 1219200"/>
                  <a:gd name="connsiteX0" fmla="*/ 0 w 3175000"/>
                  <a:gd name="connsiteY0" fmla="*/ 0 h 1219200"/>
                  <a:gd name="connsiteX1" fmla="*/ 3175 w 3175000"/>
                  <a:gd name="connsiteY1" fmla="*/ 136525 h 1219200"/>
                  <a:gd name="connsiteX2" fmla="*/ 847725 w 3175000"/>
                  <a:gd name="connsiteY2" fmla="*/ 1216025 h 1219200"/>
                  <a:gd name="connsiteX3" fmla="*/ 3171825 w 3175000"/>
                  <a:gd name="connsiteY3" fmla="*/ 1219200 h 1219200"/>
                  <a:gd name="connsiteX4" fmla="*/ 3175000 w 3175000"/>
                  <a:gd name="connsiteY4" fmla="*/ 1079500 h 1219200"/>
                  <a:gd name="connsiteX5" fmla="*/ 866775 w 3175000"/>
                  <a:gd name="connsiteY5" fmla="*/ 1085850 h 1219200"/>
                  <a:gd name="connsiteX6" fmla="*/ 0 w 3175000"/>
                  <a:gd name="connsiteY6" fmla="*/ 0 h 1219200"/>
                  <a:gd name="connsiteX0" fmla="*/ 306 w 3172131"/>
                  <a:gd name="connsiteY0" fmla="*/ 0 h 1228725"/>
                  <a:gd name="connsiteX1" fmla="*/ 306 w 3172131"/>
                  <a:gd name="connsiteY1" fmla="*/ 146050 h 1228725"/>
                  <a:gd name="connsiteX2" fmla="*/ 844856 w 3172131"/>
                  <a:gd name="connsiteY2" fmla="*/ 1225550 h 1228725"/>
                  <a:gd name="connsiteX3" fmla="*/ 3168956 w 3172131"/>
                  <a:gd name="connsiteY3" fmla="*/ 1228725 h 1228725"/>
                  <a:gd name="connsiteX4" fmla="*/ 3172131 w 3172131"/>
                  <a:gd name="connsiteY4" fmla="*/ 1089025 h 1228725"/>
                  <a:gd name="connsiteX5" fmla="*/ 863906 w 3172131"/>
                  <a:gd name="connsiteY5" fmla="*/ 1095375 h 1228725"/>
                  <a:gd name="connsiteX6" fmla="*/ 306 w 3172131"/>
                  <a:gd name="connsiteY6" fmla="*/ 0 h 122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72131" h="1228725">
                    <a:moveTo>
                      <a:pt x="306" y="0"/>
                    </a:moveTo>
                    <a:cubicBezTo>
                      <a:pt x="1364" y="45508"/>
                      <a:pt x="-752" y="100542"/>
                      <a:pt x="306" y="146050"/>
                    </a:cubicBezTo>
                    <a:lnTo>
                      <a:pt x="844856" y="1225550"/>
                    </a:lnTo>
                    <a:lnTo>
                      <a:pt x="3168956" y="1228725"/>
                    </a:lnTo>
                    <a:cubicBezTo>
                      <a:pt x="3170014" y="1182158"/>
                      <a:pt x="3171073" y="1135592"/>
                      <a:pt x="3172131" y="1089025"/>
                    </a:cubicBezTo>
                    <a:lnTo>
                      <a:pt x="863906" y="1095375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1" name="Straight Connector 190"/>
              <p:cNvCxnSpPr/>
              <p:nvPr/>
            </p:nvCxnSpPr>
            <p:spPr>
              <a:xfrm>
                <a:off x="1107745" y="3373000"/>
                <a:ext cx="0" cy="139700"/>
              </a:xfrm>
              <a:prstGeom prst="line">
                <a:avLst/>
              </a:prstGeom>
              <a:ln w="28575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452981" y="229069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663770" y="229069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864373" y="228715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>
                <a:off x="1075162" y="2287150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>
                <a:off x="1283556" y="228609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>
                <a:off x="1494345" y="228609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1694948" y="228255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1905737" y="2282559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2114131" y="2282952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>
                <a:off x="2324920" y="2282952"/>
                <a:ext cx="859218" cy="1066302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384175" y="2420888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>
                <a:off x="487452" y="2564904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>
                <a:off x="611560" y="2708920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733520" y="2862460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853777" y="3020764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993029" y="3188589"/>
                <a:ext cx="2277503" cy="0"/>
              </a:xfrm>
              <a:prstGeom prst="line">
                <a:avLst/>
              </a:pr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Freeform 20"/>
            <p:cNvSpPr/>
            <p:nvPr/>
          </p:nvSpPr>
          <p:spPr>
            <a:xfrm>
              <a:off x="1030676" y="1735939"/>
              <a:ext cx="4561428" cy="285652"/>
            </a:xfrm>
            <a:custGeom>
              <a:avLst/>
              <a:gdLst>
                <a:gd name="connsiteX0" fmla="*/ 415279 w 5688319"/>
                <a:gd name="connsiteY0" fmla="*/ 272718 h 272718"/>
                <a:gd name="connsiteX1" fmla="*/ 537199 w 5688319"/>
                <a:gd name="connsiteY1" fmla="*/ 13638 h 272718"/>
                <a:gd name="connsiteX2" fmla="*/ 5688319 w 5688319"/>
                <a:gd name="connsiteY2" fmla="*/ 59358 h 272718"/>
                <a:gd name="connsiteX0" fmla="*/ 332975 w 5606015"/>
                <a:gd name="connsiteY0" fmla="*/ 272718 h 272718"/>
                <a:gd name="connsiteX1" fmla="*/ 454895 w 5606015"/>
                <a:gd name="connsiteY1" fmla="*/ 13638 h 272718"/>
                <a:gd name="connsiteX2" fmla="*/ 5606015 w 5606015"/>
                <a:gd name="connsiteY2" fmla="*/ 59358 h 272718"/>
                <a:gd name="connsiteX0" fmla="*/ 36154 w 5309194"/>
                <a:gd name="connsiteY0" fmla="*/ 279087 h 279087"/>
                <a:gd name="connsiteX1" fmla="*/ 912454 w 5309194"/>
                <a:gd name="connsiteY1" fmla="*/ 12387 h 279087"/>
                <a:gd name="connsiteX2" fmla="*/ 5309194 w 5309194"/>
                <a:gd name="connsiteY2" fmla="*/ 65727 h 279087"/>
                <a:gd name="connsiteX0" fmla="*/ 20484 w 5293524"/>
                <a:gd name="connsiteY0" fmla="*/ 279087 h 279087"/>
                <a:gd name="connsiteX1" fmla="*/ 896784 w 5293524"/>
                <a:gd name="connsiteY1" fmla="*/ 12387 h 279087"/>
                <a:gd name="connsiteX2" fmla="*/ 5293524 w 5293524"/>
                <a:gd name="connsiteY2" fmla="*/ 65727 h 279087"/>
                <a:gd name="connsiteX0" fmla="*/ 37562 w 5295362"/>
                <a:gd name="connsiteY0" fmla="*/ 287240 h 287240"/>
                <a:gd name="connsiteX1" fmla="*/ 898622 w 5295362"/>
                <a:gd name="connsiteY1" fmla="*/ 12920 h 287240"/>
                <a:gd name="connsiteX2" fmla="*/ 5295362 w 5295362"/>
                <a:gd name="connsiteY2" fmla="*/ 66260 h 287240"/>
                <a:gd name="connsiteX0" fmla="*/ 27528 w 4561428"/>
                <a:gd name="connsiteY0" fmla="*/ 285652 h 285652"/>
                <a:gd name="connsiteX1" fmla="*/ 888588 w 4561428"/>
                <a:gd name="connsiteY1" fmla="*/ 11332 h 285652"/>
                <a:gd name="connsiteX2" fmla="*/ 4561428 w 4561428"/>
                <a:gd name="connsiteY2" fmla="*/ 72292 h 285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61428" h="285652">
                  <a:moveTo>
                    <a:pt x="27528" y="285652"/>
                  </a:moveTo>
                  <a:cubicBezTo>
                    <a:pt x="-84232" y="166272"/>
                    <a:pt x="132938" y="46892"/>
                    <a:pt x="888588" y="11332"/>
                  </a:cubicBezTo>
                  <a:cubicBezTo>
                    <a:pt x="1644238" y="-24228"/>
                    <a:pt x="2425288" y="31652"/>
                    <a:pt x="4561428" y="7229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4107385" y="2440693"/>
              <a:ext cx="1499872" cy="45719"/>
            </a:xfrm>
            <a:custGeom>
              <a:avLst/>
              <a:gdLst>
                <a:gd name="connsiteX0" fmla="*/ 0 w 2156460"/>
                <a:gd name="connsiteY0" fmla="*/ 0 h 7620"/>
                <a:gd name="connsiteX1" fmla="*/ 2156460 w 2156460"/>
                <a:gd name="connsiteY1" fmla="*/ 7620 h 7620"/>
                <a:gd name="connsiteX0" fmla="*/ 0 w 6791"/>
                <a:gd name="connsiteY0" fmla="*/ 0 h 10000"/>
                <a:gd name="connsiteX1" fmla="*/ 6791 w 6791"/>
                <a:gd name="connsiteY1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1" h="10000">
                  <a:moveTo>
                    <a:pt x="0" y="0"/>
                  </a:moveTo>
                  <a:lnTo>
                    <a:pt x="6791" y="1000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2391704" y="3873252"/>
              <a:ext cx="3192780" cy="480422"/>
            </a:xfrm>
            <a:custGeom>
              <a:avLst/>
              <a:gdLst>
                <a:gd name="connsiteX0" fmla="*/ 296570 w 4213250"/>
                <a:gd name="connsiteY0" fmla="*/ 91440 h 283448"/>
                <a:gd name="connsiteX1" fmla="*/ 403250 w 4213250"/>
                <a:gd name="connsiteY1" fmla="*/ 281940 h 283448"/>
                <a:gd name="connsiteX2" fmla="*/ 4213250 w 4213250"/>
                <a:gd name="connsiteY2" fmla="*/ 0 h 283448"/>
                <a:gd name="connsiteX0" fmla="*/ 71655 w 3988335"/>
                <a:gd name="connsiteY0" fmla="*/ 91440 h 366638"/>
                <a:gd name="connsiteX1" fmla="*/ 1001295 w 3988335"/>
                <a:gd name="connsiteY1" fmla="*/ 365760 h 366638"/>
                <a:gd name="connsiteX2" fmla="*/ 3988335 w 3988335"/>
                <a:gd name="connsiteY2" fmla="*/ 0 h 366638"/>
                <a:gd name="connsiteX0" fmla="*/ 51881 w 3968561"/>
                <a:gd name="connsiteY0" fmla="*/ 91440 h 465406"/>
                <a:gd name="connsiteX1" fmla="*/ 1293941 w 3968561"/>
                <a:gd name="connsiteY1" fmla="*/ 464820 h 465406"/>
                <a:gd name="connsiteX2" fmla="*/ 3968561 w 3968561"/>
                <a:gd name="connsiteY2" fmla="*/ 0 h 465406"/>
                <a:gd name="connsiteX0" fmla="*/ 0 w 3916680"/>
                <a:gd name="connsiteY0" fmla="*/ 91440 h 465802"/>
                <a:gd name="connsiteX1" fmla="*/ 1242060 w 3916680"/>
                <a:gd name="connsiteY1" fmla="*/ 464820 h 465802"/>
                <a:gd name="connsiteX2" fmla="*/ 3916680 w 3916680"/>
                <a:gd name="connsiteY2" fmla="*/ 0 h 465802"/>
                <a:gd name="connsiteX0" fmla="*/ 0 w 3192780"/>
                <a:gd name="connsiteY0" fmla="*/ 106680 h 481362"/>
                <a:gd name="connsiteX1" fmla="*/ 1242060 w 3192780"/>
                <a:gd name="connsiteY1" fmla="*/ 480060 h 481362"/>
                <a:gd name="connsiteX2" fmla="*/ 3192780 w 3192780"/>
                <a:gd name="connsiteY2" fmla="*/ 0 h 481362"/>
                <a:gd name="connsiteX0" fmla="*/ 0 w 3192780"/>
                <a:gd name="connsiteY0" fmla="*/ 106680 h 481362"/>
                <a:gd name="connsiteX1" fmla="*/ 1242060 w 3192780"/>
                <a:gd name="connsiteY1" fmla="*/ 480060 h 481362"/>
                <a:gd name="connsiteX2" fmla="*/ 3192780 w 3192780"/>
                <a:gd name="connsiteY2" fmla="*/ 0 h 481362"/>
                <a:gd name="connsiteX0" fmla="*/ 0 w 3192780"/>
                <a:gd name="connsiteY0" fmla="*/ 106680 h 480422"/>
                <a:gd name="connsiteX1" fmla="*/ 1242060 w 3192780"/>
                <a:gd name="connsiteY1" fmla="*/ 480060 h 480422"/>
                <a:gd name="connsiteX2" fmla="*/ 3192780 w 3192780"/>
                <a:gd name="connsiteY2" fmla="*/ 0 h 48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92780" h="480422">
                  <a:moveTo>
                    <a:pt x="0" y="106680"/>
                  </a:moveTo>
                  <a:cubicBezTo>
                    <a:pt x="107950" y="331470"/>
                    <a:pt x="237490" y="467360"/>
                    <a:pt x="1242060" y="480060"/>
                  </a:cubicBezTo>
                  <a:cubicBezTo>
                    <a:pt x="2246630" y="492760"/>
                    <a:pt x="2785110" y="168910"/>
                    <a:pt x="3192780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2" name="Freeform 311"/>
            <p:cNvSpPr/>
            <p:nvPr/>
          </p:nvSpPr>
          <p:spPr>
            <a:xfrm>
              <a:off x="4868225" y="3216909"/>
              <a:ext cx="737876" cy="220983"/>
            </a:xfrm>
            <a:custGeom>
              <a:avLst/>
              <a:gdLst>
                <a:gd name="connsiteX0" fmla="*/ 0 w 2156460"/>
                <a:gd name="connsiteY0" fmla="*/ 0 h 7620"/>
                <a:gd name="connsiteX1" fmla="*/ 2156460 w 2156460"/>
                <a:gd name="connsiteY1" fmla="*/ 7620 h 7620"/>
                <a:gd name="connsiteX0" fmla="*/ 0 w 6515"/>
                <a:gd name="connsiteY0" fmla="*/ 48335 h 48335"/>
                <a:gd name="connsiteX1" fmla="*/ 6515 w 6515"/>
                <a:gd name="connsiteY1" fmla="*/ 0 h 48335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5128"/>
                <a:gd name="connsiteY0" fmla="*/ 10000 h 10000"/>
                <a:gd name="connsiteX1" fmla="*/ 5128 w 5128"/>
                <a:gd name="connsiteY1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128" h="10000">
                  <a:moveTo>
                    <a:pt x="0" y="10000"/>
                  </a:moveTo>
                  <a:cubicBezTo>
                    <a:pt x="4551" y="9426"/>
                    <a:pt x="1371" y="574"/>
                    <a:pt x="5128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" name="Flowchart: Off-page Connector 312">
              <a:extLst>
                <a:ext uri="{FF2B5EF4-FFF2-40B4-BE49-F238E27FC236}">
                  <a16:creationId xmlns:a16="http://schemas.microsoft.com/office/drawing/2014/main" id="{43B205EC-BE43-4987-8A20-CC753240BFC0}"/>
                </a:ext>
              </a:extLst>
            </p:cNvPr>
            <p:cNvSpPr/>
            <p:nvPr/>
          </p:nvSpPr>
          <p:spPr>
            <a:xfrm rot="5400000">
              <a:off x="8363362" y="2408184"/>
              <a:ext cx="590139" cy="820528"/>
            </a:xfrm>
            <a:prstGeom prst="flowChartOffpageConnector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en-GB" dirty="0"/>
            </a:p>
          </p:txBody>
        </p:sp>
        <p:cxnSp>
          <p:nvCxnSpPr>
            <p:cNvPr id="314" name="Straight Connector 313"/>
            <p:cNvCxnSpPr>
              <a:stCxn id="204" idx="3"/>
              <a:endCxn id="313" idx="2"/>
            </p:cNvCxnSpPr>
            <p:nvPr/>
          </p:nvCxnSpPr>
          <p:spPr>
            <a:xfrm>
              <a:off x="7851383" y="2818448"/>
              <a:ext cx="396785" cy="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5" name="Rectangle 314"/>
            <p:cNvSpPr/>
            <p:nvPr/>
          </p:nvSpPr>
          <p:spPr>
            <a:xfrm>
              <a:off x="5429194" y="1429248"/>
              <a:ext cx="2679446" cy="2924426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6687340" y="1461474"/>
              <a:ext cx="1246466" cy="457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Front-End</a:t>
              </a:r>
              <a:endParaRPr lang="en-GB" dirty="0"/>
            </a:p>
          </p:txBody>
        </p:sp>
        <p:sp>
          <p:nvSpPr>
            <p:cNvPr id="317" name="TextBox 316"/>
            <p:cNvSpPr txBox="1"/>
            <p:nvPr/>
          </p:nvSpPr>
          <p:spPr>
            <a:xfrm>
              <a:off x="8374437" y="2068864"/>
              <a:ext cx="631177" cy="457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TDC</a:t>
              </a:r>
              <a:endParaRPr lang="en-GB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1605463" y="1263044"/>
            <a:ext cx="4626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Segment </a:t>
            </a:r>
            <a:r>
              <a:rPr lang="en-US" b="1" u="sng" dirty="0" err="1"/>
              <a:t>SiPMs</a:t>
            </a:r>
            <a:r>
              <a:rPr lang="en-US" b="1" u="sng" dirty="0"/>
              <a:t> to cover same area → </a:t>
            </a:r>
            <a:r>
              <a:rPr lang="en-US" b="1" u="sng" dirty="0" err="1"/>
              <a:t>Cdet</a:t>
            </a:r>
            <a:r>
              <a:rPr lang="en-US" b="1" u="sng" dirty="0"/>
              <a:t>/4 </a:t>
            </a:r>
            <a:endParaRPr lang="en-GB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5533" y="4322867"/>
                <a:ext cx="8489437" cy="1728192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/>
                  <a:t>Segmentation: Cover same area with </a:t>
                </a:r>
                <a:r>
                  <a:rPr lang="en-US" sz="1600" b="1" i="1" dirty="0"/>
                  <a:t>m</a:t>
                </a:r>
                <a:r>
                  <a:rPr lang="en-US" sz="1600" dirty="0"/>
                  <a:t> smaller sensors.</a:t>
                </a:r>
              </a:p>
              <a:p>
                <a:pPr lvl="1"/>
                <a:r>
                  <a:rPr lang="en-US" sz="1400" dirty="0"/>
                  <a:t>Potential improvement of the slew-rate by a factor of m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4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14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𝑆𝑅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𝑚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𝑑𝑒𝑡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𝑑𝑒𝑡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400" dirty="0"/>
                  <a:t>)</a:t>
                </a:r>
              </a:p>
              <a:p>
                <a:pPr lvl="1"/>
                <a:r>
                  <a:rPr lang="en-US" sz="1400" dirty="0"/>
                  <a:t>Series noise contribution is approximately constant w.r.t. segmentation</a:t>
                </a:r>
              </a:p>
              <a:p>
                <a:pPr lvl="2"/>
                <a:r>
                  <a:rPr lang="en-GB" sz="1400" dirty="0">
                    <a:solidFill>
                      <a:srgbClr val="00305C"/>
                    </a:solidFill>
                  </a:rPr>
                  <a:t>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400" i="1">
                        <a:solidFill>
                          <a:srgbClr val="00305C"/>
                        </a:solidFill>
                        <a:latin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rad>
                    <m:r>
                      <a:rPr lang="en-US" sz="1400" i="1">
                        <a:solidFill>
                          <a:srgbClr val="00305C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  <m:t>𝑠𝑚𝑎𝑙𝑙𝐷𝑒𝑡</m:t>
                        </m:r>
                      </m:sub>
                    </m:sSub>
                    <m:r>
                      <a:rPr lang="en-US" sz="1400" i="1">
                        <a:solidFill>
                          <a:srgbClr val="00305C"/>
                        </a:solidFill>
                        <a:latin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rad>
                    <m:r>
                      <a:rPr lang="en-US" sz="1400" i="1">
                        <a:solidFill>
                          <a:srgbClr val="00305C"/>
                        </a:solidFill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en-US" sz="1400" i="1">
                            <a:solidFill>
                              <a:srgbClr val="00305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solidFill>
                                  <a:srgbClr val="00305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305C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305C"/>
                                </a:solidFill>
                                <a:latin typeface="Cambria Math" panose="02040503050406030204" pitchFamily="18" charset="0"/>
                              </a:rPr>
                              <m:t>𝑙𝑎𝑟𝑔𝑒𝐷𝑒𝑡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1400" i="1">
                                <a:solidFill>
                                  <a:srgbClr val="00305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400" i="1">
                                <a:solidFill>
                                  <a:srgbClr val="00305C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400" dirty="0">
                    <a:solidFill>
                      <a:srgbClr val="00305C"/>
                    </a:solidFill>
                  </a:rPr>
                  <a:t>)</a:t>
                </a:r>
              </a:p>
              <a:p>
                <a:pPr marL="0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33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5533" y="4322867"/>
                <a:ext cx="8489437" cy="1728192"/>
              </a:xfrm>
              <a:blipFill>
                <a:blip r:embed="rId2"/>
                <a:stretch>
                  <a:fillRect l="-287" t="-2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ight Brace 26"/>
          <p:cNvSpPr/>
          <p:nvPr/>
        </p:nvSpPr>
        <p:spPr>
          <a:xfrm>
            <a:off x="7505701" y="4370194"/>
            <a:ext cx="230536" cy="1191484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941741" y="4622030"/>
                <a:ext cx="1340081" cy="76944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Potential reduction of </a:t>
                </a:r>
                <a:r>
                  <a:rPr lang="el-GR" sz="1400" dirty="0"/>
                  <a:t>σ</a:t>
                </a:r>
                <a:r>
                  <a:rPr lang="en-US" sz="1400" baseline="-25000" dirty="0"/>
                  <a:t>t  </a:t>
                </a:r>
                <a:r>
                  <a:rPr lang="en-US" sz="1400" dirty="0"/>
                  <a:t>by a factor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 </a:t>
                </a:r>
                <a:endParaRPr lang="en-GB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741" y="4622030"/>
                <a:ext cx="1340081" cy="769441"/>
              </a:xfrm>
              <a:prstGeom prst="rect">
                <a:avLst/>
              </a:prstGeom>
              <a:blipFill>
                <a:blip r:embed="rId3"/>
                <a:stretch>
                  <a:fillRect l="-1364" t="-1587" b="-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7192565" y="3657791"/>
            <a:ext cx="169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m: physical channels = 4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304076" y="5982227"/>
            <a:ext cx="3666077" cy="30777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Sum of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400" dirty="0"/>
              <a:t> uncorrelated contributions</a:t>
            </a:r>
            <a:endParaRPr lang="en-GB" sz="1600" dirty="0"/>
          </a:p>
        </p:txBody>
      </p:sp>
      <p:cxnSp>
        <p:nvCxnSpPr>
          <p:cNvPr id="119" name="Straight Arrow Connector 118"/>
          <p:cNvCxnSpPr/>
          <p:nvPr/>
        </p:nvCxnSpPr>
        <p:spPr>
          <a:xfrm flipV="1">
            <a:off x="2731593" y="5597771"/>
            <a:ext cx="195292" cy="3699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 flipV="1">
            <a:off x="5000714" y="5593273"/>
            <a:ext cx="474076" cy="3190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4681611" y="5964946"/>
            <a:ext cx="3666077" cy="5232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The series noise is proportional to the detector capacitance, which reduces a factor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sqrt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(m)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10</a:t>
            </a:fld>
            <a:endParaRPr lang="en-GB"/>
          </a:p>
        </p:txBody>
      </p:sp>
      <p:pic>
        <p:nvPicPr>
          <p:cNvPr id="123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4" name="Picture 2" descr="Resultat d'imatges de icc u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07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753100" cy="1325563"/>
          </a:xfrm>
        </p:spPr>
        <p:txBody>
          <a:bodyPr/>
          <a:lstStyle/>
          <a:p>
            <a:r>
              <a:rPr lang="en-US" dirty="0"/>
              <a:t>SUM4 (Positive Polarity) configuration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955" y="51299"/>
            <a:ext cx="10402089" cy="675540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67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867400" cy="1325563"/>
          </a:xfrm>
        </p:spPr>
        <p:txBody>
          <a:bodyPr/>
          <a:lstStyle/>
          <a:p>
            <a:r>
              <a:rPr lang="en-US" dirty="0"/>
              <a:t>SUM4 (Negative Polarity) configuration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955" y="51299"/>
            <a:ext cx="10402089" cy="675540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96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2710185"/>
            <a:ext cx="12192000" cy="8629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The </a:t>
            </a:r>
            <a:r>
              <a:rPr lang="en-US" sz="5400" dirty="0" err="1"/>
              <a:t>FastIC</a:t>
            </a:r>
            <a:r>
              <a:rPr lang="en-US" sz="5400" dirty="0"/>
              <a:t> project: </a:t>
            </a:r>
            <a:r>
              <a:rPr lang="en-US" sz="5400" dirty="0" smtClean="0"/>
              <a:t>readout system</a:t>
            </a:r>
            <a:endParaRPr lang="en-GB" sz="5400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04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CB7551-6377-4FA5-8021-5CF894E65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1509192"/>
            <a:ext cx="6527800" cy="420665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GB" dirty="0"/>
              <a:t>Aims of the evaluation system:</a:t>
            </a:r>
            <a:endParaRPr lang="es-ES" dirty="0"/>
          </a:p>
          <a:p>
            <a:pPr lvl="1"/>
            <a:r>
              <a:rPr lang="es-ES" dirty="0"/>
              <a:t>Basic </a:t>
            </a:r>
            <a:r>
              <a:rPr lang="es-ES" dirty="0" err="1"/>
              <a:t>operational</a:t>
            </a:r>
            <a:r>
              <a:rPr lang="es-ES" dirty="0"/>
              <a:t> test &amp; </a:t>
            </a:r>
            <a:r>
              <a:rPr lang="es-ES" u="sng" dirty="0"/>
              <a:t>d</a:t>
            </a:r>
            <a:r>
              <a:rPr lang="en-GB" u="sng" dirty="0" err="1"/>
              <a:t>ebug</a:t>
            </a:r>
            <a:r>
              <a:rPr lang="en-GB" u="sng" dirty="0"/>
              <a:t> </a:t>
            </a:r>
            <a:r>
              <a:rPr lang="en-GB" dirty="0"/>
              <a:t>ASIC functionalities</a:t>
            </a:r>
            <a:endParaRPr lang="es-ES" dirty="0"/>
          </a:p>
          <a:p>
            <a:pPr lvl="1"/>
            <a:r>
              <a:rPr lang="en-GB" dirty="0"/>
              <a:t>Initial electrical </a:t>
            </a:r>
            <a:r>
              <a:rPr lang="en-GB" u="sng" dirty="0"/>
              <a:t>characterization</a:t>
            </a:r>
            <a:r>
              <a:rPr lang="en-GB" dirty="0"/>
              <a:t> and linearity analysis.</a:t>
            </a:r>
            <a:endParaRPr lang="es-ES" dirty="0"/>
          </a:p>
          <a:p>
            <a:pPr lvl="1"/>
            <a:r>
              <a:rPr lang="en-GB" dirty="0"/>
              <a:t>Initial </a:t>
            </a:r>
            <a:r>
              <a:rPr lang="en-GB" u="sng" dirty="0"/>
              <a:t>benchmark</a:t>
            </a:r>
            <a:r>
              <a:rPr lang="en-GB" dirty="0"/>
              <a:t> i.e. evaluate the </a:t>
            </a:r>
            <a:r>
              <a:rPr lang="en-GB" dirty="0" err="1"/>
              <a:t>FastIC</a:t>
            </a:r>
            <a:r>
              <a:rPr lang="en-GB" dirty="0"/>
              <a:t> chip by comparison </a:t>
            </a:r>
          </a:p>
          <a:p>
            <a:pPr lvl="2"/>
            <a:r>
              <a:rPr lang="en-GB" dirty="0"/>
              <a:t>With respect previous designs (NINO, </a:t>
            </a:r>
            <a:r>
              <a:rPr lang="en-GB" dirty="0" err="1"/>
              <a:t>HRFlexTOT</a:t>
            </a:r>
            <a:r>
              <a:rPr lang="en-GB" dirty="0"/>
              <a:t>) </a:t>
            </a:r>
          </a:p>
          <a:p>
            <a:pPr lvl="2"/>
            <a:r>
              <a:rPr lang="en-GB" dirty="0"/>
              <a:t>Using reference </a:t>
            </a:r>
            <a:r>
              <a:rPr lang="en-GB" dirty="0" err="1"/>
              <a:t>SiPM</a:t>
            </a:r>
            <a:r>
              <a:rPr lang="en-GB" dirty="0"/>
              <a:t> sensor: </a:t>
            </a:r>
          </a:p>
          <a:p>
            <a:pPr lvl="3"/>
            <a:r>
              <a:rPr lang="en-GB" dirty="0" smtClean="0"/>
              <a:t>Hamamatsu </a:t>
            </a:r>
            <a:r>
              <a:rPr lang="en-GB" dirty="0"/>
              <a:t>S13360-3050CS</a:t>
            </a:r>
          </a:p>
          <a:p>
            <a:pPr lvl="3"/>
            <a:r>
              <a:rPr lang="en-GB" dirty="0" smtClean="0"/>
              <a:t>FBK </a:t>
            </a:r>
            <a:r>
              <a:rPr lang="en-GB" dirty="0"/>
              <a:t>NUV-HD</a:t>
            </a:r>
          </a:p>
          <a:p>
            <a:pPr lvl="1"/>
            <a:r>
              <a:rPr lang="en-GB" u="sng" dirty="0"/>
              <a:t>Interface with other sensor </a:t>
            </a:r>
            <a:r>
              <a:rPr lang="en-GB" dirty="0"/>
              <a:t>based on adaptor board</a:t>
            </a:r>
          </a:p>
          <a:p>
            <a:pPr lvl="1"/>
            <a:r>
              <a:rPr lang="en-GB" dirty="0"/>
              <a:t>Signal acquisition:</a:t>
            </a:r>
          </a:p>
          <a:p>
            <a:pPr lvl="2"/>
            <a:r>
              <a:rPr lang="en-GB" dirty="0"/>
              <a:t>FPGA-based </a:t>
            </a:r>
            <a:r>
              <a:rPr lang="en-GB" dirty="0" smtClean="0"/>
              <a:t>TDC (45ps time bin)</a:t>
            </a:r>
            <a:endParaRPr lang="en-GB" dirty="0"/>
          </a:p>
          <a:p>
            <a:pPr lvl="2"/>
            <a:r>
              <a:rPr lang="en-GB" dirty="0"/>
              <a:t>Differential </a:t>
            </a:r>
            <a:r>
              <a:rPr lang="en-GB" dirty="0" err="1"/>
              <a:t>sLVS</a:t>
            </a:r>
            <a:r>
              <a:rPr lang="en-GB" dirty="0"/>
              <a:t> link to external </a:t>
            </a:r>
            <a:r>
              <a:rPr lang="en-GB" dirty="0" smtClean="0"/>
              <a:t>system</a:t>
            </a:r>
            <a:endParaRPr lang="en-GB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A2B6D2B-62EB-41E9-BC9B-6DA2D378A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B912B4-BB48-4941-B98B-69E1B7C81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139" y="127545"/>
            <a:ext cx="8965834" cy="862956"/>
          </a:xfrm>
        </p:spPr>
        <p:txBody>
          <a:bodyPr/>
          <a:lstStyle/>
          <a:p>
            <a:pPr algn="ctr"/>
            <a:r>
              <a:rPr lang="en-GB" dirty="0"/>
              <a:t>Evaluation system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2" descr="Resultat d'imatges de icc u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1">
            <a:extLst>
              <a:ext uri="{FF2B5EF4-FFF2-40B4-BE49-F238E27FC236}">
                <a16:creationId xmlns:a16="http://schemas.microsoft.com/office/drawing/2014/main" id="{4804C415-034E-4C29-A009-4A0B908514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114" t="28477" r="16979" b="4808"/>
          <a:stretch/>
        </p:blipFill>
        <p:spPr>
          <a:xfrm>
            <a:off x="6892090" y="1509192"/>
            <a:ext cx="5052189" cy="385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A2B6D2B-62EB-41E9-BC9B-6DA2D378A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B912B4-BB48-4941-B98B-69E1B7C81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139" y="152946"/>
            <a:ext cx="8965834" cy="862956"/>
          </a:xfrm>
        </p:spPr>
        <p:txBody>
          <a:bodyPr/>
          <a:lstStyle/>
          <a:p>
            <a:pPr algn="ctr"/>
            <a:r>
              <a:rPr lang="en-GB" dirty="0"/>
              <a:t>Evaluation system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2" descr="Resultat d'imatges de icc u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1">
            <a:extLst>
              <a:ext uri="{FF2B5EF4-FFF2-40B4-BE49-F238E27FC236}">
                <a16:creationId xmlns:a16="http://schemas.microsoft.com/office/drawing/2014/main" id="{4804C415-034E-4C29-A009-4A0B908514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912" t="28477" r="18388" b="4808"/>
          <a:stretch/>
        </p:blipFill>
        <p:spPr>
          <a:xfrm>
            <a:off x="10633" y="1685175"/>
            <a:ext cx="4616184" cy="3780443"/>
          </a:xfrm>
          <a:prstGeom prst="rect">
            <a:avLst/>
          </a:prstGeom>
        </p:spPr>
      </p:pic>
      <p:pic>
        <p:nvPicPr>
          <p:cNvPr id="11" name="Imagen 5">
            <a:extLst>
              <a:ext uri="{FF2B5EF4-FFF2-40B4-BE49-F238E27FC236}">
                <a16:creationId xmlns:a16="http://schemas.microsoft.com/office/drawing/2014/main" id="{B223F070-0875-420D-BD28-9A9E8E8C94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908" t="33381" r="17972" b="5056"/>
          <a:stretch/>
        </p:blipFill>
        <p:spPr>
          <a:xfrm>
            <a:off x="4689389" y="4515011"/>
            <a:ext cx="3151140" cy="2306511"/>
          </a:xfrm>
          <a:prstGeom prst="rect">
            <a:avLst/>
          </a:prstGeom>
        </p:spPr>
      </p:pic>
      <p:pic>
        <p:nvPicPr>
          <p:cNvPr id="10" name="Imagen 1">
            <a:extLst>
              <a:ext uri="{FF2B5EF4-FFF2-40B4-BE49-F238E27FC236}">
                <a16:creationId xmlns:a16="http://schemas.microsoft.com/office/drawing/2014/main" id="{E8DA4F43-2A91-4863-97F7-BAAA085E73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472" t="41433" r="23422" b="14227"/>
          <a:stretch/>
        </p:blipFill>
        <p:spPr>
          <a:xfrm>
            <a:off x="4669163" y="2365977"/>
            <a:ext cx="2979552" cy="2207577"/>
          </a:xfrm>
          <a:prstGeom prst="rect">
            <a:avLst/>
          </a:prstGeom>
        </p:spPr>
      </p:pic>
      <p:pic>
        <p:nvPicPr>
          <p:cNvPr id="12" name="Imagen 5">
            <a:extLst>
              <a:ext uri="{FF2B5EF4-FFF2-40B4-BE49-F238E27FC236}">
                <a16:creationId xmlns:a16="http://schemas.microsoft.com/office/drawing/2014/main" id="{01E6E1C2-109C-4906-9A07-D03EB73B460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158" t="50000" r="30066" b="23263"/>
          <a:stretch/>
        </p:blipFill>
        <p:spPr>
          <a:xfrm>
            <a:off x="5108103" y="892776"/>
            <a:ext cx="2236671" cy="147320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43813" y="1186715"/>
            <a:ext cx="3735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Custom</a:t>
            </a:r>
            <a:r>
              <a:rPr lang="es-ES" dirty="0" smtClean="0"/>
              <a:t> </a:t>
            </a:r>
            <a:r>
              <a:rPr lang="es-ES" dirty="0"/>
              <a:t>sensor </a:t>
            </a:r>
            <a:r>
              <a:rPr lang="es-ES" dirty="0" err="1" smtClean="0"/>
              <a:t>board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643813" y="2728839"/>
            <a:ext cx="4548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FastIC </a:t>
            </a:r>
            <a:r>
              <a:rPr lang="es-ES" dirty="0" err="1" smtClean="0"/>
              <a:t>generic</a:t>
            </a:r>
            <a:r>
              <a:rPr lang="es-ES" dirty="0" smtClean="0"/>
              <a:t> </a:t>
            </a:r>
            <a:r>
              <a:rPr lang="es-ES" dirty="0" err="1" smtClean="0"/>
              <a:t>board</a:t>
            </a:r>
            <a:endParaRPr lang="es-E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2 </a:t>
            </a:r>
            <a:r>
              <a:rPr lang="en-GB" dirty="0" err="1" smtClean="0"/>
              <a:t>FastICs</a:t>
            </a:r>
            <a:r>
              <a:rPr lang="en-GB" dirty="0" smtClean="0"/>
              <a:t> on QFN64 (16 channels)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Reference </a:t>
            </a:r>
            <a:r>
              <a:rPr lang="en-GB" dirty="0" err="1"/>
              <a:t>SiPM</a:t>
            </a:r>
            <a:r>
              <a:rPr lang="en-GB" dirty="0"/>
              <a:t> sensors included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board can be used stand </a:t>
            </a:r>
            <a:r>
              <a:rPr lang="en-GB" dirty="0" smtClean="0"/>
              <a:t>alone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643812" y="4644392"/>
            <a:ext cx="45481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FPGA board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FPGA board for slow control, acquisition and additional biasing.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Multichannel TDC is </a:t>
            </a:r>
            <a:r>
              <a:rPr lang="en-GB" dirty="0"/>
              <a:t>implemented in the </a:t>
            </a:r>
            <a:r>
              <a:rPr lang="en-GB" dirty="0" smtClean="0"/>
              <a:t>FPGA (45ps time bin)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27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2710185"/>
            <a:ext cx="12192000" cy="8629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The FastIC project: </a:t>
            </a:r>
            <a:r>
              <a:rPr lang="en-US" sz="5400" dirty="0" smtClean="0"/>
              <a:t>measurements</a:t>
            </a:r>
            <a:endParaRPr lang="en-GB" sz="5400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66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741"/>
            <a:ext cx="10515600" cy="1325563"/>
          </a:xfrm>
        </p:spPr>
        <p:txBody>
          <a:bodyPr/>
          <a:lstStyle/>
          <a:p>
            <a:r>
              <a:rPr lang="en-GB" dirty="0" smtClean="0"/>
              <a:t>Time waveforms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6700" y="2303510"/>
            <a:ext cx="3709986" cy="3245139"/>
          </a:xfrm>
        </p:spPr>
        <p:txBody>
          <a:bodyPr>
            <a:normAutofit/>
          </a:bodyPr>
          <a:lstStyle/>
          <a:p>
            <a:r>
              <a:rPr lang="en-GB" sz="2000" dirty="0"/>
              <a:t>FastIC provides a measurement of </a:t>
            </a:r>
            <a:r>
              <a:rPr lang="en-GB" sz="2000" dirty="0" smtClean="0"/>
              <a:t>time </a:t>
            </a:r>
            <a:r>
              <a:rPr lang="en-GB" sz="2000" dirty="0"/>
              <a:t>and energy per channel in </a:t>
            </a:r>
            <a:r>
              <a:rPr lang="en-GB" sz="2000" dirty="0" smtClean="0"/>
              <a:t>two consecutive pulses</a:t>
            </a:r>
            <a:endParaRPr lang="en-GB" sz="2000" dirty="0"/>
          </a:p>
          <a:p>
            <a:r>
              <a:rPr lang="en-GB" sz="2000" dirty="0"/>
              <a:t>Time is encoded in the rising edge of the first </a:t>
            </a:r>
            <a:r>
              <a:rPr lang="en-GB" sz="2000" dirty="0" smtClean="0"/>
              <a:t>pulse</a:t>
            </a:r>
            <a:endParaRPr lang="en-GB" sz="2000" dirty="0"/>
          </a:p>
          <a:p>
            <a:r>
              <a:rPr lang="en-GB" sz="2000" dirty="0"/>
              <a:t>Energy </a:t>
            </a:r>
            <a:r>
              <a:rPr lang="en-GB" sz="2000" dirty="0" smtClean="0"/>
              <a:t>is encoded on the width of the second pulse. The readout </a:t>
            </a:r>
            <a:r>
              <a:rPr lang="en-GB" sz="2000" dirty="0"/>
              <a:t>is based on </a:t>
            </a:r>
            <a:r>
              <a:rPr lang="en-GB" sz="2000" dirty="0" err="1" smtClean="0"/>
              <a:t>HRFlexToT</a:t>
            </a:r>
            <a:r>
              <a:rPr lang="en-GB" sz="2000" dirty="0" smtClean="0"/>
              <a:t> architecture</a:t>
            </a:r>
            <a:r>
              <a:rPr lang="en-GB" sz="2000" baseline="30000" dirty="0" smtClean="0"/>
              <a:t>*</a:t>
            </a:r>
            <a:endParaRPr lang="en-GB" sz="2000" baseline="30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17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3963" y="6538912"/>
            <a:ext cx="111598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aseline="30000" dirty="0" smtClean="0"/>
              <a:t>*</a:t>
            </a:r>
            <a:r>
              <a:rPr lang="en-GB" sz="1100" dirty="0" smtClean="0"/>
              <a:t>D. Sanchez</a:t>
            </a:r>
            <a:r>
              <a:rPr lang="en-GB" sz="1100" dirty="0"/>
              <a:t>, </a:t>
            </a:r>
            <a:r>
              <a:rPr lang="en-GB" sz="1100" dirty="0" smtClean="0"/>
              <a:t>S. </a:t>
            </a:r>
            <a:r>
              <a:rPr lang="en-GB" sz="1100" dirty="0"/>
              <a:t>Gomez, </a:t>
            </a:r>
            <a:r>
              <a:rPr lang="en-GB" sz="1100" dirty="0" smtClean="0"/>
              <a:t>et</a:t>
            </a:r>
            <a:r>
              <a:rPr lang="en-GB" sz="1100" dirty="0"/>
              <a:t>. al. "</a:t>
            </a:r>
            <a:r>
              <a:rPr lang="en-GB" sz="1100" dirty="0" err="1"/>
              <a:t>HRFlexToT</a:t>
            </a:r>
            <a:r>
              <a:rPr lang="en-GB" sz="1100" dirty="0"/>
              <a:t>: A High Dynamic Range ASIC for Time-of-Flight Positron </a:t>
            </a:r>
            <a:r>
              <a:rPr lang="en-GB" sz="1100" dirty="0" smtClean="0"/>
              <a:t>Emission Tomography</a:t>
            </a:r>
            <a:r>
              <a:rPr lang="en-GB" sz="1100" dirty="0"/>
              <a:t>" 2021, IEEE TRPMS, https://doi.org/10.1109/TRPMS.2021.3066426</a:t>
            </a:r>
          </a:p>
          <a:p>
            <a:endParaRPr lang="en-GB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63" y="1277600"/>
            <a:ext cx="7692737" cy="486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7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54" y="3349452"/>
            <a:ext cx="11249638" cy="2945991"/>
          </a:xfrm>
          <a:prstGeom prst="rect">
            <a:avLst/>
          </a:prstGeo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5F1A1-4901-4115-B032-EB40592DC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AB912B4-BB48-4941-B98B-69E1B7C811E9}"/>
              </a:ext>
            </a:extLst>
          </p:cNvPr>
          <p:cNvSpPr txBox="1">
            <a:spLocks/>
          </p:cNvSpPr>
          <p:nvPr/>
        </p:nvSpPr>
        <p:spPr>
          <a:xfrm>
            <a:off x="-488373" y="185847"/>
            <a:ext cx="9663546" cy="8629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Linearity of the energy measurement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88917" y="1111215"/>
            <a:ext cx="106454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An </a:t>
            </a:r>
            <a:r>
              <a:rPr lang="en-GB" sz="2000" dirty="0"/>
              <a:t>electrical </a:t>
            </a:r>
            <a:r>
              <a:rPr lang="en-GB" sz="2000" dirty="0" err="1"/>
              <a:t>SiPM</a:t>
            </a:r>
            <a:r>
              <a:rPr lang="en-GB" sz="2000" dirty="0"/>
              <a:t>-like signal is injected into the FastIC for energy </a:t>
            </a:r>
            <a:r>
              <a:rPr lang="en-GB" sz="2000" dirty="0" smtClean="0"/>
              <a:t>evaluation using an AWG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Linearity error is below 3% over the whole dynamic </a:t>
            </a:r>
            <a:r>
              <a:rPr lang="en-GB" sz="2000" dirty="0" smtClean="0"/>
              <a:t>range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Saturation is reached at 25 </a:t>
            </a:r>
            <a:r>
              <a:rPr lang="en-GB" sz="2000" dirty="0" smtClean="0"/>
              <a:t>mA input current </a:t>
            </a:r>
            <a:r>
              <a:rPr lang="en-GB" sz="2000" dirty="0"/>
              <a:t>(</a:t>
            </a:r>
            <a:r>
              <a:rPr lang="en-GB" sz="2000" dirty="0" smtClean="0"/>
              <a:t>positive polarity) </a:t>
            </a:r>
            <a:r>
              <a:rPr lang="en-GB" sz="2000" dirty="0"/>
              <a:t>and 20 mA (</a:t>
            </a:r>
            <a:r>
              <a:rPr lang="en-GB" sz="2000" dirty="0" smtClean="0"/>
              <a:t>negative polarity)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Summation in the energy </a:t>
            </a:r>
            <a:r>
              <a:rPr lang="en-GB" sz="2000" dirty="0" smtClean="0"/>
              <a:t>is linear, independently </a:t>
            </a:r>
            <a:r>
              <a:rPr lang="en-GB" sz="2000" dirty="0"/>
              <a:t>of the channels </a:t>
            </a:r>
            <a:r>
              <a:rPr lang="en-GB" sz="2000" dirty="0" smtClean="0"/>
              <a:t>added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This makes </a:t>
            </a:r>
            <a:r>
              <a:rPr lang="en-GB" sz="2000" dirty="0" smtClean="0"/>
              <a:t>FastIC very versatile and </a:t>
            </a:r>
            <a:r>
              <a:rPr lang="en-GB" sz="2000" dirty="0"/>
              <a:t>suitable for LYSO/LSO, BGO, Cherenkov, Monolithic, etc.</a:t>
            </a: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4" name="Picture 2" descr="Resultat d'imatges de icc u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300" y="6356350"/>
            <a:ext cx="410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S. Gomez</a:t>
            </a:r>
            <a:endParaRPr lang="en-GB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0318" y="225198"/>
            <a:ext cx="3185154" cy="75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73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2710185"/>
            <a:ext cx="12192000" cy="8629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The </a:t>
            </a:r>
            <a:r>
              <a:rPr lang="en-US" sz="5400" dirty="0" err="1"/>
              <a:t>FastIC</a:t>
            </a:r>
            <a:r>
              <a:rPr lang="en-US" sz="5400" dirty="0"/>
              <a:t> project: </a:t>
            </a:r>
            <a:r>
              <a:rPr lang="en-US" sz="5400" dirty="0" smtClean="0"/>
              <a:t>measurements with sensors</a:t>
            </a:r>
            <a:endParaRPr lang="en-GB" sz="5400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58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636" y="1825625"/>
            <a:ext cx="9770164" cy="4351338"/>
          </a:xfrm>
        </p:spPr>
        <p:txBody>
          <a:bodyPr/>
          <a:lstStyle/>
          <a:p>
            <a:r>
              <a:rPr lang="en-GB" dirty="0" smtClean="0"/>
              <a:t>FastIC project context</a:t>
            </a:r>
          </a:p>
          <a:p>
            <a:r>
              <a:rPr lang="en-GB" dirty="0" smtClean="0"/>
              <a:t>Architecture</a:t>
            </a:r>
          </a:p>
          <a:p>
            <a:r>
              <a:rPr lang="en-GB" dirty="0" smtClean="0"/>
              <a:t>Readout</a:t>
            </a:r>
            <a:endParaRPr lang="en-GB" dirty="0" smtClean="0"/>
          </a:p>
          <a:p>
            <a:r>
              <a:rPr lang="en-GB" dirty="0" smtClean="0"/>
              <a:t>Measurements (Linearity, Energy resolution, SPTR, CTR)</a:t>
            </a:r>
            <a:endParaRPr lang="en-GB" dirty="0" smtClean="0"/>
          </a:p>
          <a:p>
            <a:r>
              <a:rPr lang="en-US" dirty="0" smtClean="0"/>
              <a:t>Derivatives of </a:t>
            </a:r>
            <a:r>
              <a:rPr lang="en-US" dirty="0" err="1" smtClean="0"/>
              <a:t>FastIC</a:t>
            </a:r>
            <a:r>
              <a:rPr lang="en-US" dirty="0" smtClean="0"/>
              <a:t> (</a:t>
            </a:r>
            <a:r>
              <a:rPr lang="en-US" dirty="0" err="1" smtClean="0"/>
              <a:t>FastIC</a:t>
            </a:r>
            <a:r>
              <a:rPr lang="en-US" dirty="0" smtClean="0"/>
              <a:t>+, </a:t>
            </a:r>
            <a:r>
              <a:rPr lang="en-US" dirty="0" err="1" smtClean="0"/>
              <a:t>FastRICH</a:t>
            </a:r>
            <a:r>
              <a:rPr lang="en-US" dirty="0" smtClean="0"/>
              <a:t>)</a:t>
            </a:r>
            <a:endParaRPr lang="en-GB" dirty="0" smtClean="0"/>
          </a:p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4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6C2B75-2CC5-46DF-A0EA-5B014B20A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713" y="1225549"/>
            <a:ext cx="11531600" cy="4916667"/>
          </a:xfrm>
        </p:spPr>
        <p:txBody>
          <a:bodyPr/>
          <a:lstStyle/>
          <a:p>
            <a:r>
              <a:rPr lang="en-US" sz="2400" dirty="0"/>
              <a:t>Positive Input stage </a:t>
            </a:r>
            <a:endParaRPr lang="en-US" sz="2400" dirty="0" smtClean="0"/>
          </a:p>
          <a:p>
            <a:r>
              <a:rPr lang="en-US" sz="2400" dirty="0" err="1" smtClean="0"/>
              <a:t>SiPM</a:t>
            </a:r>
            <a:r>
              <a:rPr lang="en-US" sz="2400" dirty="0" smtClean="0"/>
              <a:t> </a:t>
            </a:r>
            <a:r>
              <a:rPr lang="en-US" sz="2400" dirty="0"/>
              <a:t>S13360-3050CS operated at 60V of HV (Over-voltage ~</a:t>
            </a:r>
            <a:r>
              <a:rPr lang="en-US" sz="2400" dirty="0" smtClean="0"/>
              <a:t>7.6V</a:t>
            </a:r>
            <a:r>
              <a:rPr lang="en-US" sz="2400" dirty="0"/>
              <a:t>)</a:t>
            </a:r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88423E-837E-46EE-9B79-E0ED2E4F5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250B09-486E-48BB-8502-44B89B663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136" y="2167280"/>
            <a:ext cx="6651312" cy="397493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CE1A475-37F1-4834-93EE-157D5A9C6F69}"/>
              </a:ext>
            </a:extLst>
          </p:cNvPr>
          <p:cNvSpPr txBox="1"/>
          <p:nvPr/>
        </p:nvSpPr>
        <p:spPr>
          <a:xfrm>
            <a:off x="3126346" y="2830749"/>
            <a:ext cx="194155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ca-ES" sz="1800" dirty="0">
                <a:solidFill>
                  <a:srgbClr val="FF0000"/>
                </a:solidFill>
              </a:rPr>
              <a:t>1PE,2PE,3PE,...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77AFB30-77C9-4D50-84C0-2C6B5366B964}"/>
              </a:ext>
            </a:extLst>
          </p:cNvPr>
          <p:cNvSpPr txBox="1"/>
          <p:nvPr/>
        </p:nvSpPr>
        <p:spPr>
          <a:xfrm>
            <a:off x="4397427" y="3258184"/>
            <a:ext cx="137730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ca-ES" sz="1800" dirty="0">
                <a:solidFill>
                  <a:srgbClr val="FF0000"/>
                </a:solidFill>
              </a:rPr>
              <a:t>2PE,3PE,...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EA87475-733D-47D7-8FEC-64A7F70C4621}"/>
              </a:ext>
            </a:extLst>
          </p:cNvPr>
          <p:cNvSpPr txBox="1"/>
          <p:nvPr/>
        </p:nvSpPr>
        <p:spPr>
          <a:xfrm>
            <a:off x="5641194" y="3731597"/>
            <a:ext cx="144142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ca-ES" sz="1800" dirty="0">
                <a:solidFill>
                  <a:srgbClr val="FF0000"/>
                </a:solidFill>
              </a:rPr>
              <a:t>3PE, 4PE,...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7B8BA60-AAEB-411C-8E6D-9AB00F3A5325}"/>
              </a:ext>
            </a:extLst>
          </p:cNvPr>
          <p:cNvSpPr txBox="1"/>
          <p:nvPr/>
        </p:nvSpPr>
        <p:spPr>
          <a:xfrm>
            <a:off x="7019279" y="4175825"/>
            <a:ext cx="137730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ca-ES" sz="1800" dirty="0">
                <a:solidFill>
                  <a:srgbClr val="FF0000"/>
                </a:solidFill>
              </a:rPr>
              <a:t>4PE,5PE,...</a:t>
            </a:r>
          </a:p>
        </p:txBody>
      </p:sp>
      <p:pic>
        <p:nvPicPr>
          <p:cNvPr id="2050" name="Picture 2" descr="nu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908" y="68262"/>
            <a:ext cx="24003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9664995" y="2498030"/>
            <a:ext cx="18432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SiPM</a:t>
            </a:r>
            <a:r>
              <a:rPr lang="en-US" dirty="0" smtClean="0"/>
              <a:t> Hamamatsu</a:t>
            </a:r>
          </a:p>
          <a:p>
            <a:r>
              <a:rPr lang="en-US" dirty="0" smtClean="0"/>
              <a:t>S13360-3050CS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8920071">
            <a:off x="9894560" y="449612"/>
            <a:ext cx="97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3mm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0334978" y="710247"/>
            <a:ext cx="355247" cy="362198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0379573" y="1225550"/>
            <a:ext cx="543485" cy="301625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896294">
            <a:off x="10166303" y="1419473"/>
            <a:ext cx="97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3mm</a:t>
            </a:r>
            <a:endParaRPr lang="en-GB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8089465-8E6E-4B33-A78C-6BD366873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1" y="0"/>
            <a:ext cx="10474251" cy="1089248"/>
          </a:xfrm>
        </p:spPr>
        <p:txBody>
          <a:bodyPr/>
          <a:lstStyle/>
          <a:p>
            <a:r>
              <a:rPr lang="es-ES" dirty="0"/>
              <a:t>	</a:t>
            </a:r>
            <a:r>
              <a:rPr lang="es-ES" dirty="0" err="1" smtClean="0"/>
              <a:t>SiPM</a:t>
            </a:r>
            <a:r>
              <a:rPr lang="es-ES" dirty="0" smtClean="0"/>
              <a:t> </a:t>
            </a:r>
            <a:r>
              <a:rPr lang="es-ES" dirty="0" err="1" smtClean="0"/>
              <a:t>measurements</a:t>
            </a:r>
            <a:endParaRPr lang="en-GB" dirty="0"/>
          </a:p>
        </p:txBody>
      </p:sp>
      <p:pic>
        <p:nvPicPr>
          <p:cNvPr id="18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9" name="Picture 2" descr="Resultat d'imatges de icc u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41300" y="6356350"/>
            <a:ext cx="410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S. Gomez, D. Sanchez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717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1490-D304-4993-89EF-83BBEF9B7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944" y="0"/>
            <a:ext cx="12192000" cy="1325563"/>
          </a:xfrm>
        </p:spPr>
        <p:txBody>
          <a:bodyPr/>
          <a:lstStyle/>
          <a:p>
            <a:pPr algn="ctr"/>
            <a:r>
              <a:rPr lang="en-US" dirty="0" smtClean="0"/>
              <a:t>Setup for SPTR measurement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E9667-6E01-498D-A9F0-721B72673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" y="1143000"/>
            <a:ext cx="12137231" cy="4572000"/>
          </a:xfrm>
        </p:spPr>
        <p:txBody>
          <a:bodyPr/>
          <a:lstStyle/>
          <a:p>
            <a:r>
              <a:rPr lang="en-US" dirty="0" smtClean="0"/>
              <a:t>Laser </a:t>
            </a:r>
            <a:r>
              <a:rPr lang="en-US" dirty="0"/>
              <a:t>(405 nm) – 40 </a:t>
            </a:r>
            <a:r>
              <a:rPr lang="en-US" dirty="0" err="1"/>
              <a:t>ps</a:t>
            </a:r>
            <a:r>
              <a:rPr lang="en-US" dirty="0"/>
              <a:t> FWHM pulse width</a:t>
            </a:r>
          </a:p>
          <a:p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2C7C88C-0F25-46B7-9643-DC8FD279B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7" name="Imagen 6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4CB01F01-50F5-4D76-9931-6678858915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666" y="1966913"/>
            <a:ext cx="5468538" cy="3524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1920875"/>
            <a:ext cx="5130800" cy="3848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Picture 2" descr="Resultat d'imatges de icc u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1300" y="6356350"/>
            <a:ext cx="410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S. Gomez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7839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22</a:t>
            </a:fld>
            <a:endParaRPr lang="en-GB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77D1490-D304-4993-89EF-83BBEF9B7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944" y="-135083"/>
            <a:ext cx="12192000" cy="1325563"/>
          </a:xfrm>
        </p:spPr>
        <p:txBody>
          <a:bodyPr/>
          <a:lstStyle/>
          <a:p>
            <a:pPr algn="ctr"/>
            <a:r>
              <a:rPr lang="en-US" dirty="0" smtClean="0"/>
              <a:t>SPTR measurement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29683" y="974298"/>
            <a:ext cx="11668301" cy="5084504"/>
            <a:chOff x="503755" y="1454408"/>
            <a:chExt cx="11668301" cy="508450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202" t="15847" r="-202" b="6699"/>
            <a:stretch/>
          </p:blipFill>
          <p:spPr>
            <a:xfrm>
              <a:off x="503755" y="1454408"/>
              <a:ext cx="11668301" cy="508450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8198427" y="1943100"/>
              <a:ext cx="197428" cy="1558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610600" y="6114240"/>
              <a:ext cx="3561456" cy="4246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677400" y="6473288"/>
            <a:ext cx="261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S. Gómez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353148" y="2913372"/>
            <a:ext cx="5000652" cy="2423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353148" y="3217292"/>
            <a:ext cx="544483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Hamamatsu S13360-3050CS (3x3 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50</a:t>
            </a:r>
            <a:r>
              <a:rPr lang="en-GB" sz="2000" dirty="0" smtClean="0">
                <a:latin typeface="Symbol" panose="05050102010706020507" pitchFamily="18" charset="2"/>
              </a:rPr>
              <a:t>m</a:t>
            </a:r>
            <a:r>
              <a:rPr lang="en-GB" sz="2000" dirty="0" smtClean="0"/>
              <a:t>m cell pitch, V</a:t>
            </a:r>
            <a:r>
              <a:rPr lang="en-GB" sz="2000" baseline="-25000" dirty="0" smtClean="0"/>
              <a:t>OV</a:t>
            </a:r>
            <a:r>
              <a:rPr lang="en-GB" sz="2000" dirty="0" smtClean="0"/>
              <a:t>=11V)</a:t>
            </a:r>
          </a:p>
          <a:p>
            <a:r>
              <a:rPr lang="en-GB" sz="2000" b="1" dirty="0" smtClean="0"/>
              <a:t>SPTR= 176 ± 5 </a:t>
            </a:r>
            <a:r>
              <a:rPr lang="en-GB" sz="2000" b="1" dirty="0" err="1" smtClean="0"/>
              <a:t>ps</a:t>
            </a:r>
            <a:r>
              <a:rPr lang="en-GB" sz="2000" b="1" dirty="0" smtClean="0"/>
              <a:t> FWHM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53148" y="4734021"/>
            <a:ext cx="544483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FBK NUV-HD Low Field V2 (3.12x3.2 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40</a:t>
            </a:r>
            <a:r>
              <a:rPr lang="en-GB" sz="2000" dirty="0" smtClean="0">
                <a:latin typeface="Symbol" panose="05050102010706020507" pitchFamily="18" charset="2"/>
              </a:rPr>
              <a:t>m</a:t>
            </a:r>
            <a:r>
              <a:rPr lang="en-GB" sz="2000" dirty="0" smtClean="0"/>
              <a:t>m cell pitch, V</a:t>
            </a:r>
            <a:r>
              <a:rPr lang="en-GB" sz="2000" baseline="-25000" dirty="0" smtClean="0"/>
              <a:t>OV</a:t>
            </a:r>
            <a:r>
              <a:rPr lang="en-GB" sz="2000" dirty="0" smtClean="0"/>
              <a:t>=10.5V)</a:t>
            </a:r>
          </a:p>
          <a:p>
            <a:r>
              <a:rPr lang="en-GB" sz="2000" b="1" dirty="0" smtClean="0"/>
              <a:t>SPTR= 151 ± 5 </a:t>
            </a:r>
            <a:r>
              <a:rPr lang="en-GB" sz="2000" b="1" dirty="0" err="1" smtClean="0"/>
              <a:t>ps</a:t>
            </a:r>
            <a:r>
              <a:rPr lang="en-GB" sz="2000" b="1" dirty="0" smtClean="0"/>
              <a:t> FWHM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74790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4904" t="14259" b="13467"/>
          <a:stretch/>
        </p:blipFill>
        <p:spPr>
          <a:xfrm>
            <a:off x="6330735" y="795335"/>
            <a:ext cx="5841321" cy="4906965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A77D1490-D304-4993-89EF-83BBEF9B7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944" y="-135083"/>
            <a:ext cx="12192000" cy="1325563"/>
          </a:xfrm>
        </p:spPr>
        <p:txBody>
          <a:bodyPr/>
          <a:lstStyle/>
          <a:p>
            <a:pPr algn="ctr"/>
            <a:r>
              <a:rPr lang="en-US" dirty="0" smtClean="0"/>
              <a:t>Energy resolution measurement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8800" y="1612900"/>
            <a:ext cx="5651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Energy Resolution was measured with a </a:t>
            </a:r>
            <a:r>
              <a:rPr lang="en-GB" baseline="30000" dirty="0" smtClean="0"/>
              <a:t>22</a:t>
            </a:r>
            <a:r>
              <a:rPr lang="en-GB" dirty="0" smtClean="0"/>
              <a:t>Na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TDC implemented in the FPGA was used to digitize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Crystal: LYSO:Ce:0.2%Ca 3.13x3.13x20mm</a:t>
            </a:r>
            <a:r>
              <a:rPr lang="en-GB" baseline="30000" dirty="0" smtClean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SiPM</a:t>
            </a:r>
            <a:r>
              <a:rPr lang="en-GB" dirty="0" smtClean="0"/>
              <a:t>: Hamamatsu </a:t>
            </a:r>
            <a:r>
              <a:rPr lang="en-GB" dirty="0"/>
              <a:t>S13360-3050CS (3x3 mm</a:t>
            </a:r>
            <a:r>
              <a:rPr lang="en-GB" baseline="30000" dirty="0"/>
              <a:t>2</a:t>
            </a:r>
            <a:r>
              <a:rPr lang="en-GB" dirty="0"/>
              <a:t> 50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cell pitch, </a:t>
            </a:r>
            <a:r>
              <a:rPr lang="en-GB" dirty="0" smtClean="0"/>
              <a:t>V</a:t>
            </a:r>
            <a:r>
              <a:rPr lang="en-GB" baseline="-25000" dirty="0" smtClean="0"/>
              <a:t>OV</a:t>
            </a:r>
            <a:r>
              <a:rPr lang="en-GB" dirty="0" smtClean="0"/>
              <a:t>=3V)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Compton edges and gamma peaks are used to calibrate the nonlinearities of the </a:t>
            </a:r>
            <a:r>
              <a:rPr lang="en-GB" dirty="0" err="1" smtClean="0"/>
              <a:t>SiPM</a:t>
            </a:r>
            <a:r>
              <a:rPr lang="en-GB" dirty="0" smtClean="0"/>
              <a:t>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Energy resolution expressed in FWHM/</a:t>
            </a:r>
            <a:r>
              <a:rPr lang="en-GB" dirty="0" smtClean="0">
                <a:latin typeface="Symbol" panose="05050102010706020507" pitchFamily="18" charset="2"/>
              </a:rPr>
              <a:t>m [%]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64969" y="5051530"/>
            <a:ext cx="503916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Energy resolution of 511 </a:t>
            </a:r>
            <a:r>
              <a:rPr lang="en-GB" sz="2000" b="1" dirty="0" err="1" smtClean="0"/>
              <a:t>keV</a:t>
            </a:r>
            <a:r>
              <a:rPr lang="en-GB" sz="2000" b="1" dirty="0" smtClean="0"/>
              <a:t> </a:t>
            </a:r>
            <a:r>
              <a:rPr lang="en-GB" sz="2000" b="1" baseline="30000" dirty="0" smtClean="0"/>
              <a:t>22</a:t>
            </a:r>
            <a:r>
              <a:rPr lang="en-GB" sz="2000" b="1" dirty="0" smtClean="0"/>
              <a:t>Na ~9%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3963" y="6538912"/>
            <a:ext cx="111598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aseline="30000" dirty="0"/>
              <a:t>*</a:t>
            </a:r>
            <a:r>
              <a:rPr lang="en-GB" sz="1100" dirty="0" smtClean="0"/>
              <a:t>D. Sanchez</a:t>
            </a:r>
            <a:r>
              <a:rPr lang="en-GB" sz="1100" dirty="0"/>
              <a:t>, </a:t>
            </a:r>
            <a:r>
              <a:rPr lang="en-GB" sz="1100" dirty="0" smtClean="0"/>
              <a:t>S. </a:t>
            </a:r>
            <a:r>
              <a:rPr lang="en-GB" sz="1100" dirty="0"/>
              <a:t>Gomez, </a:t>
            </a:r>
            <a:r>
              <a:rPr lang="en-GB" sz="1100" dirty="0" smtClean="0"/>
              <a:t>et</a:t>
            </a:r>
            <a:r>
              <a:rPr lang="en-GB" sz="1100" dirty="0"/>
              <a:t>. al. "</a:t>
            </a:r>
            <a:r>
              <a:rPr lang="en-GB" sz="1100" dirty="0" err="1"/>
              <a:t>HRFlexToT</a:t>
            </a:r>
            <a:r>
              <a:rPr lang="en-GB" sz="1100" dirty="0"/>
              <a:t>: A High Dynamic Range ASIC for Time-of-Flight Positron </a:t>
            </a:r>
            <a:r>
              <a:rPr lang="en-GB" sz="1100" dirty="0" smtClean="0"/>
              <a:t>Emission Tomography</a:t>
            </a:r>
            <a:r>
              <a:rPr lang="en-GB" sz="1100" dirty="0"/>
              <a:t>" 2021, IEEE TRPMS, https://doi.org/10.1109/TRPMS.2021.3066426</a:t>
            </a:r>
          </a:p>
          <a:p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10490201" y="6063733"/>
            <a:ext cx="170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S. Gómez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97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Coincidence Time Resolution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24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186" y="1899702"/>
            <a:ext cx="7707627" cy="42476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90201" y="6063733"/>
            <a:ext cx="170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S. Gómez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51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25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129" t="30947" r="48271" b="13030"/>
          <a:stretch/>
        </p:blipFill>
        <p:spPr>
          <a:xfrm>
            <a:off x="3137358" y="3212353"/>
            <a:ext cx="6049506" cy="3645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90201" y="6063733"/>
            <a:ext cx="170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S. Gómez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63588" t="55338" r="10206" b="6937"/>
          <a:stretch/>
        </p:blipFill>
        <p:spPr>
          <a:xfrm>
            <a:off x="8091138" y="491205"/>
            <a:ext cx="3782123" cy="282497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52475" y="70437"/>
            <a:ext cx="10515600" cy="1325563"/>
          </a:xfrm>
        </p:spPr>
        <p:txBody>
          <a:bodyPr/>
          <a:lstStyle/>
          <a:p>
            <a:r>
              <a:rPr lang="en-GB" dirty="0" smtClean="0"/>
              <a:t>Coincidence Time Resolution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1164" y="1177005"/>
            <a:ext cx="6992649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Crystal: </a:t>
            </a:r>
            <a:r>
              <a:rPr lang="en-GB" sz="2000" dirty="0" smtClean="0"/>
              <a:t>LSO:Ce:0.2%Ca 2x2x5 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, LY=39.2 </a:t>
            </a:r>
            <a:r>
              <a:rPr lang="en-GB" sz="2000" dirty="0" err="1" smtClean="0"/>
              <a:t>ph</a:t>
            </a:r>
            <a:r>
              <a:rPr lang="en-GB" sz="2000" dirty="0" smtClean="0"/>
              <a:t>/</a:t>
            </a:r>
            <a:r>
              <a:rPr lang="en-GB" sz="2000" dirty="0" err="1" smtClean="0"/>
              <a:t>keV</a:t>
            </a:r>
            <a:r>
              <a:rPr lang="en-GB" sz="2000" dirty="0" smtClean="0"/>
              <a:t>, </a:t>
            </a:r>
            <a:r>
              <a:rPr lang="en-GB" sz="2000" dirty="0" smtClean="0">
                <a:latin typeface="Symbol" panose="05050102010706020507" pitchFamily="18" charset="2"/>
              </a:rPr>
              <a:t>t</a:t>
            </a:r>
            <a:r>
              <a:rPr lang="en-GB" sz="2000" baseline="-25000" dirty="0" smtClean="0"/>
              <a:t>d</a:t>
            </a:r>
            <a:r>
              <a:rPr lang="en-GB" sz="2000" dirty="0" smtClean="0"/>
              <a:t>=~32ns  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err="1" smtClean="0"/>
              <a:t>SiPM</a:t>
            </a:r>
            <a:r>
              <a:rPr lang="en-GB" sz="2000" dirty="0" smtClean="0"/>
              <a:t>: Hamamatsu S13360-3050CS (3x3 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50</a:t>
            </a:r>
            <a:r>
              <a:rPr lang="en-GB" sz="2000" dirty="0" smtClean="0">
                <a:latin typeface="Symbol" panose="05050102010706020507" pitchFamily="18" charset="2"/>
              </a:rPr>
              <a:t>m</a:t>
            </a:r>
            <a:r>
              <a:rPr lang="en-GB" sz="2000" dirty="0" smtClean="0"/>
              <a:t>m cell pitch, V</a:t>
            </a:r>
            <a:r>
              <a:rPr lang="en-GB" sz="2000" baseline="-25000" dirty="0" smtClean="0"/>
              <a:t>OV</a:t>
            </a:r>
            <a:r>
              <a:rPr lang="en-GB" sz="2000" dirty="0" smtClean="0"/>
              <a:t>=8V)</a:t>
            </a:r>
          </a:p>
          <a:p>
            <a:endParaRPr lang="en-GB" sz="2000" dirty="0" smtClean="0"/>
          </a:p>
          <a:p>
            <a:r>
              <a:rPr lang="en-GB" sz="2000" b="1" dirty="0" smtClean="0"/>
              <a:t>CTR= 104 ± 3 </a:t>
            </a:r>
            <a:r>
              <a:rPr lang="en-GB" sz="2000" b="1" dirty="0" err="1" smtClean="0"/>
              <a:t>ps</a:t>
            </a:r>
            <a:r>
              <a:rPr lang="en-GB" sz="2000" b="1" dirty="0" smtClean="0"/>
              <a:t> FWHM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2668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57470" t="35893" r="4486" b="13753"/>
          <a:stretch/>
        </p:blipFill>
        <p:spPr>
          <a:xfrm>
            <a:off x="6313488" y="3423773"/>
            <a:ext cx="5086933" cy="329770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26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099" t="41044" r="55080" b="10068"/>
          <a:stretch/>
        </p:blipFill>
        <p:spPr>
          <a:xfrm>
            <a:off x="623525" y="3638423"/>
            <a:ext cx="5085125" cy="32195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8829" y="5987018"/>
            <a:ext cx="133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S. Gómez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52475" y="70437"/>
            <a:ext cx="10515600" cy="1325563"/>
          </a:xfrm>
        </p:spPr>
        <p:txBody>
          <a:bodyPr/>
          <a:lstStyle/>
          <a:p>
            <a:r>
              <a:rPr lang="en-GB" dirty="0" smtClean="0"/>
              <a:t>Coincidence Time Resolution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4963" y="1177005"/>
            <a:ext cx="5551488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Crystal: </a:t>
            </a:r>
            <a:r>
              <a:rPr lang="en-GB" sz="2000" dirty="0" smtClean="0"/>
              <a:t>LSO:Ce:0.2%Ca 2x2x3 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, LY=39.2 </a:t>
            </a:r>
            <a:r>
              <a:rPr lang="en-GB" sz="2000" dirty="0" err="1" smtClean="0"/>
              <a:t>ph</a:t>
            </a:r>
            <a:r>
              <a:rPr lang="en-GB" sz="2000" dirty="0" smtClean="0"/>
              <a:t>/</a:t>
            </a:r>
            <a:r>
              <a:rPr lang="en-GB" sz="2000" dirty="0" err="1" smtClean="0"/>
              <a:t>keV</a:t>
            </a:r>
            <a:r>
              <a:rPr lang="en-GB" sz="2000" dirty="0" smtClean="0"/>
              <a:t>, </a:t>
            </a:r>
            <a:r>
              <a:rPr lang="en-GB" sz="2000" dirty="0" smtClean="0">
                <a:latin typeface="Symbol" panose="05050102010706020507" pitchFamily="18" charset="2"/>
              </a:rPr>
              <a:t>t</a:t>
            </a:r>
            <a:r>
              <a:rPr lang="en-GB" sz="2000" baseline="-25000" dirty="0" smtClean="0"/>
              <a:t>d</a:t>
            </a:r>
            <a:r>
              <a:rPr lang="en-GB" sz="2000" dirty="0" smtClean="0"/>
              <a:t>=~32ns  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err="1" smtClean="0"/>
              <a:t>SiPM</a:t>
            </a:r>
            <a:r>
              <a:rPr lang="en-GB" sz="2000" dirty="0" smtClean="0"/>
              <a:t>: Hamamatsu S13360-3050CS (3x3 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50</a:t>
            </a:r>
            <a:r>
              <a:rPr lang="en-GB" sz="2000" dirty="0" smtClean="0">
                <a:latin typeface="Symbol" panose="05050102010706020507" pitchFamily="18" charset="2"/>
              </a:rPr>
              <a:t>m</a:t>
            </a:r>
            <a:r>
              <a:rPr lang="en-GB" sz="2000" dirty="0" smtClean="0"/>
              <a:t>m cell pitch, V</a:t>
            </a:r>
            <a:r>
              <a:rPr lang="en-GB" sz="2000" baseline="-25000" dirty="0" smtClean="0"/>
              <a:t>OV</a:t>
            </a:r>
            <a:r>
              <a:rPr lang="en-GB" sz="2000" dirty="0" smtClean="0"/>
              <a:t>=8V)</a:t>
            </a:r>
          </a:p>
          <a:p>
            <a:endParaRPr lang="en-GB" sz="2000" dirty="0" smtClean="0"/>
          </a:p>
          <a:p>
            <a:r>
              <a:rPr lang="en-GB" sz="2000" b="1" dirty="0" smtClean="0"/>
              <a:t>CTR= 93 ± 3 </a:t>
            </a:r>
            <a:r>
              <a:rPr lang="en-GB" sz="2000" b="1" dirty="0" err="1" smtClean="0"/>
              <a:t>ps</a:t>
            </a:r>
            <a:r>
              <a:rPr lang="en-GB" sz="2000" b="1" dirty="0" smtClean="0"/>
              <a:t> FWHM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13488" y="1183704"/>
            <a:ext cx="5551488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Crystal: </a:t>
            </a:r>
            <a:r>
              <a:rPr lang="en-GB" sz="2000" dirty="0" smtClean="0"/>
              <a:t>LSO:Ce:0.2%Ca 2x2x3 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, LY=39.2 </a:t>
            </a:r>
            <a:r>
              <a:rPr lang="en-GB" sz="2000" dirty="0" err="1" smtClean="0"/>
              <a:t>ph</a:t>
            </a:r>
            <a:r>
              <a:rPr lang="en-GB" sz="2000" dirty="0" smtClean="0"/>
              <a:t>/</a:t>
            </a:r>
            <a:r>
              <a:rPr lang="en-GB" sz="2000" dirty="0" err="1" smtClean="0"/>
              <a:t>keV</a:t>
            </a:r>
            <a:r>
              <a:rPr lang="en-GB" sz="2000" dirty="0" smtClean="0"/>
              <a:t>, </a:t>
            </a:r>
            <a:r>
              <a:rPr lang="en-GB" sz="2000" dirty="0" smtClean="0">
                <a:latin typeface="Symbol" panose="05050102010706020507" pitchFamily="18" charset="2"/>
              </a:rPr>
              <a:t>t</a:t>
            </a:r>
            <a:r>
              <a:rPr lang="en-GB" sz="2000" baseline="-25000" dirty="0" smtClean="0"/>
              <a:t>d</a:t>
            </a:r>
            <a:r>
              <a:rPr lang="en-GB" sz="2000" dirty="0" smtClean="0"/>
              <a:t>=~32ns  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err="1" smtClean="0"/>
              <a:t>SiPM</a:t>
            </a:r>
            <a:r>
              <a:rPr lang="en-GB" sz="2000" dirty="0" smtClean="0"/>
              <a:t>: NUV-HD LF V2 (3.12x32 mm</a:t>
            </a:r>
            <a:r>
              <a:rPr lang="en-GB" sz="2000" baseline="30000" dirty="0" smtClean="0"/>
              <a:t>2</a:t>
            </a:r>
            <a:r>
              <a:rPr lang="en-GB" sz="2000" dirty="0"/>
              <a:t>, </a:t>
            </a:r>
            <a:r>
              <a:rPr lang="en-GB" sz="2000" dirty="0" smtClean="0"/>
              <a:t>40</a:t>
            </a:r>
            <a:r>
              <a:rPr lang="en-GB" sz="2000" dirty="0" smtClean="0">
                <a:latin typeface="Symbol" panose="05050102010706020507" pitchFamily="18" charset="2"/>
              </a:rPr>
              <a:t>m</a:t>
            </a:r>
            <a:r>
              <a:rPr lang="en-GB" sz="2000" dirty="0" smtClean="0"/>
              <a:t>m </a:t>
            </a:r>
            <a:r>
              <a:rPr lang="en-GB" sz="2000" dirty="0"/>
              <a:t>cell </a:t>
            </a:r>
            <a:r>
              <a:rPr lang="en-GB" sz="2000" dirty="0" smtClean="0"/>
              <a:t>pitch, V</a:t>
            </a:r>
            <a:r>
              <a:rPr lang="en-GB" sz="2000" baseline="-25000" dirty="0" smtClean="0"/>
              <a:t>OV</a:t>
            </a:r>
            <a:r>
              <a:rPr lang="en-GB" sz="2000" dirty="0" smtClean="0"/>
              <a:t>=6.1V)</a:t>
            </a:r>
          </a:p>
          <a:p>
            <a:endParaRPr lang="en-GB" sz="2000" dirty="0" smtClean="0"/>
          </a:p>
          <a:p>
            <a:r>
              <a:rPr lang="en-GB" sz="2000" b="1" dirty="0" smtClean="0"/>
              <a:t>CTR= 76 ± 2 </a:t>
            </a:r>
            <a:r>
              <a:rPr lang="en-GB" sz="2000" b="1" dirty="0" err="1" smtClean="0"/>
              <a:t>ps</a:t>
            </a:r>
            <a:r>
              <a:rPr lang="en-GB" sz="2000" b="1" dirty="0" smtClean="0"/>
              <a:t> FWHM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03019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DCD4-4C81-ED48-89A7-FC9EBF8A2484}" type="slidenum">
              <a:rPr lang="en-US" smtClean="0"/>
              <a:t>27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253377" y="2056876"/>
            <a:ext cx="747831" cy="2100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 bwMode="auto">
          <a:xfrm>
            <a:off x="4203916" y="3383941"/>
            <a:ext cx="1571708" cy="14917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FAST TIME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 DEVELOPMENTS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EP-ESE-ME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3516984" y="1377518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FastIC Analog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8 channels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800" y="401092"/>
            <a:ext cx="2771565" cy="21236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FastIC Analog: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Analog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Generic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Wide range C</a:t>
            </a:r>
            <a:r>
              <a:rPr lang="en-GB" sz="1600" baseline="-25000" dirty="0" smtClean="0"/>
              <a:t>DET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Large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Used with external 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Not radiation hard</a:t>
            </a:r>
            <a:endParaRPr lang="en-GB" sz="1600" dirty="0"/>
          </a:p>
        </p:txBody>
      </p:sp>
      <p:sp>
        <p:nvSpPr>
          <p:cNvPr id="18" name="Right Arrow 17"/>
          <p:cNvSpPr/>
          <p:nvPr/>
        </p:nvSpPr>
        <p:spPr>
          <a:xfrm rot="12463685">
            <a:off x="3204378" y="1554274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68081" y="41406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completed (CERN-UB)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34183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DCD4-4C81-ED48-89A7-FC9EBF8A2484}" type="slidenum">
              <a:rPr lang="en-US" smtClean="0"/>
              <a:t>28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253377" y="2056876"/>
            <a:ext cx="747831" cy="2100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50671" y="2063309"/>
            <a:ext cx="1765308" cy="2170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 bwMode="auto">
          <a:xfrm>
            <a:off x="4203916" y="3383941"/>
            <a:ext cx="1571708" cy="14917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FAST TIME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 DEVELOPMENTS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EP-ESE-ME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3516984" y="1377518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FastIC Analog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8 channels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20414496">
            <a:off x="7673252" y="1664969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1800" y="401092"/>
            <a:ext cx="2771565" cy="21236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FastIC Analog: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Analog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Generic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Wide range C</a:t>
            </a:r>
            <a:r>
              <a:rPr lang="en-GB" sz="1600" baseline="-25000" dirty="0" smtClean="0"/>
              <a:t>DET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Large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Used with external 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Not radiation hard</a:t>
            </a:r>
            <a:endParaRPr lang="en-GB" sz="1600" dirty="0"/>
          </a:p>
        </p:txBody>
      </p:sp>
      <p:sp>
        <p:nvSpPr>
          <p:cNvPr id="18" name="Right Arrow 17"/>
          <p:cNvSpPr/>
          <p:nvPr/>
        </p:nvSpPr>
        <p:spPr>
          <a:xfrm rot="12463685">
            <a:off x="3204378" y="1554274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 bwMode="auto">
          <a:xfrm>
            <a:off x="6096000" y="1378842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FastIC+ 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8 channels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Medical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 Applications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55907" y="897005"/>
            <a:ext cx="3277121" cy="18158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FastIC+: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Analog and Digital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Generic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 range </a:t>
            </a:r>
            <a:r>
              <a:rPr lang="en-GB" sz="1400" dirty="0" smtClean="0"/>
              <a:t>C</a:t>
            </a:r>
            <a:r>
              <a:rPr lang="en-GB" sz="1400" baseline="-25000" dirty="0" smtClean="0"/>
              <a:t>DET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Large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Used with internal ~25ps bin 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Not radiation hard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168081" y="41406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completed (CERN-UB)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059367" y="527673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ongoing (CERN-UB)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3180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DCD4-4C81-ED48-89A7-FC9EBF8A2484}" type="slidenum">
              <a:rPr lang="en-US" smtClean="0"/>
              <a:t>29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253377" y="2056876"/>
            <a:ext cx="747831" cy="2100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50671" y="2063309"/>
            <a:ext cx="1765308" cy="2170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5050673" y="4157160"/>
            <a:ext cx="1571706" cy="16019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 bwMode="auto">
          <a:xfrm>
            <a:off x="4203916" y="3383941"/>
            <a:ext cx="1571708" cy="14917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FAST TIME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 DEVELOPMENTS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EP-ESE-ME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3516984" y="1377518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FastIC Analog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8 channels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20414496">
            <a:off x="7673252" y="1664969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1800" y="401092"/>
            <a:ext cx="2771565" cy="21236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FastIC Analog: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Analog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Generic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Wide range C</a:t>
            </a:r>
            <a:r>
              <a:rPr lang="en-GB" sz="1600" baseline="-25000" dirty="0" smtClean="0"/>
              <a:t>DET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Large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Used with external 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Not radiation hard</a:t>
            </a:r>
            <a:endParaRPr lang="en-GB" sz="1600" dirty="0"/>
          </a:p>
        </p:txBody>
      </p:sp>
      <p:sp>
        <p:nvSpPr>
          <p:cNvPr id="18" name="Right Arrow 17"/>
          <p:cNvSpPr/>
          <p:nvPr/>
        </p:nvSpPr>
        <p:spPr>
          <a:xfrm rot="12463685">
            <a:off x="3204378" y="1554274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 bwMode="auto">
          <a:xfrm>
            <a:off x="6096000" y="1378842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FastIC+ 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8 channels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Medical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 Applications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55907" y="897005"/>
            <a:ext cx="3277121" cy="18158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FastIC+: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Analog and Digital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Generic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 range </a:t>
            </a:r>
            <a:r>
              <a:rPr lang="en-GB" sz="1400" dirty="0" smtClean="0"/>
              <a:t>C</a:t>
            </a:r>
            <a:r>
              <a:rPr lang="en-GB" sz="1400" baseline="-25000" dirty="0" smtClean="0"/>
              <a:t>DET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Large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Used with internal ~25ps bin 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Not radiation hard</a:t>
            </a:r>
            <a:endParaRPr lang="en-GB" sz="1400" dirty="0"/>
          </a:p>
        </p:txBody>
      </p:sp>
      <p:sp>
        <p:nvSpPr>
          <p:cNvPr id="21" name="Oval 20"/>
          <p:cNvSpPr/>
          <p:nvPr/>
        </p:nvSpPr>
        <p:spPr bwMode="auto">
          <a:xfrm>
            <a:off x="5928460" y="5052473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err="1" smtClean="0">
                <a:solidFill>
                  <a:schemeClr val="bg1"/>
                </a:solidFill>
              </a:rPr>
              <a:t>FastRICH</a:t>
            </a:r>
            <a:endParaRPr lang="en-GB" sz="1600" b="1" i="1" dirty="0" smtClean="0">
              <a:solidFill>
                <a:schemeClr val="bg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LHCb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16 channels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71629" y="4259262"/>
            <a:ext cx="4212976" cy="22467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u="sng" dirty="0" err="1" smtClean="0"/>
              <a:t>FastRICH</a:t>
            </a:r>
            <a:r>
              <a:rPr lang="en-GB" sz="1400" u="sng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Analog And Digital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Application specific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Smaller </a:t>
            </a:r>
            <a:r>
              <a:rPr lang="en-GB" sz="1400" dirty="0"/>
              <a:t>range </a:t>
            </a:r>
            <a:r>
              <a:rPr lang="en-GB" sz="1400" dirty="0" smtClean="0"/>
              <a:t>C</a:t>
            </a:r>
            <a:r>
              <a:rPr lang="en-GB" sz="1400" baseline="-25000" dirty="0" smtClean="0"/>
              <a:t>DET</a:t>
            </a:r>
            <a:r>
              <a:rPr lang="en-GB" sz="1400" dirty="0"/>
              <a:t> </a:t>
            </a:r>
            <a:r>
              <a:rPr lang="en-GB" sz="1400" dirty="0" smtClean="0"/>
              <a:t>(PMTs/Small </a:t>
            </a:r>
            <a:r>
              <a:rPr lang="en-GB" sz="1400" dirty="0" err="1" smtClean="0"/>
              <a:t>SiPMs</a:t>
            </a:r>
            <a:r>
              <a:rPr lang="en-GB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Small dynamic range (single photon operation)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 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Internal </a:t>
            </a:r>
            <a:r>
              <a:rPr lang="en-GB" sz="1400" dirty="0"/>
              <a:t>TDC (~</a:t>
            </a:r>
            <a:r>
              <a:rPr lang="en-GB" sz="1400" dirty="0" smtClean="0"/>
              <a:t>25ps </a:t>
            </a:r>
            <a:r>
              <a:rPr lang="en-GB" sz="1400" dirty="0"/>
              <a:t>bin TDC)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~2ns Gate (duration/phase programmable)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CFD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Radiation hard</a:t>
            </a:r>
            <a:endParaRPr lang="en-GB" sz="1400" dirty="0"/>
          </a:p>
        </p:txBody>
      </p:sp>
      <p:sp>
        <p:nvSpPr>
          <p:cNvPr id="24" name="Right Arrow 23"/>
          <p:cNvSpPr/>
          <p:nvPr/>
        </p:nvSpPr>
        <p:spPr>
          <a:xfrm rot="20414496">
            <a:off x="7438154" y="5356982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68081" y="41406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completed (CERN-UB)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059367" y="527673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ongoing (CERN-UB)</a:t>
            </a:r>
            <a:endParaRPr lang="en-GB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7676995" y="3889930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ongoing (CERN-UB)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1723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2710185"/>
            <a:ext cx="12192000" cy="8629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/>
              <a:t>The </a:t>
            </a:r>
            <a:r>
              <a:rPr lang="en-US" sz="5400" dirty="0"/>
              <a:t>F</a:t>
            </a:r>
            <a:r>
              <a:rPr lang="en-US" sz="5400" dirty="0" smtClean="0"/>
              <a:t>astIC project: context</a:t>
            </a:r>
            <a:endParaRPr lang="en-GB" sz="5400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5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Towards </a:t>
            </a:r>
            <a:r>
              <a:rPr lang="en-GB" dirty="0" err="1" smtClean="0"/>
              <a:t>FastRICH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4918075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FastRICH</a:t>
            </a:r>
            <a:r>
              <a:rPr lang="en-GB" dirty="0" smtClean="0"/>
              <a:t> is based on the experience from the CERN-UB team on the design of FastIC for the readout of fast detectors</a:t>
            </a:r>
          </a:p>
          <a:p>
            <a:r>
              <a:rPr lang="en-GB" dirty="0" smtClean="0"/>
              <a:t>The design involves major changes in the </a:t>
            </a:r>
            <a:r>
              <a:rPr lang="en-GB" dirty="0" err="1" smtClean="0"/>
              <a:t>analog</a:t>
            </a:r>
            <a:r>
              <a:rPr lang="en-GB" dirty="0" smtClean="0"/>
              <a:t> part, the implementation of a TDC and a full digital readout</a:t>
            </a:r>
          </a:p>
          <a:p>
            <a:r>
              <a:rPr lang="en-GB" dirty="0" smtClean="0"/>
              <a:t>The chip provides a </a:t>
            </a:r>
            <a:r>
              <a:rPr lang="en-GB" dirty="0"/>
              <a:t>r</a:t>
            </a:r>
            <a:r>
              <a:rPr lang="en-GB" dirty="0" smtClean="0"/>
              <a:t>adiation hard (TID and SEE), low power and compact system for the LHCb RICH detector for interfacing with the detector on one side and on the other with </a:t>
            </a:r>
            <a:r>
              <a:rPr lang="en-GB" dirty="0" err="1" smtClean="0"/>
              <a:t>lpGBT</a:t>
            </a:r>
            <a:r>
              <a:rPr lang="en-GB" dirty="0" smtClean="0"/>
              <a:t>/optical links</a:t>
            </a:r>
          </a:p>
          <a:p>
            <a:r>
              <a:rPr lang="en-GB" dirty="0" smtClean="0"/>
              <a:t>The chip aims at reducing the amount of data generated</a:t>
            </a:r>
          </a:p>
          <a:p>
            <a:pPr lvl="1"/>
            <a:r>
              <a:rPr lang="en-GB" dirty="0" smtClean="0"/>
              <a:t>With Zero Suppressed Readout</a:t>
            </a:r>
          </a:p>
          <a:p>
            <a:pPr lvl="1"/>
            <a:r>
              <a:rPr lang="en-GB" dirty="0" smtClean="0"/>
              <a:t>A programmable ~2ns Shutter signal</a:t>
            </a:r>
          </a:p>
          <a:p>
            <a:pPr lvl="1"/>
            <a:r>
              <a:rPr lang="en-GB" dirty="0" smtClean="0"/>
              <a:t>A Constant Fraction Discriminator (CFD)</a:t>
            </a:r>
          </a:p>
          <a:p>
            <a:r>
              <a:rPr lang="en-GB" dirty="0" smtClean="0"/>
              <a:t>And also a configurable number of output links (1/2/4) to adapt to the occupancy of the different regions of the experiment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96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DCD4-4C81-ED48-89A7-FC9EBF8A2484}" type="slidenum">
              <a:rPr lang="en-US" smtClean="0"/>
              <a:t>31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253377" y="2056876"/>
            <a:ext cx="747831" cy="2100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50671" y="2063309"/>
            <a:ext cx="1765308" cy="2170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5050673" y="4157160"/>
            <a:ext cx="1571706" cy="16019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 bwMode="auto">
          <a:xfrm>
            <a:off x="4203916" y="3383941"/>
            <a:ext cx="1571708" cy="14917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FAST TIME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 DEVELOPMENTS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b="1" i="1" dirty="0" smtClean="0">
                <a:solidFill>
                  <a:schemeClr val="bg1"/>
                </a:solidFill>
              </a:rPr>
              <a:t>EP-ESE-ME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3516984" y="1377518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FastIC Analog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8 channels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20414496">
            <a:off x="7673252" y="1664969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1800" y="401092"/>
            <a:ext cx="2771565" cy="21236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FastIC Analog: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Analog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Generic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Wide range C</a:t>
            </a:r>
            <a:r>
              <a:rPr lang="en-GB" sz="1600" baseline="-25000" dirty="0" smtClean="0"/>
              <a:t>DET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Large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Used with external 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Not radiation hard</a:t>
            </a:r>
            <a:endParaRPr lang="en-GB" sz="1600" dirty="0"/>
          </a:p>
        </p:txBody>
      </p:sp>
      <p:sp>
        <p:nvSpPr>
          <p:cNvPr id="18" name="Right Arrow 17"/>
          <p:cNvSpPr/>
          <p:nvPr/>
        </p:nvSpPr>
        <p:spPr>
          <a:xfrm rot="12463685">
            <a:off x="3204378" y="1554274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 bwMode="auto">
          <a:xfrm>
            <a:off x="6096000" y="1378842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FastIC+ 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8 channels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Medical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 Applications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55907" y="897005"/>
            <a:ext cx="3277121" cy="18158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FastIC+: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Analog and Digital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Generic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 range </a:t>
            </a:r>
            <a:r>
              <a:rPr lang="en-GB" sz="1400" dirty="0" smtClean="0"/>
              <a:t>C</a:t>
            </a:r>
            <a:r>
              <a:rPr lang="en-GB" sz="1400" baseline="-25000" dirty="0" smtClean="0"/>
              <a:t>DET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Large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Used with internal ~25ps bin 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Not radiation hard</a:t>
            </a:r>
            <a:endParaRPr lang="en-GB" sz="1400" dirty="0"/>
          </a:p>
        </p:txBody>
      </p:sp>
      <p:sp>
        <p:nvSpPr>
          <p:cNvPr id="21" name="Oval 20"/>
          <p:cNvSpPr/>
          <p:nvPr/>
        </p:nvSpPr>
        <p:spPr bwMode="auto">
          <a:xfrm>
            <a:off x="5928460" y="5052473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err="1" smtClean="0">
                <a:solidFill>
                  <a:schemeClr val="bg1"/>
                </a:solidFill>
              </a:rPr>
              <a:t>FastRICH</a:t>
            </a:r>
            <a:endParaRPr lang="en-GB" sz="1600" b="1" i="1" dirty="0" smtClean="0">
              <a:solidFill>
                <a:schemeClr val="bg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LHCb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16 channels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71629" y="4259262"/>
            <a:ext cx="4212976" cy="22467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u="sng" dirty="0" err="1" smtClean="0"/>
              <a:t>FastRICH</a:t>
            </a:r>
            <a:r>
              <a:rPr lang="en-GB" sz="1400" u="sng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Analog And Digital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Application specific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Smaller </a:t>
            </a:r>
            <a:r>
              <a:rPr lang="en-GB" sz="1400" dirty="0"/>
              <a:t>range </a:t>
            </a:r>
            <a:r>
              <a:rPr lang="en-GB" sz="1400" dirty="0" smtClean="0"/>
              <a:t>C</a:t>
            </a:r>
            <a:r>
              <a:rPr lang="en-GB" sz="1400" baseline="-25000" dirty="0" smtClean="0"/>
              <a:t>DET</a:t>
            </a:r>
            <a:r>
              <a:rPr lang="en-GB" sz="1400" dirty="0"/>
              <a:t> </a:t>
            </a:r>
            <a:r>
              <a:rPr lang="en-GB" sz="1400" dirty="0" smtClean="0"/>
              <a:t>(PMTs/Small </a:t>
            </a:r>
            <a:r>
              <a:rPr lang="en-GB" sz="1400" dirty="0" err="1" smtClean="0"/>
              <a:t>SiPMs</a:t>
            </a:r>
            <a:r>
              <a:rPr lang="en-GB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Small dynamic range (single photon operation)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 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Internal </a:t>
            </a:r>
            <a:r>
              <a:rPr lang="en-GB" sz="1400" dirty="0"/>
              <a:t>TDC (~</a:t>
            </a:r>
            <a:r>
              <a:rPr lang="en-GB" sz="1400" dirty="0" smtClean="0"/>
              <a:t>25ps </a:t>
            </a:r>
            <a:r>
              <a:rPr lang="en-GB" sz="1400" dirty="0"/>
              <a:t>bin TDC)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~2ns Gate (duration/phase programmable)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CFD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Radiation hard</a:t>
            </a:r>
            <a:endParaRPr lang="en-GB" sz="1400" dirty="0"/>
          </a:p>
        </p:txBody>
      </p:sp>
      <p:sp>
        <p:nvSpPr>
          <p:cNvPr id="24" name="Right Arrow 23"/>
          <p:cNvSpPr/>
          <p:nvPr/>
        </p:nvSpPr>
        <p:spPr>
          <a:xfrm rot="20414496">
            <a:off x="7438154" y="5356982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86110" y="4474706"/>
            <a:ext cx="2771565" cy="22467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Future Roadmap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Emphasis on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</a:t>
            </a:r>
            <a:r>
              <a:rPr lang="en-GB" sz="1400" dirty="0" smtClean="0"/>
              <a:t>nalog and Digital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Pixelized</a:t>
            </a:r>
            <a:r>
              <a:rPr lang="en-GB" sz="1400" b="1" dirty="0" smtClean="0"/>
              <a:t>, Sensor co-design, hybrid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More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Smaller </a:t>
            </a:r>
            <a:r>
              <a:rPr lang="en-GB" sz="1400" dirty="0"/>
              <a:t>range </a:t>
            </a:r>
            <a:r>
              <a:rPr lang="en-GB" sz="1400" dirty="0" smtClean="0"/>
              <a:t>C</a:t>
            </a:r>
            <a:r>
              <a:rPr lang="en-GB" sz="1400" baseline="-25000" dirty="0" smtClean="0"/>
              <a:t>DET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Large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 signal summing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Used with internal TDC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4147339" y="4157160"/>
            <a:ext cx="853869" cy="189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 bwMode="auto">
          <a:xfrm>
            <a:off x="3494364" y="5128933"/>
            <a:ext cx="1472786" cy="14131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Future</a:t>
            </a: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 developments</a:t>
            </a:r>
          </a:p>
        </p:txBody>
      </p:sp>
      <p:sp>
        <p:nvSpPr>
          <p:cNvPr id="29" name="Right Arrow 28"/>
          <p:cNvSpPr/>
          <p:nvPr/>
        </p:nvSpPr>
        <p:spPr>
          <a:xfrm rot="12463685">
            <a:off x="3180980" y="5447745"/>
            <a:ext cx="280909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68081" y="41406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completed (CERN-UB)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059367" y="527673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ongoing (CERN-UB)</a:t>
            </a:r>
            <a:endParaRPr lang="en-GB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7676995" y="3889930"/>
            <a:ext cx="288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ongoing (CERN-UB)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04457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-272188"/>
            <a:ext cx="6705599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Summary of results with FastIC</a:t>
            </a:r>
            <a:endParaRPr lang="en-GB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64441" y="715550"/>
            <a:ext cx="6605317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Single Photon Time Resolution (SPTR)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Blue light laser (PiL040X, 405nm, jitter &lt;3ps, pulse width&lt;45ps)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Agilent MSO 9404A, 4GHz, 20GS/s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18</a:t>
            </a:r>
            <a:r>
              <a:rPr lang="en-GB" sz="1600" baseline="30000" dirty="0" smtClean="0"/>
              <a:t>o</a:t>
            </a:r>
            <a:r>
              <a:rPr lang="en-GB" sz="1600" dirty="0" smtClean="0"/>
              <a:t>C Temperature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176 ±3ps FWHM (HPK </a:t>
            </a:r>
            <a:r>
              <a:rPr lang="en-GB" sz="1600" dirty="0" err="1" smtClean="0"/>
              <a:t>SiPM</a:t>
            </a:r>
            <a:r>
              <a:rPr lang="en-GB" sz="1600" dirty="0" smtClean="0"/>
              <a:t> S13360-3050CS, 3x3mm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V</a:t>
            </a:r>
            <a:r>
              <a:rPr lang="en-GB" sz="1600" baseline="-25000" dirty="0" smtClean="0"/>
              <a:t>OV</a:t>
            </a:r>
            <a:r>
              <a:rPr lang="en-GB" sz="1600" dirty="0" smtClean="0"/>
              <a:t>=10.6V)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151 </a:t>
            </a:r>
            <a:r>
              <a:rPr lang="en-GB" sz="1600" dirty="0"/>
              <a:t>±3ps FWHM </a:t>
            </a:r>
            <a:r>
              <a:rPr lang="en-GB" sz="1600" dirty="0" smtClean="0"/>
              <a:t>(FBK HD-NUV Low Field </a:t>
            </a:r>
            <a:r>
              <a:rPr lang="en-GB" sz="1600" dirty="0" err="1" smtClean="0"/>
              <a:t>SiPM</a:t>
            </a:r>
            <a:r>
              <a:rPr lang="en-GB" sz="1600" dirty="0" smtClean="0"/>
              <a:t>, 40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m cell, 3.12x3.12mm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</a:t>
            </a:r>
            <a:r>
              <a:rPr lang="en-GB" sz="1600" dirty="0"/>
              <a:t>V</a:t>
            </a:r>
            <a:r>
              <a:rPr lang="en-GB" sz="1600" baseline="-25000" dirty="0"/>
              <a:t>OV</a:t>
            </a:r>
            <a:r>
              <a:rPr lang="en-GB" sz="1600" dirty="0"/>
              <a:t>=10.6V</a:t>
            </a:r>
            <a:r>
              <a:rPr lang="en-GB" sz="1600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Fits with the initial spec ~30ps</a:t>
            </a:r>
            <a:r>
              <a:rPr lang="en-GB" sz="1600" baseline="-25000" dirty="0" smtClean="0"/>
              <a:t>rms</a:t>
            </a:r>
            <a:r>
              <a:rPr lang="en-GB" sz="1600" dirty="0" smtClean="0"/>
              <a:t> contribution from electronics with large </a:t>
            </a:r>
            <a:r>
              <a:rPr lang="en-GB" sz="1600" dirty="0" err="1" smtClean="0"/>
              <a:t>SiPM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Coincidence Time Resolution (CTR)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LSO:Ce:0.2%Ca 2x2x3mm</a:t>
            </a:r>
            <a:r>
              <a:rPr lang="en-GB" sz="1600" baseline="30000" dirty="0" smtClean="0"/>
              <a:t>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93 </a:t>
            </a:r>
            <a:r>
              <a:rPr lang="en-GB" sz="1600" dirty="0"/>
              <a:t>±3ps FWHM (HPK </a:t>
            </a:r>
            <a:r>
              <a:rPr lang="en-GB" sz="1600" dirty="0" err="1"/>
              <a:t>SiPM</a:t>
            </a:r>
            <a:r>
              <a:rPr lang="en-GB" sz="1600" dirty="0"/>
              <a:t> S13360-3050CS, 3x3mm</a:t>
            </a:r>
            <a:r>
              <a:rPr lang="en-GB" sz="1600" baseline="30000" dirty="0"/>
              <a:t>2</a:t>
            </a:r>
            <a:r>
              <a:rPr lang="en-GB" sz="1600" dirty="0"/>
              <a:t> </a:t>
            </a:r>
            <a:r>
              <a:rPr lang="en-GB" sz="1600" dirty="0" smtClean="0"/>
              <a:t>V</a:t>
            </a:r>
            <a:r>
              <a:rPr lang="en-GB" sz="1600" baseline="-25000" dirty="0" smtClean="0"/>
              <a:t>OV</a:t>
            </a:r>
            <a:r>
              <a:rPr lang="en-GB" sz="1600" dirty="0" smtClean="0"/>
              <a:t>=8V</a:t>
            </a:r>
            <a:r>
              <a:rPr lang="en-GB" sz="1600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76 ±2ps </a:t>
            </a:r>
            <a:r>
              <a:rPr lang="en-GB" sz="1600" dirty="0"/>
              <a:t>FWHM (FBK HD-NUV Low Field </a:t>
            </a:r>
            <a:r>
              <a:rPr lang="en-GB" sz="1600" dirty="0" err="1"/>
              <a:t>SiPM</a:t>
            </a:r>
            <a:r>
              <a:rPr lang="en-GB" sz="1600" dirty="0"/>
              <a:t>, 40</a:t>
            </a:r>
            <a:r>
              <a:rPr lang="en-GB" sz="1600" dirty="0">
                <a:latin typeface="Symbol" panose="05050102010706020507" pitchFamily="18" charset="2"/>
              </a:rPr>
              <a:t>m</a:t>
            </a:r>
            <a:r>
              <a:rPr lang="en-GB" sz="1600" dirty="0"/>
              <a:t>m cell, 3.12x3.12mm</a:t>
            </a:r>
            <a:r>
              <a:rPr lang="en-GB" sz="1600" baseline="30000" dirty="0"/>
              <a:t>2</a:t>
            </a:r>
            <a:r>
              <a:rPr lang="en-GB" sz="1600" dirty="0"/>
              <a:t> </a:t>
            </a:r>
            <a:r>
              <a:rPr lang="en-GB" sz="1600" dirty="0" smtClean="0"/>
              <a:t>V</a:t>
            </a:r>
            <a:r>
              <a:rPr lang="en-GB" sz="1600" baseline="-25000" dirty="0" smtClean="0"/>
              <a:t>OV</a:t>
            </a:r>
            <a:r>
              <a:rPr lang="en-GB" sz="1600" dirty="0" smtClean="0"/>
              <a:t>=6.1V)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Linearity error &lt;3% up to 25mA (+ polarity stage) or up to 20mA (- stage)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9% energy resolution for 511keV (</a:t>
            </a:r>
            <a:r>
              <a:rPr lang="en-GB" sz="1600" dirty="0"/>
              <a:t>LYSO:Ce:0.2%Ca </a:t>
            </a:r>
            <a:r>
              <a:rPr lang="en-GB" sz="1600" dirty="0" smtClean="0"/>
              <a:t>3.13x3.13x20mm</a:t>
            </a:r>
            <a:r>
              <a:rPr lang="en-GB" sz="1600" baseline="30000" dirty="0" smtClean="0"/>
              <a:t>3</a:t>
            </a:r>
            <a:r>
              <a:rPr lang="en-US" sz="16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R5900 Hamamatsu 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PMT, 800V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endParaRPr lang="en-GB" sz="1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Jitter 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of ~340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ps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FWHM, which corresponds to the intrinsic PMT time uncertainty when detecting tens of photons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lvl="1"/>
            <a:endParaRPr lang="en-GB" sz="1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Two spin-off projects: </a:t>
            </a: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FastIC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+ and </a:t>
            </a: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FastRICH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5340" y="602836"/>
            <a:ext cx="3138441" cy="42275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55729" y="2716626"/>
            <a:ext cx="353377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FBK HD-NUV Low Field </a:t>
            </a:r>
            <a:r>
              <a:rPr lang="en-GB" sz="1200" dirty="0" err="1"/>
              <a:t>SiPM</a:t>
            </a:r>
            <a:r>
              <a:rPr lang="en-GB" sz="1200" dirty="0"/>
              <a:t> at </a:t>
            </a:r>
            <a:r>
              <a:rPr lang="en-GB" sz="1200" dirty="0" smtClean="0"/>
              <a:t>6.1 </a:t>
            </a:r>
            <a:r>
              <a:rPr lang="en-GB" sz="1200" dirty="0"/>
              <a:t>V of over-voltage.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72090" y="4766098"/>
            <a:ext cx="353377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HPK </a:t>
            </a:r>
            <a:r>
              <a:rPr lang="en-GB" sz="1200" dirty="0" smtClean="0"/>
              <a:t>S13360-3050PE </a:t>
            </a:r>
            <a:r>
              <a:rPr lang="en-GB" sz="1200" dirty="0" err="1" smtClean="0"/>
              <a:t>SiPM</a:t>
            </a:r>
            <a:r>
              <a:rPr lang="en-GB" sz="1200" dirty="0" smtClean="0"/>
              <a:t> </a:t>
            </a:r>
            <a:r>
              <a:rPr lang="en-GB" sz="1200" dirty="0"/>
              <a:t>at </a:t>
            </a:r>
            <a:r>
              <a:rPr lang="en-GB" sz="1200" dirty="0" smtClean="0"/>
              <a:t>8 </a:t>
            </a:r>
            <a:r>
              <a:rPr lang="en-GB" sz="1200" dirty="0"/>
              <a:t>V of over-voltage.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99462" y="66990"/>
            <a:ext cx="48144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CTR measurement with 2 × 2 × 3 mm</a:t>
            </a:r>
            <a:r>
              <a:rPr lang="en-GB" sz="1200" baseline="30000" dirty="0"/>
              <a:t>3</a:t>
            </a:r>
            <a:r>
              <a:rPr lang="en-GB" sz="1200" dirty="0"/>
              <a:t> LSO:Ce0.2%Ca crystals</a:t>
            </a:r>
          </a:p>
          <a:p>
            <a:r>
              <a:rPr lang="en-GB" sz="1200" dirty="0"/>
              <a:t>coupled to FBK (a) and HPK (b) devices in coincidence (20 K events used).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462" y="5267739"/>
            <a:ext cx="4453470" cy="1547831"/>
          </a:xfrm>
          <a:prstGeom prst="rect">
            <a:avLst/>
          </a:prstGeom>
          <a:noFill/>
        </p:spPr>
      </p:pic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352721" y="6356350"/>
            <a:ext cx="2743200" cy="365125"/>
          </a:xfrm>
        </p:spPr>
        <p:txBody>
          <a:bodyPr/>
          <a:lstStyle/>
          <a:p>
            <a:fld id="{A2D97C62-502B-415F-B533-3C810767FC71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1833608" y="984897"/>
            <a:ext cx="1795205" cy="173841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 i="1" dirty="0" smtClean="0">
                <a:solidFill>
                  <a:schemeClr val="bg1"/>
                </a:solidFill>
              </a:rPr>
              <a:t>Fast Timing </a:t>
            </a:r>
          </a:p>
          <a:p>
            <a:pPr algn="ctr"/>
            <a:r>
              <a:rPr lang="en-GB" b="1" i="1" dirty="0" smtClean="0">
                <a:solidFill>
                  <a:schemeClr val="bg1"/>
                </a:solidFill>
              </a:rPr>
              <a:t>detectors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4761913" y="984897"/>
            <a:ext cx="1795205" cy="173841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800" b="1" i="1" dirty="0" smtClean="0">
                <a:solidFill>
                  <a:schemeClr val="bg1"/>
                </a:solidFill>
              </a:rPr>
              <a:t>Front-End</a:t>
            </a:r>
          </a:p>
          <a:p>
            <a:pPr algn="ctr"/>
            <a:r>
              <a:rPr lang="en-GB" sz="1800" b="1" i="1" dirty="0" smtClean="0">
                <a:solidFill>
                  <a:schemeClr val="bg1"/>
                </a:solidFill>
              </a:rPr>
              <a:t>Multi Channel </a:t>
            </a:r>
          </a:p>
          <a:p>
            <a:pPr algn="ctr"/>
            <a:r>
              <a:rPr lang="en-GB" sz="1800" b="1" i="1" dirty="0" smtClean="0">
                <a:solidFill>
                  <a:schemeClr val="bg1"/>
                </a:solidFill>
              </a:rPr>
              <a:t>ASIC 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7700048" y="1013117"/>
            <a:ext cx="1795205" cy="173841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 i="1" dirty="0" smtClean="0">
                <a:solidFill>
                  <a:schemeClr val="bg1"/>
                </a:solidFill>
              </a:rPr>
              <a:t>Time-to-</a:t>
            </a:r>
          </a:p>
          <a:p>
            <a:pPr algn="ctr"/>
            <a:r>
              <a:rPr lang="en-GB" b="1" i="1" dirty="0" smtClean="0">
                <a:solidFill>
                  <a:schemeClr val="bg1"/>
                </a:solidFill>
              </a:rPr>
              <a:t>Digital-</a:t>
            </a:r>
          </a:p>
          <a:p>
            <a:pPr algn="ctr"/>
            <a:r>
              <a:rPr lang="en-GB" b="1" i="1" dirty="0" smtClean="0">
                <a:solidFill>
                  <a:schemeClr val="bg1"/>
                </a:solidFill>
              </a:rPr>
              <a:t>Conversion</a:t>
            </a:r>
            <a:endParaRPr lang="en-GB" b="1" i="1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4" idx="6"/>
            <a:endCxn id="5" idx="2"/>
          </p:cNvCxnSpPr>
          <p:nvPr/>
        </p:nvCxnSpPr>
        <p:spPr bwMode="auto">
          <a:xfrm>
            <a:off x="3628813" y="1854102"/>
            <a:ext cx="11331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6595523" y="1858687"/>
            <a:ext cx="11331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9" name="Title 1"/>
          <p:cNvSpPr txBox="1">
            <a:spLocks/>
          </p:cNvSpPr>
          <p:nvPr/>
        </p:nvSpPr>
        <p:spPr>
          <a:xfrm>
            <a:off x="0" y="-12966"/>
            <a:ext cx="12192000" cy="8629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/>
              <a:t>The </a:t>
            </a:r>
            <a:r>
              <a:rPr lang="en-US" sz="5400" dirty="0" err="1"/>
              <a:t>F</a:t>
            </a:r>
            <a:r>
              <a:rPr lang="en-US" sz="5400" dirty="0" err="1" smtClean="0"/>
              <a:t>astIC</a:t>
            </a:r>
            <a:r>
              <a:rPr lang="en-US" sz="5400" dirty="0" smtClean="0"/>
              <a:t> project: motivation</a:t>
            </a:r>
            <a:endParaRPr lang="en-GB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4447695" y="275152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 smtClean="0"/>
              <a:t>FastIC</a:t>
            </a:r>
            <a:r>
              <a:rPr lang="en-US" i="1" dirty="0" smtClean="0"/>
              <a:t> (65nm, 2020)</a:t>
            </a:r>
            <a:endParaRPr lang="en-GB" i="1" dirty="0"/>
          </a:p>
        </p:txBody>
      </p:sp>
      <p:sp>
        <p:nvSpPr>
          <p:cNvPr id="20" name="Rectangle 19"/>
          <p:cNvSpPr/>
          <p:nvPr/>
        </p:nvSpPr>
        <p:spPr>
          <a:xfrm>
            <a:off x="165233" y="3455203"/>
            <a:ext cx="118615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FastIC addresses limitations from NINO </a:t>
            </a:r>
            <a:r>
              <a:rPr lang="en-US" sz="1600" dirty="0"/>
              <a:t>(2004, 0.25</a:t>
            </a:r>
            <a:r>
              <a:rPr lang="en-US" sz="1600" dirty="0">
                <a:latin typeface="Symbol" panose="05050102010706020507" pitchFamily="18" charset="2"/>
              </a:rPr>
              <a:t>m</a:t>
            </a:r>
            <a:r>
              <a:rPr lang="en-US" sz="1600" dirty="0"/>
              <a:t>m): </a:t>
            </a:r>
            <a:r>
              <a:rPr lang="en-US" sz="1600" dirty="0" smtClean="0"/>
              <a:t>mainly non-linearity of the energy measurement and power consumption</a:t>
            </a:r>
          </a:p>
          <a:p>
            <a:endParaRPr lang="en-GB" sz="1600" dirty="0" smtClean="0"/>
          </a:p>
          <a:p>
            <a:r>
              <a:rPr lang="en-GB" sz="1600" dirty="0" smtClean="0"/>
              <a:t>Highly configurable: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Singled ended, differential and summation of 4 single-ended channels </a:t>
            </a:r>
            <a:r>
              <a:rPr lang="en-GB" sz="1600" dirty="0" smtClean="0"/>
              <a:t>to </a:t>
            </a:r>
            <a:r>
              <a:rPr lang="en-GB" sz="1600" dirty="0" smtClean="0"/>
              <a:t>explore benefits of segmentation of detector </a:t>
            </a:r>
            <a:r>
              <a:rPr lang="en-GB" sz="1600" dirty="0" smtClean="0"/>
              <a:t>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Positive and negative polarity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Large range of input capacitances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Large dynamic range (with positive and negative polarity readout)</a:t>
            </a:r>
          </a:p>
          <a:p>
            <a:endParaRPr lang="en-GB" sz="1600" dirty="0" smtClean="0"/>
          </a:p>
          <a:p>
            <a:r>
              <a:rPr lang="en-GB" sz="1600" dirty="0" smtClean="0"/>
              <a:t>~30 </a:t>
            </a:r>
            <a:r>
              <a:rPr lang="en-GB" sz="1600" dirty="0" err="1" smtClean="0"/>
              <a:t>ps</a:t>
            </a:r>
            <a:r>
              <a:rPr lang="en-GB" sz="1600" dirty="0" smtClean="0"/>
              <a:t> </a:t>
            </a:r>
            <a:r>
              <a:rPr lang="en-GB" sz="1600" dirty="0" err="1" smtClean="0"/>
              <a:t>r.m.s</a:t>
            </a:r>
            <a:r>
              <a:rPr lang="en-GB" sz="1600" dirty="0" smtClean="0"/>
              <a:t>. Jitter (electronics) (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Hamamatsu S13360-3050CS,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3600x50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m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microcells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, 4.5V</a:t>
            </a:r>
            <a:r>
              <a:rPr lang="en-US" sz="1600" baseline="-25000" dirty="0" smtClean="0">
                <a:solidFill>
                  <a:schemeClr val="tx1">
                    <a:lumMod val="50000"/>
                  </a:schemeClr>
                </a:solidFill>
              </a:rPr>
              <a:t>OV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GB" sz="1600" dirty="0" err="1" smtClean="0"/>
              <a:t>wirebonded</a:t>
            </a:r>
            <a:r>
              <a:rPr lang="en-GB" sz="1600" dirty="0" smtClean="0"/>
              <a:t>) + Linear energy measurement (~2.5 % error) up to 20 mA peak (12mW single ended channel)</a:t>
            </a:r>
          </a:p>
          <a:p>
            <a:endParaRPr lang="en-GB" sz="1600" dirty="0" smtClean="0"/>
          </a:p>
          <a:p>
            <a:r>
              <a:rPr lang="en-GB" sz="1600" dirty="0" smtClean="0"/>
              <a:t>Collaboration </a:t>
            </a:r>
            <a:r>
              <a:rPr lang="en-GB" sz="1600" dirty="0"/>
              <a:t>between CERN (KT funded) and University of Barcelona (ICCUB</a:t>
            </a:r>
            <a:r>
              <a:rPr lang="en-GB" sz="1600" dirty="0" smtClean="0"/>
              <a:t>)</a:t>
            </a:r>
            <a:endParaRPr lang="en-GB" sz="16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449002" y="2713161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 smtClean="0"/>
              <a:t>SiPMs</a:t>
            </a:r>
            <a:r>
              <a:rPr lang="en-US" i="1" dirty="0" smtClean="0"/>
              <a:t>, MCPs, PMTs</a:t>
            </a:r>
            <a:endParaRPr lang="en-GB" i="1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2D97C62-502B-415F-B533-3C810767FC7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87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2710185"/>
            <a:ext cx="12192000" cy="8629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/>
              <a:t>The </a:t>
            </a:r>
            <a:r>
              <a:rPr lang="en-US" sz="5400" dirty="0" err="1"/>
              <a:t>F</a:t>
            </a:r>
            <a:r>
              <a:rPr lang="en-US" sz="5400" dirty="0" err="1" smtClean="0"/>
              <a:t>astIC</a:t>
            </a:r>
            <a:r>
              <a:rPr lang="en-US" sz="5400" dirty="0" smtClean="0"/>
              <a:t> project: Architecture</a:t>
            </a:r>
            <a:endParaRPr lang="en-GB" sz="5400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8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901" y="1187226"/>
            <a:ext cx="9625089" cy="473364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 smtClean="0"/>
              <a:t>Single Ended (Positive Polarity) configuration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2" descr="Resultat d'imatges de icc u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66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455" y="1062180"/>
            <a:ext cx="9625089" cy="473364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 smtClean="0"/>
              <a:t>Single Ended (Negative Polarity) configuration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23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455" y="1062180"/>
            <a:ext cx="9625089" cy="473364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 smtClean="0"/>
              <a:t>Differential configuration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74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roup 271"/>
          <p:cNvGrpSpPr/>
          <p:nvPr/>
        </p:nvGrpSpPr>
        <p:grpSpPr>
          <a:xfrm>
            <a:off x="3534262" y="2279923"/>
            <a:ext cx="2451442" cy="998560"/>
            <a:chOff x="243649" y="2277260"/>
            <a:chExt cx="3176537" cy="1235440"/>
          </a:xfrm>
        </p:grpSpPr>
        <p:sp>
          <p:nvSpPr>
            <p:cNvPr id="273" name="Freeform 272"/>
            <p:cNvSpPr/>
            <p:nvPr/>
          </p:nvSpPr>
          <p:spPr>
            <a:xfrm>
              <a:off x="245186" y="2277260"/>
              <a:ext cx="3175000" cy="1092200"/>
            </a:xfrm>
            <a:custGeom>
              <a:avLst/>
              <a:gdLst>
                <a:gd name="connsiteX0" fmla="*/ 0 w 3175000"/>
                <a:gd name="connsiteY0" fmla="*/ 0 h 1092200"/>
                <a:gd name="connsiteX1" fmla="*/ 869950 w 3175000"/>
                <a:gd name="connsiteY1" fmla="*/ 1092200 h 1092200"/>
                <a:gd name="connsiteX2" fmla="*/ 3175000 w 3175000"/>
                <a:gd name="connsiteY2" fmla="*/ 1085850 h 1092200"/>
                <a:gd name="connsiteX3" fmla="*/ 2324100 w 3175000"/>
                <a:gd name="connsiteY3" fmla="*/ 6350 h 1092200"/>
                <a:gd name="connsiteX4" fmla="*/ 0 w 3175000"/>
                <a:gd name="connsiteY4" fmla="*/ 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092200">
                  <a:moveTo>
                    <a:pt x="0" y="0"/>
                  </a:moveTo>
                  <a:lnTo>
                    <a:pt x="869950" y="1092200"/>
                  </a:lnTo>
                  <a:lnTo>
                    <a:pt x="3175000" y="1085850"/>
                  </a:lnTo>
                  <a:lnTo>
                    <a:pt x="232410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Freeform 273"/>
            <p:cNvSpPr/>
            <p:nvPr/>
          </p:nvSpPr>
          <p:spPr>
            <a:xfrm>
              <a:off x="243649" y="2283975"/>
              <a:ext cx="3172131" cy="1228725"/>
            </a:xfrm>
            <a:custGeom>
              <a:avLst/>
              <a:gdLst>
                <a:gd name="connsiteX0" fmla="*/ 6350 w 3200400"/>
                <a:gd name="connsiteY0" fmla="*/ 0 h 1235075"/>
                <a:gd name="connsiteX1" fmla="*/ 0 w 3200400"/>
                <a:gd name="connsiteY1" fmla="*/ 139700 h 1235075"/>
                <a:gd name="connsiteX2" fmla="*/ 873125 w 3200400"/>
                <a:gd name="connsiteY2" fmla="*/ 1231900 h 1235075"/>
                <a:gd name="connsiteX3" fmla="*/ 3197225 w 3200400"/>
                <a:gd name="connsiteY3" fmla="*/ 1235075 h 1235075"/>
                <a:gd name="connsiteX4" fmla="*/ 3200400 w 3200400"/>
                <a:gd name="connsiteY4" fmla="*/ 1095375 h 1235075"/>
                <a:gd name="connsiteX5" fmla="*/ 879475 w 3200400"/>
                <a:gd name="connsiteY5" fmla="*/ 1101725 h 1235075"/>
                <a:gd name="connsiteX6" fmla="*/ 6350 w 3200400"/>
                <a:gd name="connsiteY6" fmla="*/ 0 h 1235075"/>
                <a:gd name="connsiteX0" fmla="*/ 25400 w 3200400"/>
                <a:gd name="connsiteY0" fmla="*/ 0 h 1219200"/>
                <a:gd name="connsiteX1" fmla="*/ 0 w 3200400"/>
                <a:gd name="connsiteY1" fmla="*/ 123825 h 1219200"/>
                <a:gd name="connsiteX2" fmla="*/ 873125 w 3200400"/>
                <a:gd name="connsiteY2" fmla="*/ 1216025 h 1219200"/>
                <a:gd name="connsiteX3" fmla="*/ 3197225 w 3200400"/>
                <a:gd name="connsiteY3" fmla="*/ 1219200 h 1219200"/>
                <a:gd name="connsiteX4" fmla="*/ 3200400 w 3200400"/>
                <a:gd name="connsiteY4" fmla="*/ 1079500 h 1219200"/>
                <a:gd name="connsiteX5" fmla="*/ 879475 w 3200400"/>
                <a:gd name="connsiteY5" fmla="*/ 1085850 h 1219200"/>
                <a:gd name="connsiteX6" fmla="*/ 25400 w 32004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66775 w 3175000"/>
                <a:gd name="connsiteY5" fmla="*/ 1085850 h 1219200"/>
                <a:gd name="connsiteX6" fmla="*/ 0 w 3175000"/>
                <a:gd name="connsiteY6" fmla="*/ 0 h 1219200"/>
                <a:gd name="connsiteX0" fmla="*/ 306 w 3172131"/>
                <a:gd name="connsiteY0" fmla="*/ 0 h 1228725"/>
                <a:gd name="connsiteX1" fmla="*/ 306 w 3172131"/>
                <a:gd name="connsiteY1" fmla="*/ 146050 h 1228725"/>
                <a:gd name="connsiteX2" fmla="*/ 844856 w 3172131"/>
                <a:gd name="connsiteY2" fmla="*/ 1225550 h 1228725"/>
                <a:gd name="connsiteX3" fmla="*/ 3168956 w 3172131"/>
                <a:gd name="connsiteY3" fmla="*/ 1228725 h 1228725"/>
                <a:gd name="connsiteX4" fmla="*/ 3172131 w 3172131"/>
                <a:gd name="connsiteY4" fmla="*/ 1089025 h 1228725"/>
                <a:gd name="connsiteX5" fmla="*/ 863906 w 3172131"/>
                <a:gd name="connsiteY5" fmla="*/ 1095375 h 1228725"/>
                <a:gd name="connsiteX6" fmla="*/ 306 w 3172131"/>
                <a:gd name="connsiteY6" fmla="*/ 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2131" h="1228725">
                  <a:moveTo>
                    <a:pt x="306" y="0"/>
                  </a:moveTo>
                  <a:cubicBezTo>
                    <a:pt x="1364" y="45508"/>
                    <a:pt x="-752" y="100542"/>
                    <a:pt x="306" y="146050"/>
                  </a:cubicBezTo>
                  <a:lnTo>
                    <a:pt x="844856" y="1225550"/>
                  </a:lnTo>
                  <a:lnTo>
                    <a:pt x="3168956" y="1228725"/>
                  </a:lnTo>
                  <a:cubicBezTo>
                    <a:pt x="3170014" y="1182158"/>
                    <a:pt x="3171073" y="1135592"/>
                    <a:pt x="3172131" y="1089025"/>
                  </a:cubicBezTo>
                  <a:lnTo>
                    <a:pt x="863906" y="1095375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5" name="Straight Connector 274"/>
            <p:cNvCxnSpPr/>
            <p:nvPr/>
          </p:nvCxnSpPr>
          <p:spPr>
            <a:xfrm>
              <a:off x="1107745" y="3373000"/>
              <a:ext cx="0" cy="139700"/>
            </a:xfrm>
            <a:prstGeom prst="line">
              <a:avLst/>
            </a:pr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>
              <a:off x="452981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>
              <a:off x="663770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>
              <a:off x="864373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/>
          </p:nvCxnSpPr>
          <p:spPr>
            <a:xfrm>
              <a:off x="1075162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>
              <a:off x="1283556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>
              <a:off x="1494345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/>
          </p:nvCxnSpPr>
          <p:spPr>
            <a:xfrm>
              <a:off x="1694948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>
              <a:off x="1905737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/>
          </p:nvCxnSpPr>
          <p:spPr>
            <a:xfrm>
              <a:off x="2114131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>
              <a:off x="2324920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/>
          </p:nvCxnSpPr>
          <p:spPr>
            <a:xfrm>
              <a:off x="384175" y="2420888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/>
          </p:nvCxnSpPr>
          <p:spPr>
            <a:xfrm>
              <a:off x="487452" y="256490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>
              <a:off x="611560" y="270892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>
              <a:off x="733520" y="286246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>
              <a:off x="853777" y="302076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>
              <a:off x="993029" y="3188589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2" name="Group 291"/>
          <p:cNvGrpSpPr/>
          <p:nvPr/>
        </p:nvGrpSpPr>
        <p:grpSpPr>
          <a:xfrm>
            <a:off x="4272562" y="3242298"/>
            <a:ext cx="2451442" cy="998560"/>
            <a:chOff x="243649" y="2277260"/>
            <a:chExt cx="3176537" cy="1235440"/>
          </a:xfrm>
        </p:grpSpPr>
        <p:sp>
          <p:nvSpPr>
            <p:cNvPr id="293" name="Freeform 292"/>
            <p:cNvSpPr/>
            <p:nvPr/>
          </p:nvSpPr>
          <p:spPr>
            <a:xfrm>
              <a:off x="245186" y="2277260"/>
              <a:ext cx="3175000" cy="1092200"/>
            </a:xfrm>
            <a:custGeom>
              <a:avLst/>
              <a:gdLst>
                <a:gd name="connsiteX0" fmla="*/ 0 w 3175000"/>
                <a:gd name="connsiteY0" fmla="*/ 0 h 1092200"/>
                <a:gd name="connsiteX1" fmla="*/ 869950 w 3175000"/>
                <a:gd name="connsiteY1" fmla="*/ 1092200 h 1092200"/>
                <a:gd name="connsiteX2" fmla="*/ 3175000 w 3175000"/>
                <a:gd name="connsiteY2" fmla="*/ 1085850 h 1092200"/>
                <a:gd name="connsiteX3" fmla="*/ 2324100 w 3175000"/>
                <a:gd name="connsiteY3" fmla="*/ 6350 h 1092200"/>
                <a:gd name="connsiteX4" fmla="*/ 0 w 3175000"/>
                <a:gd name="connsiteY4" fmla="*/ 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092200">
                  <a:moveTo>
                    <a:pt x="0" y="0"/>
                  </a:moveTo>
                  <a:lnTo>
                    <a:pt x="869950" y="1092200"/>
                  </a:lnTo>
                  <a:lnTo>
                    <a:pt x="3175000" y="1085850"/>
                  </a:lnTo>
                  <a:lnTo>
                    <a:pt x="232410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Freeform 293"/>
            <p:cNvSpPr/>
            <p:nvPr/>
          </p:nvSpPr>
          <p:spPr>
            <a:xfrm>
              <a:off x="243649" y="2283975"/>
              <a:ext cx="3172131" cy="1228725"/>
            </a:xfrm>
            <a:custGeom>
              <a:avLst/>
              <a:gdLst>
                <a:gd name="connsiteX0" fmla="*/ 6350 w 3200400"/>
                <a:gd name="connsiteY0" fmla="*/ 0 h 1235075"/>
                <a:gd name="connsiteX1" fmla="*/ 0 w 3200400"/>
                <a:gd name="connsiteY1" fmla="*/ 139700 h 1235075"/>
                <a:gd name="connsiteX2" fmla="*/ 873125 w 3200400"/>
                <a:gd name="connsiteY2" fmla="*/ 1231900 h 1235075"/>
                <a:gd name="connsiteX3" fmla="*/ 3197225 w 3200400"/>
                <a:gd name="connsiteY3" fmla="*/ 1235075 h 1235075"/>
                <a:gd name="connsiteX4" fmla="*/ 3200400 w 3200400"/>
                <a:gd name="connsiteY4" fmla="*/ 1095375 h 1235075"/>
                <a:gd name="connsiteX5" fmla="*/ 879475 w 3200400"/>
                <a:gd name="connsiteY5" fmla="*/ 1101725 h 1235075"/>
                <a:gd name="connsiteX6" fmla="*/ 6350 w 3200400"/>
                <a:gd name="connsiteY6" fmla="*/ 0 h 1235075"/>
                <a:gd name="connsiteX0" fmla="*/ 25400 w 3200400"/>
                <a:gd name="connsiteY0" fmla="*/ 0 h 1219200"/>
                <a:gd name="connsiteX1" fmla="*/ 0 w 3200400"/>
                <a:gd name="connsiteY1" fmla="*/ 123825 h 1219200"/>
                <a:gd name="connsiteX2" fmla="*/ 873125 w 3200400"/>
                <a:gd name="connsiteY2" fmla="*/ 1216025 h 1219200"/>
                <a:gd name="connsiteX3" fmla="*/ 3197225 w 3200400"/>
                <a:gd name="connsiteY3" fmla="*/ 1219200 h 1219200"/>
                <a:gd name="connsiteX4" fmla="*/ 3200400 w 3200400"/>
                <a:gd name="connsiteY4" fmla="*/ 1079500 h 1219200"/>
                <a:gd name="connsiteX5" fmla="*/ 879475 w 3200400"/>
                <a:gd name="connsiteY5" fmla="*/ 1085850 h 1219200"/>
                <a:gd name="connsiteX6" fmla="*/ 25400 w 32004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66775 w 3175000"/>
                <a:gd name="connsiteY5" fmla="*/ 1085850 h 1219200"/>
                <a:gd name="connsiteX6" fmla="*/ 0 w 3175000"/>
                <a:gd name="connsiteY6" fmla="*/ 0 h 1219200"/>
                <a:gd name="connsiteX0" fmla="*/ 306 w 3172131"/>
                <a:gd name="connsiteY0" fmla="*/ 0 h 1228725"/>
                <a:gd name="connsiteX1" fmla="*/ 306 w 3172131"/>
                <a:gd name="connsiteY1" fmla="*/ 146050 h 1228725"/>
                <a:gd name="connsiteX2" fmla="*/ 844856 w 3172131"/>
                <a:gd name="connsiteY2" fmla="*/ 1225550 h 1228725"/>
                <a:gd name="connsiteX3" fmla="*/ 3168956 w 3172131"/>
                <a:gd name="connsiteY3" fmla="*/ 1228725 h 1228725"/>
                <a:gd name="connsiteX4" fmla="*/ 3172131 w 3172131"/>
                <a:gd name="connsiteY4" fmla="*/ 1089025 h 1228725"/>
                <a:gd name="connsiteX5" fmla="*/ 863906 w 3172131"/>
                <a:gd name="connsiteY5" fmla="*/ 1095375 h 1228725"/>
                <a:gd name="connsiteX6" fmla="*/ 306 w 3172131"/>
                <a:gd name="connsiteY6" fmla="*/ 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2131" h="1228725">
                  <a:moveTo>
                    <a:pt x="306" y="0"/>
                  </a:moveTo>
                  <a:cubicBezTo>
                    <a:pt x="1364" y="45508"/>
                    <a:pt x="-752" y="100542"/>
                    <a:pt x="306" y="146050"/>
                  </a:cubicBezTo>
                  <a:lnTo>
                    <a:pt x="844856" y="1225550"/>
                  </a:lnTo>
                  <a:lnTo>
                    <a:pt x="3168956" y="1228725"/>
                  </a:lnTo>
                  <a:cubicBezTo>
                    <a:pt x="3170014" y="1182158"/>
                    <a:pt x="3171073" y="1135592"/>
                    <a:pt x="3172131" y="1089025"/>
                  </a:cubicBezTo>
                  <a:lnTo>
                    <a:pt x="863906" y="1095375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5" name="Straight Connector 294"/>
            <p:cNvCxnSpPr/>
            <p:nvPr/>
          </p:nvCxnSpPr>
          <p:spPr>
            <a:xfrm>
              <a:off x="1107745" y="3373000"/>
              <a:ext cx="0" cy="139700"/>
            </a:xfrm>
            <a:prstGeom prst="line">
              <a:avLst/>
            </a:pr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>
              <a:off x="452981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>
              <a:off x="663770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>
              <a:off x="864373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>
              <a:off x="1075162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/>
          </p:nvCxnSpPr>
          <p:spPr>
            <a:xfrm>
              <a:off x="1283556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>
              <a:off x="1494345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1694948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1905737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2114131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>
              <a:off x="2324920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384175" y="2420888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>
              <a:off x="487452" y="256490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611560" y="270892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>
              <a:off x="733520" y="286246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853777" y="302076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993029" y="3188589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265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Implementation: combination of signals</a:t>
            </a:r>
            <a:endParaRPr lang="en-GB" dirty="0"/>
          </a:p>
        </p:txBody>
      </p:sp>
      <p:grpSp>
        <p:nvGrpSpPr>
          <p:cNvPr id="203" name="Group 202"/>
          <p:cNvGrpSpPr/>
          <p:nvPr/>
        </p:nvGrpSpPr>
        <p:grpSpPr>
          <a:xfrm>
            <a:off x="8233921" y="2943201"/>
            <a:ext cx="432048" cy="421591"/>
            <a:chOff x="3419872" y="3943513"/>
            <a:chExt cx="432048" cy="421591"/>
          </a:xfrm>
        </p:grpSpPr>
        <p:sp>
          <p:nvSpPr>
            <p:cNvPr id="204" name="Rectangle 203"/>
            <p:cNvSpPr/>
            <p:nvPr/>
          </p:nvSpPr>
          <p:spPr>
            <a:xfrm>
              <a:off x="3419872" y="3943513"/>
              <a:ext cx="432048" cy="421591"/>
            </a:xfrm>
            <a:prstGeom prst="rect">
              <a:avLst/>
            </a:prstGeom>
            <a:noFill/>
            <a:ln>
              <a:solidFill>
                <a:srgbClr val="0030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Freeform 204"/>
            <p:cNvSpPr/>
            <p:nvPr/>
          </p:nvSpPr>
          <p:spPr>
            <a:xfrm>
              <a:off x="3460750" y="4064001"/>
              <a:ext cx="333375" cy="228600"/>
            </a:xfrm>
            <a:custGeom>
              <a:avLst/>
              <a:gdLst>
                <a:gd name="connsiteX0" fmla="*/ 0 w 333375"/>
                <a:gd name="connsiteY0" fmla="*/ 231775 h 231775"/>
                <a:gd name="connsiteX1" fmla="*/ 117475 w 333375"/>
                <a:gd name="connsiteY1" fmla="*/ 231775 h 231775"/>
                <a:gd name="connsiteX2" fmla="*/ 244475 w 333375"/>
                <a:gd name="connsiteY2" fmla="*/ 0 h 231775"/>
                <a:gd name="connsiteX3" fmla="*/ 333375 w 333375"/>
                <a:gd name="connsiteY3" fmla="*/ 3175 h 231775"/>
                <a:gd name="connsiteX4" fmla="*/ 333375 w 333375"/>
                <a:gd name="connsiteY4" fmla="*/ 3175 h 231775"/>
                <a:gd name="connsiteX0" fmla="*/ 0 w 333375"/>
                <a:gd name="connsiteY0" fmla="*/ 228600 h 228600"/>
                <a:gd name="connsiteX1" fmla="*/ 117475 w 333375"/>
                <a:gd name="connsiteY1" fmla="*/ 228600 h 228600"/>
                <a:gd name="connsiteX2" fmla="*/ 219075 w 333375"/>
                <a:gd name="connsiteY2" fmla="*/ 0 h 228600"/>
                <a:gd name="connsiteX3" fmla="*/ 333375 w 333375"/>
                <a:gd name="connsiteY3" fmla="*/ 0 h 228600"/>
                <a:gd name="connsiteX4" fmla="*/ 333375 w 333375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228600">
                  <a:moveTo>
                    <a:pt x="0" y="228600"/>
                  </a:moveTo>
                  <a:lnTo>
                    <a:pt x="117475" y="228600"/>
                  </a:lnTo>
                  <a:lnTo>
                    <a:pt x="219075" y="0"/>
                  </a:lnTo>
                  <a:lnTo>
                    <a:pt x="333375" y="0"/>
                  </a:lnTo>
                  <a:lnTo>
                    <a:pt x="333375" y="0"/>
                  </a:ln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6" name="Straight Connector 205"/>
            <p:cNvCxnSpPr/>
            <p:nvPr/>
          </p:nvCxnSpPr>
          <p:spPr>
            <a:xfrm>
              <a:off x="3460750" y="4171305"/>
              <a:ext cx="333375" cy="0"/>
            </a:xfrm>
            <a:prstGeom prst="line">
              <a:avLst/>
            </a:prstGeom>
            <a:ln w="952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Isosceles Triangle 208"/>
          <p:cNvSpPr/>
          <p:nvPr/>
        </p:nvSpPr>
        <p:spPr>
          <a:xfrm rot="5400000">
            <a:off x="7092005" y="2891099"/>
            <a:ext cx="512072" cy="532496"/>
          </a:xfrm>
          <a:prstGeom prst="triangle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4" name="Straight Connector 213"/>
          <p:cNvCxnSpPr>
            <a:stCxn id="209" idx="0"/>
            <a:endCxn id="204" idx="1"/>
          </p:cNvCxnSpPr>
          <p:nvPr/>
        </p:nvCxnSpPr>
        <p:spPr>
          <a:xfrm flipV="1">
            <a:off x="7614289" y="3153997"/>
            <a:ext cx="619632" cy="335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8" name="Group 127"/>
          <p:cNvGrpSpPr/>
          <p:nvPr/>
        </p:nvGrpSpPr>
        <p:grpSpPr>
          <a:xfrm>
            <a:off x="1642170" y="2280062"/>
            <a:ext cx="2451442" cy="998560"/>
            <a:chOff x="243649" y="2277260"/>
            <a:chExt cx="3176537" cy="1235440"/>
          </a:xfrm>
        </p:grpSpPr>
        <p:sp>
          <p:nvSpPr>
            <p:cNvPr id="129" name="Freeform 128"/>
            <p:cNvSpPr/>
            <p:nvPr/>
          </p:nvSpPr>
          <p:spPr>
            <a:xfrm>
              <a:off x="245186" y="2277260"/>
              <a:ext cx="3175000" cy="1092200"/>
            </a:xfrm>
            <a:custGeom>
              <a:avLst/>
              <a:gdLst>
                <a:gd name="connsiteX0" fmla="*/ 0 w 3175000"/>
                <a:gd name="connsiteY0" fmla="*/ 0 h 1092200"/>
                <a:gd name="connsiteX1" fmla="*/ 869950 w 3175000"/>
                <a:gd name="connsiteY1" fmla="*/ 1092200 h 1092200"/>
                <a:gd name="connsiteX2" fmla="*/ 3175000 w 3175000"/>
                <a:gd name="connsiteY2" fmla="*/ 1085850 h 1092200"/>
                <a:gd name="connsiteX3" fmla="*/ 2324100 w 3175000"/>
                <a:gd name="connsiteY3" fmla="*/ 6350 h 1092200"/>
                <a:gd name="connsiteX4" fmla="*/ 0 w 3175000"/>
                <a:gd name="connsiteY4" fmla="*/ 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092200">
                  <a:moveTo>
                    <a:pt x="0" y="0"/>
                  </a:moveTo>
                  <a:lnTo>
                    <a:pt x="869950" y="1092200"/>
                  </a:lnTo>
                  <a:lnTo>
                    <a:pt x="3175000" y="1085850"/>
                  </a:lnTo>
                  <a:lnTo>
                    <a:pt x="232410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Freeform 129"/>
            <p:cNvSpPr/>
            <p:nvPr/>
          </p:nvSpPr>
          <p:spPr>
            <a:xfrm>
              <a:off x="243649" y="2283975"/>
              <a:ext cx="3172131" cy="1228725"/>
            </a:xfrm>
            <a:custGeom>
              <a:avLst/>
              <a:gdLst>
                <a:gd name="connsiteX0" fmla="*/ 6350 w 3200400"/>
                <a:gd name="connsiteY0" fmla="*/ 0 h 1235075"/>
                <a:gd name="connsiteX1" fmla="*/ 0 w 3200400"/>
                <a:gd name="connsiteY1" fmla="*/ 139700 h 1235075"/>
                <a:gd name="connsiteX2" fmla="*/ 873125 w 3200400"/>
                <a:gd name="connsiteY2" fmla="*/ 1231900 h 1235075"/>
                <a:gd name="connsiteX3" fmla="*/ 3197225 w 3200400"/>
                <a:gd name="connsiteY3" fmla="*/ 1235075 h 1235075"/>
                <a:gd name="connsiteX4" fmla="*/ 3200400 w 3200400"/>
                <a:gd name="connsiteY4" fmla="*/ 1095375 h 1235075"/>
                <a:gd name="connsiteX5" fmla="*/ 879475 w 3200400"/>
                <a:gd name="connsiteY5" fmla="*/ 1101725 h 1235075"/>
                <a:gd name="connsiteX6" fmla="*/ 6350 w 3200400"/>
                <a:gd name="connsiteY6" fmla="*/ 0 h 1235075"/>
                <a:gd name="connsiteX0" fmla="*/ 25400 w 3200400"/>
                <a:gd name="connsiteY0" fmla="*/ 0 h 1219200"/>
                <a:gd name="connsiteX1" fmla="*/ 0 w 3200400"/>
                <a:gd name="connsiteY1" fmla="*/ 123825 h 1219200"/>
                <a:gd name="connsiteX2" fmla="*/ 873125 w 3200400"/>
                <a:gd name="connsiteY2" fmla="*/ 1216025 h 1219200"/>
                <a:gd name="connsiteX3" fmla="*/ 3197225 w 3200400"/>
                <a:gd name="connsiteY3" fmla="*/ 1219200 h 1219200"/>
                <a:gd name="connsiteX4" fmla="*/ 3200400 w 3200400"/>
                <a:gd name="connsiteY4" fmla="*/ 1079500 h 1219200"/>
                <a:gd name="connsiteX5" fmla="*/ 879475 w 3200400"/>
                <a:gd name="connsiteY5" fmla="*/ 1085850 h 1219200"/>
                <a:gd name="connsiteX6" fmla="*/ 25400 w 32004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66775 w 3175000"/>
                <a:gd name="connsiteY5" fmla="*/ 1085850 h 1219200"/>
                <a:gd name="connsiteX6" fmla="*/ 0 w 3175000"/>
                <a:gd name="connsiteY6" fmla="*/ 0 h 1219200"/>
                <a:gd name="connsiteX0" fmla="*/ 306 w 3172131"/>
                <a:gd name="connsiteY0" fmla="*/ 0 h 1228725"/>
                <a:gd name="connsiteX1" fmla="*/ 306 w 3172131"/>
                <a:gd name="connsiteY1" fmla="*/ 146050 h 1228725"/>
                <a:gd name="connsiteX2" fmla="*/ 844856 w 3172131"/>
                <a:gd name="connsiteY2" fmla="*/ 1225550 h 1228725"/>
                <a:gd name="connsiteX3" fmla="*/ 3168956 w 3172131"/>
                <a:gd name="connsiteY3" fmla="*/ 1228725 h 1228725"/>
                <a:gd name="connsiteX4" fmla="*/ 3172131 w 3172131"/>
                <a:gd name="connsiteY4" fmla="*/ 1089025 h 1228725"/>
                <a:gd name="connsiteX5" fmla="*/ 863906 w 3172131"/>
                <a:gd name="connsiteY5" fmla="*/ 1095375 h 1228725"/>
                <a:gd name="connsiteX6" fmla="*/ 306 w 3172131"/>
                <a:gd name="connsiteY6" fmla="*/ 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2131" h="1228725">
                  <a:moveTo>
                    <a:pt x="306" y="0"/>
                  </a:moveTo>
                  <a:cubicBezTo>
                    <a:pt x="1364" y="45508"/>
                    <a:pt x="-752" y="100542"/>
                    <a:pt x="306" y="146050"/>
                  </a:cubicBezTo>
                  <a:lnTo>
                    <a:pt x="844856" y="1225550"/>
                  </a:lnTo>
                  <a:lnTo>
                    <a:pt x="3168956" y="1228725"/>
                  </a:lnTo>
                  <a:cubicBezTo>
                    <a:pt x="3170014" y="1182158"/>
                    <a:pt x="3171073" y="1135592"/>
                    <a:pt x="3172131" y="1089025"/>
                  </a:cubicBezTo>
                  <a:lnTo>
                    <a:pt x="863906" y="1095375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1" name="Straight Connector 130"/>
            <p:cNvCxnSpPr/>
            <p:nvPr/>
          </p:nvCxnSpPr>
          <p:spPr>
            <a:xfrm>
              <a:off x="1107745" y="3373000"/>
              <a:ext cx="0" cy="139700"/>
            </a:xfrm>
            <a:prstGeom prst="line">
              <a:avLst/>
            </a:pr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452981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663770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864373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1075162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1283556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1494345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1694948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1905737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2114131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2324920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84175" y="2420888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87452" y="256490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611560" y="270892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733520" y="286246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853777" y="302076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993029" y="3188589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Group 187"/>
          <p:cNvGrpSpPr/>
          <p:nvPr/>
        </p:nvGrpSpPr>
        <p:grpSpPr>
          <a:xfrm>
            <a:off x="2380470" y="3242437"/>
            <a:ext cx="2451442" cy="998560"/>
            <a:chOff x="243649" y="2277260"/>
            <a:chExt cx="3176537" cy="1235440"/>
          </a:xfrm>
        </p:grpSpPr>
        <p:sp>
          <p:nvSpPr>
            <p:cNvPr id="189" name="Freeform 188"/>
            <p:cNvSpPr/>
            <p:nvPr/>
          </p:nvSpPr>
          <p:spPr>
            <a:xfrm>
              <a:off x="245186" y="2277260"/>
              <a:ext cx="3175000" cy="1092200"/>
            </a:xfrm>
            <a:custGeom>
              <a:avLst/>
              <a:gdLst>
                <a:gd name="connsiteX0" fmla="*/ 0 w 3175000"/>
                <a:gd name="connsiteY0" fmla="*/ 0 h 1092200"/>
                <a:gd name="connsiteX1" fmla="*/ 869950 w 3175000"/>
                <a:gd name="connsiteY1" fmla="*/ 1092200 h 1092200"/>
                <a:gd name="connsiteX2" fmla="*/ 3175000 w 3175000"/>
                <a:gd name="connsiteY2" fmla="*/ 1085850 h 1092200"/>
                <a:gd name="connsiteX3" fmla="*/ 2324100 w 3175000"/>
                <a:gd name="connsiteY3" fmla="*/ 6350 h 1092200"/>
                <a:gd name="connsiteX4" fmla="*/ 0 w 3175000"/>
                <a:gd name="connsiteY4" fmla="*/ 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092200">
                  <a:moveTo>
                    <a:pt x="0" y="0"/>
                  </a:moveTo>
                  <a:lnTo>
                    <a:pt x="869950" y="1092200"/>
                  </a:lnTo>
                  <a:lnTo>
                    <a:pt x="3175000" y="1085850"/>
                  </a:lnTo>
                  <a:lnTo>
                    <a:pt x="232410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Freeform 189"/>
            <p:cNvSpPr/>
            <p:nvPr/>
          </p:nvSpPr>
          <p:spPr>
            <a:xfrm>
              <a:off x="243649" y="2283975"/>
              <a:ext cx="3172131" cy="1228725"/>
            </a:xfrm>
            <a:custGeom>
              <a:avLst/>
              <a:gdLst>
                <a:gd name="connsiteX0" fmla="*/ 6350 w 3200400"/>
                <a:gd name="connsiteY0" fmla="*/ 0 h 1235075"/>
                <a:gd name="connsiteX1" fmla="*/ 0 w 3200400"/>
                <a:gd name="connsiteY1" fmla="*/ 139700 h 1235075"/>
                <a:gd name="connsiteX2" fmla="*/ 873125 w 3200400"/>
                <a:gd name="connsiteY2" fmla="*/ 1231900 h 1235075"/>
                <a:gd name="connsiteX3" fmla="*/ 3197225 w 3200400"/>
                <a:gd name="connsiteY3" fmla="*/ 1235075 h 1235075"/>
                <a:gd name="connsiteX4" fmla="*/ 3200400 w 3200400"/>
                <a:gd name="connsiteY4" fmla="*/ 1095375 h 1235075"/>
                <a:gd name="connsiteX5" fmla="*/ 879475 w 3200400"/>
                <a:gd name="connsiteY5" fmla="*/ 1101725 h 1235075"/>
                <a:gd name="connsiteX6" fmla="*/ 6350 w 3200400"/>
                <a:gd name="connsiteY6" fmla="*/ 0 h 1235075"/>
                <a:gd name="connsiteX0" fmla="*/ 25400 w 3200400"/>
                <a:gd name="connsiteY0" fmla="*/ 0 h 1219200"/>
                <a:gd name="connsiteX1" fmla="*/ 0 w 3200400"/>
                <a:gd name="connsiteY1" fmla="*/ 123825 h 1219200"/>
                <a:gd name="connsiteX2" fmla="*/ 873125 w 3200400"/>
                <a:gd name="connsiteY2" fmla="*/ 1216025 h 1219200"/>
                <a:gd name="connsiteX3" fmla="*/ 3197225 w 3200400"/>
                <a:gd name="connsiteY3" fmla="*/ 1219200 h 1219200"/>
                <a:gd name="connsiteX4" fmla="*/ 3200400 w 3200400"/>
                <a:gd name="connsiteY4" fmla="*/ 1079500 h 1219200"/>
                <a:gd name="connsiteX5" fmla="*/ 879475 w 3200400"/>
                <a:gd name="connsiteY5" fmla="*/ 1085850 h 1219200"/>
                <a:gd name="connsiteX6" fmla="*/ 25400 w 32004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66775 w 3175000"/>
                <a:gd name="connsiteY5" fmla="*/ 1085850 h 1219200"/>
                <a:gd name="connsiteX6" fmla="*/ 0 w 3175000"/>
                <a:gd name="connsiteY6" fmla="*/ 0 h 1219200"/>
                <a:gd name="connsiteX0" fmla="*/ 306 w 3172131"/>
                <a:gd name="connsiteY0" fmla="*/ 0 h 1228725"/>
                <a:gd name="connsiteX1" fmla="*/ 306 w 3172131"/>
                <a:gd name="connsiteY1" fmla="*/ 146050 h 1228725"/>
                <a:gd name="connsiteX2" fmla="*/ 844856 w 3172131"/>
                <a:gd name="connsiteY2" fmla="*/ 1225550 h 1228725"/>
                <a:gd name="connsiteX3" fmla="*/ 3168956 w 3172131"/>
                <a:gd name="connsiteY3" fmla="*/ 1228725 h 1228725"/>
                <a:gd name="connsiteX4" fmla="*/ 3172131 w 3172131"/>
                <a:gd name="connsiteY4" fmla="*/ 1089025 h 1228725"/>
                <a:gd name="connsiteX5" fmla="*/ 863906 w 3172131"/>
                <a:gd name="connsiteY5" fmla="*/ 1095375 h 1228725"/>
                <a:gd name="connsiteX6" fmla="*/ 306 w 3172131"/>
                <a:gd name="connsiteY6" fmla="*/ 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2131" h="1228725">
                  <a:moveTo>
                    <a:pt x="306" y="0"/>
                  </a:moveTo>
                  <a:cubicBezTo>
                    <a:pt x="1364" y="45508"/>
                    <a:pt x="-752" y="100542"/>
                    <a:pt x="306" y="146050"/>
                  </a:cubicBezTo>
                  <a:lnTo>
                    <a:pt x="844856" y="1225550"/>
                  </a:lnTo>
                  <a:lnTo>
                    <a:pt x="3168956" y="1228725"/>
                  </a:lnTo>
                  <a:cubicBezTo>
                    <a:pt x="3170014" y="1182158"/>
                    <a:pt x="3171073" y="1135592"/>
                    <a:pt x="3172131" y="1089025"/>
                  </a:cubicBezTo>
                  <a:lnTo>
                    <a:pt x="863906" y="1095375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1" name="Straight Connector 190"/>
            <p:cNvCxnSpPr/>
            <p:nvPr/>
          </p:nvCxnSpPr>
          <p:spPr>
            <a:xfrm>
              <a:off x="1107745" y="3373000"/>
              <a:ext cx="0" cy="139700"/>
            </a:xfrm>
            <a:prstGeom prst="line">
              <a:avLst/>
            </a:pr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452981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663770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864373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1075162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1283556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1494345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1694948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1905737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2114131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324920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384175" y="2420888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487452" y="256490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611560" y="270892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733520" y="286246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853777" y="302076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993029" y="3188589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1650948" y="2279987"/>
            <a:ext cx="5069656" cy="2116238"/>
            <a:chOff x="243649" y="2277260"/>
            <a:chExt cx="3176537" cy="1235440"/>
          </a:xfrm>
        </p:grpSpPr>
        <p:sp>
          <p:nvSpPr>
            <p:cNvPr id="106" name="Freeform 105"/>
            <p:cNvSpPr/>
            <p:nvPr/>
          </p:nvSpPr>
          <p:spPr>
            <a:xfrm>
              <a:off x="245186" y="2277260"/>
              <a:ext cx="3175000" cy="1092200"/>
            </a:xfrm>
            <a:custGeom>
              <a:avLst/>
              <a:gdLst>
                <a:gd name="connsiteX0" fmla="*/ 0 w 3175000"/>
                <a:gd name="connsiteY0" fmla="*/ 0 h 1092200"/>
                <a:gd name="connsiteX1" fmla="*/ 869950 w 3175000"/>
                <a:gd name="connsiteY1" fmla="*/ 1092200 h 1092200"/>
                <a:gd name="connsiteX2" fmla="*/ 3175000 w 3175000"/>
                <a:gd name="connsiteY2" fmla="*/ 1085850 h 1092200"/>
                <a:gd name="connsiteX3" fmla="*/ 2324100 w 3175000"/>
                <a:gd name="connsiteY3" fmla="*/ 6350 h 1092200"/>
                <a:gd name="connsiteX4" fmla="*/ 0 w 3175000"/>
                <a:gd name="connsiteY4" fmla="*/ 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092200">
                  <a:moveTo>
                    <a:pt x="0" y="0"/>
                  </a:moveTo>
                  <a:lnTo>
                    <a:pt x="869950" y="1092200"/>
                  </a:lnTo>
                  <a:lnTo>
                    <a:pt x="3175000" y="1085850"/>
                  </a:lnTo>
                  <a:lnTo>
                    <a:pt x="232410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Freeform 106"/>
            <p:cNvSpPr/>
            <p:nvPr/>
          </p:nvSpPr>
          <p:spPr>
            <a:xfrm>
              <a:off x="243649" y="2283975"/>
              <a:ext cx="3172131" cy="1228725"/>
            </a:xfrm>
            <a:custGeom>
              <a:avLst/>
              <a:gdLst>
                <a:gd name="connsiteX0" fmla="*/ 6350 w 3200400"/>
                <a:gd name="connsiteY0" fmla="*/ 0 h 1235075"/>
                <a:gd name="connsiteX1" fmla="*/ 0 w 3200400"/>
                <a:gd name="connsiteY1" fmla="*/ 139700 h 1235075"/>
                <a:gd name="connsiteX2" fmla="*/ 873125 w 3200400"/>
                <a:gd name="connsiteY2" fmla="*/ 1231900 h 1235075"/>
                <a:gd name="connsiteX3" fmla="*/ 3197225 w 3200400"/>
                <a:gd name="connsiteY3" fmla="*/ 1235075 h 1235075"/>
                <a:gd name="connsiteX4" fmla="*/ 3200400 w 3200400"/>
                <a:gd name="connsiteY4" fmla="*/ 1095375 h 1235075"/>
                <a:gd name="connsiteX5" fmla="*/ 879475 w 3200400"/>
                <a:gd name="connsiteY5" fmla="*/ 1101725 h 1235075"/>
                <a:gd name="connsiteX6" fmla="*/ 6350 w 3200400"/>
                <a:gd name="connsiteY6" fmla="*/ 0 h 1235075"/>
                <a:gd name="connsiteX0" fmla="*/ 25400 w 3200400"/>
                <a:gd name="connsiteY0" fmla="*/ 0 h 1219200"/>
                <a:gd name="connsiteX1" fmla="*/ 0 w 3200400"/>
                <a:gd name="connsiteY1" fmla="*/ 123825 h 1219200"/>
                <a:gd name="connsiteX2" fmla="*/ 873125 w 3200400"/>
                <a:gd name="connsiteY2" fmla="*/ 1216025 h 1219200"/>
                <a:gd name="connsiteX3" fmla="*/ 3197225 w 3200400"/>
                <a:gd name="connsiteY3" fmla="*/ 1219200 h 1219200"/>
                <a:gd name="connsiteX4" fmla="*/ 3200400 w 3200400"/>
                <a:gd name="connsiteY4" fmla="*/ 1079500 h 1219200"/>
                <a:gd name="connsiteX5" fmla="*/ 879475 w 3200400"/>
                <a:gd name="connsiteY5" fmla="*/ 1085850 h 1219200"/>
                <a:gd name="connsiteX6" fmla="*/ 25400 w 32004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54075 w 3175000"/>
                <a:gd name="connsiteY5" fmla="*/ 1085850 h 1219200"/>
                <a:gd name="connsiteX6" fmla="*/ 0 w 3175000"/>
                <a:gd name="connsiteY6" fmla="*/ 0 h 1219200"/>
                <a:gd name="connsiteX0" fmla="*/ 0 w 3175000"/>
                <a:gd name="connsiteY0" fmla="*/ 0 h 1219200"/>
                <a:gd name="connsiteX1" fmla="*/ 3175 w 3175000"/>
                <a:gd name="connsiteY1" fmla="*/ 136525 h 1219200"/>
                <a:gd name="connsiteX2" fmla="*/ 847725 w 3175000"/>
                <a:gd name="connsiteY2" fmla="*/ 1216025 h 1219200"/>
                <a:gd name="connsiteX3" fmla="*/ 3171825 w 3175000"/>
                <a:gd name="connsiteY3" fmla="*/ 1219200 h 1219200"/>
                <a:gd name="connsiteX4" fmla="*/ 3175000 w 3175000"/>
                <a:gd name="connsiteY4" fmla="*/ 1079500 h 1219200"/>
                <a:gd name="connsiteX5" fmla="*/ 866775 w 3175000"/>
                <a:gd name="connsiteY5" fmla="*/ 1085850 h 1219200"/>
                <a:gd name="connsiteX6" fmla="*/ 0 w 3175000"/>
                <a:gd name="connsiteY6" fmla="*/ 0 h 1219200"/>
                <a:gd name="connsiteX0" fmla="*/ 306 w 3172131"/>
                <a:gd name="connsiteY0" fmla="*/ 0 h 1228725"/>
                <a:gd name="connsiteX1" fmla="*/ 306 w 3172131"/>
                <a:gd name="connsiteY1" fmla="*/ 146050 h 1228725"/>
                <a:gd name="connsiteX2" fmla="*/ 844856 w 3172131"/>
                <a:gd name="connsiteY2" fmla="*/ 1225550 h 1228725"/>
                <a:gd name="connsiteX3" fmla="*/ 3168956 w 3172131"/>
                <a:gd name="connsiteY3" fmla="*/ 1228725 h 1228725"/>
                <a:gd name="connsiteX4" fmla="*/ 3172131 w 3172131"/>
                <a:gd name="connsiteY4" fmla="*/ 1089025 h 1228725"/>
                <a:gd name="connsiteX5" fmla="*/ 863906 w 3172131"/>
                <a:gd name="connsiteY5" fmla="*/ 1095375 h 1228725"/>
                <a:gd name="connsiteX6" fmla="*/ 306 w 3172131"/>
                <a:gd name="connsiteY6" fmla="*/ 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2131" h="1228725">
                  <a:moveTo>
                    <a:pt x="306" y="0"/>
                  </a:moveTo>
                  <a:cubicBezTo>
                    <a:pt x="1364" y="45508"/>
                    <a:pt x="-752" y="100542"/>
                    <a:pt x="306" y="146050"/>
                  </a:cubicBezTo>
                  <a:lnTo>
                    <a:pt x="844856" y="1225550"/>
                  </a:lnTo>
                  <a:lnTo>
                    <a:pt x="3168956" y="1228725"/>
                  </a:lnTo>
                  <a:cubicBezTo>
                    <a:pt x="3170014" y="1182158"/>
                    <a:pt x="3171073" y="1135592"/>
                    <a:pt x="3172131" y="1089025"/>
                  </a:cubicBezTo>
                  <a:lnTo>
                    <a:pt x="863906" y="1095375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8" name="Straight Connector 107"/>
            <p:cNvCxnSpPr/>
            <p:nvPr/>
          </p:nvCxnSpPr>
          <p:spPr>
            <a:xfrm>
              <a:off x="1107745" y="3373000"/>
              <a:ext cx="0" cy="139700"/>
            </a:xfrm>
            <a:prstGeom prst="line">
              <a:avLst/>
            </a:pr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452981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663770" y="229069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864373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1075162" y="2287150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283556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1494345" y="228609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694948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1905737" y="2282559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2114131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2324920" y="2282952"/>
              <a:ext cx="859218" cy="106630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384175" y="2420888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487452" y="256490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611560" y="270892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733520" y="2862460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853777" y="3020764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993029" y="3188589"/>
              <a:ext cx="2277503" cy="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1" name="Straight Connector 140"/>
          <p:cNvCxnSpPr>
            <a:endCxn id="209" idx="3"/>
          </p:cNvCxnSpPr>
          <p:nvPr/>
        </p:nvCxnSpPr>
        <p:spPr>
          <a:xfrm>
            <a:off x="6007467" y="3144413"/>
            <a:ext cx="1074327" cy="1293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Flowchart: Off-page Connector 141">
            <a:extLst>
              <a:ext uri="{FF2B5EF4-FFF2-40B4-BE49-F238E27FC236}">
                <a16:creationId xmlns:a16="http://schemas.microsoft.com/office/drawing/2014/main" id="{43B205EC-BE43-4987-8A20-CC753240BFC0}"/>
              </a:ext>
            </a:extLst>
          </p:cNvPr>
          <p:cNvSpPr/>
          <p:nvPr/>
        </p:nvSpPr>
        <p:spPr>
          <a:xfrm rot="5400000">
            <a:off x="9357228" y="2740616"/>
            <a:ext cx="590139" cy="820528"/>
          </a:xfrm>
          <a:prstGeom prst="flowChartOffpageConnector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endParaRPr lang="en-GB" dirty="0"/>
          </a:p>
        </p:txBody>
      </p:sp>
      <p:cxnSp>
        <p:nvCxnSpPr>
          <p:cNvPr id="143" name="Straight Connector 142"/>
          <p:cNvCxnSpPr>
            <a:stCxn id="204" idx="3"/>
            <a:endCxn id="142" idx="2"/>
          </p:cNvCxnSpPr>
          <p:nvPr/>
        </p:nvCxnSpPr>
        <p:spPr>
          <a:xfrm flipV="1">
            <a:off x="8665969" y="3150882"/>
            <a:ext cx="576064" cy="311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826746" y="2752918"/>
            <a:ext cx="2088232" cy="80065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766359" y="2357609"/>
            <a:ext cx="1111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Front-End</a:t>
            </a:r>
            <a:endParaRPr lang="en-GB" dirty="0"/>
          </a:p>
        </p:txBody>
      </p:sp>
      <p:sp>
        <p:nvSpPr>
          <p:cNvPr id="144" name="TextBox 143"/>
          <p:cNvSpPr txBox="1"/>
          <p:nvPr/>
        </p:nvSpPr>
        <p:spPr>
          <a:xfrm>
            <a:off x="9322719" y="238575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TDC</a:t>
            </a:r>
            <a:endParaRPr lang="en-GB" dirty="0"/>
          </a:p>
        </p:txBody>
      </p:sp>
      <p:sp>
        <p:nvSpPr>
          <p:cNvPr id="145" name="TextBox 144"/>
          <p:cNvSpPr txBox="1"/>
          <p:nvPr/>
        </p:nvSpPr>
        <p:spPr>
          <a:xfrm>
            <a:off x="1861514" y="1717782"/>
            <a:ext cx="3087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Large area </a:t>
            </a:r>
            <a:r>
              <a:rPr lang="en-US" b="1" u="sng" dirty="0" err="1"/>
              <a:t>SiPM</a:t>
            </a:r>
            <a:r>
              <a:rPr lang="en-US" b="1" u="sng" dirty="0"/>
              <a:t> → Large </a:t>
            </a:r>
            <a:r>
              <a:rPr lang="en-US" b="1" u="sng" dirty="0" err="1"/>
              <a:t>Cdet</a:t>
            </a:r>
            <a:r>
              <a:rPr lang="en-US" b="1" u="sng" dirty="0"/>
              <a:t> </a:t>
            </a:r>
            <a:endParaRPr lang="en-GB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27819" y="4902133"/>
                <a:ext cx="8288337" cy="1405135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/>
                  <a:t>Large area </a:t>
                </a:r>
                <a:r>
                  <a:rPr lang="en-US" sz="1600" dirty="0" err="1"/>
                  <a:t>SiPMs</a:t>
                </a:r>
                <a:r>
                  <a:rPr lang="en-US" sz="1600" dirty="0"/>
                  <a:t> can </a:t>
                </a:r>
                <a:r>
                  <a:rPr lang="en-US" sz="1600" dirty="0" smtClean="0"/>
                  <a:t>have an </a:t>
                </a:r>
                <a:r>
                  <a:rPr lang="en-US" sz="1600" dirty="0"/>
                  <a:t>equivalent detector capacitance higher than 1 </a:t>
                </a:r>
                <a:r>
                  <a:rPr lang="en-US" sz="1600" dirty="0" err="1" smtClean="0"/>
                  <a:t>nF</a:t>
                </a:r>
                <a:endParaRPr lang="en-US" sz="1600" dirty="0"/>
              </a:p>
              <a:p>
                <a:r>
                  <a:rPr lang="en-US" sz="1600" dirty="0" smtClean="0"/>
                  <a:t>This high input capacitance degrades the </a:t>
                </a:r>
                <a:r>
                  <a:rPr lang="en-US" sz="1600" dirty="0"/>
                  <a:t>slew-rate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𝑆𝑅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𝑑𝑒𝑡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𝑑𝑒𝑡</m:t>
                            </m:r>
                          </m:sub>
                        </m:sSub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4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7819" y="4902133"/>
                <a:ext cx="8288337" cy="1405135"/>
              </a:xfrm>
              <a:blipFill>
                <a:blip r:embed="rId2"/>
                <a:stretch>
                  <a:fillRect l="-294" t="-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7C62-502B-415F-B533-3C810767FC71}" type="slidenum">
              <a:rPr lang="en-GB" smtClean="0"/>
              <a:t>9</a:t>
            </a:fld>
            <a:endParaRPr lang="en-GB"/>
          </a:p>
        </p:txBody>
      </p:sp>
      <p:pic>
        <p:nvPicPr>
          <p:cNvPr id="118" name="Picture 7">
            <a:extLst>
              <a:ext uri="{FF2B5EF4-FFF2-40B4-BE49-F238E27FC236}">
                <a16:creationId xmlns:a16="http://schemas.microsoft.com/office/drawing/2014/main" id="{57F8F0E0-D686-44B2-AA1C-BC7432666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7"/>
          <a:stretch/>
        </p:blipFill>
        <p:spPr>
          <a:xfrm>
            <a:off x="11234384" y="6001418"/>
            <a:ext cx="957616" cy="87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1" name="Picture 2" descr="Resultat d'imatges de icc u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902" y="6234536"/>
            <a:ext cx="2546547" cy="58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0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27590</TotalTime>
  <Words>2735</Words>
  <Application>Microsoft Office PowerPoint</Application>
  <PresentationFormat>Widescreen</PresentationFormat>
  <Paragraphs>443</Paragraphs>
  <Slides>32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PowerPoint Presentation</vt:lpstr>
      <vt:lpstr>Outline</vt:lpstr>
      <vt:lpstr>PowerPoint Presentation</vt:lpstr>
      <vt:lpstr>PowerPoint Presentation</vt:lpstr>
      <vt:lpstr>PowerPoint Presentation</vt:lpstr>
      <vt:lpstr>Single Ended (Positive Polarity) configuration</vt:lpstr>
      <vt:lpstr>Single Ended (Negative Polarity) configuration</vt:lpstr>
      <vt:lpstr>Differential configuration</vt:lpstr>
      <vt:lpstr>Implementation: combination of signals</vt:lpstr>
      <vt:lpstr>Strategy to cope with large detectors</vt:lpstr>
      <vt:lpstr>SUM4 (Positive Polarity) configuration</vt:lpstr>
      <vt:lpstr>SUM4 (Negative Polarity) configuration</vt:lpstr>
      <vt:lpstr>PowerPoint Presentation</vt:lpstr>
      <vt:lpstr>Evaluation system</vt:lpstr>
      <vt:lpstr>Evaluation system</vt:lpstr>
      <vt:lpstr>PowerPoint Presentation</vt:lpstr>
      <vt:lpstr>Time waveforms</vt:lpstr>
      <vt:lpstr>PowerPoint Presentation</vt:lpstr>
      <vt:lpstr>PowerPoint Presentation</vt:lpstr>
      <vt:lpstr> SiPM measurements</vt:lpstr>
      <vt:lpstr>Setup for SPTR measurement</vt:lpstr>
      <vt:lpstr>SPTR measurement</vt:lpstr>
      <vt:lpstr>Energy resolution measurement</vt:lpstr>
      <vt:lpstr>Coincidence Time Resolution</vt:lpstr>
      <vt:lpstr>Coincidence Time Resolution</vt:lpstr>
      <vt:lpstr>Coincidence Time Resolution</vt:lpstr>
      <vt:lpstr>PowerPoint Presentation</vt:lpstr>
      <vt:lpstr>PowerPoint Presentation</vt:lpstr>
      <vt:lpstr>PowerPoint Presentation</vt:lpstr>
      <vt:lpstr>Towards FastRICH</vt:lpstr>
      <vt:lpstr>PowerPoint Presentation</vt:lpstr>
      <vt:lpstr>Summary of results with FastIC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Rafael Ballabriga Sune</dc:creator>
  <cp:lastModifiedBy>Rafael Ballabriga Sune</cp:lastModifiedBy>
  <cp:revision>520</cp:revision>
  <cp:lastPrinted>2020-02-03T15:26:43Z</cp:lastPrinted>
  <dcterms:created xsi:type="dcterms:W3CDTF">2020-01-22T19:21:56Z</dcterms:created>
  <dcterms:modified xsi:type="dcterms:W3CDTF">2022-09-04T19:47:37Z</dcterms:modified>
</cp:coreProperties>
</file>