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02" r:id="rId2"/>
    <p:sldMasterId id="2147483674" r:id="rId3"/>
    <p:sldMasterId id="2147483677" r:id="rId4"/>
  </p:sldMasterIdLst>
  <p:notesMasterIdLst>
    <p:notesMasterId r:id="rId37"/>
  </p:notesMasterIdLst>
  <p:handoutMasterIdLst>
    <p:handoutMasterId r:id="rId38"/>
  </p:handoutMasterIdLst>
  <p:sldIdLst>
    <p:sldId id="686" r:id="rId5"/>
    <p:sldId id="691" r:id="rId6"/>
    <p:sldId id="975" r:id="rId7"/>
    <p:sldId id="978" r:id="rId8"/>
    <p:sldId id="1015" r:id="rId9"/>
    <p:sldId id="1017" r:id="rId10"/>
    <p:sldId id="1031" r:id="rId11"/>
    <p:sldId id="1018" r:id="rId12"/>
    <p:sldId id="1019" r:id="rId13"/>
    <p:sldId id="1024" r:id="rId14"/>
    <p:sldId id="1023" r:id="rId15"/>
    <p:sldId id="1027" r:id="rId16"/>
    <p:sldId id="1030" r:id="rId17"/>
    <p:sldId id="1025" r:id="rId18"/>
    <p:sldId id="1026" r:id="rId19"/>
    <p:sldId id="1034" r:id="rId20"/>
    <p:sldId id="1033" r:id="rId21"/>
    <p:sldId id="1035" r:id="rId22"/>
    <p:sldId id="1036" r:id="rId23"/>
    <p:sldId id="981" r:id="rId24"/>
    <p:sldId id="1038" r:id="rId25"/>
    <p:sldId id="1045" r:id="rId26"/>
    <p:sldId id="1046" r:id="rId27"/>
    <p:sldId id="977" r:id="rId28"/>
    <p:sldId id="974" r:id="rId29"/>
    <p:sldId id="1032" r:id="rId30"/>
    <p:sldId id="989" r:id="rId31"/>
    <p:sldId id="1003" r:id="rId32"/>
    <p:sldId id="1043" r:id="rId33"/>
    <p:sldId id="1041" r:id="rId34"/>
    <p:sldId id="936" r:id="rId35"/>
    <p:sldId id="1044" r:id="rId36"/>
  </p:sldIdLst>
  <p:sldSz cx="18288000" cy="10287000"/>
  <p:notesSz cx="6858000" cy="9144000"/>
  <p:defaultTextStyle>
    <a:defPPr>
      <a:defRPr lang="uk-UA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vanni Paternoster" initials="GP" lastIdx="1" clrIdx="0">
    <p:extLst>
      <p:ext uri="{19B8F6BF-5375-455C-9EA6-DF929625EA0E}">
        <p15:presenceInfo xmlns:p15="http://schemas.microsoft.com/office/powerpoint/2012/main" userId="S-1-5-21-2103128890-231609770-29589445-148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66B3"/>
    <a:srgbClr val="FFFF00"/>
    <a:srgbClr val="4F81BD"/>
    <a:srgbClr val="F87910"/>
    <a:srgbClr val="8D42C6"/>
    <a:srgbClr val="FF5555"/>
    <a:srgbClr val="E27272"/>
    <a:srgbClr val="FF9933"/>
    <a:srgbClr val="FFFFFF"/>
    <a:srgbClr val="64D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Stile con tema 2 - Colore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53" autoAdjust="0"/>
    <p:restoredTop sz="93861" autoAdjust="0"/>
  </p:normalViewPr>
  <p:slideViewPr>
    <p:cSldViewPr>
      <p:cViewPr varScale="1">
        <p:scale>
          <a:sx n="46" d="100"/>
          <a:sy n="46" d="100"/>
        </p:scale>
        <p:origin x="561" y="30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-257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66294"/>
    </p:cViewPr>
  </p:sorterViewPr>
  <p:notesViewPr>
    <p:cSldViewPr>
      <p:cViewPr varScale="1">
        <p:scale>
          <a:sx n="76" d="100"/>
          <a:sy n="76" d="100"/>
        </p:scale>
        <p:origin x="3432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nicolo\Downloads\RSD2_Digitiz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nicolo\Downloads\RSD2_Digitize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nicolo\Downloads\RSD2_Digitize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nicolo\Downloads\RSD2_Digitizer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nicolo\Downloads\RSD2_Digitizer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RSD2 crosses: spatial resolution when the total AC amplitude = 60  mV</a:t>
            </a:r>
          </a:p>
        </c:rich>
      </c:tx>
      <c:layout>
        <c:manualLayout>
          <c:xMode val="edge"/>
          <c:yMode val="edge"/>
          <c:x val="0.13645833333333332"/>
          <c:y val="2.01412836116296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918242762179347"/>
          <c:y val="0.15374618482135988"/>
          <c:w val="0.83934047187700467"/>
          <c:h val="0.6561439708127413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Sheet1!$I$4</c:f>
              <c:strCache>
                <c:ptCount val="1"/>
                <c:pt idx="0">
                  <c:v>1300 um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12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trendline>
            <c:spPr>
              <a:ln w="22225" cap="rnd">
                <a:solidFill>
                  <a:schemeClr val="tx1"/>
                </a:solidFill>
                <a:prstDash val="dash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0.37835031941963421"/>
                  <c:y val="0.11374864590014194"/>
                </c:manualLayout>
              </c:layout>
              <c:numFmt formatCode="#,##0.0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</c:trendlineLbl>
          </c:trendline>
          <c:xVal>
            <c:numRef>
              <c:f>Sheet1!$CB$425:$CB$428</c:f>
              <c:numCache>
                <c:formatCode>General</c:formatCode>
                <c:ptCount val="4"/>
                <c:pt idx="0">
                  <c:v>1300</c:v>
                </c:pt>
                <c:pt idx="1">
                  <c:v>450</c:v>
                </c:pt>
                <c:pt idx="2">
                  <c:v>340</c:v>
                </c:pt>
                <c:pt idx="3">
                  <c:v>200</c:v>
                </c:pt>
              </c:numCache>
            </c:numRef>
          </c:xVal>
          <c:yVal>
            <c:numRef>
              <c:f>Sheet1!$CC$425:$CC$428</c:f>
              <c:numCache>
                <c:formatCode>General</c:formatCode>
                <c:ptCount val="4"/>
                <c:pt idx="0">
                  <c:v>40</c:v>
                </c:pt>
                <c:pt idx="1">
                  <c:v>15</c:v>
                </c:pt>
                <c:pt idx="2">
                  <c:v>13</c:v>
                </c:pt>
                <c:pt idx="3">
                  <c:v>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836-4360-A158-1FBFE0771B12}"/>
            </c:ext>
          </c:extLst>
        </c:ser>
        <c:ser>
          <c:idx val="3"/>
          <c:order val="1"/>
          <c:tx>
            <c:strRef>
              <c:f>Sheet1!$AH$25</c:f>
              <c:strCache>
                <c:ptCount val="1"/>
              </c:strCache>
            </c:strRef>
          </c:tx>
          <c:spPr>
            <a:ln w="254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strRef>
              <c:f>Sheet1!$AP$41:$AP$46</c:f>
              <c:strCache>
                <c:ptCount val="6"/>
                <c:pt idx="0">
                  <c:v>Gain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</c:strCache>
            </c:strRef>
          </c:xVal>
          <c:yVal>
            <c:numRef>
              <c:f>Sheet1!$AT$20:$AT$31</c:f>
              <c:numCache>
                <c:formatCode>General</c:formatCode>
                <c:ptCount val="12"/>
                <c:pt idx="0">
                  <c:v>9.6519428096109241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836-4360-A158-1FBFE0771B12}"/>
            </c:ext>
          </c:extLst>
        </c:ser>
        <c:ser>
          <c:idx val="1"/>
          <c:order val="2"/>
          <c:tx>
            <c:strRef>
              <c:f>Sheet1!$K$23</c:f>
              <c:strCache>
                <c:ptCount val="1"/>
              </c:strCache>
            </c:strRef>
          </c:tx>
          <c:spPr>
            <a:ln w="25400" cap="rnd">
              <a:solidFill>
                <a:schemeClr val="accent4"/>
              </a:solidFill>
              <a:prstDash val="lgDashDot"/>
              <a:round/>
            </a:ln>
            <a:effectLst/>
          </c:spPr>
          <c:marker>
            <c:symbol val="none"/>
          </c:marker>
          <c:xVal>
            <c:strRef>
              <c:f>Sheet1!$AP$41:$AP$46</c:f>
              <c:strCache>
                <c:ptCount val="6"/>
                <c:pt idx="0">
                  <c:v>Gain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</c:strCache>
            </c:strRef>
          </c:xVal>
          <c:yVal>
            <c:numRef>
              <c:f>Sheet1!$AS$34:$AS$39</c:f>
              <c:numCache>
                <c:formatCode>General</c:formatCode>
                <c:ptCount val="6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0836-4360-A158-1FBFE0771B12}"/>
            </c:ext>
          </c:extLst>
        </c:ser>
        <c:ser>
          <c:idx val="2"/>
          <c:order val="3"/>
          <c:tx>
            <c:strRef>
              <c:f>Sheet1!$J$23</c:f>
              <c:strCache>
                <c:ptCount val="1"/>
              </c:strCache>
            </c:strRef>
          </c:tx>
          <c:spPr>
            <a:ln w="25400" cap="rnd">
              <a:solidFill>
                <a:srgbClr val="00B050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Sheet1!$AG$40:$AG$45</c:f>
              <c:numCache>
                <c:formatCode>General</c:formatCode>
                <c:ptCount val="6"/>
              </c:numCache>
            </c:numRef>
          </c:xVal>
          <c:yVal>
            <c:numRef>
              <c:f>Sheet1!$AR$41:$AR$46</c:f>
              <c:numCache>
                <c:formatCode>General</c:formatCode>
                <c:ptCount val="6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0836-4360-A158-1FBFE0771B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1430959"/>
        <c:axId val="414208895"/>
      </c:scatterChart>
      <c:valAx>
        <c:axId val="14814309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Pitch [um]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4208895"/>
        <c:crosses val="autoZero"/>
        <c:crossBetween val="midCat"/>
      </c:valAx>
      <c:valAx>
        <c:axId val="414208895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Resolution [um]</a:t>
                </a:r>
              </a:p>
            </c:rich>
          </c:tx>
          <c:layout>
            <c:manualLayout>
              <c:xMode val="edge"/>
              <c:yMode val="edge"/>
              <c:x val="3.4161832849252054E-2"/>
              <c:y val="0.219866625294993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8143095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="1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RSD2 Crosses: time jitter  for 3 different pixel sizes </a:t>
            </a:r>
          </a:p>
        </c:rich>
      </c:tx>
      <c:layout>
        <c:manualLayout>
          <c:xMode val="edge"/>
          <c:yMode val="edge"/>
          <c:x val="0.19943178970201289"/>
          <c:y val="4.07521405103025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9.9070645740715543E-2"/>
          <c:y val="0.15374618482135988"/>
          <c:w val="0.85945219200861922"/>
          <c:h val="0.6892936469260561"/>
        </c:manualLayout>
      </c:layout>
      <c:scatterChart>
        <c:scatterStyle val="smoothMarker"/>
        <c:varyColors val="0"/>
        <c:ser>
          <c:idx val="3"/>
          <c:order val="0"/>
          <c:tx>
            <c:strRef>
              <c:f>Sheet1!$V$35</c:f>
              <c:strCache>
                <c:ptCount val="1"/>
                <c:pt idx="0">
                  <c:v>Calculated Jitter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Sheet1!$U$36:$U$60</c:f>
              <c:numCache>
                <c:formatCode>General</c:formatCode>
                <c:ptCount val="2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75</c:v>
                </c:pt>
                <c:pt idx="14">
                  <c:v>85</c:v>
                </c:pt>
                <c:pt idx="15">
                  <c:v>95</c:v>
                </c:pt>
                <c:pt idx="16">
                  <c:v>105</c:v>
                </c:pt>
                <c:pt idx="17">
                  <c:v>115</c:v>
                </c:pt>
                <c:pt idx="18">
                  <c:v>125</c:v>
                </c:pt>
                <c:pt idx="19">
                  <c:v>135</c:v>
                </c:pt>
                <c:pt idx="20">
                  <c:v>145</c:v>
                </c:pt>
                <c:pt idx="21">
                  <c:v>155</c:v>
                </c:pt>
                <c:pt idx="22">
                  <c:v>165</c:v>
                </c:pt>
                <c:pt idx="23">
                  <c:v>175</c:v>
                </c:pt>
                <c:pt idx="24">
                  <c:v>185</c:v>
                </c:pt>
              </c:numCache>
            </c:numRef>
          </c:xVal>
          <c:yVal>
            <c:numRef>
              <c:f>Sheet1!$AA$36:$AA$60</c:f>
              <c:numCache>
                <c:formatCode>General</c:formatCode>
                <c:ptCount val="25"/>
                <c:pt idx="0">
                  <c:v>240</c:v>
                </c:pt>
                <c:pt idx="1">
                  <c:v>120</c:v>
                </c:pt>
                <c:pt idx="2">
                  <c:v>80</c:v>
                </c:pt>
                <c:pt idx="3">
                  <c:v>60</c:v>
                </c:pt>
                <c:pt idx="4">
                  <c:v>48</c:v>
                </c:pt>
                <c:pt idx="5">
                  <c:v>40</c:v>
                </c:pt>
                <c:pt idx="6">
                  <c:v>34.285714285714285</c:v>
                </c:pt>
                <c:pt idx="7">
                  <c:v>30</c:v>
                </c:pt>
                <c:pt idx="8">
                  <c:v>26.666666666666668</c:v>
                </c:pt>
                <c:pt idx="9">
                  <c:v>24</c:v>
                </c:pt>
                <c:pt idx="10">
                  <c:v>21.818181818181817</c:v>
                </c:pt>
                <c:pt idx="11">
                  <c:v>20</c:v>
                </c:pt>
                <c:pt idx="12">
                  <c:v>18.46153846153846</c:v>
                </c:pt>
                <c:pt idx="13">
                  <c:v>16</c:v>
                </c:pt>
                <c:pt idx="14">
                  <c:v>14.117647058823529</c:v>
                </c:pt>
                <c:pt idx="15">
                  <c:v>12.631578947368421</c:v>
                </c:pt>
                <c:pt idx="16">
                  <c:v>11.428571428571429</c:v>
                </c:pt>
                <c:pt idx="17">
                  <c:v>10.434782608695652</c:v>
                </c:pt>
                <c:pt idx="18">
                  <c:v>9.6</c:v>
                </c:pt>
                <c:pt idx="19">
                  <c:v>8.8888888888888893</c:v>
                </c:pt>
                <c:pt idx="20">
                  <c:v>8.2758620689655178</c:v>
                </c:pt>
                <c:pt idx="21">
                  <c:v>7.741935483870968</c:v>
                </c:pt>
                <c:pt idx="22">
                  <c:v>7.2727272727272725</c:v>
                </c:pt>
                <c:pt idx="23">
                  <c:v>6.8571428571428568</c:v>
                </c:pt>
                <c:pt idx="24">
                  <c:v>6.4864864864864868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C6E-40F5-B082-888D2B63B82A}"/>
            </c:ext>
          </c:extLst>
        </c:ser>
        <c:ser>
          <c:idx val="1"/>
          <c:order val="1"/>
          <c:tx>
            <c:strRef>
              <c:f>Sheet1!$I$5</c:f>
              <c:strCache>
                <c:ptCount val="1"/>
                <c:pt idx="0">
                  <c:v>1300 x 1300 um^2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12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xVal>
            <c:numRef>
              <c:f>Sheet1!$C$16:$C$18</c:f>
              <c:numCache>
                <c:formatCode>General</c:formatCode>
                <c:ptCount val="3"/>
                <c:pt idx="0">
                  <c:v>25</c:v>
                </c:pt>
                <c:pt idx="1">
                  <c:v>44</c:v>
                </c:pt>
                <c:pt idx="2">
                  <c:v>63</c:v>
                </c:pt>
              </c:numCache>
            </c:numRef>
          </c:xVal>
          <c:yVal>
            <c:numRef>
              <c:f>Sheet1!$H$16:$H$18</c:f>
              <c:numCache>
                <c:formatCode>0.00</c:formatCode>
                <c:ptCount val="3"/>
                <c:pt idx="0">
                  <c:v>56.745043836444431</c:v>
                </c:pt>
                <c:pt idx="1">
                  <c:v>32.878564445547191</c:v>
                </c:pt>
                <c:pt idx="2">
                  <c:v>23.402777612924499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C6E-40F5-B082-888D2B63B82A}"/>
            </c:ext>
          </c:extLst>
        </c:ser>
        <c:ser>
          <c:idx val="0"/>
          <c:order val="2"/>
          <c:tx>
            <c:strRef>
              <c:f>Sheet1!$U$5</c:f>
              <c:strCache>
                <c:ptCount val="1"/>
                <c:pt idx="0">
                  <c:v>450 x 450 um^2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16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Sheet1!$O$10:$O$16</c:f>
              <c:numCache>
                <c:formatCode>General</c:formatCode>
                <c:ptCount val="7"/>
                <c:pt idx="0">
                  <c:v>39</c:v>
                </c:pt>
                <c:pt idx="1">
                  <c:v>48</c:v>
                </c:pt>
                <c:pt idx="2">
                  <c:v>57</c:v>
                </c:pt>
                <c:pt idx="3">
                  <c:v>80</c:v>
                </c:pt>
                <c:pt idx="4">
                  <c:v>83</c:v>
                </c:pt>
                <c:pt idx="5">
                  <c:v>103</c:v>
                </c:pt>
                <c:pt idx="6">
                  <c:v>108</c:v>
                </c:pt>
              </c:numCache>
            </c:numRef>
          </c:xVal>
          <c:yVal>
            <c:numRef>
              <c:f>Sheet1!$Y$10:$Y$16</c:f>
              <c:numCache>
                <c:formatCode>0.0</c:formatCode>
                <c:ptCount val="7"/>
                <c:pt idx="0">
                  <c:v>36.371554819666422</c:v>
                </c:pt>
                <c:pt idx="1">
                  <c:v>28.908303305451881</c:v>
                </c:pt>
                <c:pt idx="2">
                  <c:v>22.726416347501864</c:v>
                </c:pt>
                <c:pt idx="3">
                  <c:v>17.598011251274958</c:v>
                </c:pt>
                <c:pt idx="4">
                  <c:v>16.497272501841024</c:v>
                </c:pt>
                <c:pt idx="5">
                  <c:v>15.370426148939398</c:v>
                </c:pt>
                <c:pt idx="6">
                  <c:v>14.211263138792415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C6E-40F5-B082-888D2B63B82A}"/>
            </c:ext>
          </c:extLst>
        </c:ser>
        <c:ser>
          <c:idx val="2"/>
          <c:order val="3"/>
          <c:tx>
            <c:strRef>
              <c:f>Sheet1!$AM$5</c:f>
              <c:strCache>
                <c:ptCount val="1"/>
                <c:pt idx="0">
                  <c:v>200 x 340 um^2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17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Sheet1!$AF$12:$AF$20</c:f>
              <c:numCache>
                <c:formatCode>General</c:formatCode>
                <c:ptCount val="9"/>
                <c:pt idx="0">
                  <c:v>20.7</c:v>
                </c:pt>
                <c:pt idx="1">
                  <c:v>23</c:v>
                </c:pt>
                <c:pt idx="2">
                  <c:v>30.6</c:v>
                </c:pt>
                <c:pt idx="3">
                  <c:v>39</c:v>
                </c:pt>
                <c:pt idx="4">
                  <c:v>59.5</c:v>
                </c:pt>
                <c:pt idx="5">
                  <c:v>76</c:v>
                </c:pt>
                <c:pt idx="6">
                  <c:v>94</c:v>
                </c:pt>
                <c:pt idx="7">
                  <c:v>139</c:v>
                </c:pt>
                <c:pt idx="8">
                  <c:v>173</c:v>
                </c:pt>
              </c:numCache>
            </c:numRef>
          </c:xVal>
          <c:yVal>
            <c:numRef>
              <c:f>Sheet1!$AR$12:$AR$20</c:f>
              <c:numCache>
                <c:formatCode>General</c:formatCode>
                <c:ptCount val="9"/>
                <c:pt idx="0">
                  <c:v>54.801551072939532</c:v>
                </c:pt>
                <c:pt idx="1">
                  <c:v>56.540604878264254</c:v>
                </c:pt>
                <c:pt idx="2">
                  <c:v>39.413703200790465</c:v>
                </c:pt>
                <c:pt idx="3">
                  <c:v>30.311054089226261</c:v>
                </c:pt>
                <c:pt idx="4">
                  <c:v>18.677258899528056</c:v>
                </c:pt>
                <c:pt idx="5">
                  <c:v>15.749285698088025</c:v>
                </c:pt>
                <c:pt idx="6">
                  <c:v>12.041594578792296</c:v>
                </c:pt>
                <c:pt idx="7">
                  <c:v>8.662563131083088</c:v>
                </c:pt>
                <c:pt idx="8">
                  <c:v>7.7775317421403054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C6E-40F5-B082-888D2B63B8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1430959"/>
        <c:axId val="414208895"/>
      </c:scatterChart>
      <c:valAx>
        <c:axId val="14814309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Total AC amplitude [mV]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4208895"/>
        <c:crosses val="autoZero"/>
        <c:crossBetween val="midCat"/>
        <c:majorUnit val="20"/>
      </c:valAx>
      <c:valAx>
        <c:axId val="414208895"/>
        <c:scaling>
          <c:orientation val="minMax"/>
          <c:max val="8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Jitter  [ps]</a:t>
                </a:r>
              </a:p>
            </c:rich>
          </c:tx>
          <c:layout>
            <c:manualLayout>
              <c:xMode val="edge"/>
              <c:yMode val="edge"/>
              <c:x val="1.7820406081701743E-2"/>
              <c:y val="0.362086371547383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8143095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250434733274541"/>
          <c:y val="0.17113151734411577"/>
          <c:w val="0.25129593755043428"/>
          <c:h val="0.325634796262731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RSD2 Crosses: time jitter  for 3 different pixel sizes </a:t>
            </a:r>
          </a:p>
        </c:rich>
      </c:tx>
      <c:layout>
        <c:manualLayout>
          <c:xMode val="edge"/>
          <c:yMode val="edge"/>
          <c:x val="0.19943178970201289"/>
          <c:y val="4.075214051030253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9.9070645740715543E-2"/>
          <c:y val="0.15374618482135988"/>
          <c:w val="0.85945219200861922"/>
          <c:h val="0.6892936469260561"/>
        </c:manualLayout>
      </c:layout>
      <c:scatterChart>
        <c:scatterStyle val="smoothMarker"/>
        <c:varyColors val="0"/>
        <c:ser>
          <c:idx val="3"/>
          <c:order val="0"/>
          <c:tx>
            <c:strRef>
              <c:f>Sheet1!$V$35</c:f>
              <c:strCache>
                <c:ptCount val="1"/>
                <c:pt idx="0">
                  <c:v>Calculated Jitter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Sheet1!$U$36:$U$60</c:f>
              <c:numCache>
                <c:formatCode>General</c:formatCode>
                <c:ptCount val="25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  <c:pt idx="6">
                  <c:v>35</c:v>
                </c:pt>
                <c:pt idx="7">
                  <c:v>40</c:v>
                </c:pt>
                <c:pt idx="8">
                  <c:v>45</c:v>
                </c:pt>
                <c:pt idx="9">
                  <c:v>50</c:v>
                </c:pt>
                <c:pt idx="10">
                  <c:v>55</c:v>
                </c:pt>
                <c:pt idx="11">
                  <c:v>60</c:v>
                </c:pt>
                <c:pt idx="12">
                  <c:v>65</c:v>
                </c:pt>
                <c:pt idx="13">
                  <c:v>75</c:v>
                </c:pt>
                <c:pt idx="14">
                  <c:v>85</c:v>
                </c:pt>
                <c:pt idx="15">
                  <c:v>95</c:v>
                </c:pt>
                <c:pt idx="16">
                  <c:v>105</c:v>
                </c:pt>
                <c:pt idx="17">
                  <c:v>115</c:v>
                </c:pt>
                <c:pt idx="18">
                  <c:v>125</c:v>
                </c:pt>
                <c:pt idx="19">
                  <c:v>135</c:v>
                </c:pt>
                <c:pt idx="20">
                  <c:v>145</c:v>
                </c:pt>
                <c:pt idx="21">
                  <c:v>155</c:v>
                </c:pt>
                <c:pt idx="22">
                  <c:v>165</c:v>
                </c:pt>
                <c:pt idx="23">
                  <c:v>175</c:v>
                </c:pt>
                <c:pt idx="24">
                  <c:v>185</c:v>
                </c:pt>
              </c:numCache>
            </c:numRef>
          </c:xVal>
          <c:yVal>
            <c:numRef>
              <c:f>Sheet1!$AA$36:$AA$60</c:f>
              <c:numCache>
                <c:formatCode>General</c:formatCode>
                <c:ptCount val="25"/>
                <c:pt idx="0">
                  <c:v>240</c:v>
                </c:pt>
                <c:pt idx="1">
                  <c:v>120</c:v>
                </c:pt>
                <c:pt idx="2">
                  <c:v>80</c:v>
                </c:pt>
                <c:pt idx="3">
                  <c:v>60</c:v>
                </c:pt>
                <c:pt idx="4">
                  <c:v>48</c:v>
                </c:pt>
                <c:pt idx="5">
                  <c:v>40</c:v>
                </c:pt>
                <c:pt idx="6">
                  <c:v>34.285714285714285</c:v>
                </c:pt>
                <c:pt idx="7">
                  <c:v>30</c:v>
                </c:pt>
                <c:pt idx="8">
                  <c:v>26.666666666666668</c:v>
                </c:pt>
                <c:pt idx="9">
                  <c:v>24</c:v>
                </c:pt>
                <c:pt idx="10">
                  <c:v>21.818181818181817</c:v>
                </c:pt>
                <c:pt idx="11">
                  <c:v>20</c:v>
                </c:pt>
                <c:pt idx="12">
                  <c:v>18.46153846153846</c:v>
                </c:pt>
                <c:pt idx="13">
                  <c:v>16</c:v>
                </c:pt>
                <c:pt idx="14">
                  <c:v>14.117647058823529</c:v>
                </c:pt>
                <c:pt idx="15">
                  <c:v>12.631578947368421</c:v>
                </c:pt>
                <c:pt idx="16">
                  <c:v>11.428571428571429</c:v>
                </c:pt>
                <c:pt idx="17">
                  <c:v>10.434782608695652</c:v>
                </c:pt>
                <c:pt idx="18">
                  <c:v>9.6</c:v>
                </c:pt>
                <c:pt idx="19">
                  <c:v>8.8888888888888893</c:v>
                </c:pt>
                <c:pt idx="20">
                  <c:v>8.2758620689655178</c:v>
                </c:pt>
                <c:pt idx="21">
                  <c:v>7.741935483870968</c:v>
                </c:pt>
                <c:pt idx="22">
                  <c:v>7.2727272727272725</c:v>
                </c:pt>
                <c:pt idx="23">
                  <c:v>6.8571428571428568</c:v>
                </c:pt>
                <c:pt idx="24">
                  <c:v>6.4864864864864868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F25-8148-8502-0C3E3CFD3C59}"/>
            </c:ext>
          </c:extLst>
        </c:ser>
        <c:ser>
          <c:idx val="1"/>
          <c:order val="1"/>
          <c:tx>
            <c:strRef>
              <c:f>Sheet1!$I$5</c:f>
              <c:strCache>
                <c:ptCount val="1"/>
                <c:pt idx="0">
                  <c:v>1300 x 1300 um^2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12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xVal>
            <c:numRef>
              <c:f>Sheet1!$C$16:$C$18</c:f>
              <c:numCache>
                <c:formatCode>General</c:formatCode>
                <c:ptCount val="3"/>
                <c:pt idx="0">
                  <c:v>25</c:v>
                </c:pt>
                <c:pt idx="1">
                  <c:v>44</c:v>
                </c:pt>
                <c:pt idx="2">
                  <c:v>63</c:v>
                </c:pt>
              </c:numCache>
            </c:numRef>
          </c:xVal>
          <c:yVal>
            <c:numRef>
              <c:f>Sheet1!$H$16:$H$18</c:f>
              <c:numCache>
                <c:formatCode>0.00</c:formatCode>
                <c:ptCount val="3"/>
                <c:pt idx="0">
                  <c:v>56.745043836444431</c:v>
                </c:pt>
                <c:pt idx="1">
                  <c:v>32.878564445547191</c:v>
                </c:pt>
                <c:pt idx="2">
                  <c:v>23.402777612924499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F25-8148-8502-0C3E3CFD3C59}"/>
            </c:ext>
          </c:extLst>
        </c:ser>
        <c:ser>
          <c:idx val="0"/>
          <c:order val="2"/>
          <c:tx>
            <c:strRef>
              <c:f>Sheet1!$U$5</c:f>
              <c:strCache>
                <c:ptCount val="1"/>
                <c:pt idx="0">
                  <c:v>450 x 450 um^2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16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Sheet1!$O$10:$O$16</c:f>
              <c:numCache>
                <c:formatCode>General</c:formatCode>
                <c:ptCount val="7"/>
                <c:pt idx="0">
                  <c:v>39</c:v>
                </c:pt>
                <c:pt idx="1">
                  <c:v>48</c:v>
                </c:pt>
                <c:pt idx="2">
                  <c:v>57</c:v>
                </c:pt>
                <c:pt idx="3">
                  <c:v>80</c:v>
                </c:pt>
                <c:pt idx="4">
                  <c:v>83</c:v>
                </c:pt>
                <c:pt idx="5">
                  <c:v>103</c:v>
                </c:pt>
                <c:pt idx="6">
                  <c:v>108</c:v>
                </c:pt>
              </c:numCache>
            </c:numRef>
          </c:xVal>
          <c:yVal>
            <c:numRef>
              <c:f>Sheet1!$Y$10:$Y$16</c:f>
              <c:numCache>
                <c:formatCode>0.0</c:formatCode>
                <c:ptCount val="7"/>
                <c:pt idx="0">
                  <c:v>36.371554819666422</c:v>
                </c:pt>
                <c:pt idx="1">
                  <c:v>28.908303305451881</c:v>
                </c:pt>
                <c:pt idx="2">
                  <c:v>22.726416347501864</c:v>
                </c:pt>
                <c:pt idx="3">
                  <c:v>17.598011251274958</c:v>
                </c:pt>
                <c:pt idx="4">
                  <c:v>16.497272501841024</c:v>
                </c:pt>
                <c:pt idx="5">
                  <c:v>15.370426148939398</c:v>
                </c:pt>
                <c:pt idx="6">
                  <c:v>14.211263138792415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F25-8148-8502-0C3E3CFD3C59}"/>
            </c:ext>
          </c:extLst>
        </c:ser>
        <c:ser>
          <c:idx val="2"/>
          <c:order val="3"/>
          <c:tx>
            <c:strRef>
              <c:f>Sheet1!$AM$5</c:f>
              <c:strCache>
                <c:ptCount val="1"/>
                <c:pt idx="0">
                  <c:v>200 x 340 um^2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17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Sheet1!$AF$12:$AF$20</c:f>
              <c:numCache>
                <c:formatCode>General</c:formatCode>
                <c:ptCount val="9"/>
                <c:pt idx="0">
                  <c:v>20.7</c:v>
                </c:pt>
                <c:pt idx="1">
                  <c:v>23</c:v>
                </c:pt>
                <c:pt idx="2">
                  <c:v>30.6</c:v>
                </c:pt>
                <c:pt idx="3">
                  <c:v>39</c:v>
                </c:pt>
                <c:pt idx="4">
                  <c:v>59.5</c:v>
                </c:pt>
                <c:pt idx="5">
                  <c:v>76</c:v>
                </c:pt>
                <c:pt idx="6">
                  <c:v>94</c:v>
                </c:pt>
                <c:pt idx="7">
                  <c:v>139</c:v>
                </c:pt>
                <c:pt idx="8">
                  <c:v>173</c:v>
                </c:pt>
              </c:numCache>
            </c:numRef>
          </c:xVal>
          <c:yVal>
            <c:numRef>
              <c:f>Sheet1!$AR$12:$AR$20</c:f>
              <c:numCache>
                <c:formatCode>General</c:formatCode>
                <c:ptCount val="9"/>
                <c:pt idx="0">
                  <c:v>54.801551072939532</c:v>
                </c:pt>
                <c:pt idx="1">
                  <c:v>56.540604878264254</c:v>
                </c:pt>
                <c:pt idx="2">
                  <c:v>39.413703200790465</c:v>
                </c:pt>
                <c:pt idx="3">
                  <c:v>30.311054089226261</c:v>
                </c:pt>
                <c:pt idx="4">
                  <c:v>18.677258899528056</c:v>
                </c:pt>
                <c:pt idx="5">
                  <c:v>15.749285698088025</c:v>
                </c:pt>
                <c:pt idx="6">
                  <c:v>12.041594578792296</c:v>
                </c:pt>
                <c:pt idx="7">
                  <c:v>8.662563131083088</c:v>
                </c:pt>
                <c:pt idx="8">
                  <c:v>7.7775317421403054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F25-8148-8502-0C3E3CFD3C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1430959"/>
        <c:axId val="414208895"/>
      </c:scatterChart>
      <c:valAx>
        <c:axId val="14814309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Total AC amplitude [mV]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4208895"/>
        <c:crosses val="autoZero"/>
        <c:crossBetween val="midCat"/>
        <c:majorUnit val="20"/>
      </c:valAx>
      <c:valAx>
        <c:axId val="414208895"/>
        <c:scaling>
          <c:orientation val="minMax"/>
          <c:max val="8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Jitter  [ps]</a:t>
                </a:r>
              </a:p>
            </c:rich>
          </c:tx>
          <c:layout>
            <c:manualLayout>
              <c:xMode val="edge"/>
              <c:yMode val="edge"/>
              <c:x val="1.7820406081701743E-2"/>
              <c:y val="0.362086371547383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8143095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250434733274541"/>
          <c:y val="0.17113151734411577"/>
          <c:w val="0.25129593755043428"/>
          <c:h val="0.325634796262731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 b="1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RSD2 crosses: spatial resolution when the total AC amplitude = 60  mV</a:t>
            </a:r>
          </a:p>
        </c:rich>
      </c:tx>
      <c:layout>
        <c:manualLayout>
          <c:xMode val="edge"/>
          <c:yMode val="edge"/>
          <c:x val="0.13645833333333332"/>
          <c:y val="2.01412836116296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11918242762179347"/>
          <c:y val="0.15374618482135988"/>
          <c:w val="0.83934047187700467"/>
          <c:h val="0.6561439708127413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Sheet1!$I$4</c:f>
              <c:strCache>
                <c:ptCount val="1"/>
                <c:pt idx="0">
                  <c:v>1300 um 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square"/>
            <c:size val="12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trendline>
            <c:spPr>
              <a:ln w="22225" cap="rnd">
                <a:solidFill>
                  <a:schemeClr val="tx1"/>
                </a:solidFill>
                <a:prstDash val="dash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0.37835031941963421"/>
                  <c:y val="0.11374864590014194"/>
                </c:manualLayout>
              </c:layout>
              <c:numFmt formatCode="#,##0.0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</c:trendlineLbl>
          </c:trendline>
          <c:xVal>
            <c:numRef>
              <c:f>Sheet1!$CB$425:$CB$428</c:f>
              <c:numCache>
                <c:formatCode>General</c:formatCode>
                <c:ptCount val="4"/>
                <c:pt idx="0">
                  <c:v>1300</c:v>
                </c:pt>
                <c:pt idx="1">
                  <c:v>450</c:v>
                </c:pt>
                <c:pt idx="2">
                  <c:v>340</c:v>
                </c:pt>
                <c:pt idx="3">
                  <c:v>200</c:v>
                </c:pt>
              </c:numCache>
            </c:numRef>
          </c:xVal>
          <c:yVal>
            <c:numRef>
              <c:f>Sheet1!$CC$425:$CC$428</c:f>
              <c:numCache>
                <c:formatCode>General</c:formatCode>
                <c:ptCount val="4"/>
                <c:pt idx="0">
                  <c:v>40</c:v>
                </c:pt>
                <c:pt idx="1">
                  <c:v>15</c:v>
                </c:pt>
                <c:pt idx="2">
                  <c:v>13</c:v>
                </c:pt>
                <c:pt idx="3">
                  <c:v>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5A5-454D-85C3-353D95DAC2EF}"/>
            </c:ext>
          </c:extLst>
        </c:ser>
        <c:ser>
          <c:idx val="3"/>
          <c:order val="1"/>
          <c:tx>
            <c:strRef>
              <c:f>Sheet1!$AH$25</c:f>
              <c:strCache>
                <c:ptCount val="1"/>
              </c:strCache>
            </c:strRef>
          </c:tx>
          <c:spPr>
            <a:ln w="254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strRef>
              <c:f>Sheet1!$AP$41:$AP$46</c:f>
              <c:strCache>
                <c:ptCount val="6"/>
                <c:pt idx="0">
                  <c:v>Gain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</c:strCache>
            </c:strRef>
          </c:xVal>
          <c:yVal>
            <c:numRef>
              <c:f>Sheet1!$AT$20:$AT$31</c:f>
              <c:numCache>
                <c:formatCode>General</c:formatCode>
                <c:ptCount val="12"/>
                <c:pt idx="0">
                  <c:v>9.6519428096109241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5A5-454D-85C3-353D95DAC2EF}"/>
            </c:ext>
          </c:extLst>
        </c:ser>
        <c:ser>
          <c:idx val="1"/>
          <c:order val="2"/>
          <c:tx>
            <c:strRef>
              <c:f>Sheet1!$K$23</c:f>
              <c:strCache>
                <c:ptCount val="1"/>
              </c:strCache>
            </c:strRef>
          </c:tx>
          <c:spPr>
            <a:ln w="25400" cap="rnd">
              <a:solidFill>
                <a:schemeClr val="accent4"/>
              </a:solidFill>
              <a:prstDash val="lgDashDot"/>
              <a:round/>
            </a:ln>
            <a:effectLst/>
          </c:spPr>
          <c:marker>
            <c:symbol val="none"/>
          </c:marker>
          <c:xVal>
            <c:strRef>
              <c:f>Sheet1!$AP$41:$AP$46</c:f>
              <c:strCache>
                <c:ptCount val="6"/>
                <c:pt idx="0">
                  <c:v>Gain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</c:strCache>
            </c:strRef>
          </c:xVal>
          <c:yVal>
            <c:numRef>
              <c:f>Sheet1!$AS$34:$AS$39</c:f>
              <c:numCache>
                <c:formatCode>General</c:formatCode>
                <c:ptCount val="6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5A5-454D-85C3-353D95DAC2EF}"/>
            </c:ext>
          </c:extLst>
        </c:ser>
        <c:ser>
          <c:idx val="2"/>
          <c:order val="3"/>
          <c:tx>
            <c:strRef>
              <c:f>Sheet1!$J$23</c:f>
              <c:strCache>
                <c:ptCount val="1"/>
              </c:strCache>
            </c:strRef>
          </c:tx>
          <c:spPr>
            <a:ln w="25400" cap="rnd">
              <a:solidFill>
                <a:srgbClr val="00B050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Sheet1!$AG$40:$AG$45</c:f>
              <c:numCache>
                <c:formatCode>General</c:formatCode>
                <c:ptCount val="6"/>
              </c:numCache>
            </c:numRef>
          </c:xVal>
          <c:yVal>
            <c:numRef>
              <c:f>Sheet1!$AR$41:$AR$46</c:f>
              <c:numCache>
                <c:formatCode>General</c:formatCode>
                <c:ptCount val="6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55A5-454D-85C3-353D95DAC2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1430959"/>
        <c:axId val="414208895"/>
      </c:scatterChart>
      <c:valAx>
        <c:axId val="14814309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Pitch [um]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4208895"/>
        <c:crosses val="autoZero"/>
        <c:crossBetween val="midCat"/>
      </c:valAx>
      <c:valAx>
        <c:axId val="414208895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Resolution [um]</a:t>
                </a:r>
              </a:p>
            </c:rich>
          </c:tx>
          <c:layout>
            <c:manualLayout>
              <c:xMode val="edge"/>
              <c:yMode val="edge"/>
              <c:x val="3.4161832849252054E-2"/>
              <c:y val="0.219866625294993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317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8143095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="1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RSD2 crosses: spatial resolution for 4 different pitch sizes</a:t>
            </a:r>
            <a:endParaRPr lang="en-IT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9.1183080739112035E-2"/>
          <c:y val="0.1202311573392028"/>
          <c:w val="0.88823487215193953"/>
          <c:h val="0.66687078052260806"/>
        </c:manualLayout>
      </c:layout>
      <c:scatterChart>
        <c:scatterStyle val="smoothMarker"/>
        <c:varyColors val="0"/>
        <c:ser>
          <c:idx val="1"/>
          <c:order val="0"/>
          <c:tx>
            <c:strRef>
              <c:f>Sheet1!$I$4</c:f>
              <c:strCache>
                <c:ptCount val="1"/>
                <c:pt idx="0">
                  <c:v>1300 um 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square"/>
            <c:size val="10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xVal>
            <c:numRef>
              <c:f>Sheet1!$C$11:$C$14</c:f>
              <c:numCache>
                <c:formatCode>General</c:formatCode>
                <c:ptCount val="4"/>
                <c:pt idx="0">
                  <c:v>29</c:v>
                </c:pt>
                <c:pt idx="1">
                  <c:v>53</c:v>
                </c:pt>
                <c:pt idx="2">
                  <c:v>69</c:v>
                </c:pt>
                <c:pt idx="3">
                  <c:v>154</c:v>
                </c:pt>
              </c:numCache>
            </c:numRef>
          </c:xVal>
          <c:yVal>
            <c:numRef>
              <c:f>Sheet1!$I$11:$I$14</c:f>
              <c:numCache>
                <c:formatCode>General</c:formatCode>
                <c:ptCount val="4"/>
                <c:pt idx="0">
                  <c:v>95</c:v>
                </c:pt>
                <c:pt idx="1">
                  <c:v>50</c:v>
                </c:pt>
                <c:pt idx="2">
                  <c:v>33</c:v>
                </c:pt>
                <c:pt idx="3">
                  <c:v>15.4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64D-794B-9D11-43CCB20C93C3}"/>
            </c:ext>
          </c:extLst>
        </c:ser>
        <c:ser>
          <c:idx val="5"/>
          <c:order val="1"/>
          <c:tx>
            <c:strRef>
              <c:f>Sheet1!$S$4</c:f>
              <c:strCache>
                <c:ptCount val="1"/>
                <c:pt idx="0">
                  <c:v>450 um</c:v>
                </c:pt>
              </c:strCache>
            </c:strRef>
          </c:tx>
          <c:spPr>
            <a:ln w="2540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Sheet1!$O$9:$O$17</c:f>
              <c:numCache>
                <c:formatCode>General</c:formatCode>
                <c:ptCount val="9"/>
                <c:pt idx="0">
                  <c:v>32</c:v>
                </c:pt>
                <c:pt idx="1">
                  <c:v>39</c:v>
                </c:pt>
                <c:pt idx="2">
                  <c:v>48</c:v>
                </c:pt>
                <c:pt idx="3">
                  <c:v>57</c:v>
                </c:pt>
                <c:pt idx="4">
                  <c:v>80</c:v>
                </c:pt>
                <c:pt idx="5">
                  <c:v>83</c:v>
                </c:pt>
                <c:pt idx="6">
                  <c:v>103</c:v>
                </c:pt>
                <c:pt idx="7">
                  <c:v>108</c:v>
                </c:pt>
                <c:pt idx="8">
                  <c:v>80</c:v>
                </c:pt>
              </c:numCache>
            </c:numRef>
          </c:xVal>
          <c:yVal>
            <c:numRef>
              <c:f>Sheet1!$T$9:$T$17</c:f>
              <c:numCache>
                <c:formatCode>General</c:formatCode>
                <c:ptCount val="9"/>
                <c:pt idx="0">
                  <c:v>34</c:v>
                </c:pt>
                <c:pt idx="1">
                  <c:v>25.3</c:v>
                </c:pt>
                <c:pt idx="2">
                  <c:v>19.899999999999999</c:v>
                </c:pt>
                <c:pt idx="3">
                  <c:v>15.5</c:v>
                </c:pt>
                <c:pt idx="4">
                  <c:v>10.6</c:v>
                </c:pt>
                <c:pt idx="5">
                  <c:v>10.1</c:v>
                </c:pt>
                <c:pt idx="6">
                  <c:v>8.4</c:v>
                </c:pt>
                <c:pt idx="7">
                  <c:v>7.9</c:v>
                </c:pt>
                <c:pt idx="8">
                  <c:v>10.6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64D-794B-9D11-43CCB20C93C3}"/>
            </c:ext>
          </c:extLst>
        </c:ser>
        <c:ser>
          <c:idx val="6"/>
          <c:order val="2"/>
          <c:tx>
            <c:strRef>
              <c:f>Sheet1!$AM$4</c:f>
              <c:strCache>
                <c:ptCount val="1"/>
                <c:pt idx="0">
                  <c:v>340 um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triangle"/>
            <c:size val="12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Sheet1!$AF$12:$AF$20</c:f>
              <c:numCache>
                <c:formatCode>General</c:formatCode>
                <c:ptCount val="9"/>
                <c:pt idx="0">
                  <c:v>20.7</c:v>
                </c:pt>
                <c:pt idx="1">
                  <c:v>23</c:v>
                </c:pt>
                <c:pt idx="2">
                  <c:v>30.6</c:v>
                </c:pt>
                <c:pt idx="3">
                  <c:v>39</c:v>
                </c:pt>
                <c:pt idx="4">
                  <c:v>59.5</c:v>
                </c:pt>
                <c:pt idx="5">
                  <c:v>76</c:v>
                </c:pt>
                <c:pt idx="6">
                  <c:v>94</c:v>
                </c:pt>
                <c:pt idx="7">
                  <c:v>139</c:v>
                </c:pt>
                <c:pt idx="8">
                  <c:v>173</c:v>
                </c:pt>
              </c:numCache>
            </c:numRef>
          </c:xVal>
          <c:yVal>
            <c:numRef>
              <c:f>Sheet1!$AO$12:$AO$20</c:f>
              <c:numCache>
                <c:formatCode>General</c:formatCode>
                <c:ptCount val="9"/>
                <c:pt idx="0">
                  <c:v>44.8</c:v>
                </c:pt>
                <c:pt idx="1">
                  <c:v>34.1</c:v>
                </c:pt>
                <c:pt idx="2">
                  <c:v>21.87</c:v>
                </c:pt>
                <c:pt idx="3">
                  <c:v>19.899999999999999</c:v>
                </c:pt>
                <c:pt idx="4">
                  <c:v>13.85</c:v>
                </c:pt>
                <c:pt idx="5">
                  <c:v>12.8</c:v>
                </c:pt>
                <c:pt idx="6">
                  <c:v>10.6</c:v>
                </c:pt>
                <c:pt idx="7">
                  <c:v>7.4</c:v>
                </c:pt>
                <c:pt idx="8">
                  <c:v>6.33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64D-794B-9D11-43CCB20C93C3}"/>
            </c:ext>
          </c:extLst>
        </c:ser>
        <c:ser>
          <c:idx val="0"/>
          <c:order val="3"/>
          <c:tx>
            <c:strRef>
              <c:f>Sheet1!$BF$4</c:f>
              <c:strCache>
                <c:ptCount val="1"/>
                <c:pt idx="0">
                  <c:v>200 um</c:v>
                </c:pt>
              </c:strCache>
            </c:strRef>
          </c:tx>
          <c:spPr>
            <a:ln w="19050" cap="rnd">
              <a:solidFill>
                <a:srgbClr val="221AC0"/>
              </a:solidFill>
              <a:prstDash val="dash"/>
              <a:round/>
            </a:ln>
            <a:effectLst/>
          </c:spPr>
          <c:marker>
            <c:symbol val="square"/>
            <c:size val="10"/>
            <c:spPr>
              <a:solidFill>
                <a:srgbClr val="221AC0"/>
              </a:solidFill>
              <a:ln w="9525">
                <a:noFill/>
              </a:ln>
              <a:effectLst/>
            </c:spPr>
          </c:marker>
          <c:xVal>
            <c:numRef>
              <c:f>Sheet1!$AW$11:$AW$20</c:f>
              <c:numCache>
                <c:formatCode>0.0</c:formatCode>
                <c:ptCount val="10"/>
                <c:pt idx="0">
                  <c:v>12.595375497009083</c:v>
                </c:pt>
                <c:pt idx="1">
                  <c:v>20.7</c:v>
                </c:pt>
                <c:pt idx="2">
                  <c:v>23</c:v>
                </c:pt>
                <c:pt idx="3">
                  <c:v>30.6</c:v>
                </c:pt>
                <c:pt idx="4">
                  <c:v>39</c:v>
                </c:pt>
                <c:pt idx="5">
                  <c:v>59.5</c:v>
                </c:pt>
                <c:pt idx="6" formatCode="General">
                  <c:v>76</c:v>
                </c:pt>
                <c:pt idx="7" formatCode="General">
                  <c:v>94</c:v>
                </c:pt>
                <c:pt idx="8" formatCode="General">
                  <c:v>139</c:v>
                </c:pt>
                <c:pt idx="9" formatCode="General">
                  <c:v>173</c:v>
                </c:pt>
              </c:numCache>
            </c:numRef>
          </c:xVal>
          <c:yVal>
            <c:numRef>
              <c:f>Sheet1!$BF$11:$BF$20</c:f>
              <c:numCache>
                <c:formatCode>General</c:formatCode>
                <c:ptCount val="10"/>
                <c:pt idx="0">
                  <c:v>45.9</c:v>
                </c:pt>
                <c:pt idx="1">
                  <c:v>26</c:v>
                </c:pt>
                <c:pt idx="2">
                  <c:v>24.13</c:v>
                </c:pt>
                <c:pt idx="3">
                  <c:v>18.5</c:v>
                </c:pt>
                <c:pt idx="4">
                  <c:v>15.9</c:v>
                </c:pt>
                <c:pt idx="5">
                  <c:v>10.5</c:v>
                </c:pt>
                <c:pt idx="6">
                  <c:v>8.5</c:v>
                </c:pt>
                <c:pt idx="7">
                  <c:v>7.8</c:v>
                </c:pt>
                <c:pt idx="8">
                  <c:v>5.2</c:v>
                </c:pt>
                <c:pt idx="9">
                  <c:v>4.4000000000000004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64D-794B-9D11-43CCB20C93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1430959"/>
        <c:axId val="414208895"/>
      </c:scatterChart>
      <c:valAx>
        <c:axId val="1481430959"/>
        <c:scaling>
          <c:orientation val="minMax"/>
          <c:max val="16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Total AC amplitude [mV]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14208895"/>
        <c:crosses val="autoZero"/>
        <c:crossBetween val="midCat"/>
      </c:valAx>
      <c:valAx>
        <c:axId val="414208895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Resolution [um]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8143095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529065651615728"/>
          <c:y val="0.16058593711473404"/>
          <c:w val="0.1530910322971592"/>
          <c:h val="0.290190430281451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 b="1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F369C-A8E8-4EEB-A22A-8BCF4E62780D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B0DD5-8161-4D2E-B13F-9036CE278397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413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27185-10FB-4A57-B3F0-45136A811A24}" type="datetimeFigureOut">
              <a:rPr lang="uk-UA" smtClean="0"/>
              <a:t>04.09.2022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3A12-1E0F-412B-B376-8089A55D946C}" type="slidenum">
              <a:rPr lang="uk-UA" smtClean="0"/>
              <a:t>‹N›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72169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033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page</a:t>
            </a:r>
          </a:p>
          <a:p>
            <a:fld id="{37D409AB-2201-4E18-8A34-C31753AD9B06}" type="slidenum">
              <a:rPr smtClean="0"/>
              <a:pPr/>
              <a:t>‹N›</a:t>
            </a:fld>
            <a:endParaRPr dirty="0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BBE2871A-68D7-4295-857E-38B58BD313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1A59565-BD12-47E8-827F-CB7BA243EAB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3" name="Date Placeholder 8">
            <a:extLst>
              <a:ext uri="{FF2B5EF4-FFF2-40B4-BE49-F238E27FC236}">
                <a16:creationId xmlns:a16="http://schemas.microsoft.com/office/drawing/2014/main" id="{7AA9169C-703F-4501-BEBA-49256B5A88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20E45270-9FD9-409F-9ACD-C9914D213F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B358D610-BD05-40F1-B096-74CB3C4A09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2000638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683545"/>
            <a:ext cx="155448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6E70C-1CBC-485A-BB4F-BC42EBA931E9}" type="datetimeFigureOut">
              <a:rPr lang="en-GB" smtClean="0"/>
              <a:t>04/09/2022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907-6A11-4E7C-AE4C-F6DC2872B3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93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1649" y="411962"/>
            <a:ext cx="15601950" cy="1131092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28825"/>
            <a:ext cx="16459200" cy="731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76EB9-4297-426B-9864-C0BA72CD3EED}" type="slidenum">
              <a:rPr lang="en-US"/>
              <a:pPr>
                <a:defRPr/>
              </a:pPr>
              <a:t>‹N›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70774" y="9915529"/>
            <a:ext cx="9426309" cy="37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Giovanni Paternoster’s Tenure Track Final Seminar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03574" y="9912997"/>
            <a:ext cx="42672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lang="en-US" sz="1800" dirty="0">
                <a:solidFill>
                  <a:schemeClr val="bg1"/>
                </a:solidFill>
                <a:cs typeface="+mn-cs"/>
              </a:defRPr>
            </a:lvl1pPr>
          </a:lstStyle>
          <a:p>
            <a:r>
              <a:rPr lang="it-IT" dirty="0" err="1"/>
              <a:t>October</a:t>
            </a:r>
            <a:r>
              <a:rPr lang="it-IT" dirty="0"/>
              <a:t>, 18 – 2018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b="22010"/>
          <a:stretch/>
        </p:blipFill>
        <p:spPr>
          <a:xfrm>
            <a:off x="16592265" y="342900"/>
            <a:ext cx="1695738" cy="88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969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ila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4651831" y="5122804"/>
            <a:ext cx="9770726" cy="515723"/>
          </a:xfrm>
          <a:prstGeom prst="rect">
            <a:avLst/>
          </a:prstGeom>
        </p:spPr>
        <p:txBody>
          <a:bodyPr/>
          <a:lstStyle>
            <a:lvl1pPr>
              <a:defRPr sz="2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N. Cartiglia,  INFN Torino, RD50, Valencia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2268416" y="1002323"/>
            <a:ext cx="14173200" cy="0"/>
          </a:xfrm>
          <a:prstGeom prst="line">
            <a:avLst/>
          </a:prstGeom>
          <a:effectLst>
            <a:outerShdw blurRad="12700" dist="25400" dir="2700000" algn="tl" rotWithShape="0">
              <a:schemeClr val="accent2">
                <a:alpha val="7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046652" y="9741999"/>
            <a:ext cx="1116302" cy="474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400" smtClean="0">
                <a:solidFill>
                  <a:schemeClr val="accent1"/>
                </a:solidFill>
              </a:defRPr>
            </a:lvl1pPr>
          </a:lstStyle>
          <a:p>
            <a:fld id="{D42BACD5-DBBC-4041-9454-70A8D25A0F7B}" type="slidenum">
              <a:rPr lang="uk-UA" smtClean="0"/>
              <a:pPr/>
              <a:t>‹N›</a:t>
            </a:fld>
            <a:endParaRPr lang="uk-U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55322"/>
            <a:ext cx="15773400" cy="859079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527538" y="914401"/>
            <a:ext cx="0" cy="9372602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8279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765300" y="9812337"/>
            <a:ext cx="1116302" cy="474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24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‹N›</a:t>
            </a:fld>
            <a:endParaRPr lang="en-US" dirty="0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581039" y="672352"/>
            <a:ext cx="74975" cy="95014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7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4790753" y="4983874"/>
            <a:ext cx="10048578" cy="515729"/>
          </a:xfrm>
          <a:prstGeom prst="rect">
            <a:avLst/>
          </a:prstGeom>
        </p:spPr>
        <p:txBody>
          <a:bodyPr/>
          <a:lstStyle>
            <a:lvl1pPr>
              <a:defRPr sz="2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for Gio'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4123930" y="962643"/>
            <a:ext cx="1073314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66368" y="-22413"/>
            <a:ext cx="17721635" cy="100180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>
              <a:defRPr sz="4800"/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2108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la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765300" y="9812337"/>
            <a:ext cx="1116302" cy="474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2400" smtClean="0">
                <a:solidFill>
                  <a:schemeClr val="accent1"/>
                </a:solidFill>
              </a:defRPr>
            </a:lvl1pPr>
          </a:lstStyle>
          <a:p>
            <a:pPr algn="l"/>
            <a:fld id="{D42BACD5-DBBC-4041-9454-70A8D25A0F7B}" type="slidenum">
              <a:rPr lang="en-US" smtClean="0"/>
              <a:pPr algn="l"/>
              <a:t>‹N›</a:t>
            </a:fld>
            <a:endParaRPr lang="en-US"/>
          </a:p>
        </p:txBody>
      </p:sp>
      <p:sp>
        <p:nvSpPr>
          <p:cNvPr id="10" name="Rectangle 9"/>
          <p:cNvSpPr>
            <a:spLocks/>
          </p:cNvSpPr>
          <p:nvPr userDrawn="1"/>
        </p:nvSpPr>
        <p:spPr>
          <a:xfrm>
            <a:off x="491393" y="672352"/>
            <a:ext cx="74975" cy="95014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7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4651831" y="5122804"/>
            <a:ext cx="9770726" cy="515723"/>
          </a:xfrm>
          <a:prstGeom prst="rect">
            <a:avLst/>
          </a:prstGeom>
        </p:spPr>
        <p:txBody>
          <a:bodyPr/>
          <a:lstStyle>
            <a:lvl1pPr>
              <a:defRPr sz="2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for Gio'</a:t>
            </a:r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4123930" y="962643"/>
            <a:ext cx="1073314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566368" y="114300"/>
            <a:ext cx="17721635" cy="96264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4800">
                <a:solidFill>
                  <a:srgbClr val="800000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3154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223C4689-97CD-4C66-A008-13AC555EE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E0D4513-8D8F-41E0-9427-D04AD2F9A8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F9A4C965-A882-44C6-B016-7A2B64F0F6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7B879C44-67E9-4570-BAEA-032EC5257A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B3314E58-B07C-4386-97E6-96910AA945D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33029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482ADCCA-FBAA-4453-B576-4981F327E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766EF6-4B5A-4A63-B4A2-2AE3A60C25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997D8DF2-FAB6-4623-B224-10AFB69C28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105B1238-CF2C-4FD2-8E2E-DD5C59A256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98359AF8-A202-4974-8767-C7EA260341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3002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2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2A181FB7-9A21-4F73-A3B5-0A22FFA24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5B0D28-4F32-4F1D-8DA4-8247B775CF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6" name="Date Placeholder 8">
            <a:extLst>
              <a:ext uri="{FF2B5EF4-FFF2-40B4-BE49-F238E27FC236}">
                <a16:creationId xmlns:a16="http://schemas.microsoft.com/office/drawing/2014/main" id="{18DCA18D-1A25-4390-9623-C245B25BEE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3" name="Title 7">
            <a:extLst>
              <a:ext uri="{FF2B5EF4-FFF2-40B4-BE49-F238E27FC236}">
                <a16:creationId xmlns:a16="http://schemas.microsoft.com/office/drawing/2014/main" id="{6F0A06DA-917B-429C-B820-3E5E5EBD65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5C7598E-51C5-4BEC-8159-8B3AF8221D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7592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3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D54846DC-EFB6-4E90-8F18-12165E945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01BD0A-12B1-468D-AD05-FFC296F0B1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7" name="Date Placeholder 8">
            <a:extLst>
              <a:ext uri="{FF2B5EF4-FFF2-40B4-BE49-F238E27FC236}">
                <a16:creationId xmlns:a16="http://schemas.microsoft.com/office/drawing/2014/main" id="{4A85F470-5F9C-4C53-974E-DF0D26E57F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78265AE5-1299-49AA-82D4-90D85EF05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0A071C24-3975-4668-9BF6-46CBF1FC4C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205280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2">
            <a:extLst>
              <a:ext uri="{FF2B5EF4-FFF2-40B4-BE49-F238E27FC236}">
                <a16:creationId xmlns:a16="http://schemas.microsoft.com/office/drawing/2014/main" id="{D59D7715-BEF2-425C-9FA8-FBF7A61559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1828800" y="3040987"/>
            <a:ext cx="12953998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ctr">
              <a:defRPr lang="uk-UA" sz="66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title</a:t>
            </a:r>
            <a:endParaRPr lang="uk-UA" dirty="0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704850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8EEFE09D-E41C-4B93-889D-AA5FF18E08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86200" y="5534477"/>
            <a:ext cx="12496799" cy="1739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44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6600" b="1" kern="1200" dirty="0" smtClean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 marL="1371600" indent="0">
              <a:buNone/>
              <a:defRPr lang="en-US" sz="6600" b="1" kern="1200" dirty="0" smtClean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 marL="2057400" indent="0">
              <a:buNone/>
              <a:defRPr lang="en-US" sz="6600" b="1" kern="1200" dirty="0" smtClean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  <a:lvl5pPr marL="2743200" indent="0">
              <a:buNone/>
              <a:defRPr lang="en-US" sz="66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5pPr>
          </a:lstStyle>
          <a:p>
            <a:pPr lvl="0"/>
            <a:r>
              <a:rPr lang="en-US" dirty="0"/>
              <a:t>Click to edit sub-title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B9282-9F38-4CAF-A84C-F985936265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11003" y="9101260"/>
            <a:ext cx="4890378" cy="914400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600"/>
              </a:spcBef>
              <a:buNone/>
              <a:defRPr lang="en-US" sz="2800" b="1" kern="1200" dirty="0" smtClean="0">
                <a:solidFill>
                  <a:schemeClr val="tx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2800" b="1" kern="1200" dirty="0" smtClean="0">
                <a:solidFill>
                  <a:schemeClr val="tx2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 marL="1371600" indent="0">
              <a:buNone/>
              <a:defRPr lang="en-US" sz="2800" b="1" kern="1200" dirty="0" smtClean="0">
                <a:solidFill>
                  <a:schemeClr val="tx2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 marL="2057400" indent="0">
              <a:buNone/>
              <a:defRPr lang="en-US" sz="2800" b="1" kern="1200" dirty="0" smtClean="0">
                <a:solidFill>
                  <a:schemeClr val="tx2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  <a:lvl5pPr marL="2743200" indent="0">
              <a:buNone/>
              <a:defRPr lang="en-US" sz="2800" b="1" kern="1200" dirty="0" smtClean="0">
                <a:solidFill>
                  <a:schemeClr val="tx2"/>
                </a:solidFill>
                <a:latin typeface="+mn-lt"/>
                <a:ea typeface="Roboto Condensed" panose="02000000000000000000" pitchFamily="2" charset="0"/>
                <a:cs typeface="+mn-cs"/>
              </a:defRPr>
            </a:lvl5pPr>
          </a:lstStyle>
          <a:p>
            <a:pPr lvl="0"/>
            <a:r>
              <a:rPr lang="en-US" dirty="0"/>
              <a:t>Email xxx</a:t>
            </a:r>
          </a:p>
          <a:p>
            <a:pPr lvl="0"/>
            <a:r>
              <a:rPr lang="en-US" dirty="0"/>
              <a:t>Phone xxx</a:t>
            </a:r>
          </a:p>
        </p:txBody>
      </p:sp>
    </p:spTree>
    <p:extLst>
      <p:ext uri="{BB962C8B-B14F-4D97-AF65-F5344CB8AC3E}">
        <p14:creationId xmlns:p14="http://schemas.microsoft.com/office/powerpoint/2010/main" val="10563179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4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49B96B46-B64D-4992-A605-87493AEE0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4BE9E49-13B4-4AB8-8DED-141CB7866C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8" name="Date Placeholder 8">
            <a:extLst>
              <a:ext uri="{FF2B5EF4-FFF2-40B4-BE49-F238E27FC236}">
                <a16:creationId xmlns:a16="http://schemas.microsoft.com/office/drawing/2014/main" id="{4B9DA422-A4CA-4BD4-BF59-DCAF5E084D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2690CB3B-0A0E-49C9-904B-9536147E70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885AF8ED-ADF5-46BA-83C8-97D4FF0D994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34635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8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Footer Placeholder 5">
            <a:extLst>
              <a:ext uri="{FF2B5EF4-FFF2-40B4-BE49-F238E27FC236}">
                <a16:creationId xmlns:a16="http://schemas.microsoft.com/office/drawing/2014/main" id="{30673EDA-68A0-4FE3-BBDE-21F401ACBF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0DFF92C-F286-4A9D-8A60-4CCC4CBDDD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22" name="Date Placeholder 8">
            <a:extLst>
              <a:ext uri="{FF2B5EF4-FFF2-40B4-BE49-F238E27FC236}">
                <a16:creationId xmlns:a16="http://schemas.microsoft.com/office/drawing/2014/main" id="{7A8B26FC-119E-41FD-9FEE-BD61251DB0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9" name="Title 7">
            <a:extLst>
              <a:ext uri="{FF2B5EF4-FFF2-40B4-BE49-F238E27FC236}">
                <a16:creationId xmlns:a16="http://schemas.microsoft.com/office/drawing/2014/main" id="{69908D21-468D-4D97-8C26-FEB66AEC89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F1DB85A6-A63C-4F00-A4F3-26AA0D959BD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9733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65" y="0"/>
            <a:ext cx="120396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60401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64537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0331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7C25FBCC-2594-4C9A-9C91-5FD0E2D38B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43C757-A62F-4E0B-AE68-62254B67F7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6" name="Date Placeholder 8">
            <a:extLst>
              <a:ext uri="{FF2B5EF4-FFF2-40B4-BE49-F238E27FC236}">
                <a16:creationId xmlns:a16="http://schemas.microsoft.com/office/drawing/2014/main" id="{1C878C74-D314-496D-8593-A06E9A5F7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7" name="Title 7">
            <a:extLst>
              <a:ext uri="{FF2B5EF4-FFF2-40B4-BE49-F238E27FC236}">
                <a16:creationId xmlns:a16="http://schemas.microsoft.com/office/drawing/2014/main" id="{4561A0BA-52BA-4E76-B9A3-645E2C6480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27C5AD00-056C-4BA2-ADD2-9A8135AA94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265393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910CC493-F5F5-45A2-A617-EE6FC02AD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B2FFD98-0FB5-40D8-9ACF-BAB57E29A9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E4A2B40E-68E4-4B7E-ADDC-13588FF3F7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1069F614-3957-4A1A-82D5-4422916538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E5550A1E-8D0A-4FBF-B2BB-B26F70E98B7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941179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C63E49CB-B978-4BF9-AC65-9C49658361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53D866-B6FC-4872-8501-774FF21A79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4" name="Date Placeholder 8">
            <a:extLst>
              <a:ext uri="{FF2B5EF4-FFF2-40B4-BE49-F238E27FC236}">
                <a16:creationId xmlns:a16="http://schemas.microsoft.com/office/drawing/2014/main" id="{C2042B48-B2BA-496B-9F2B-431BC49DFE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811AD19A-D351-4983-AE33-BD12D4A5EF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DA28454F-D746-4785-BD19-15E56D9650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25326873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AF37208A-76B3-48BA-BCCF-79B858033E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DFA69C32-5EC3-4532-8883-BE0E14837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197657-F9FD-4829-B479-DC8E587E1E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CE22A015-D1A3-415D-AE9F-C2E13774A4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FE82275C-745B-4D32-A8AB-8AC572C2D4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DB55B34B-372B-4E46-9E2C-C60C5CC619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791360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5C57D05E-3019-4400-9E52-64D0C142CC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E5A81400-5DC2-4E7A-8801-91D8A78D8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9D79B1C-5B24-438B-9931-C7420B2143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45EE997E-D82B-47CC-8DB2-B81E40BAB6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886578C4-270E-4782-8EF3-B6C245E0A2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5BFB0FAF-6F4E-49D5-9176-CBC5F59716C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891970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16744950" y="9563100"/>
            <a:ext cx="0" cy="454108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3" y="5051471"/>
            <a:ext cx="15868647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r">
              <a:defRPr lang="uk-UA" sz="66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above-title</a:t>
            </a:r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524523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7D409AB-2201-4E18-8A34-C31753AD9B06}" type="slidenum">
              <a:rPr smtClean="0"/>
              <a:pPr/>
              <a:t>‹N›</a:t>
            </a:fld>
            <a:endParaRPr dirty="0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04850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1A09A09C-5FC3-47F4-B39E-65EB40B251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821ED4FF-41F9-4CC4-9276-7CAB6BD20E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D603B04-6FA1-41F9-A3B0-FCEB134C7691}"/>
              </a:ext>
            </a:extLst>
          </p:cNvPr>
          <p:cNvGrpSpPr/>
          <p:nvPr userDrawn="1"/>
        </p:nvGrpSpPr>
        <p:grpSpPr>
          <a:xfrm>
            <a:off x="704850" y="3872014"/>
            <a:ext cx="685800" cy="685800"/>
            <a:chOff x="6324600" y="4114799"/>
            <a:chExt cx="685800" cy="685800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97A6C58-DA40-4866-8BAC-425A25E58138}"/>
                </a:ext>
              </a:extLst>
            </p:cNvPr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49F49AD-757E-4363-A3C9-A0511B3BE99C}"/>
                </a:ext>
              </a:extLst>
            </p:cNvPr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95C1E07-8E5E-45C1-8AAA-AA4F5EE7A8DB}"/>
              </a:ext>
            </a:extLst>
          </p:cNvPr>
          <p:cNvGrpSpPr/>
          <p:nvPr userDrawn="1"/>
        </p:nvGrpSpPr>
        <p:grpSpPr>
          <a:xfrm rot="10800000">
            <a:off x="16230600" y="5448300"/>
            <a:ext cx="685800" cy="685800"/>
            <a:chOff x="6324600" y="4114799"/>
            <a:chExt cx="685800" cy="685800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BD54F50-A66A-497C-A7FB-9172BE18B1DD}"/>
                </a:ext>
              </a:extLst>
            </p:cNvPr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3CA5D65-1599-4512-9343-E3D27DD3BF83}"/>
                </a:ext>
              </a:extLst>
            </p:cNvPr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1D91B-0A7C-492D-AE42-DCEA2717A85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6303" y="4066304"/>
            <a:ext cx="15868647" cy="6858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US" sz="44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6600" b="1" kern="1200" dirty="0" smtClean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 marL="1371600" indent="0">
              <a:buNone/>
              <a:defRPr lang="en-US" sz="6600" b="1" kern="1200" dirty="0" smtClean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 marL="2057400" indent="0">
              <a:buNone/>
              <a:defRPr lang="en-US" sz="6600" b="1" kern="1200" dirty="0" smtClean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  <a:lvl5pPr marL="2743200" indent="0">
              <a:buNone/>
              <a:defRPr lang="en-US" sz="66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5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0510076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7B9DD5DF-07A7-4AC3-885B-409A0AD386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558D81B7-B46C-450C-813F-5EF031CB6E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E2FB8F2-FA57-493C-84E9-F8C7132CCB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59C8000C-48D6-401E-8355-01767F9C03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16A4AD82-6580-4AAF-B2A1-5BA00774A0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1ABA77BC-FA2B-49BD-9958-ED0C51C6B82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20893481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E869DA4F-3287-4236-AB39-66158F7BA6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5646423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884C09-EAC8-4153-853F-CD7A3DEE3F4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2" name="Title 7">
            <a:extLst>
              <a:ext uri="{FF2B5EF4-FFF2-40B4-BE49-F238E27FC236}">
                <a16:creationId xmlns:a16="http://schemas.microsoft.com/office/drawing/2014/main" id="{60FB1222-6ED1-4D36-A55E-C48CEE681B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826769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58156E86-C7F5-44CB-8C35-26832CF9B9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6299" y="571500"/>
            <a:ext cx="8267695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349509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9886950" y="941070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3CE71C8F-53CA-46B2-ADF8-0CB29ABB96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603479" y="9536243"/>
            <a:ext cx="5684522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4F71F5-C13B-4E20-AEE9-3F24994FA0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7550" y="9287295"/>
            <a:ext cx="1554480" cy="729913"/>
          </a:xfrm>
          <a:prstGeom prst="rect">
            <a:avLst/>
          </a:prstGeom>
        </p:spPr>
      </p:pic>
      <p:sp>
        <p:nvSpPr>
          <p:cNvPr id="12" name="Title 7">
            <a:extLst>
              <a:ext uri="{FF2B5EF4-FFF2-40B4-BE49-F238E27FC236}">
                <a16:creationId xmlns:a16="http://schemas.microsoft.com/office/drawing/2014/main" id="{8310B401-889A-4311-92F4-D14E08CEBF3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058401" y="1151319"/>
            <a:ext cx="7619989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87B1D720-C01B-4DA3-BA23-E7F2531F52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58399" y="571500"/>
            <a:ext cx="7619988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996930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13791003-2342-40F1-ACC5-856D2C5B3D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A98FC94F-0E3B-40BA-9C2A-1BD3604A8D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59E136-6470-43F4-9806-1E5732D85B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2A37D1D2-F361-4875-9012-6940089BE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F542F60D-E829-4B43-A836-3992793149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BD62393C-7D45-431A-9D99-F39989ECB7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2057116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1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C1B04B39-7075-4707-B95C-FFE85941E5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99C5289A-41A6-4E74-9996-6211528B1F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3139D6B-B2B6-43AE-B7D8-7CB022F0D6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7" name="Date Placeholder 8">
            <a:extLst>
              <a:ext uri="{FF2B5EF4-FFF2-40B4-BE49-F238E27FC236}">
                <a16:creationId xmlns:a16="http://schemas.microsoft.com/office/drawing/2014/main" id="{EFD73C63-1BAB-49F7-9658-1FC90B5F3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2AD37888-55E4-403B-842C-82AB9129B1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8A0ADF28-D0DB-44D6-8B24-F5A9A0498E1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28131724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2063F61F-32A0-4F36-8853-46ED0D30DF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32E4E410-CEE3-4B56-B63A-D55208B587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2558B08-0196-46B7-A7F1-AD3866CC53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808462CB-EBDD-407F-A019-5735829525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1AFB994A-D2A8-4273-ABFD-F44E1EF3F9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48E959A2-01E2-486C-86A7-0066ADA965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41882296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A186EA9F-BD69-45A1-8741-6929D3F80F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2FAE56B4-E96E-4D28-80B0-1E08B0949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2B94D02-C299-4DDC-B050-E2C8F5D6CC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9402542B-00AB-4018-8B58-821FD5FFB8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7DE3991E-D2E3-4D80-B4A4-A3ABD55F7A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2661785A-677D-48B0-B488-389346DAF7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4264779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A54796EC-C05F-4AC0-A7AD-89DF670556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35E5CA59-0F47-4B25-B8D2-EF35754C66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95A2B9-EB15-41CB-9753-529BD0373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AC922A2D-25C9-4141-A2DD-0CEF4673AF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110DA628-EAAC-4DCC-9353-D11C02D50F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F75CA3FC-EFCF-495B-8B23-0D3B68A623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470774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5825CE0F-6F60-46AB-B054-92CDF27E3A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4C4C28E4-0810-480B-90BF-26BEA9908E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3EA03D8-7021-4E3F-8072-C126DE0F760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012E1C67-5DB3-42C9-B4FD-C7C0BAE377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1E404BB8-C7B9-4FB9-8D3D-E21FCF7BDB3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0AD4B0CD-EA5A-4D01-B4D3-F034618D92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625768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D2A97624-58E2-48A6-8BF2-10D0358588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00C9794E-4BC4-4062-9EED-4E4E93B10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C7B2C85-A55B-4BDE-80C1-20A5050199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0104FDA3-6784-43AE-83D0-27763186DA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F24BBE67-093D-4E6C-92CC-58E32E681A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D74A18F7-50B1-4C5A-B470-9C85DF83FA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2262134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5">
            <a:extLst>
              <a:ext uri="{FF2B5EF4-FFF2-40B4-BE49-F238E27FC236}">
                <a16:creationId xmlns:a16="http://schemas.microsoft.com/office/drawing/2014/main" id="{B611DAAE-17B5-425F-AE0D-F6E34E68FC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" y="9290120"/>
            <a:ext cx="1834900" cy="804369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31DDDA2-A4C7-4033-BDF2-D7C27A6547A0}"/>
              </a:ext>
            </a:extLst>
          </p:cNvPr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7">
            <a:extLst>
              <a:ext uri="{FF2B5EF4-FFF2-40B4-BE49-F238E27FC236}">
                <a16:creationId xmlns:a16="http://schemas.microsoft.com/office/drawing/2014/main" id="{E5449E21-00D7-44E8-B745-F72521E978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DB7F2399-8A6F-4A5D-A22B-903A2B5CBB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6744943" y="9528544"/>
            <a:ext cx="0" cy="454108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8"/>
          <p:cNvSpPr txBox="1">
            <a:spLocks/>
          </p:cNvSpPr>
          <p:nvPr userDrawn="1"/>
        </p:nvSpPr>
        <p:spPr>
          <a:xfrm>
            <a:off x="16792577" y="9551448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uk-UA"/>
            </a:defPPr>
            <a:lvl1pPr marL="0" algn="l" defTabSz="1371600" rtl="0" eaLnBrk="1" latinLnBrk="0" hangingPunct="1">
              <a:defRPr lang="uk-UA" sz="28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D409AB-2201-4E18-8A34-C31753AD9B06}" type="slidenum">
              <a:rPr lang="en-US" sz="2000" smtClean="0"/>
              <a:pPr/>
              <a:t>‹N›</a:t>
            </a:fld>
            <a:endParaRPr lang="en-US" sz="20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BA6ACAA-0ADE-4F16-A212-13B813ACCA3E}"/>
              </a:ext>
            </a:extLst>
          </p:cNvPr>
          <p:cNvSpPr/>
          <p:nvPr userDrawn="1"/>
        </p:nvSpPr>
        <p:spPr>
          <a:xfrm>
            <a:off x="1" y="0"/>
            <a:ext cx="18287996" cy="304348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F5B07E6B-44C4-43F2-ACCD-5A2ABA5FEA30}"/>
              </a:ext>
            </a:extLst>
          </p:cNvPr>
          <p:cNvSpPr txBox="1">
            <a:spLocks/>
          </p:cNvSpPr>
          <p:nvPr userDrawn="1"/>
        </p:nvSpPr>
        <p:spPr>
          <a:xfrm>
            <a:off x="5621639" y="9528544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uk-UA"/>
            </a:defPPr>
            <a:lvl1pPr marL="0" algn="ctr" defTabSz="1371600" rtl="0" eaLnBrk="1" latinLnBrk="0" hangingPunct="1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algn="l" defTabSz="1371600" rtl="0" eaLnBrk="1" latinLnBrk="0" hangingPunct="1"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b="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1st MONOLITH Workshop. Genève 5-6 Sept 2022</a:t>
            </a:r>
          </a:p>
        </p:txBody>
      </p:sp>
    </p:spTree>
    <p:extLst>
      <p:ext uri="{BB962C8B-B14F-4D97-AF65-F5344CB8AC3E}">
        <p14:creationId xmlns:p14="http://schemas.microsoft.com/office/powerpoint/2010/main" val="16962981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pic>
        <p:nvPicPr>
          <p:cNvPr id="14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BCD61AF6-C7C7-4A5C-B795-F778CA57FD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126B0017-4E02-41D6-B7DC-9AD0539DF6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F793A13-9454-4923-96DE-0FACEAB78B2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69D2F95B-90DD-4749-AFBC-61FD69832A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6" name="Title 7">
            <a:extLst>
              <a:ext uri="{FF2B5EF4-FFF2-40B4-BE49-F238E27FC236}">
                <a16:creationId xmlns:a16="http://schemas.microsoft.com/office/drawing/2014/main" id="{848E209F-AF43-405F-9475-35F1A6E4E7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BA4C3C5-8EAF-48C1-A808-9F1E28F331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20091799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endParaRPr lang="uk-UA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3007E209-3D0D-4859-85C7-846A4D03C4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B88B1D1A-661C-42EA-8D71-FBC7C7E64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50501AC-91CE-4807-A48E-B01576C55E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38E24507-3198-466D-9B64-86D5BCE5B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008817BF-3438-470C-BA4F-A0BC369FA1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F183CBCF-085A-43B7-9C4A-777A06FD4B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3379953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2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FF6B1BED-F33C-4078-B5FB-221E19568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6C9FE7C-10CF-408B-9B5C-1FFE8CE37D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D3BE45D5-AC00-438F-AE28-E143C18518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C9ECBF66-461F-4AA1-B4FC-FDA291E954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F5D3BD4A-26B4-42A1-9D1E-7F376E5236F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bg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271615018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3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8AC3B01A-6CB3-4984-8A1D-C08FA29C66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9A42806-C14C-45ED-A972-F1ECA805B9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6" name="Date Placeholder 8">
            <a:extLst>
              <a:ext uri="{FF2B5EF4-FFF2-40B4-BE49-F238E27FC236}">
                <a16:creationId xmlns:a16="http://schemas.microsoft.com/office/drawing/2014/main" id="{1E01D71B-7796-4E3D-AE37-9BD7B76E56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7" name="Title 7">
            <a:extLst>
              <a:ext uri="{FF2B5EF4-FFF2-40B4-BE49-F238E27FC236}">
                <a16:creationId xmlns:a16="http://schemas.microsoft.com/office/drawing/2014/main" id="{8FB1A4F9-20EA-4F6D-B5B2-755D5F755B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C5BAFD5D-99CC-48C9-8E9F-5A35C8F779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bg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7256859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1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A833EC3D-7CEB-453A-8CB3-738AE5E661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14519DB-ED2F-436B-9967-7CEE92667C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4" name="Date Placeholder 8">
            <a:extLst>
              <a:ext uri="{FF2B5EF4-FFF2-40B4-BE49-F238E27FC236}">
                <a16:creationId xmlns:a16="http://schemas.microsoft.com/office/drawing/2014/main" id="{C55DA723-10AB-412B-8254-DB442B40B8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1F4D77F8-30FC-491D-8F14-B43BE1BA6B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4A5AD27B-C53A-440C-AF3C-9BEFAF261E7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bg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15574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1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DA29221B-8447-4C02-9697-CF9DD0383D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7736FC-A231-41C9-8B0B-28B32643A9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4" name="Date Placeholder 8">
            <a:extLst>
              <a:ext uri="{FF2B5EF4-FFF2-40B4-BE49-F238E27FC236}">
                <a16:creationId xmlns:a16="http://schemas.microsoft.com/office/drawing/2014/main" id="{F0C0F66C-F19C-4125-A12B-85643F7F2F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2AC002E1-1B3A-4C2A-B9F5-AF5C62AA9A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A6FAF9E1-4A56-4E74-A3B2-F68334A2EB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bg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828681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1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4487F954-A44C-4CBE-A48B-850297CE5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D7B6A3C-FC49-4386-BB5B-FDE7EA1B6E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4" name="Date Placeholder 8">
            <a:extLst>
              <a:ext uri="{FF2B5EF4-FFF2-40B4-BE49-F238E27FC236}">
                <a16:creationId xmlns:a16="http://schemas.microsoft.com/office/drawing/2014/main" id="{328EB846-5DE5-4EE8-8F21-870BE9E18A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148682FE-AFEC-4A2A-B265-C8023AFDED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4A706A09-A589-469C-ACD9-A22D50A49B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bg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730979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1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55881D50-9900-4F53-8CC8-7AD3093F4D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C5AB697-3786-4B2F-BBF8-3EA99B351D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4" name="Date Placeholder 8">
            <a:extLst>
              <a:ext uri="{FF2B5EF4-FFF2-40B4-BE49-F238E27FC236}">
                <a16:creationId xmlns:a16="http://schemas.microsoft.com/office/drawing/2014/main" id="{8449BBEF-F608-4E7B-B172-299F712036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37740730-F850-45A3-B147-D112D4AA09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20588A5B-22F6-49C2-8EE6-EE0CF5296D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bg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3085764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55942FDF-96EA-44B0-BE2F-FDFBF39CDA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1D4DD151-9CDF-458A-9A66-8C936A257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5EDD083-E3A0-4DE3-B216-A2FFE334FF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CDE56AC3-0EA3-4202-9C72-04D2B39682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41FB875F-25C7-48A5-B549-1BF9D5066D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3D987859-F8DB-4CB8-9F19-6002891D9C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43734019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2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lide Number Placeholder 8">
            <a:extLst>
              <a:ext uri="{FF2B5EF4-FFF2-40B4-BE49-F238E27FC236}">
                <a16:creationId xmlns:a16="http://schemas.microsoft.com/office/drawing/2014/main" id="{2EE63208-CFFD-4ADF-9E1F-D8CF7B5BE5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A93AD8B8-5084-4293-871E-236DA5BB6C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8CA2EB3-C503-4159-A61A-5AAFC73F39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7" name="Date Placeholder 8">
            <a:extLst>
              <a:ext uri="{FF2B5EF4-FFF2-40B4-BE49-F238E27FC236}">
                <a16:creationId xmlns:a16="http://schemas.microsoft.com/office/drawing/2014/main" id="{DA931F02-A4D8-4899-BD9D-AD1259022F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910EB022-ED9E-40F6-AE29-5A4FA9C4B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4A855CEA-E3B8-45BC-A348-F3C73095063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47234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page</a:t>
            </a:r>
          </a:p>
          <a:p>
            <a:fld id="{37D409AB-2201-4E18-8A34-C31753AD9B06}" type="slidenum">
              <a:rPr smtClean="0"/>
              <a:pPr/>
              <a:t>‹N›</a:t>
            </a:fld>
            <a:endParaRPr dirty="0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04850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35A888F3-BA10-480D-A982-2F25F2A1510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76298" y="2386012"/>
            <a:ext cx="16497297" cy="6365488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61A1D5F0-D78C-48EC-9186-0E5A1D2F9D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FBK-SD – radiation detectors 2021 – Proprietary and Confidential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B30744-8D97-4846-AEDA-8918F2E9369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7" name="Date Placeholder 8">
            <a:extLst>
              <a:ext uri="{FF2B5EF4-FFF2-40B4-BE49-F238E27FC236}">
                <a16:creationId xmlns:a16="http://schemas.microsoft.com/office/drawing/2014/main" id="{98392962-09BC-46F7-8324-E2199B825C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5BC20763-1DD5-40C9-BD22-EE17D8FC15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475B2418-697B-4357-ABED-7ADA0EE804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2030553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3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9F69D103-34DF-408E-897F-6505238A57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5AC56CCD-58AF-4071-8D1E-354C35918C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F95CA1B-EA50-4B07-AB1B-9F6446D1F2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8" name="Date Placeholder 8">
            <a:extLst>
              <a:ext uri="{FF2B5EF4-FFF2-40B4-BE49-F238E27FC236}">
                <a16:creationId xmlns:a16="http://schemas.microsoft.com/office/drawing/2014/main" id="{7FD40011-1B97-404A-B94C-0C73752717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158595E4-2822-49BE-B5BD-B3C74B56A6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9968CFF4-AEDE-4A64-BD21-9CE8AA11A3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167472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1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D404204D-C947-4615-A584-D9257DF88D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3B31BCCB-D45A-44F6-86E0-5B253872D9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FBD0DEB-FC6E-412C-818B-AA1D4C5B870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8" name="Date Placeholder 8">
            <a:extLst>
              <a:ext uri="{FF2B5EF4-FFF2-40B4-BE49-F238E27FC236}">
                <a16:creationId xmlns:a16="http://schemas.microsoft.com/office/drawing/2014/main" id="{BB0F0D5D-EAA6-4936-9B08-6A1A54356C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9" name="Title 7">
            <a:extLst>
              <a:ext uri="{FF2B5EF4-FFF2-40B4-BE49-F238E27FC236}">
                <a16:creationId xmlns:a16="http://schemas.microsoft.com/office/drawing/2014/main" id="{72930153-58ED-4F64-A285-542AC174E0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63F43583-B8A5-4010-8057-FD7B15AB5D8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4009983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9" name="Slide Number Placeholder 8">
            <a:extLst>
              <a:ext uri="{FF2B5EF4-FFF2-40B4-BE49-F238E27FC236}">
                <a16:creationId xmlns:a16="http://schemas.microsoft.com/office/drawing/2014/main" id="{CC2CC3B5-1F9B-4C66-9053-AD5D373A3C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21" name="Footer Placeholder 5">
            <a:extLst>
              <a:ext uri="{FF2B5EF4-FFF2-40B4-BE49-F238E27FC236}">
                <a16:creationId xmlns:a16="http://schemas.microsoft.com/office/drawing/2014/main" id="{82958EEF-5706-4D96-9841-FE61829D74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05DC374-02B1-43C3-AB89-5E334207C6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23" name="Date Placeholder 8">
            <a:extLst>
              <a:ext uri="{FF2B5EF4-FFF2-40B4-BE49-F238E27FC236}">
                <a16:creationId xmlns:a16="http://schemas.microsoft.com/office/drawing/2014/main" id="{5503572B-055B-4FB4-B8AB-EC84F35E72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pic>
        <p:nvPicPr>
          <p:cNvPr id="25" name="Shape 33">
            <a:extLst>
              <a:ext uri="{FF2B5EF4-FFF2-40B4-BE49-F238E27FC236}">
                <a16:creationId xmlns:a16="http://schemas.microsoft.com/office/drawing/2014/main" id="{EB9D8CCC-79AB-493C-BE85-9558FBFB8D7D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itle 7">
            <a:extLst>
              <a:ext uri="{FF2B5EF4-FFF2-40B4-BE49-F238E27FC236}">
                <a16:creationId xmlns:a16="http://schemas.microsoft.com/office/drawing/2014/main" id="{BDFFB813-B548-4400-9422-FE21FE74AA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2FE69DA0-0A90-4E44-825D-2B830EE2ACA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3485093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8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Slide Number Placeholder 8">
            <a:extLst>
              <a:ext uri="{FF2B5EF4-FFF2-40B4-BE49-F238E27FC236}">
                <a16:creationId xmlns:a16="http://schemas.microsoft.com/office/drawing/2014/main" id="{AAF77D94-F054-46E5-8520-5A4240AFC2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28" name="Footer Placeholder 5">
            <a:extLst>
              <a:ext uri="{FF2B5EF4-FFF2-40B4-BE49-F238E27FC236}">
                <a16:creationId xmlns:a16="http://schemas.microsoft.com/office/drawing/2014/main" id="{C3244490-9F14-4054-AD18-C54ECC6477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19D46EDF-C2E8-443F-B6E3-A1298BEB807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30" name="Date Placeholder 8">
            <a:extLst>
              <a:ext uri="{FF2B5EF4-FFF2-40B4-BE49-F238E27FC236}">
                <a16:creationId xmlns:a16="http://schemas.microsoft.com/office/drawing/2014/main" id="{01E5AE20-51DA-40E5-A3C7-D12730DBB1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31" name="Title 7">
            <a:extLst>
              <a:ext uri="{FF2B5EF4-FFF2-40B4-BE49-F238E27FC236}">
                <a16:creationId xmlns:a16="http://schemas.microsoft.com/office/drawing/2014/main" id="{9D451715-B33A-44BB-9EDE-CF6C2EB2EB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A0EB36FE-9AD6-4BF7-9E6D-F4C79ED73B1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2984681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pic>
        <p:nvPicPr>
          <p:cNvPr id="12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ADEDDFE0-F13E-4266-8DDA-134C1A79E9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BB271186-ADD3-442E-9640-0808688EE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9148AA6-32DC-4A34-817C-6F4219EAF3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6B0EC0AA-C5C9-4156-AA59-F2B2144ABC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6" name="Title 7">
            <a:extLst>
              <a:ext uri="{FF2B5EF4-FFF2-40B4-BE49-F238E27FC236}">
                <a16:creationId xmlns:a16="http://schemas.microsoft.com/office/drawing/2014/main" id="{72AB9105-5804-4E94-9C34-AA1FE2D25A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DD984E5E-B536-41A5-B7C3-5B680AE4F3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76735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pic>
        <p:nvPicPr>
          <p:cNvPr id="14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F4E02095-A97D-4449-A2EA-36CBBC9D53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F905006F-DFF0-4789-B820-FE09939979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B807A91-BB0A-4A94-A150-CFBAE4153A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9" name="Date Placeholder 8">
            <a:extLst>
              <a:ext uri="{FF2B5EF4-FFF2-40B4-BE49-F238E27FC236}">
                <a16:creationId xmlns:a16="http://schemas.microsoft.com/office/drawing/2014/main" id="{C1F994E3-5DBD-44FF-8718-1A8067D1A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6" name="Title 7">
            <a:extLst>
              <a:ext uri="{FF2B5EF4-FFF2-40B4-BE49-F238E27FC236}">
                <a16:creationId xmlns:a16="http://schemas.microsoft.com/office/drawing/2014/main" id="{92712EBB-FDF6-4E84-B302-11B28866EC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A94336EA-C45C-4EAA-BB02-1D8260BE78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424677069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A1774F4B-BB82-48F7-8AA8-449556F9DF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5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dirty="0"/>
              <a:t>page</a:t>
            </a:r>
          </a:p>
          <a:p>
            <a:pPr algn="l"/>
            <a:fld id="{37D409AB-2201-4E18-8A34-C31753AD9B06}" type="slidenum">
              <a:rPr smtClean="0"/>
              <a:pPr algn="l"/>
              <a:t>‹N›</a:t>
            </a:fld>
            <a:endParaRPr dirty="0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210D83E8-BB90-4B0C-9945-F9D8998AFD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591A72B-67DF-4A57-8871-7F46DF5BFD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5" name="Date Placeholder 8">
            <a:extLst>
              <a:ext uri="{FF2B5EF4-FFF2-40B4-BE49-F238E27FC236}">
                <a16:creationId xmlns:a16="http://schemas.microsoft.com/office/drawing/2014/main" id="{68C18686-8591-4887-BE30-ECCA1CF073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2DE45105-F99A-4B66-8DAE-19EEA2D526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86584F9C-FC29-4757-8BCA-136972394B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71967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lum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page</a:t>
            </a:r>
          </a:p>
          <a:p>
            <a:fld id="{37D409AB-2201-4E18-8A34-C31753AD9B06}" type="slidenum">
              <a:rPr smtClean="0"/>
              <a:pPr/>
              <a:t>‹N›</a:t>
            </a:fld>
            <a:endParaRPr dirty="0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04850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35A888F3-BA10-480D-A982-2F25F2A1510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76299" y="2350699"/>
            <a:ext cx="8046720" cy="64008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DDED1-99C8-440A-A098-2C5A3204889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372601" y="2353798"/>
            <a:ext cx="8046720" cy="6397701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Footer Placeholder 5">
            <a:extLst>
              <a:ext uri="{FF2B5EF4-FFF2-40B4-BE49-F238E27FC236}">
                <a16:creationId xmlns:a16="http://schemas.microsoft.com/office/drawing/2014/main" id="{F13E2C68-9F0E-41F1-8FA5-05D76593F2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2F7D21E-2F71-458A-95F9-4EC1DB4968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23" name="Date Placeholder 8">
            <a:extLst>
              <a:ext uri="{FF2B5EF4-FFF2-40B4-BE49-F238E27FC236}">
                <a16:creationId xmlns:a16="http://schemas.microsoft.com/office/drawing/2014/main" id="{A4A906D3-F2D9-42AF-96AF-2149AD74AD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3" name="Title 7">
            <a:extLst>
              <a:ext uri="{FF2B5EF4-FFF2-40B4-BE49-F238E27FC236}">
                <a16:creationId xmlns:a16="http://schemas.microsoft.com/office/drawing/2014/main" id="{A9D31B49-6B2E-47AF-86AA-054BF39783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206EB372-3BCC-4640-8586-EE7FE5EA10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26481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d colum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page</a:t>
            </a:r>
          </a:p>
          <a:p>
            <a:fld id="{37D409AB-2201-4E18-8A34-C31753AD9B06}" type="slidenum">
              <a:rPr smtClean="0"/>
              <a:pPr/>
              <a:t>‹N›</a:t>
            </a:fld>
            <a:endParaRPr dirty="0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04850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35A888F3-BA10-480D-A982-2F25F2A1510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76299" y="3069377"/>
            <a:ext cx="8046720" cy="568522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DDED1-99C8-440A-A098-2C5A3204889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9372601" y="3066279"/>
            <a:ext cx="8046720" cy="568522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F895BEEB-C48D-4472-A2C9-3CBEA40795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7F0693F-A047-41C4-9252-BB37CE08C8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20" name="Date Placeholder 8">
            <a:extLst>
              <a:ext uri="{FF2B5EF4-FFF2-40B4-BE49-F238E27FC236}">
                <a16:creationId xmlns:a16="http://schemas.microsoft.com/office/drawing/2014/main" id="{8AA69E5E-3C66-4317-860D-F56749B178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A81BDA7-1D6E-48F2-AEF7-DFB6840F5A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3917" y="2353796"/>
            <a:ext cx="8039102" cy="715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C23E18C2-4F52-48B6-8573-D1A3F3BADC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376410" y="2353797"/>
            <a:ext cx="8039102" cy="71558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22" name="Title 7">
            <a:extLst>
              <a:ext uri="{FF2B5EF4-FFF2-40B4-BE49-F238E27FC236}">
                <a16:creationId xmlns:a16="http://schemas.microsoft.com/office/drawing/2014/main" id="{3C4D38B8-C293-4DBE-BD3D-A29439CC94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811B5CF8-2538-495C-8C2D-99D0C1FC69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715724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page</a:t>
            </a:r>
          </a:p>
          <a:p>
            <a:fld id="{37D409AB-2201-4E18-8A34-C31753AD9B06}" type="slidenum">
              <a:rPr smtClean="0"/>
              <a:pPr/>
              <a:t>‹N›</a:t>
            </a:fld>
            <a:endParaRPr dirty="0"/>
          </a:p>
        </p:txBody>
      </p:sp>
      <p:pic>
        <p:nvPicPr>
          <p:cNvPr id="10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5FFF9BEC-794B-4A5D-BCD1-16CD97863D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A14B39-5218-4A23-AA30-2D03CA6E0D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3" name="Date Placeholder 8">
            <a:extLst>
              <a:ext uri="{FF2B5EF4-FFF2-40B4-BE49-F238E27FC236}">
                <a16:creationId xmlns:a16="http://schemas.microsoft.com/office/drawing/2014/main" id="{1E389922-3FA1-4C66-9336-5222FACEA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679141F0-2211-4315-84A7-830DA1450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B36C28C0-709D-49C2-A77A-1BBE6920CE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bg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3883521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37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page</a:t>
            </a:r>
          </a:p>
          <a:p>
            <a:fld id="{37D409AB-2201-4E18-8A34-C31753AD9B06}" type="slidenum">
              <a:rPr smtClean="0"/>
              <a:pPr/>
              <a:t>‹N›</a:t>
            </a:fld>
            <a:endParaRPr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pic>
        <p:nvPicPr>
          <p:cNvPr id="11" name="Shape 33"/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733945" y="9290120"/>
            <a:ext cx="895350" cy="51923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FDA89E9F-AC39-4D61-9006-6F2664590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77" y="9536243"/>
            <a:ext cx="11037571" cy="499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FBK-SD – radiation detectors 2021 – Proprietary and Confidential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0129AD8-7163-40C9-A1D3-DB47058396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49" y="9287295"/>
            <a:ext cx="1554480" cy="729913"/>
          </a:xfrm>
          <a:prstGeom prst="rect">
            <a:avLst/>
          </a:prstGeom>
        </p:spPr>
      </p:pic>
      <p:sp>
        <p:nvSpPr>
          <p:cNvPr id="14" name="Date Placeholder 8">
            <a:extLst>
              <a:ext uri="{FF2B5EF4-FFF2-40B4-BE49-F238E27FC236}">
                <a16:creationId xmlns:a16="http://schemas.microsoft.com/office/drawing/2014/main" id="{A8238A5A-93E3-4496-AE2E-65DD7FD3DB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706603" y="9551967"/>
            <a:ext cx="1866888" cy="468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2000" b="1" kern="120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03/02/2021</a:t>
            </a:r>
            <a:endParaRPr lang="en-US" dirty="0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682D9F0B-A864-4CE0-A430-73A89D60CE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76299" y="1151319"/>
            <a:ext cx="15868647" cy="71558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lvl1pPr>
              <a:defRPr lang="uk-UA" sz="45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slide title</a:t>
            </a:r>
            <a:endParaRPr lang="uk-UA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86CF8171-7955-4691-BF68-EF1E69F17D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299" y="571500"/>
            <a:ext cx="15868644" cy="74249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</a:lstStyle>
          <a:p>
            <a:pPr lvl="0"/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5675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53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5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24" Type="http://schemas.openxmlformats.org/officeDocument/2006/relationships/slideLayout" Target="../slideLayouts/slideLayout56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23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Relationship Id="rId22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387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39" r:id="rId2"/>
    <p:sldLayoutId id="2147483738" r:id="rId3"/>
    <p:sldLayoutId id="2147483664" r:id="rId4"/>
    <p:sldLayoutId id="2147483736" r:id="rId5"/>
    <p:sldLayoutId id="2147483734" r:id="rId6"/>
    <p:sldLayoutId id="2147483735" r:id="rId7"/>
    <p:sldLayoutId id="2147483680" r:id="rId8"/>
    <p:sldLayoutId id="2147483697" r:id="rId9"/>
    <p:sldLayoutId id="2147483698" r:id="rId10"/>
    <p:sldLayoutId id="2147483740" r:id="rId11"/>
    <p:sldLayoutId id="2147483741" r:id="rId12"/>
    <p:sldLayoutId id="2147483743" r:id="rId13"/>
    <p:sldLayoutId id="2147483744" r:id="rId14"/>
    <p:sldLayoutId id="2147483745" r:id="rId15"/>
  </p:sldLayoutIdLst>
  <p:hf sldNum="0" hd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20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676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43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32" r:id="rId2"/>
    <p:sldLayoutId id="2147483731" r:id="rId3"/>
    <p:sldLayoutId id="2147483701" r:id="rId4"/>
    <p:sldLayoutId id="2147483700" r:id="rId5"/>
    <p:sldLayoutId id="2147483699" r:id="rId6"/>
    <p:sldLayoutId id="2147483668" r:id="rId7"/>
    <p:sldLayoutId id="2147483670" r:id="rId8"/>
    <p:sldLayoutId id="2147483671" r:id="rId9"/>
    <p:sldLayoutId id="2147483695" r:id="rId10"/>
    <p:sldLayoutId id="2147483696" r:id="rId11"/>
  </p:sldLayoutIdLst>
  <p:hf sldNum="0" hd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347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6" r:id="rId8"/>
    <p:sldLayoutId id="2147483727" r:id="rId9"/>
    <p:sldLayoutId id="2147483721" r:id="rId10"/>
    <p:sldLayoutId id="2147483722" r:id="rId11"/>
    <p:sldLayoutId id="2147483723" r:id="rId12"/>
    <p:sldLayoutId id="2147483679" r:id="rId13"/>
    <p:sldLayoutId id="2147483724" r:id="rId14"/>
    <p:sldLayoutId id="2147483689" r:id="rId15"/>
    <p:sldLayoutId id="2147483682" r:id="rId16"/>
    <p:sldLayoutId id="2147483683" r:id="rId17"/>
    <p:sldLayoutId id="2147483685" r:id="rId18"/>
    <p:sldLayoutId id="2147483686" r:id="rId19"/>
    <p:sldLayoutId id="2147483688" r:id="rId20"/>
    <p:sldLayoutId id="2147483687" r:id="rId21"/>
    <p:sldLayoutId id="2147483684" r:id="rId22"/>
    <p:sldLayoutId id="2147483667" r:id="rId23"/>
    <p:sldLayoutId id="2147483733" r:id="rId24"/>
  </p:sldLayoutIdLst>
  <p:hf sldNum="0" hdr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emf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png"/><Relationship Id="rId4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pn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8.05717v1" TargetMode="External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52700" y="2590911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3601700" y="4056103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C7C49D3F-66E4-4E5A-93FA-70CADE11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800" y="2696088"/>
            <a:ext cx="11506190" cy="1920526"/>
          </a:xfrm>
        </p:spPr>
        <p:txBody>
          <a:bodyPr/>
          <a:lstStyle/>
          <a:p>
            <a:r>
              <a:rPr lang="en-US" dirty="0"/>
              <a:t>FBK LGAD Technology </a:t>
            </a:r>
            <a:br>
              <a:rPr lang="en-US" dirty="0"/>
            </a:br>
            <a:r>
              <a:rPr lang="en-US" dirty="0"/>
              <a:t>for fast timing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A04BAEA-7664-4D4F-BA42-11928F4C75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61955" y="5143501"/>
            <a:ext cx="11353799" cy="1218376"/>
          </a:xfrm>
        </p:spPr>
        <p:txBody>
          <a:bodyPr/>
          <a:lstStyle/>
          <a:p>
            <a:r>
              <a:rPr lang="en-US" sz="28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FBK LGAD group: A. Bisht, G. </a:t>
            </a:r>
            <a:r>
              <a:rPr lang="en-US" sz="2800" b="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Borghi</a:t>
            </a:r>
            <a:r>
              <a:rPr lang="en-US" sz="28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M. </a:t>
            </a:r>
            <a:r>
              <a:rPr lang="en-US" sz="2800" b="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Boscardin</a:t>
            </a:r>
            <a:r>
              <a:rPr lang="en-US" sz="28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M. </a:t>
            </a:r>
            <a:r>
              <a:rPr lang="en-US" sz="2800" b="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Centis</a:t>
            </a:r>
            <a:r>
              <a:rPr lang="en-US" sz="28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800" b="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Vignali</a:t>
            </a:r>
            <a:r>
              <a:rPr lang="en-US" sz="28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F. </a:t>
            </a:r>
            <a:r>
              <a:rPr lang="en-US" sz="2800" b="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Ficorella</a:t>
            </a:r>
            <a:r>
              <a:rPr lang="en-US" sz="28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O. Hammad Ali, </a:t>
            </a:r>
            <a:r>
              <a:rPr lang="en-US" sz="2800" b="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G. Paternoster</a:t>
            </a:r>
          </a:p>
          <a:p>
            <a:endParaRPr lang="en-US" sz="2800" b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Segnaposto testo 10">
            <a:extLst>
              <a:ext uri="{FF2B5EF4-FFF2-40B4-BE49-F238E27FC236}">
                <a16:creationId xmlns:a16="http://schemas.microsoft.com/office/drawing/2014/main" id="{D0D7E26A-EB73-457C-8194-987800E779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paternoster@fbk.eu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9D21DF68-160B-480F-938F-DAA544E56F46}"/>
              </a:ext>
            </a:extLst>
          </p:cNvPr>
          <p:cNvSpPr/>
          <p:nvPr/>
        </p:nvSpPr>
        <p:spPr>
          <a:xfrm>
            <a:off x="4038600" y="1077011"/>
            <a:ext cx="906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1st MONOLITH Workshop on silicon sensors for timing and their applications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CF45D2D4-4023-43E8-889E-B4E5F7EA5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0"/>
            <a:ext cx="3885855" cy="844603"/>
          </a:xfrm>
          <a:prstGeom prst="rect">
            <a:avLst/>
          </a:prstGeom>
        </p:spPr>
      </p:pic>
      <p:sp>
        <p:nvSpPr>
          <p:cNvPr id="16" name="Rettangolo 15">
            <a:extLst>
              <a:ext uri="{FF2B5EF4-FFF2-40B4-BE49-F238E27FC236}">
                <a16:creationId xmlns:a16="http://schemas.microsoft.com/office/drawing/2014/main" id="{C483C491-5539-4C1F-91EF-9995DAF10E5C}"/>
              </a:ext>
            </a:extLst>
          </p:cNvPr>
          <p:cNvSpPr/>
          <p:nvPr/>
        </p:nvSpPr>
        <p:spPr>
          <a:xfrm>
            <a:off x="3886200" y="1477121"/>
            <a:ext cx="906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Genève, 5-6 Sept. 2022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14DBBCAA-BD64-4C2D-9879-65B511235014}"/>
              </a:ext>
            </a:extLst>
          </p:cNvPr>
          <p:cNvSpPr/>
          <p:nvPr/>
        </p:nvSpPr>
        <p:spPr>
          <a:xfrm>
            <a:off x="4762155" y="6888764"/>
            <a:ext cx="10744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UFSD group</a:t>
            </a:r>
          </a:p>
          <a:p>
            <a:pPr algn="ctr"/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INFN Torino, Univ. of Turin, Univ. of Piemonte Orient, Univ. of Trento, FBK Trento, Univ. of California at Santa Cruz. </a:t>
            </a:r>
          </a:p>
        </p:txBody>
      </p:sp>
    </p:spTree>
    <p:extLst>
      <p:ext uri="{BB962C8B-B14F-4D97-AF65-F5344CB8AC3E}">
        <p14:creationId xmlns:p14="http://schemas.microsoft.com/office/powerpoint/2010/main" val="2420408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Radiation Hardening</a:t>
            </a:r>
            <a:endParaRPr lang="uk-UA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FF7785-378B-4A86-ABA1-18F5CE6A8984}"/>
              </a:ext>
            </a:extLst>
          </p:cNvPr>
          <p:cNvSpPr txBox="1"/>
          <p:nvPr/>
        </p:nvSpPr>
        <p:spPr>
          <a:xfrm>
            <a:off x="1106618" y="1567481"/>
            <a:ext cx="5029200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sz="3200" dirty="0">
                <a:solidFill>
                  <a:srgbClr val="1166B3"/>
                </a:solidFill>
              </a:rPr>
              <a:t>Initial Acceptor removal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AEA69009-6B6D-47C1-A645-9DD0A917F8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r="12821" b="44504"/>
          <a:stretch/>
        </p:blipFill>
        <p:spPr>
          <a:xfrm>
            <a:off x="9143999" y="1354974"/>
            <a:ext cx="8839201" cy="5617927"/>
          </a:xfrm>
          <a:prstGeom prst="rect">
            <a:avLst/>
          </a:prstGeom>
        </p:spPr>
      </p:pic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168FF69E-E53B-4DB0-A10E-C128C6757730}"/>
              </a:ext>
            </a:extLst>
          </p:cNvPr>
          <p:cNvCxnSpPr>
            <a:cxnSpLocks/>
          </p:cNvCxnSpPr>
          <p:nvPr/>
        </p:nvCxnSpPr>
        <p:spPr>
          <a:xfrm>
            <a:off x="12998670" y="2906309"/>
            <a:ext cx="1250730" cy="17799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CDD437F-D6BC-42A4-A9B0-AABFE81B954A}"/>
              </a:ext>
            </a:extLst>
          </p:cNvPr>
          <p:cNvSpPr txBox="1"/>
          <p:nvPr/>
        </p:nvSpPr>
        <p:spPr>
          <a:xfrm rot="20635537">
            <a:off x="13700994" y="3437748"/>
            <a:ext cx="2190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Increasing Fluence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D140AB0E-B211-4756-BB79-777DA2D080DE}"/>
                  </a:ext>
                </a:extLst>
              </p:cNvPr>
              <p:cNvSpPr/>
              <p:nvPr/>
            </p:nvSpPr>
            <p:spPr>
              <a:xfrm>
                <a:off x="496715" y="2937152"/>
                <a:ext cx="7547237" cy="48809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During irradiation the Gain of LGADs is reduced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The mechanism can be explained with a reduction of the acceptor concentration in the Gain Layer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r>
                      <a:rPr lang="it-IT" b="1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  <m:r>
                      <a:rPr lang="it-IT" b="1" i="1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d>
                      <m:dPr>
                        <m:ctrlPr>
                          <a:rPr lang="it-IT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1" i="1"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it-IT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1" i="1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it-IT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b="1" i="1">
                            <a:latin typeface="Cambria Math" panose="02040503050406030204" pitchFamily="18" charset="0"/>
                          </a:rPr>
                          <m:t>𝒄</m:t>
                        </m:r>
                        <m:r>
                          <a:rPr lang="it-IT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sup>
                    </m:sSup>
                  </m:oMath>
                </a14:m>
                <a:endParaRPr lang="en-GB" b="1" dirty="0"/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It is possible to partially compensate the gain-loss by increasing the bias voltage</a:t>
                </a:r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Gain is completely lost after 1e15 </a:t>
                </a:r>
                <a:r>
                  <a:rPr lang="en-US" dirty="0" err="1"/>
                  <a:t>neq</a:t>
                </a:r>
                <a:r>
                  <a:rPr lang="en-US" dirty="0"/>
                  <a:t>/cm</a:t>
                </a:r>
                <a:r>
                  <a:rPr lang="en-US" baseline="30000" dirty="0"/>
                  <a:t>2</a:t>
                </a:r>
                <a:endParaRPr lang="en-US" dirty="0"/>
              </a:p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n-GB" b="1" dirty="0"/>
              </a:p>
            </p:txBody>
          </p:sp>
        </mc:Choice>
        <mc:Fallback xmlns=""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D140AB0E-B211-4756-BB79-777DA2D080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715" y="2937152"/>
                <a:ext cx="7547237" cy="4880952"/>
              </a:xfrm>
              <a:prstGeom prst="rect">
                <a:avLst/>
              </a:prstGeom>
              <a:blipFill>
                <a:blip r:embed="rId5"/>
                <a:stretch>
                  <a:fillRect l="-1372" t="-1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5052443C-8C07-4F10-92EA-7ABE18E09EE7}"/>
              </a:ext>
            </a:extLst>
          </p:cNvPr>
          <p:cNvSpPr/>
          <p:nvPr/>
        </p:nvSpPr>
        <p:spPr>
          <a:xfrm>
            <a:off x="3429000" y="7446535"/>
            <a:ext cx="7696200" cy="2545968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921E3545-7217-49E4-855D-0BB8A3211FCD}"/>
              </a:ext>
            </a:extLst>
          </p:cNvPr>
          <p:cNvSpPr/>
          <p:nvPr/>
        </p:nvSpPr>
        <p:spPr>
          <a:xfrm>
            <a:off x="4267200" y="7533247"/>
            <a:ext cx="62753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1166B3"/>
                </a:solidFill>
              </a:rPr>
              <a:t>Possible microscopic mechanism: </a:t>
            </a:r>
            <a:br>
              <a:rPr lang="en-US" dirty="0">
                <a:solidFill>
                  <a:srgbClr val="1166B3"/>
                </a:solidFill>
              </a:rPr>
            </a:br>
            <a:r>
              <a:rPr lang="en-US" dirty="0"/>
              <a:t>Boron de-activation due to Si interstitial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2">
                <a:extLst>
                  <a:ext uri="{FF2B5EF4-FFF2-40B4-BE49-F238E27FC236}">
                    <a16:creationId xmlns:a16="http://schemas.microsoft.com/office/drawing/2014/main" id="{B4E8C13B-D2B0-4608-9A72-4734A23F19B3}"/>
                  </a:ext>
                </a:extLst>
              </p:cNvPr>
              <p:cNvSpPr txBox="1"/>
              <p:nvPr/>
            </p:nvSpPr>
            <p:spPr>
              <a:xfrm>
                <a:off x="5050195" y="8548739"/>
                <a:ext cx="57150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𝑺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 →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br>
                  <a:rPr lang="en-US" sz="2800" b="1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 →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sz="2800" dirty="0"/>
                  <a:t> (𝒅𝒐𝒏𝒐𝒓−𝒍𝒊𝒌𝒆)</a:t>
                </a:r>
              </a:p>
            </p:txBody>
          </p:sp>
        </mc:Choice>
        <mc:Fallback xmlns="">
          <p:sp>
            <p:nvSpPr>
              <p:cNvPr id="20" name="TextBox 2">
                <a:extLst>
                  <a:ext uri="{FF2B5EF4-FFF2-40B4-BE49-F238E27FC236}">
                    <a16:creationId xmlns:a16="http://schemas.microsoft.com/office/drawing/2014/main" id="{B4E8C13B-D2B0-4608-9A72-4734A23F19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0195" y="8548739"/>
                <a:ext cx="5715000" cy="954107"/>
              </a:xfrm>
              <a:prstGeom prst="rect">
                <a:avLst/>
              </a:prstGeom>
              <a:blipFill>
                <a:blip r:embed="rId6"/>
                <a:stretch>
                  <a:fillRect b="-16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5776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Radiation Hardening</a:t>
            </a:r>
            <a:endParaRPr lang="uk-UA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FF7785-378B-4A86-ABA1-18F5CE6A8984}"/>
              </a:ext>
            </a:extLst>
          </p:cNvPr>
          <p:cNvSpPr txBox="1"/>
          <p:nvPr/>
        </p:nvSpPr>
        <p:spPr>
          <a:xfrm>
            <a:off x="1028700" y="1585856"/>
            <a:ext cx="13754100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sz="3200" dirty="0">
                <a:solidFill>
                  <a:srgbClr val="1166B3"/>
                </a:solidFill>
              </a:rPr>
              <a:t>Carbon Co-implantation for acceptor removal mitigation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FFDC475-D284-4E68-A6CB-F04E99628F1D}"/>
              </a:ext>
            </a:extLst>
          </p:cNvPr>
          <p:cNvSpPr txBox="1"/>
          <p:nvPr/>
        </p:nvSpPr>
        <p:spPr>
          <a:xfrm>
            <a:off x="10169017" y="6603997"/>
            <a:ext cx="6934200" cy="25853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i="1" dirty="0">
                <a:solidFill>
                  <a:srgbClr val="1166B3"/>
                </a:solidFill>
              </a:rPr>
              <a:t>Carbon co-implantation Optimization</a:t>
            </a:r>
          </a:p>
          <a:p>
            <a:pPr marL="0" indent="0">
              <a:buNone/>
            </a:pPr>
            <a:endParaRPr lang="en-US" i="1" dirty="0">
              <a:solidFill>
                <a:srgbClr val="1166B3"/>
              </a:solidFill>
            </a:endParaRPr>
          </a:p>
          <a:p>
            <a:r>
              <a:rPr lang="en-US" dirty="0"/>
              <a:t>Carbon Dose</a:t>
            </a:r>
          </a:p>
          <a:p>
            <a:r>
              <a:rPr lang="en-US" dirty="0"/>
              <a:t>Carbon implantation depth</a:t>
            </a:r>
          </a:p>
          <a:p>
            <a:r>
              <a:rPr lang="en-US" dirty="0"/>
              <a:t>Thermal load Boron/Carbon for activation and diffusion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4D1D12F-B1C9-4D9A-BE4C-A9CDDE63A387}"/>
              </a:ext>
            </a:extLst>
          </p:cNvPr>
          <p:cNvSpPr/>
          <p:nvPr/>
        </p:nvSpPr>
        <p:spPr>
          <a:xfrm>
            <a:off x="10061119" y="2307456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Carbon Enables competing mechanism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2">
                <a:extLst>
                  <a:ext uri="{FF2B5EF4-FFF2-40B4-BE49-F238E27FC236}">
                    <a16:creationId xmlns:a16="http://schemas.microsoft.com/office/drawing/2014/main" id="{3C1BA7A2-33C9-4261-9D5F-E09A5564DDA0}"/>
                  </a:ext>
                </a:extLst>
              </p:cNvPr>
              <p:cNvSpPr txBox="1"/>
              <p:nvPr/>
            </p:nvSpPr>
            <p:spPr>
              <a:xfrm>
                <a:off x="2196190" y="2669415"/>
                <a:ext cx="701178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𝑺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 →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br>
                  <a:rPr lang="en-US" sz="2800" b="1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 →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sz="2800" dirty="0"/>
                  <a:t> (donor-like) </a:t>
                </a:r>
              </a:p>
            </p:txBody>
          </p:sp>
        </mc:Choice>
        <mc:Fallback xmlns="">
          <p:sp>
            <p:nvSpPr>
              <p:cNvPr id="11" name="TextBox 2">
                <a:extLst>
                  <a:ext uri="{FF2B5EF4-FFF2-40B4-BE49-F238E27FC236}">
                    <a16:creationId xmlns:a16="http://schemas.microsoft.com/office/drawing/2014/main" id="{3C1BA7A2-33C9-4261-9D5F-E09A5564DD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6190" y="2669415"/>
                <a:ext cx="7011787" cy="954107"/>
              </a:xfrm>
              <a:prstGeom prst="rect">
                <a:avLst/>
              </a:prstGeom>
              <a:blipFill>
                <a:blip r:embed="rId2"/>
                <a:stretch>
                  <a:fillRect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2">
            <a:extLst>
              <a:ext uri="{FF2B5EF4-FFF2-40B4-BE49-F238E27FC236}">
                <a16:creationId xmlns:a16="http://schemas.microsoft.com/office/drawing/2014/main" id="{8396E7C3-FEE3-4FB0-A189-DA5E2B387659}"/>
              </a:ext>
            </a:extLst>
          </p:cNvPr>
          <p:cNvSpPr txBox="1"/>
          <p:nvPr/>
        </p:nvSpPr>
        <p:spPr>
          <a:xfrm>
            <a:off x="6574970" y="7864984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 Carbon</a:t>
            </a:r>
          </a:p>
        </p:txBody>
      </p:sp>
      <p:pic>
        <p:nvPicPr>
          <p:cNvPr id="91" name="Immagine 90">
            <a:extLst>
              <a:ext uri="{FF2B5EF4-FFF2-40B4-BE49-F238E27FC236}">
                <a16:creationId xmlns:a16="http://schemas.microsoft.com/office/drawing/2014/main" id="{91999911-700F-46E2-8DAA-464CC65F57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152900"/>
            <a:ext cx="7319962" cy="4973104"/>
          </a:xfrm>
          <a:prstGeom prst="rect">
            <a:avLst/>
          </a:prstGeom>
        </p:spPr>
      </p:pic>
      <p:cxnSp>
        <p:nvCxnSpPr>
          <p:cNvPr id="94" name="Connettore 2 93">
            <a:extLst>
              <a:ext uri="{FF2B5EF4-FFF2-40B4-BE49-F238E27FC236}">
                <a16:creationId xmlns:a16="http://schemas.microsoft.com/office/drawing/2014/main" id="{AC3D7104-A5E7-4688-B56B-42DDA08EA7B4}"/>
              </a:ext>
            </a:extLst>
          </p:cNvPr>
          <p:cNvCxnSpPr>
            <a:cxnSpLocks/>
          </p:cNvCxnSpPr>
          <p:nvPr/>
        </p:nvCxnSpPr>
        <p:spPr>
          <a:xfrm flipH="1" flipV="1">
            <a:off x="5638800" y="6286500"/>
            <a:ext cx="914400" cy="1840096"/>
          </a:xfrm>
          <a:prstGeom prst="straightConnector1">
            <a:avLst/>
          </a:prstGeom>
          <a:ln w="25400" cap="sq">
            <a:solidFill>
              <a:schemeClr val="tx1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2">
            <a:extLst>
              <a:ext uri="{FF2B5EF4-FFF2-40B4-BE49-F238E27FC236}">
                <a16:creationId xmlns:a16="http://schemas.microsoft.com/office/drawing/2014/main" id="{1B242854-7AA7-40F9-9BD8-BD6B1B5A6C4E}"/>
              </a:ext>
            </a:extLst>
          </p:cNvPr>
          <p:cNvSpPr txBox="1"/>
          <p:nvPr/>
        </p:nvSpPr>
        <p:spPr>
          <a:xfrm>
            <a:off x="5853793" y="4297775"/>
            <a:ext cx="4103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+ Carbon (optimal dose)</a:t>
            </a:r>
          </a:p>
        </p:txBody>
      </p:sp>
      <p:sp>
        <p:nvSpPr>
          <p:cNvPr id="100" name="Parentesi graffa chiusa 99">
            <a:extLst>
              <a:ext uri="{FF2B5EF4-FFF2-40B4-BE49-F238E27FC236}">
                <a16:creationId xmlns:a16="http://schemas.microsoft.com/office/drawing/2014/main" id="{B09B4F20-EC3B-48BF-913F-A602307B86B2}"/>
              </a:ext>
            </a:extLst>
          </p:cNvPr>
          <p:cNvSpPr/>
          <p:nvPr/>
        </p:nvSpPr>
        <p:spPr>
          <a:xfrm>
            <a:off x="6308270" y="5829299"/>
            <a:ext cx="244929" cy="1301047"/>
          </a:xfrm>
          <a:prstGeom prst="rightBrac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cxnSp>
        <p:nvCxnSpPr>
          <p:cNvPr id="102" name="Connettore 2 101">
            <a:extLst>
              <a:ext uri="{FF2B5EF4-FFF2-40B4-BE49-F238E27FC236}">
                <a16:creationId xmlns:a16="http://schemas.microsoft.com/office/drawing/2014/main" id="{25192B37-065B-4DC2-BA30-75F7973D3303}"/>
              </a:ext>
            </a:extLst>
          </p:cNvPr>
          <p:cNvCxnSpPr>
            <a:cxnSpLocks/>
            <a:stCxn id="99" idx="1"/>
          </p:cNvCxnSpPr>
          <p:nvPr/>
        </p:nvCxnSpPr>
        <p:spPr>
          <a:xfrm flipH="1">
            <a:off x="5715001" y="4528608"/>
            <a:ext cx="138792" cy="589534"/>
          </a:xfrm>
          <a:prstGeom prst="straightConnector1">
            <a:avLst/>
          </a:prstGeom>
          <a:ln w="25400" cap="sq">
            <a:solidFill>
              <a:schemeClr val="tx1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TextBox 2">
                <a:extLst>
                  <a:ext uri="{FF2B5EF4-FFF2-40B4-BE49-F238E27FC236}">
                    <a16:creationId xmlns:a16="http://schemas.microsoft.com/office/drawing/2014/main" id="{FF04F0D4-E026-4B3B-A27A-4EC81D08BC35}"/>
                  </a:ext>
                </a:extLst>
              </p:cNvPr>
              <p:cNvSpPr txBox="1"/>
              <p:nvPr/>
            </p:nvSpPr>
            <p:spPr>
              <a:xfrm>
                <a:off x="10082890" y="2694376"/>
                <a:ext cx="701178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𝑺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 →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br>
                  <a:rPr lang="en-US" sz="2800" b="1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 →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𝑶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sz="2800" dirty="0"/>
                  <a:t> (neutral) </a:t>
                </a:r>
              </a:p>
            </p:txBody>
          </p:sp>
        </mc:Choice>
        <mc:Fallback xmlns="">
          <p:sp>
            <p:nvSpPr>
              <p:cNvPr id="105" name="TextBox 2">
                <a:extLst>
                  <a:ext uri="{FF2B5EF4-FFF2-40B4-BE49-F238E27FC236}">
                    <a16:creationId xmlns:a16="http://schemas.microsoft.com/office/drawing/2014/main" id="{FF04F0D4-E026-4B3B-A27A-4EC81D08BC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2890" y="2694376"/>
                <a:ext cx="7011787" cy="954107"/>
              </a:xfrm>
              <a:prstGeom prst="rect">
                <a:avLst/>
              </a:prstGeom>
              <a:blipFill>
                <a:blip r:embed="rId4"/>
                <a:stretch>
                  <a:fillRect b="-16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TextBox 2">
            <a:extLst>
              <a:ext uri="{FF2B5EF4-FFF2-40B4-BE49-F238E27FC236}">
                <a16:creationId xmlns:a16="http://schemas.microsoft.com/office/drawing/2014/main" id="{346EF2E5-7008-4612-A952-4727DA5E3C05}"/>
              </a:ext>
            </a:extLst>
          </p:cNvPr>
          <p:cNvSpPr txBox="1"/>
          <p:nvPr/>
        </p:nvSpPr>
        <p:spPr>
          <a:xfrm>
            <a:off x="6574970" y="6168163"/>
            <a:ext cx="4103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Many split on C dose</a:t>
            </a:r>
          </a:p>
        </p:txBody>
      </p:sp>
      <p:cxnSp>
        <p:nvCxnSpPr>
          <p:cNvPr id="109" name="Connettore 2 108">
            <a:extLst>
              <a:ext uri="{FF2B5EF4-FFF2-40B4-BE49-F238E27FC236}">
                <a16:creationId xmlns:a16="http://schemas.microsoft.com/office/drawing/2014/main" id="{D92CCECC-21F6-48A2-82AD-5DD77FCCD487}"/>
              </a:ext>
            </a:extLst>
          </p:cNvPr>
          <p:cNvCxnSpPr>
            <a:cxnSpLocks/>
          </p:cNvCxnSpPr>
          <p:nvPr/>
        </p:nvCxnSpPr>
        <p:spPr>
          <a:xfrm flipV="1">
            <a:off x="5886450" y="5551713"/>
            <a:ext cx="0" cy="849496"/>
          </a:xfrm>
          <a:prstGeom prst="straightConnector1">
            <a:avLst/>
          </a:prstGeom>
          <a:ln w="25400" cap="sq">
            <a:solidFill>
              <a:schemeClr val="tx1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uppo 110">
            <a:extLst>
              <a:ext uri="{FF2B5EF4-FFF2-40B4-BE49-F238E27FC236}">
                <a16:creationId xmlns:a16="http://schemas.microsoft.com/office/drawing/2014/main" id="{C78BCE1A-6784-4B86-B4D4-609E3B885B28}"/>
              </a:ext>
            </a:extLst>
          </p:cNvPr>
          <p:cNvGrpSpPr/>
          <p:nvPr/>
        </p:nvGrpSpPr>
        <p:grpSpPr>
          <a:xfrm>
            <a:off x="9957706" y="4105898"/>
            <a:ext cx="3549296" cy="2015769"/>
            <a:chOff x="7573130" y="2899131"/>
            <a:chExt cx="4681721" cy="2396769"/>
          </a:xfrm>
        </p:grpSpPr>
        <p:sp>
          <p:nvSpPr>
            <p:cNvPr id="112" name="Rettangolo 111">
              <a:extLst>
                <a:ext uri="{FF2B5EF4-FFF2-40B4-BE49-F238E27FC236}">
                  <a16:creationId xmlns:a16="http://schemas.microsoft.com/office/drawing/2014/main" id="{D0609ABE-4EFD-46CF-A0E1-A971B0B62391}"/>
                </a:ext>
              </a:extLst>
            </p:cNvPr>
            <p:cNvSpPr/>
            <p:nvPr/>
          </p:nvSpPr>
          <p:spPr>
            <a:xfrm>
              <a:off x="7573130" y="3343840"/>
              <a:ext cx="4681721" cy="19520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13" name="Rettangolo 112">
              <a:extLst>
                <a:ext uri="{FF2B5EF4-FFF2-40B4-BE49-F238E27FC236}">
                  <a16:creationId xmlns:a16="http://schemas.microsoft.com/office/drawing/2014/main" id="{6E454DB6-38B6-4CC4-BB09-32A365BAE5ED}"/>
                </a:ext>
              </a:extLst>
            </p:cNvPr>
            <p:cNvSpPr/>
            <p:nvPr/>
          </p:nvSpPr>
          <p:spPr>
            <a:xfrm>
              <a:off x="7700547" y="3343839"/>
              <a:ext cx="4369633" cy="22235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14" name="Rettangolo 113">
              <a:extLst>
                <a:ext uri="{FF2B5EF4-FFF2-40B4-BE49-F238E27FC236}">
                  <a16:creationId xmlns:a16="http://schemas.microsoft.com/office/drawing/2014/main" id="{80ED58C5-C79E-4952-A69D-E265C598B2D0}"/>
                </a:ext>
              </a:extLst>
            </p:cNvPr>
            <p:cNvSpPr/>
            <p:nvPr/>
          </p:nvSpPr>
          <p:spPr>
            <a:xfrm>
              <a:off x="11678561" y="3566192"/>
              <a:ext cx="391619" cy="4447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5" name="Rettangolo 114">
              <a:extLst>
                <a:ext uri="{FF2B5EF4-FFF2-40B4-BE49-F238E27FC236}">
                  <a16:creationId xmlns:a16="http://schemas.microsoft.com/office/drawing/2014/main" id="{5BF267EA-40C8-434B-B49C-F9585B5088B8}"/>
                </a:ext>
              </a:extLst>
            </p:cNvPr>
            <p:cNvSpPr/>
            <p:nvPr/>
          </p:nvSpPr>
          <p:spPr>
            <a:xfrm>
              <a:off x="7700547" y="3566192"/>
              <a:ext cx="391619" cy="4447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6" name="Rettangolo 115">
              <a:extLst>
                <a:ext uri="{FF2B5EF4-FFF2-40B4-BE49-F238E27FC236}">
                  <a16:creationId xmlns:a16="http://schemas.microsoft.com/office/drawing/2014/main" id="{97BDB863-A354-4AE0-A070-02630529A3AA}"/>
                </a:ext>
              </a:extLst>
            </p:cNvPr>
            <p:cNvSpPr/>
            <p:nvPr/>
          </p:nvSpPr>
          <p:spPr>
            <a:xfrm>
              <a:off x="7573130" y="3121486"/>
              <a:ext cx="4681721" cy="2223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17" name="Rettangolo 116">
              <a:extLst>
                <a:ext uri="{FF2B5EF4-FFF2-40B4-BE49-F238E27FC236}">
                  <a16:creationId xmlns:a16="http://schemas.microsoft.com/office/drawing/2014/main" id="{2E519EAD-FC7F-4A9D-B146-6B901DCC60F7}"/>
                </a:ext>
              </a:extLst>
            </p:cNvPr>
            <p:cNvSpPr/>
            <p:nvPr/>
          </p:nvSpPr>
          <p:spPr>
            <a:xfrm>
              <a:off x="9508734" y="3121484"/>
              <a:ext cx="515289" cy="2223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8" name="Rettangolo 117">
              <a:extLst>
                <a:ext uri="{FF2B5EF4-FFF2-40B4-BE49-F238E27FC236}">
                  <a16:creationId xmlns:a16="http://schemas.microsoft.com/office/drawing/2014/main" id="{7FA0E1E2-2D8E-419F-80E1-6CA74308A0BF}"/>
                </a:ext>
              </a:extLst>
            </p:cNvPr>
            <p:cNvSpPr/>
            <p:nvPr/>
          </p:nvSpPr>
          <p:spPr>
            <a:xfrm>
              <a:off x="9203309" y="2899131"/>
              <a:ext cx="1135508" cy="2223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19" name="Rettangolo 118">
              <a:extLst>
                <a:ext uri="{FF2B5EF4-FFF2-40B4-BE49-F238E27FC236}">
                  <a16:creationId xmlns:a16="http://schemas.microsoft.com/office/drawing/2014/main" id="{2E08E568-8B9E-4D78-BFF0-4B420E874C39}"/>
                </a:ext>
              </a:extLst>
            </p:cNvPr>
            <p:cNvSpPr/>
            <p:nvPr/>
          </p:nvSpPr>
          <p:spPr>
            <a:xfrm>
              <a:off x="8272567" y="3788546"/>
              <a:ext cx="3221324" cy="60360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/>
                <a:t>Boron</a:t>
              </a:r>
            </a:p>
          </p:txBody>
        </p:sp>
      </p:grpSp>
      <p:sp>
        <p:nvSpPr>
          <p:cNvPr id="120" name="Rettangolo 119">
            <a:extLst>
              <a:ext uri="{FF2B5EF4-FFF2-40B4-BE49-F238E27FC236}">
                <a16:creationId xmlns:a16="http://schemas.microsoft.com/office/drawing/2014/main" id="{767CEBD2-3E03-43EF-B9B2-E53124D460A4}"/>
              </a:ext>
            </a:extLst>
          </p:cNvPr>
          <p:cNvSpPr/>
          <p:nvPr/>
        </p:nvSpPr>
        <p:spPr>
          <a:xfrm>
            <a:off x="10459142" y="4853926"/>
            <a:ext cx="2470961" cy="507652"/>
          </a:xfrm>
          <a:prstGeom prst="rect">
            <a:avLst/>
          </a:prstGeom>
          <a:solidFill>
            <a:schemeClr val="bg2">
              <a:lumMod val="10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Carbon</a:t>
            </a:r>
          </a:p>
        </p:txBody>
      </p:sp>
      <p:sp>
        <p:nvSpPr>
          <p:cNvPr id="121" name="Rettangolo 120">
            <a:extLst>
              <a:ext uri="{FF2B5EF4-FFF2-40B4-BE49-F238E27FC236}">
                <a16:creationId xmlns:a16="http://schemas.microsoft.com/office/drawing/2014/main" id="{53B5D3ED-84BB-4F12-AD57-376CA404A696}"/>
              </a:ext>
            </a:extLst>
          </p:cNvPr>
          <p:cNvSpPr/>
          <p:nvPr/>
        </p:nvSpPr>
        <p:spPr>
          <a:xfrm>
            <a:off x="13636117" y="4479911"/>
            <a:ext cx="4532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Carbon implanted only in the Gain Layer at the same depth (overlapping to Boron)</a:t>
            </a:r>
          </a:p>
        </p:txBody>
      </p:sp>
      <p:sp>
        <p:nvSpPr>
          <p:cNvPr id="123" name="Rettangolo 122">
            <a:extLst>
              <a:ext uri="{FF2B5EF4-FFF2-40B4-BE49-F238E27FC236}">
                <a16:creationId xmlns:a16="http://schemas.microsoft.com/office/drawing/2014/main" id="{D748CD25-9CD1-49D1-B96D-13E764FCD4D5}"/>
              </a:ext>
            </a:extLst>
          </p:cNvPr>
          <p:cNvSpPr/>
          <p:nvPr/>
        </p:nvSpPr>
        <p:spPr>
          <a:xfrm>
            <a:off x="2133600" y="2169582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Boron removal</a:t>
            </a:r>
          </a:p>
        </p:txBody>
      </p:sp>
      <p:sp>
        <p:nvSpPr>
          <p:cNvPr id="124" name="Freccia a destra 123">
            <a:extLst>
              <a:ext uri="{FF2B5EF4-FFF2-40B4-BE49-F238E27FC236}">
                <a16:creationId xmlns:a16="http://schemas.microsoft.com/office/drawing/2014/main" id="{A4F6909E-B398-4FE0-B9AF-EB89E899B587}"/>
              </a:ext>
            </a:extLst>
          </p:cNvPr>
          <p:cNvSpPr/>
          <p:nvPr/>
        </p:nvSpPr>
        <p:spPr>
          <a:xfrm>
            <a:off x="7391400" y="2953309"/>
            <a:ext cx="1447800" cy="659169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125" name="Rettangolo 124">
            <a:extLst>
              <a:ext uri="{FF2B5EF4-FFF2-40B4-BE49-F238E27FC236}">
                <a16:creationId xmlns:a16="http://schemas.microsoft.com/office/drawing/2014/main" id="{B22C4905-1016-4291-BB69-A2EE06AC268E}"/>
              </a:ext>
            </a:extLst>
          </p:cNvPr>
          <p:cNvSpPr/>
          <p:nvPr/>
        </p:nvSpPr>
        <p:spPr>
          <a:xfrm>
            <a:off x="7097334" y="2123506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Carbon </a:t>
            </a:r>
            <a:br>
              <a:rPr lang="en-US" sz="2400" dirty="0"/>
            </a:br>
            <a:r>
              <a:rPr lang="en-US" sz="2400" dirty="0"/>
              <a:t>co-implantation</a:t>
            </a: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119A8EEB-36EB-4070-B316-775E585DD6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02209" y="659478"/>
            <a:ext cx="1596097" cy="97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246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Radiation Hardening</a:t>
            </a:r>
            <a:endParaRPr lang="uk-UA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FF7785-378B-4A86-ABA1-18F5CE6A8984}"/>
              </a:ext>
            </a:extLst>
          </p:cNvPr>
          <p:cNvSpPr txBox="1"/>
          <p:nvPr/>
        </p:nvSpPr>
        <p:spPr>
          <a:xfrm>
            <a:off x="697084" y="1509564"/>
            <a:ext cx="11342515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sz="3200" dirty="0">
                <a:solidFill>
                  <a:srgbClr val="1166B3"/>
                </a:solidFill>
              </a:rPr>
              <a:t>Carbon co-implantation for acceptor removal mitigation</a:t>
            </a:r>
          </a:p>
        </p:txBody>
      </p:sp>
      <p:pic>
        <p:nvPicPr>
          <p:cNvPr id="13" name="Picture 5">
            <a:extLst>
              <a:ext uri="{FF2B5EF4-FFF2-40B4-BE49-F238E27FC236}">
                <a16:creationId xmlns:a16="http://schemas.microsoft.com/office/drawing/2014/main" id="{502F48C7-6CC3-4498-B876-6513356F0F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598229" y="2857500"/>
            <a:ext cx="10668000" cy="5846770"/>
          </a:xfrm>
          <a:prstGeom prst="rect">
            <a:avLst/>
          </a:prstGeom>
        </p:spPr>
      </p:pic>
      <p:sp>
        <p:nvSpPr>
          <p:cNvPr id="14" name="Right Arrow 2">
            <a:extLst>
              <a:ext uri="{FF2B5EF4-FFF2-40B4-BE49-F238E27FC236}">
                <a16:creationId xmlns:a16="http://schemas.microsoft.com/office/drawing/2014/main" id="{F400981A-8958-4162-AE89-9AADF132C36F}"/>
              </a:ext>
            </a:extLst>
          </p:cNvPr>
          <p:cNvSpPr/>
          <p:nvPr/>
        </p:nvSpPr>
        <p:spPr>
          <a:xfrm rot="5400000">
            <a:off x="14863898" y="5382535"/>
            <a:ext cx="4314447" cy="1132330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Radiation resistance improving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E37F55BD-3438-4EDD-B53F-0448C929D95E}"/>
              </a:ext>
            </a:extLst>
          </p:cNvPr>
          <p:cNvSpPr txBox="1"/>
          <p:nvPr/>
        </p:nvSpPr>
        <p:spPr>
          <a:xfrm rot="16200000">
            <a:off x="6430106" y="5162748"/>
            <a:ext cx="430899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Acceptor removal coefficient</a:t>
            </a:r>
          </a:p>
        </p:txBody>
      </p:sp>
      <p:sp>
        <p:nvSpPr>
          <p:cNvPr id="17" name="TextBox 14">
            <a:extLst>
              <a:ext uri="{FF2B5EF4-FFF2-40B4-BE49-F238E27FC236}">
                <a16:creationId xmlns:a16="http://schemas.microsoft.com/office/drawing/2014/main" id="{D80922EF-6E85-4529-9004-3FC58944FD70}"/>
              </a:ext>
            </a:extLst>
          </p:cNvPr>
          <p:cNvSpPr txBox="1"/>
          <p:nvPr/>
        </p:nvSpPr>
        <p:spPr>
          <a:xfrm>
            <a:off x="5052991" y="3649284"/>
            <a:ext cx="2392838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Different carbon doses and Thermal Load </a:t>
            </a:r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9F990AD6-D752-4A90-B1B6-4FAA80242E50}"/>
              </a:ext>
            </a:extLst>
          </p:cNvPr>
          <p:cNvCxnSpPr>
            <a:cxnSpLocks/>
          </p:cNvCxnSpPr>
          <p:nvPr/>
        </p:nvCxnSpPr>
        <p:spPr>
          <a:xfrm>
            <a:off x="8448917" y="4298045"/>
            <a:ext cx="1870094" cy="666906"/>
          </a:xfrm>
          <a:prstGeom prst="straightConnector1">
            <a:avLst/>
          </a:prstGeom>
          <a:ln w="38100">
            <a:noFill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F7201CE2-858C-4C44-926B-94AA12460421}"/>
              </a:ext>
            </a:extLst>
          </p:cNvPr>
          <p:cNvCxnSpPr>
            <a:cxnSpLocks/>
          </p:cNvCxnSpPr>
          <p:nvPr/>
        </p:nvCxnSpPr>
        <p:spPr>
          <a:xfrm>
            <a:off x="7533859" y="4298045"/>
            <a:ext cx="1328830" cy="3334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71">
            <a:extLst>
              <a:ext uri="{FF2B5EF4-FFF2-40B4-BE49-F238E27FC236}">
                <a16:creationId xmlns:a16="http://schemas.microsoft.com/office/drawing/2014/main" id="{F9434709-8490-4DFA-A9BD-8A9D691EBA41}"/>
              </a:ext>
            </a:extLst>
          </p:cNvPr>
          <p:cNvSpPr txBox="1"/>
          <p:nvPr/>
        </p:nvSpPr>
        <p:spPr>
          <a:xfrm>
            <a:off x="14250410" y="3449193"/>
            <a:ext cx="3336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[M. </a:t>
            </a:r>
            <a:r>
              <a:rPr lang="en-US" sz="1600" dirty="0" err="1">
                <a:solidFill>
                  <a:srgbClr val="000000"/>
                </a:solidFill>
              </a:rPr>
              <a:t>Ferero</a:t>
            </a:r>
            <a:r>
              <a:rPr lang="en-US" sz="1600" dirty="0">
                <a:solidFill>
                  <a:srgbClr val="000000"/>
                </a:solidFill>
              </a:rPr>
              <a:t>, INFN To, 37th RD50 Workshop ]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2EB6E492-CAF4-4375-934B-AAD611ABA80F}"/>
              </a:ext>
            </a:extLst>
          </p:cNvPr>
          <p:cNvCxnSpPr>
            <a:cxnSpLocks/>
          </p:cNvCxnSpPr>
          <p:nvPr/>
        </p:nvCxnSpPr>
        <p:spPr>
          <a:xfrm flipV="1">
            <a:off x="7510199" y="4141667"/>
            <a:ext cx="1288120" cy="1563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EF20F895-BAAE-4097-A9BC-264557A1C9E6}"/>
              </a:ext>
            </a:extLst>
          </p:cNvPr>
          <p:cNvCxnSpPr>
            <a:cxnSpLocks/>
          </p:cNvCxnSpPr>
          <p:nvPr/>
        </p:nvCxnSpPr>
        <p:spPr>
          <a:xfrm>
            <a:off x="7598229" y="4298045"/>
            <a:ext cx="1352490" cy="11048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C999D87B-4612-4FA7-A541-0EBC7B20F923}"/>
              </a:ext>
            </a:extLst>
          </p:cNvPr>
          <p:cNvCxnSpPr>
            <a:cxnSpLocks/>
          </p:cNvCxnSpPr>
          <p:nvPr/>
        </p:nvCxnSpPr>
        <p:spPr>
          <a:xfrm>
            <a:off x="9503229" y="8704270"/>
            <a:ext cx="5715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14">
            <a:extLst>
              <a:ext uri="{FF2B5EF4-FFF2-40B4-BE49-F238E27FC236}">
                <a16:creationId xmlns:a16="http://schemas.microsoft.com/office/drawing/2014/main" id="{345D3124-1713-4FBF-843F-8FC3007D9B05}"/>
              </a:ext>
            </a:extLst>
          </p:cNvPr>
          <p:cNvSpPr txBox="1"/>
          <p:nvPr/>
        </p:nvSpPr>
        <p:spPr>
          <a:xfrm>
            <a:off x="10103962" y="8924385"/>
            <a:ext cx="637276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Higher initial boron Density 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A300E359-7102-4710-B35F-486478B6E621}"/>
              </a:ext>
            </a:extLst>
          </p:cNvPr>
          <p:cNvSpPr txBox="1"/>
          <p:nvPr/>
        </p:nvSpPr>
        <p:spPr>
          <a:xfrm>
            <a:off x="480387" y="5042550"/>
            <a:ext cx="6438900" cy="1077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sz="3200" dirty="0">
                <a:solidFill>
                  <a:srgbClr val="1166B3"/>
                </a:solidFill>
              </a:rPr>
              <a:t>Recipe for high radiation resistance 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18CD63CC-05ED-4A55-9D3A-23402B2A70A7}"/>
              </a:ext>
            </a:extLst>
          </p:cNvPr>
          <p:cNvSpPr txBox="1"/>
          <p:nvPr/>
        </p:nvSpPr>
        <p:spPr>
          <a:xfrm>
            <a:off x="480387" y="6293695"/>
            <a:ext cx="6438900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514350" indent="-514350">
              <a:buAutoNum type="arabicPeriod"/>
            </a:pPr>
            <a:r>
              <a:rPr lang="en-US" sz="2800" dirty="0"/>
              <a:t>Using optimized Carbon dose</a:t>
            </a:r>
          </a:p>
          <a:p>
            <a:pPr marL="514350" indent="-514350">
              <a:buAutoNum type="arabicPeriod"/>
            </a:pP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/>
              <a:t>Increase boron density (w/o increasing the gain too much)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ttangolo 31">
                <a:extLst>
                  <a:ext uri="{FF2B5EF4-FFF2-40B4-BE49-F238E27FC236}">
                    <a16:creationId xmlns:a16="http://schemas.microsoft.com/office/drawing/2014/main" id="{5DBEC656-A20B-4B93-AB6F-18AC5CA11422}"/>
                  </a:ext>
                </a:extLst>
              </p:cNvPr>
              <p:cNvSpPr/>
              <p:nvPr/>
            </p:nvSpPr>
            <p:spPr>
              <a:xfrm>
                <a:off x="881743" y="2466187"/>
                <a:ext cx="3373295" cy="5259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r>
                        <a:rPr lang="it-IT" b="1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∅</m:t>
                      </m:r>
                      <m:r>
                        <a:rPr lang="it-IT" b="1" i="1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it-IT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lang="it-IT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∅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ttangolo 31">
                <a:extLst>
                  <a:ext uri="{FF2B5EF4-FFF2-40B4-BE49-F238E27FC236}">
                    <a16:creationId xmlns:a16="http://schemas.microsoft.com/office/drawing/2014/main" id="{5DBEC656-A20B-4B93-AB6F-18AC5CA114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743" y="2466187"/>
                <a:ext cx="3373295" cy="5259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ttangolo 36">
                <a:extLst>
                  <a:ext uri="{FF2B5EF4-FFF2-40B4-BE49-F238E27FC236}">
                    <a16:creationId xmlns:a16="http://schemas.microsoft.com/office/drawing/2014/main" id="{755E0903-D18E-48D2-9D3F-80A81A67CD5D}"/>
                  </a:ext>
                </a:extLst>
              </p:cNvPr>
              <p:cNvSpPr/>
              <p:nvPr/>
            </p:nvSpPr>
            <p:spPr>
              <a:xfrm>
                <a:off x="4681693" y="2404605"/>
                <a:ext cx="2307427" cy="5078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1" i="1" smtClean="0">
                          <a:latin typeface="Cambria Math" panose="02040503050406030204" pitchFamily="18" charset="0"/>
                        </a:rPr>
                        <m:t>𝒄</m:t>
                      </m:r>
                      <m:r>
                        <a:rPr lang="it-IT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  <m:d>
                        <m:dPr>
                          <m:ctrlPr>
                            <a:rPr lang="it-IT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</m:d>
                      <m:r>
                        <a:rPr lang="it-IT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Rettangolo 36">
                <a:extLst>
                  <a:ext uri="{FF2B5EF4-FFF2-40B4-BE49-F238E27FC236}">
                    <a16:creationId xmlns:a16="http://schemas.microsoft.com/office/drawing/2014/main" id="{755E0903-D18E-48D2-9D3F-80A81A67CD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693" y="2404605"/>
                <a:ext cx="2307427" cy="5078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9049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Radiation Hardening</a:t>
            </a:r>
            <a:endParaRPr lang="uk-UA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FF7785-378B-4A86-ABA1-18F5CE6A8984}"/>
              </a:ext>
            </a:extLst>
          </p:cNvPr>
          <p:cNvSpPr txBox="1"/>
          <p:nvPr/>
        </p:nvSpPr>
        <p:spPr>
          <a:xfrm>
            <a:off x="609600" y="1732461"/>
            <a:ext cx="11342515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sz="3200" dirty="0">
                <a:solidFill>
                  <a:srgbClr val="1166B3"/>
                </a:solidFill>
              </a:rPr>
              <a:t>Gain layer optimization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9D29FCD7-5978-4B7C-AD78-5959118AD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6400" y="2628900"/>
            <a:ext cx="8121611" cy="4650057"/>
          </a:xfrm>
          <a:prstGeom prst="rect">
            <a:avLst/>
          </a:prstGeom>
        </p:spPr>
      </p:pic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C999D87B-4612-4FA7-A541-0EBC7B20F923}"/>
              </a:ext>
            </a:extLst>
          </p:cNvPr>
          <p:cNvCxnSpPr>
            <a:cxnSpLocks/>
          </p:cNvCxnSpPr>
          <p:nvPr/>
        </p:nvCxnSpPr>
        <p:spPr>
          <a:xfrm flipH="1" flipV="1">
            <a:off x="12266225" y="4488937"/>
            <a:ext cx="1578429" cy="74137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14">
            <a:extLst>
              <a:ext uri="{FF2B5EF4-FFF2-40B4-BE49-F238E27FC236}">
                <a16:creationId xmlns:a16="http://schemas.microsoft.com/office/drawing/2014/main" id="{345D3124-1713-4FBF-843F-8FC3007D9B05}"/>
              </a:ext>
            </a:extLst>
          </p:cNvPr>
          <p:cNvSpPr txBox="1"/>
          <p:nvPr/>
        </p:nvSpPr>
        <p:spPr>
          <a:xfrm rot="1398149">
            <a:off x="12592138" y="3972196"/>
            <a:ext cx="250503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Higher initial boron Density </a:t>
            </a: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EA61F44D-95A8-484B-A271-9ABC9534C89C}"/>
              </a:ext>
            </a:extLst>
          </p:cNvPr>
          <p:cNvCxnSpPr>
            <a:cxnSpLocks/>
          </p:cNvCxnSpPr>
          <p:nvPr/>
        </p:nvCxnSpPr>
        <p:spPr>
          <a:xfrm flipV="1">
            <a:off x="11430000" y="3947466"/>
            <a:ext cx="1" cy="7862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14">
            <a:extLst>
              <a:ext uri="{FF2B5EF4-FFF2-40B4-BE49-F238E27FC236}">
                <a16:creationId xmlns:a16="http://schemas.microsoft.com/office/drawing/2014/main" id="{CBABCD2E-3679-43B6-8A61-AEB6140CB650}"/>
              </a:ext>
            </a:extLst>
          </p:cNvPr>
          <p:cNvSpPr txBox="1"/>
          <p:nvPr/>
        </p:nvSpPr>
        <p:spPr>
          <a:xfrm>
            <a:off x="9662249" y="3252227"/>
            <a:ext cx="250503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Low thermal budget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63B812CF-5600-44C2-B73D-1CF6892F72C9}"/>
              </a:ext>
            </a:extLst>
          </p:cNvPr>
          <p:cNvSpPr/>
          <p:nvPr/>
        </p:nvSpPr>
        <p:spPr>
          <a:xfrm>
            <a:off x="578427" y="4235559"/>
            <a:ext cx="715151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Higher Boron concentration -&gt; lower c factor</a:t>
            </a:r>
          </a:p>
          <a:p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Shallow B implant </a:t>
            </a:r>
            <a:br>
              <a:rPr lang="en-US" dirty="0"/>
            </a:br>
            <a:r>
              <a:rPr lang="en-US" dirty="0"/>
              <a:t>(more dose for the same gain)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Narrower </a:t>
            </a:r>
            <a:r>
              <a:rPr lang="it-IT" dirty="0"/>
              <a:t>(low </a:t>
            </a:r>
            <a:r>
              <a:rPr lang="it-IT" dirty="0" err="1"/>
              <a:t>diffused</a:t>
            </a:r>
            <a:r>
              <a:rPr lang="it-IT" dirty="0"/>
              <a:t>)</a:t>
            </a:r>
            <a:r>
              <a:rPr lang="en-US" dirty="0"/>
              <a:t> B profiles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9EAE74C-E072-4532-A671-F0A01F8A530E}"/>
              </a:ext>
            </a:extLst>
          </p:cNvPr>
          <p:cNvSpPr txBox="1"/>
          <p:nvPr/>
        </p:nvSpPr>
        <p:spPr>
          <a:xfrm>
            <a:off x="697084" y="2767217"/>
            <a:ext cx="7151516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dirty="0"/>
              <a:t>Boron depth: Shallow (~1um) or Deep</a:t>
            </a:r>
          </a:p>
          <a:p>
            <a:pPr marL="0" indent="0">
              <a:buNone/>
            </a:pPr>
            <a:r>
              <a:rPr lang="en-US" dirty="0"/>
              <a:t>Thermal diffusion (low or high)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495C5176-F38E-40B4-B1EA-E0A15BB9603E}"/>
              </a:ext>
            </a:extLst>
          </p:cNvPr>
          <p:cNvSpPr/>
          <p:nvPr/>
        </p:nvSpPr>
        <p:spPr>
          <a:xfrm>
            <a:off x="735184" y="7122256"/>
            <a:ext cx="796644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Disadvantages of a Shallow gain layer:</a:t>
            </a:r>
          </a:p>
          <a:p>
            <a:r>
              <a:rPr lang="en-US" dirty="0"/>
              <a:t>• Worst gain recovery than deep-gain implant, using external bias</a:t>
            </a:r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3C7DABE9-6D5F-4324-A045-F32FA24C5DB8}"/>
              </a:ext>
            </a:extLst>
          </p:cNvPr>
          <p:cNvCxnSpPr>
            <a:cxnSpLocks/>
          </p:cNvCxnSpPr>
          <p:nvPr/>
        </p:nvCxnSpPr>
        <p:spPr>
          <a:xfrm flipV="1">
            <a:off x="11506199" y="7111865"/>
            <a:ext cx="1" cy="7307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ttangolo 11">
            <a:extLst>
              <a:ext uri="{FF2B5EF4-FFF2-40B4-BE49-F238E27FC236}">
                <a16:creationId xmlns:a16="http://schemas.microsoft.com/office/drawing/2014/main" id="{DD3DFF12-B88E-4DEC-A08F-9CEB49C33759}"/>
              </a:ext>
            </a:extLst>
          </p:cNvPr>
          <p:cNvSpPr/>
          <p:nvPr/>
        </p:nvSpPr>
        <p:spPr>
          <a:xfrm>
            <a:off x="10575560" y="7960175"/>
            <a:ext cx="195438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Shallow GL</a:t>
            </a: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9B878BA1-6093-4A16-92CE-E6F91AC04A54}"/>
              </a:ext>
            </a:extLst>
          </p:cNvPr>
          <p:cNvSpPr/>
          <p:nvPr/>
        </p:nvSpPr>
        <p:spPr>
          <a:xfrm>
            <a:off x="13525940" y="7842628"/>
            <a:ext cx="1569660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Deep GL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EA848D51-F699-43DC-AD80-742E2822E1CC}"/>
              </a:ext>
            </a:extLst>
          </p:cNvPr>
          <p:cNvCxnSpPr>
            <a:cxnSpLocks/>
          </p:cNvCxnSpPr>
          <p:nvPr/>
        </p:nvCxnSpPr>
        <p:spPr>
          <a:xfrm flipV="1">
            <a:off x="14245881" y="7165288"/>
            <a:ext cx="1" cy="7307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294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Radiation Hardening</a:t>
            </a:r>
            <a:endParaRPr lang="uk-UA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FF7785-378B-4A86-ABA1-18F5CE6A8984}"/>
              </a:ext>
            </a:extLst>
          </p:cNvPr>
          <p:cNvSpPr txBox="1"/>
          <p:nvPr/>
        </p:nvSpPr>
        <p:spPr>
          <a:xfrm>
            <a:off x="1028700" y="1585856"/>
            <a:ext cx="10093726" cy="5078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b="1" dirty="0">
                <a:solidFill>
                  <a:srgbClr val="1166B3"/>
                </a:solidFill>
              </a:rPr>
              <a:t>Carbon Co-implantation for acceptor removal mitigation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FFDC475-D284-4E68-A6CB-F04E99628F1D}"/>
              </a:ext>
            </a:extLst>
          </p:cNvPr>
          <p:cNvSpPr txBox="1"/>
          <p:nvPr/>
        </p:nvSpPr>
        <p:spPr>
          <a:xfrm>
            <a:off x="465756" y="3017122"/>
            <a:ext cx="5943600" cy="21698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r>
              <a:rPr lang="en-US" dirty="0"/>
              <a:t>Shifting (or adding) an additional Carbon implant deeper than the Gain Layer (Carbon shield)</a:t>
            </a:r>
          </a:p>
          <a:p>
            <a:endParaRPr lang="en-US" dirty="0"/>
          </a:p>
          <a:p>
            <a:r>
              <a:rPr lang="en-US" dirty="0"/>
              <a:t>More tests are ongoing…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514713C4-A34C-48F5-A73D-1E91470EA60C}"/>
              </a:ext>
            </a:extLst>
          </p:cNvPr>
          <p:cNvGrpSpPr/>
          <p:nvPr/>
        </p:nvGrpSpPr>
        <p:grpSpPr>
          <a:xfrm>
            <a:off x="8229600" y="3543300"/>
            <a:ext cx="3549296" cy="2015769"/>
            <a:chOff x="7573130" y="2899131"/>
            <a:chExt cx="4681721" cy="2396769"/>
          </a:xfrm>
        </p:grpSpPr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DE5085DB-B227-488A-ACD4-79D242DE49E6}"/>
                </a:ext>
              </a:extLst>
            </p:cNvPr>
            <p:cNvSpPr/>
            <p:nvPr/>
          </p:nvSpPr>
          <p:spPr>
            <a:xfrm>
              <a:off x="7573130" y="3343840"/>
              <a:ext cx="4681721" cy="19520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CCCBDD39-BCF9-49EF-86F6-4622675A8D8B}"/>
                </a:ext>
              </a:extLst>
            </p:cNvPr>
            <p:cNvSpPr/>
            <p:nvPr/>
          </p:nvSpPr>
          <p:spPr>
            <a:xfrm>
              <a:off x="7700547" y="3343839"/>
              <a:ext cx="4369633" cy="22235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984D4E89-5CB5-4F5F-A1BD-395E371E2710}"/>
                </a:ext>
              </a:extLst>
            </p:cNvPr>
            <p:cNvSpPr/>
            <p:nvPr/>
          </p:nvSpPr>
          <p:spPr>
            <a:xfrm>
              <a:off x="11678561" y="3566192"/>
              <a:ext cx="391619" cy="4447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F4F92E4E-85F7-4DD5-A098-BD9A66074C0D}"/>
                </a:ext>
              </a:extLst>
            </p:cNvPr>
            <p:cNvSpPr/>
            <p:nvPr/>
          </p:nvSpPr>
          <p:spPr>
            <a:xfrm>
              <a:off x="7700547" y="3566192"/>
              <a:ext cx="391619" cy="4447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4B116843-3CD6-476A-89EA-CEFAFC714EC2}"/>
                </a:ext>
              </a:extLst>
            </p:cNvPr>
            <p:cNvSpPr/>
            <p:nvPr/>
          </p:nvSpPr>
          <p:spPr>
            <a:xfrm>
              <a:off x="7573130" y="3121486"/>
              <a:ext cx="4681721" cy="2223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8" name="Rettangolo 17">
              <a:extLst>
                <a:ext uri="{FF2B5EF4-FFF2-40B4-BE49-F238E27FC236}">
                  <a16:creationId xmlns:a16="http://schemas.microsoft.com/office/drawing/2014/main" id="{1B9A50E4-409D-4CFF-8EF1-CE0BF9172F4A}"/>
                </a:ext>
              </a:extLst>
            </p:cNvPr>
            <p:cNvSpPr/>
            <p:nvPr/>
          </p:nvSpPr>
          <p:spPr>
            <a:xfrm>
              <a:off x="9508734" y="3121484"/>
              <a:ext cx="515289" cy="2223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B82A3392-D288-4D91-BB64-16FF42E5458B}"/>
                </a:ext>
              </a:extLst>
            </p:cNvPr>
            <p:cNvSpPr/>
            <p:nvPr/>
          </p:nvSpPr>
          <p:spPr>
            <a:xfrm>
              <a:off x="9203309" y="2899131"/>
              <a:ext cx="1135508" cy="2223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10E2A44C-38A5-4F3D-AA96-2B7AE0368D7D}"/>
                </a:ext>
              </a:extLst>
            </p:cNvPr>
            <p:cNvSpPr/>
            <p:nvPr/>
          </p:nvSpPr>
          <p:spPr>
            <a:xfrm>
              <a:off x="8272567" y="3788546"/>
              <a:ext cx="3221324" cy="52555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/>
                <a:t>Boron</a:t>
              </a:r>
            </a:p>
          </p:txBody>
        </p:sp>
      </p:grpSp>
      <p:grpSp>
        <p:nvGrpSpPr>
          <p:cNvPr id="30" name="Gruppo 29">
            <a:extLst>
              <a:ext uri="{FF2B5EF4-FFF2-40B4-BE49-F238E27FC236}">
                <a16:creationId xmlns:a16="http://schemas.microsoft.com/office/drawing/2014/main" id="{15189050-DB67-4339-8602-F6D2F8561385}"/>
              </a:ext>
            </a:extLst>
          </p:cNvPr>
          <p:cNvGrpSpPr/>
          <p:nvPr/>
        </p:nvGrpSpPr>
        <p:grpSpPr>
          <a:xfrm>
            <a:off x="13045227" y="3477658"/>
            <a:ext cx="3549296" cy="2015769"/>
            <a:chOff x="7573130" y="2899131"/>
            <a:chExt cx="4681721" cy="2396769"/>
          </a:xfrm>
        </p:grpSpPr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B76B7781-7460-4057-A602-3A1418C06838}"/>
                </a:ext>
              </a:extLst>
            </p:cNvPr>
            <p:cNvSpPr/>
            <p:nvPr/>
          </p:nvSpPr>
          <p:spPr>
            <a:xfrm>
              <a:off x="7573130" y="3343840"/>
              <a:ext cx="4681721" cy="19520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EDAF3C2B-82BC-4996-82BC-4B3B71AC956C}"/>
                </a:ext>
              </a:extLst>
            </p:cNvPr>
            <p:cNvSpPr/>
            <p:nvPr/>
          </p:nvSpPr>
          <p:spPr>
            <a:xfrm>
              <a:off x="7700547" y="3343839"/>
              <a:ext cx="4369633" cy="22235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3" name="Rettangolo 32">
              <a:extLst>
                <a:ext uri="{FF2B5EF4-FFF2-40B4-BE49-F238E27FC236}">
                  <a16:creationId xmlns:a16="http://schemas.microsoft.com/office/drawing/2014/main" id="{EA902F5D-9176-4B4A-80E7-7A91C5BBEAD7}"/>
                </a:ext>
              </a:extLst>
            </p:cNvPr>
            <p:cNvSpPr/>
            <p:nvPr/>
          </p:nvSpPr>
          <p:spPr>
            <a:xfrm>
              <a:off x="11678561" y="3566192"/>
              <a:ext cx="391619" cy="4447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4" name="Rettangolo 33">
              <a:extLst>
                <a:ext uri="{FF2B5EF4-FFF2-40B4-BE49-F238E27FC236}">
                  <a16:creationId xmlns:a16="http://schemas.microsoft.com/office/drawing/2014/main" id="{3012E4F5-C4DE-43DD-A72E-9A69B2B2AD21}"/>
                </a:ext>
              </a:extLst>
            </p:cNvPr>
            <p:cNvSpPr/>
            <p:nvPr/>
          </p:nvSpPr>
          <p:spPr>
            <a:xfrm>
              <a:off x="7700547" y="3566192"/>
              <a:ext cx="391619" cy="4447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547325C2-4B3D-46E9-8DAA-35C8FE20BFFA}"/>
                </a:ext>
              </a:extLst>
            </p:cNvPr>
            <p:cNvSpPr/>
            <p:nvPr/>
          </p:nvSpPr>
          <p:spPr>
            <a:xfrm>
              <a:off x="7573130" y="3121486"/>
              <a:ext cx="4681721" cy="2223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36" name="Rettangolo 35">
              <a:extLst>
                <a:ext uri="{FF2B5EF4-FFF2-40B4-BE49-F238E27FC236}">
                  <a16:creationId xmlns:a16="http://schemas.microsoft.com/office/drawing/2014/main" id="{599627BC-CDB7-498D-88CB-3FEC23D07409}"/>
                </a:ext>
              </a:extLst>
            </p:cNvPr>
            <p:cNvSpPr/>
            <p:nvPr/>
          </p:nvSpPr>
          <p:spPr>
            <a:xfrm>
              <a:off x="9508734" y="3121484"/>
              <a:ext cx="515289" cy="2223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7" name="Rettangolo 36">
              <a:extLst>
                <a:ext uri="{FF2B5EF4-FFF2-40B4-BE49-F238E27FC236}">
                  <a16:creationId xmlns:a16="http://schemas.microsoft.com/office/drawing/2014/main" id="{6E68257D-9B27-42CD-BFF7-8A616AB2AA85}"/>
                </a:ext>
              </a:extLst>
            </p:cNvPr>
            <p:cNvSpPr/>
            <p:nvPr/>
          </p:nvSpPr>
          <p:spPr>
            <a:xfrm>
              <a:off x="9203309" y="2899131"/>
              <a:ext cx="1135508" cy="2223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38" name="Rettangolo 37">
              <a:extLst>
                <a:ext uri="{FF2B5EF4-FFF2-40B4-BE49-F238E27FC236}">
                  <a16:creationId xmlns:a16="http://schemas.microsoft.com/office/drawing/2014/main" id="{0F988E73-3C84-4769-8C4C-E096F4E84553}"/>
                </a:ext>
              </a:extLst>
            </p:cNvPr>
            <p:cNvSpPr/>
            <p:nvPr/>
          </p:nvSpPr>
          <p:spPr>
            <a:xfrm>
              <a:off x="8272567" y="3788546"/>
              <a:ext cx="3221324" cy="60360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/>
                <a:t>Boron</a:t>
              </a:r>
            </a:p>
          </p:txBody>
        </p:sp>
      </p:grpSp>
      <p:sp>
        <p:nvSpPr>
          <p:cNvPr id="29" name="Rettangolo 28">
            <a:extLst>
              <a:ext uri="{FF2B5EF4-FFF2-40B4-BE49-F238E27FC236}">
                <a16:creationId xmlns:a16="http://schemas.microsoft.com/office/drawing/2014/main" id="{6DC28224-5609-45BC-903A-43B0FA14A25D}"/>
              </a:ext>
            </a:extLst>
          </p:cNvPr>
          <p:cNvSpPr/>
          <p:nvPr/>
        </p:nvSpPr>
        <p:spPr>
          <a:xfrm>
            <a:off x="13546663" y="4225686"/>
            <a:ext cx="2470961" cy="507652"/>
          </a:xfrm>
          <a:prstGeom prst="rect">
            <a:avLst/>
          </a:prstGeom>
          <a:solidFill>
            <a:schemeClr val="bg2">
              <a:lumMod val="10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dirty="0"/>
              <a:t>Carbon</a:t>
            </a:r>
          </a:p>
        </p:txBody>
      </p:sp>
      <p:grpSp>
        <p:nvGrpSpPr>
          <p:cNvPr id="69" name="Gruppo 68">
            <a:extLst>
              <a:ext uri="{FF2B5EF4-FFF2-40B4-BE49-F238E27FC236}">
                <a16:creationId xmlns:a16="http://schemas.microsoft.com/office/drawing/2014/main" id="{6BA4E62D-C9CF-4201-A8E8-57E3D3372028}"/>
              </a:ext>
            </a:extLst>
          </p:cNvPr>
          <p:cNvGrpSpPr/>
          <p:nvPr/>
        </p:nvGrpSpPr>
        <p:grpSpPr>
          <a:xfrm>
            <a:off x="8245816" y="6408449"/>
            <a:ext cx="3549296" cy="2015769"/>
            <a:chOff x="7573130" y="2899131"/>
            <a:chExt cx="4681721" cy="2396769"/>
          </a:xfrm>
        </p:grpSpPr>
        <p:sp>
          <p:nvSpPr>
            <p:cNvPr id="70" name="Rettangolo 69">
              <a:extLst>
                <a:ext uri="{FF2B5EF4-FFF2-40B4-BE49-F238E27FC236}">
                  <a16:creationId xmlns:a16="http://schemas.microsoft.com/office/drawing/2014/main" id="{C37BAC41-53DA-4B40-9B0E-C297061A1F18}"/>
                </a:ext>
              </a:extLst>
            </p:cNvPr>
            <p:cNvSpPr/>
            <p:nvPr/>
          </p:nvSpPr>
          <p:spPr>
            <a:xfrm>
              <a:off x="7573130" y="3343840"/>
              <a:ext cx="4681721" cy="19520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71" name="Rettangolo 70">
              <a:extLst>
                <a:ext uri="{FF2B5EF4-FFF2-40B4-BE49-F238E27FC236}">
                  <a16:creationId xmlns:a16="http://schemas.microsoft.com/office/drawing/2014/main" id="{FF24492D-ED18-45D7-81DE-41F8D3FA63A2}"/>
                </a:ext>
              </a:extLst>
            </p:cNvPr>
            <p:cNvSpPr/>
            <p:nvPr/>
          </p:nvSpPr>
          <p:spPr>
            <a:xfrm>
              <a:off x="7700547" y="3343839"/>
              <a:ext cx="4369633" cy="22235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72" name="Rettangolo 71">
              <a:extLst>
                <a:ext uri="{FF2B5EF4-FFF2-40B4-BE49-F238E27FC236}">
                  <a16:creationId xmlns:a16="http://schemas.microsoft.com/office/drawing/2014/main" id="{D28DF51C-5D43-4B66-BA17-28953FC6F7E6}"/>
                </a:ext>
              </a:extLst>
            </p:cNvPr>
            <p:cNvSpPr/>
            <p:nvPr/>
          </p:nvSpPr>
          <p:spPr>
            <a:xfrm>
              <a:off x="11678561" y="3566192"/>
              <a:ext cx="391619" cy="4447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73" name="Rettangolo 72">
              <a:extLst>
                <a:ext uri="{FF2B5EF4-FFF2-40B4-BE49-F238E27FC236}">
                  <a16:creationId xmlns:a16="http://schemas.microsoft.com/office/drawing/2014/main" id="{A44EA0EF-CD0A-4318-B10C-E8B293967CB2}"/>
                </a:ext>
              </a:extLst>
            </p:cNvPr>
            <p:cNvSpPr/>
            <p:nvPr/>
          </p:nvSpPr>
          <p:spPr>
            <a:xfrm>
              <a:off x="7700547" y="3566192"/>
              <a:ext cx="391619" cy="4447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74" name="Rettangolo 73">
              <a:extLst>
                <a:ext uri="{FF2B5EF4-FFF2-40B4-BE49-F238E27FC236}">
                  <a16:creationId xmlns:a16="http://schemas.microsoft.com/office/drawing/2014/main" id="{E691C42E-DD3F-41A3-8E9F-F662CB25BAA7}"/>
                </a:ext>
              </a:extLst>
            </p:cNvPr>
            <p:cNvSpPr/>
            <p:nvPr/>
          </p:nvSpPr>
          <p:spPr>
            <a:xfrm>
              <a:off x="7573130" y="3121486"/>
              <a:ext cx="4681721" cy="2223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75" name="Rettangolo 74">
              <a:extLst>
                <a:ext uri="{FF2B5EF4-FFF2-40B4-BE49-F238E27FC236}">
                  <a16:creationId xmlns:a16="http://schemas.microsoft.com/office/drawing/2014/main" id="{3A2B0D39-D4E2-4C33-ABE0-273188DF6C67}"/>
                </a:ext>
              </a:extLst>
            </p:cNvPr>
            <p:cNvSpPr/>
            <p:nvPr/>
          </p:nvSpPr>
          <p:spPr>
            <a:xfrm>
              <a:off x="9508734" y="3121484"/>
              <a:ext cx="515289" cy="2223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76" name="Rettangolo 75">
              <a:extLst>
                <a:ext uri="{FF2B5EF4-FFF2-40B4-BE49-F238E27FC236}">
                  <a16:creationId xmlns:a16="http://schemas.microsoft.com/office/drawing/2014/main" id="{92927226-A30A-4AD6-8A42-FD8E251663FD}"/>
                </a:ext>
              </a:extLst>
            </p:cNvPr>
            <p:cNvSpPr/>
            <p:nvPr/>
          </p:nvSpPr>
          <p:spPr>
            <a:xfrm>
              <a:off x="9203309" y="2899131"/>
              <a:ext cx="1135508" cy="2223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77" name="Rettangolo 76">
              <a:extLst>
                <a:ext uri="{FF2B5EF4-FFF2-40B4-BE49-F238E27FC236}">
                  <a16:creationId xmlns:a16="http://schemas.microsoft.com/office/drawing/2014/main" id="{727F532E-3ECF-4CB1-8957-31CC47E8EAAA}"/>
                </a:ext>
              </a:extLst>
            </p:cNvPr>
            <p:cNvSpPr/>
            <p:nvPr/>
          </p:nvSpPr>
          <p:spPr>
            <a:xfrm>
              <a:off x="8272567" y="3788546"/>
              <a:ext cx="3221324" cy="52555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/>
                <a:t>Boron</a:t>
              </a:r>
            </a:p>
          </p:txBody>
        </p:sp>
      </p:grpSp>
      <p:grpSp>
        <p:nvGrpSpPr>
          <p:cNvPr id="78" name="Gruppo 77">
            <a:extLst>
              <a:ext uri="{FF2B5EF4-FFF2-40B4-BE49-F238E27FC236}">
                <a16:creationId xmlns:a16="http://schemas.microsoft.com/office/drawing/2014/main" id="{DF497DC2-43AF-4441-B38D-A91E107ACDC1}"/>
              </a:ext>
            </a:extLst>
          </p:cNvPr>
          <p:cNvGrpSpPr/>
          <p:nvPr/>
        </p:nvGrpSpPr>
        <p:grpSpPr>
          <a:xfrm>
            <a:off x="13061443" y="6342807"/>
            <a:ext cx="3549296" cy="2015769"/>
            <a:chOff x="7573130" y="2899131"/>
            <a:chExt cx="4681721" cy="2396769"/>
          </a:xfrm>
        </p:grpSpPr>
        <p:sp>
          <p:nvSpPr>
            <p:cNvPr id="79" name="Rettangolo 78">
              <a:extLst>
                <a:ext uri="{FF2B5EF4-FFF2-40B4-BE49-F238E27FC236}">
                  <a16:creationId xmlns:a16="http://schemas.microsoft.com/office/drawing/2014/main" id="{64F24B8A-C67E-4551-A44E-5AEE024471DB}"/>
                </a:ext>
              </a:extLst>
            </p:cNvPr>
            <p:cNvSpPr/>
            <p:nvPr/>
          </p:nvSpPr>
          <p:spPr>
            <a:xfrm>
              <a:off x="7573130" y="3343840"/>
              <a:ext cx="4681721" cy="19520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80" name="Rettangolo 79">
              <a:extLst>
                <a:ext uri="{FF2B5EF4-FFF2-40B4-BE49-F238E27FC236}">
                  <a16:creationId xmlns:a16="http://schemas.microsoft.com/office/drawing/2014/main" id="{A8BD4309-183E-4A1F-B927-53A49FBA67F2}"/>
                </a:ext>
              </a:extLst>
            </p:cNvPr>
            <p:cNvSpPr/>
            <p:nvPr/>
          </p:nvSpPr>
          <p:spPr>
            <a:xfrm>
              <a:off x="7700547" y="3343839"/>
              <a:ext cx="4369633" cy="22235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81" name="Rettangolo 80">
              <a:extLst>
                <a:ext uri="{FF2B5EF4-FFF2-40B4-BE49-F238E27FC236}">
                  <a16:creationId xmlns:a16="http://schemas.microsoft.com/office/drawing/2014/main" id="{4455A92C-3B6F-4006-AD79-2042C4A69862}"/>
                </a:ext>
              </a:extLst>
            </p:cNvPr>
            <p:cNvSpPr/>
            <p:nvPr/>
          </p:nvSpPr>
          <p:spPr>
            <a:xfrm>
              <a:off x="11678561" y="3566192"/>
              <a:ext cx="391619" cy="4447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2" name="Rettangolo 81">
              <a:extLst>
                <a:ext uri="{FF2B5EF4-FFF2-40B4-BE49-F238E27FC236}">
                  <a16:creationId xmlns:a16="http://schemas.microsoft.com/office/drawing/2014/main" id="{6ADA4D2C-1380-411C-8B46-4F2E4AD6FEA6}"/>
                </a:ext>
              </a:extLst>
            </p:cNvPr>
            <p:cNvSpPr/>
            <p:nvPr/>
          </p:nvSpPr>
          <p:spPr>
            <a:xfrm>
              <a:off x="7700547" y="3566192"/>
              <a:ext cx="391619" cy="4447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3" name="Rettangolo 82">
              <a:extLst>
                <a:ext uri="{FF2B5EF4-FFF2-40B4-BE49-F238E27FC236}">
                  <a16:creationId xmlns:a16="http://schemas.microsoft.com/office/drawing/2014/main" id="{F3214982-23BB-48F8-8066-C1D8414059E7}"/>
                </a:ext>
              </a:extLst>
            </p:cNvPr>
            <p:cNvSpPr/>
            <p:nvPr/>
          </p:nvSpPr>
          <p:spPr>
            <a:xfrm>
              <a:off x="7573130" y="3121486"/>
              <a:ext cx="4681721" cy="2223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84" name="Rettangolo 83">
              <a:extLst>
                <a:ext uri="{FF2B5EF4-FFF2-40B4-BE49-F238E27FC236}">
                  <a16:creationId xmlns:a16="http://schemas.microsoft.com/office/drawing/2014/main" id="{64E5E373-A2E9-4991-AA8C-FC549703C0E6}"/>
                </a:ext>
              </a:extLst>
            </p:cNvPr>
            <p:cNvSpPr/>
            <p:nvPr/>
          </p:nvSpPr>
          <p:spPr>
            <a:xfrm>
              <a:off x="9508734" y="3121484"/>
              <a:ext cx="515289" cy="22235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5" name="Rettangolo 84">
              <a:extLst>
                <a:ext uri="{FF2B5EF4-FFF2-40B4-BE49-F238E27FC236}">
                  <a16:creationId xmlns:a16="http://schemas.microsoft.com/office/drawing/2014/main" id="{C3EE24AD-EAC6-4E29-8549-2F66B7BCFA85}"/>
                </a:ext>
              </a:extLst>
            </p:cNvPr>
            <p:cNvSpPr/>
            <p:nvPr/>
          </p:nvSpPr>
          <p:spPr>
            <a:xfrm>
              <a:off x="9203309" y="2899131"/>
              <a:ext cx="1135508" cy="2223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86" name="Rettangolo 85">
              <a:extLst>
                <a:ext uri="{FF2B5EF4-FFF2-40B4-BE49-F238E27FC236}">
                  <a16:creationId xmlns:a16="http://schemas.microsoft.com/office/drawing/2014/main" id="{F8E212FF-D4A0-463B-A810-E0994F4C33D4}"/>
                </a:ext>
              </a:extLst>
            </p:cNvPr>
            <p:cNvSpPr/>
            <p:nvPr/>
          </p:nvSpPr>
          <p:spPr>
            <a:xfrm>
              <a:off x="8272567" y="3788546"/>
              <a:ext cx="3221324" cy="60360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/>
                <a:t>Boron</a:t>
              </a:r>
            </a:p>
          </p:txBody>
        </p:sp>
      </p:grpSp>
      <p:sp>
        <p:nvSpPr>
          <p:cNvPr id="87" name="Rettangolo 86">
            <a:extLst>
              <a:ext uri="{FF2B5EF4-FFF2-40B4-BE49-F238E27FC236}">
                <a16:creationId xmlns:a16="http://schemas.microsoft.com/office/drawing/2014/main" id="{DE3DE447-E331-48B8-8067-66C6609E52C4}"/>
              </a:ext>
            </a:extLst>
          </p:cNvPr>
          <p:cNvSpPr/>
          <p:nvPr/>
        </p:nvSpPr>
        <p:spPr>
          <a:xfrm>
            <a:off x="13562879" y="7090835"/>
            <a:ext cx="2470961" cy="507652"/>
          </a:xfrm>
          <a:prstGeom prst="rect">
            <a:avLst/>
          </a:prstGeom>
          <a:solidFill>
            <a:schemeClr val="bg2">
              <a:lumMod val="10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dirty="0"/>
              <a:t>Carbon</a:t>
            </a:r>
          </a:p>
        </p:txBody>
      </p:sp>
      <p:sp>
        <p:nvSpPr>
          <p:cNvPr id="88" name="Rettangolo 87">
            <a:extLst>
              <a:ext uri="{FF2B5EF4-FFF2-40B4-BE49-F238E27FC236}">
                <a16:creationId xmlns:a16="http://schemas.microsoft.com/office/drawing/2014/main" id="{63AAF50D-17C5-4A3B-88FF-D707A1133FFE}"/>
              </a:ext>
            </a:extLst>
          </p:cNvPr>
          <p:cNvSpPr/>
          <p:nvPr/>
        </p:nvSpPr>
        <p:spPr>
          <a:xfrm>
            <a:off x="8731038" y="7729562"/>
            <a:ext cx="2470961" cy="507652"/>
          </a:xfrm>
          <a:prstGeom prst="rect">
            <a:avLst/>
          </a:prstGeom>
          <a:solidFill>
            <a:schemeClr val="bg2">
              <a:lumMod val="10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dirty="0"/>
              <a:t>Carbon</a:t>
            </a:r>
          </a:p>
        </p:txBody>
      </p:sp>
      <p:sp>
        <p:nvSpPr>
          <p:cNvPr id="89" name="Rettangolo 88">
            <a:extLst>
              <a:ext uri="{FF2B5EF4-FFF2-40B4-BE49-F238E27FC236}">
                <a16:creationId xmlns:a16="http://schemas.microsoft.com/office/drawing/2014/main" id="{3D6125A2-C312-4B51-A2C4-AD04DE332DA0}"/>
              </a:ext>
            </a:extLst>
          </p:cNvPr>
          <p:cNvSpPr/>
          <p:nvPr/>
        </p:nvSpPr>
        <p:spPr>
          <a:xfrm>
            <a:off x="13546665" y="7685925"/>
            <a:ext cx="2470961" cy="507652"/>
          </a:xfrm>
          <a:prstGeom prst="rect">
            <a:avLst/>
          </a:prstGeom>
          <a:solidFill>
            <a:schemeClr val="bg2">
              <a:lumMod val="10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dirty="0"/>
              <a:t>Carbon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8D71E9FE-4ECE-4006-A78F-A19E5DFC7DF0}"/>
              </a:ext>
            </a:extLst>
          </p:cNvPr>
          <p:cNvSpPr/>
          <p:nvPr/>
        </p:nvSpPr>
        <p:spPr>
          <a:xfrm>
            <a:off x="8918040" y="2797784"/>
            <a:ext cx="193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/>
              <a:t>i</a:t>
            </a:r>
            <a:r>
              <a:rPr lang="en-US" sz="2400" dirty="0"/>
              <a:t>) No Carbon</a:t>
            </a:r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067D259F-ECD9-4ECE-906E-5FEEEBBA8FC0}"/>
              </a:ext>
            </a:extLst>
          </p:cNvPr>
          <p:cNvSpPr/>
          <p:nvPr/>
        </p:nvSpPr>
        <p:spPr>
          <a:xfrm>
            <a:off x="12649200" y="2770760"/>
            <a:ext cx="4875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ii) Carbon in the Gain Layer (GLC)</a:t>
            </a:r>
          </a:p>
        </p:txBody>
      </p:sp>
      <p:sp>
        <p:nvSpPr>
          <p:cNvPr id="50" name="Rettangolo 49">
            <a:extLst>
              <a:ext uri="{FF2B5EF4-FFF2-40B4-BE49-F238E27FC236}">
                <a16:creationId xmlns:a16="http://schemas.microsoft.com/office/drawing/2014/main" id="{6FB11973-F2F5-496A-8490-5142F4161190}"/>
              </a:ext>
            </a:extLst>
          </p:cNvPr>
          <p:cNvSpPr/>
          <p:nvPr/>
        </p:nvSpPr>
        <p:spPr>
          <a:xfrm>
            <a:off x="8219886" y="5823346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iii) Carbon shield (CS)</a:t>
            </a:r>
          </a:p>
        </p:txBody>
      </p:sp>
      <p:sp>
        <p:nvSpPr>
          <p:cNvPr id="51" name="Rettangolo 50">
            <a:extLst>
              <a:ext uri="{FF2B5EF4-FFF2-40B4-BE49-F238E27FC236}">
                <a16:creationId xmlns:a16="http://schemas.microsoft.com/office/drawing/2014/main" id="{C5290DDD-6BCD-46A3-8BFC-61871BA9AE60}"/>
              </a:ext>
            </a:extLst>
          </p:cNvPr>
          <p:cNvSpPr/>
          <p:nvPr/>
        </p:nvSpPr>
        <p:spPr>
          <a:xfrm>
            <a:off x="12959310" y="5751518"/>
            <a:ext cx="20056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iv) GLC + CS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63B82ED2-BB3C-40F8-8E3A-19A4F6C23143}"/>
              </a:ext>
            </a:extLst>
          </p:cNvPr>
          <p:cNvSpPr/>
          <p:nvPr/>
        </p:nvSpPr>
        <p:spPr>
          <a:xfrm>
            <a:off x="6781800" y="8813917"/>
            <a:ext cx="1071131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(the right place to add Carbon has still to be understood…)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05C0231-5917-4B27-B101-98DDDF2ABB41}"/>
              </a:ext>
            </a:extLst>
          </p:cNvPr>
          <p:cNvSpPr/>
          <p:nvPr/>
        </p:nvSpPr>
        <p:spPr>
          <a:xfrm>
            <a:off x="701110" y="6380374"/>
            <a:ext cx="65071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166B3"/>
                </a:solidFill>
              </a:rPr>
              <a:t>First tests on GLC + CS show a further decreasing of the c factor of ~ 20%. </a:t>
            </a:r>
          </a:p>
        </p:txBody>
      </p:sp>
    </p:spTree>
    <p:extLst>
      <p:ext uri="{BB962C8B-B14F-4D97-AF65-F5344CB8AC3E}">
        <p14:creationId xmlns:p14="http://schemas.microsoft.com/office/powerpoint/2010/main" val="1962482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Recipe for fast timing</a:t>
            </a:r>
            <a:endParaRPr lang="uk-UA" dirty="0"/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EA9A6C10-862F-4B69-B7AF-3CACA1B7B26F}"/>
              </a:ext>
            </a:extLst>
          </p:cNvPr>
          <p:cNvSpPr txBox="1"/>
          <p:nvPr/>
        </p:nvSpPr>
        <p:spPr>
          <a:xfrm>
            <a:off x="11658600" y="3238500"/>
            <a:ext cx="4724400" cy="13388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 algn="ctr">
              <a:buNone/>
            </a:pPr>
            <a:r>
              <a:rPr lang="en-US" b="1" dirty="0"/>
              <a:t>Time resolution </a:t>
            </a:r>
          </a:p>
          <a:p>
            <a:pPr marL="0" indent="0">
              <a:buNone/>
            </a:pPr>
            <a:r>
              <a:rPr lang="en-US" dirty="0"/>
              <a:t>&lt; 30 </a:t>
            </a:r>
            <a:r>
              <a:rPr lang="en-US" dirty="0" err="1"/>
              <a:t>ps</a:t>
            </a:r>
            <a:r>
              <a:rPr lang="en-US" dirty="0"/>
              <a:t> up to 1e15 </a:t>
            </a:r>
            <a:r>
              <a:rPr lang="en-US" dirty="0" err="1"/>
              <a:t>neq</a:t>
            </a:r>
            <a:r>
              <a:rPr lang="en-US" dirty="0"/>
              <a:t>/cm</a:t>
            </a:r>
            <a:r>
              <a:rPr lang="en-US" baseline="30000" dirty="0"/>
              <a:t>2</a:t>
            </a:r>
          </a:p>
          <a:p>
            <a:pPr marL="0" indent="0">
              <a:buNone/>
            </a:pPr>
            <a:r>
              <a:rPr lang="en-US" dirty="0"/>
              <a:t>&lt; 40 </a:t>
            </a:r>
            <a:r>
              <a:rPr lang="en-US" dirty="0" err="1"/>
              <a:t>ps</a:t>
            </a:r>
            <a:r>
              <a:rPr lang="en-US" dirty="0"/>
              <a:t> up to 2.5e15 </a:t>
            </a:r>
            <a:r>
              <a:rPr lang="en-US" dirty="0" err="1"/>
              <a:t>neq</a:t>
            </a:r>
            <a:r>
              <a:rPr lang="en-US" dirty="0"/>
              <a:t>/cm</a:t>
            </a:r>
            <a:r>
              <a:rPr lang="en-US" baseline="30000" dirty="0"/>
              <a:t>2</a:t>
            </a: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D68AFC26-0D05-4B05-9634-9D2C39192224}"/>
              </a:ext>
            </a:extLst>
          </p:cNvPr>
          <p:cNvSpPr/>
          <p:nvPr/>
        </p:nvSpPr>
        <p:spPr>
          <a:xfrm>
            <a:off x="4324350" y="8397735"/>
            <a:ext cx="8001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Demonstrated radiation resistance and time resolution for HL-LHC</a:t>
            </a:r>
            <a:endParaRPr lang="en-US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75FD3F9-68B4-478E-BB15-FC0F174DC1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33"/>
          <a:stretch/>
        </p:blipFill>
        <p:spPr>
          <a:xfrm>
            <a:off x="1828800" y="1714500"/>
            <a:ext cx="8534400" cy="635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6832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Recipe for fast timing</a:t>
            </a:r>
            <a:endParaRPr lang="uk-UA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FF7785-378B-4A86-ABA1-18F5CE6A8984}"/>
              </a:ext>
            </a:extLst>
          </p:cNvPr>
          <p:cNvSpPr txBox="1"/>
          <p:nvPr/>
        </p:nvSpPr>
        <p:spPr>
          <a:xfrm>
            <a:off x="1028700" y="1585856"/>
            <a:ext cx="10093726" cy="5078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b="1" dirty="0">
                <a:solidFill>
                  <a:srgbClr val="1166B3"/>
                </a:solidFill>
              </a:rPr>
              <a:t>Production qualification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2103696-904E-4691-866B-E64BD3984C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935787"/>
            <a:ext cx="5605611" cy="54000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D936B83-E359-41A5-9525-C5279C31E1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935787"/>
            <a:ext cx="5790638" cy="54000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A0B517D9-DAFC-494E-8C45-A18E7806DC45}"/>
              </a:ext>
            </a:extLst>
          </p:cNvPr>
          <p:cNvSpPr txBox="1"/>
          <p:nvPr/>
        </p:nvSpPr>
        <p:spPr>
          <a:xfrm>
            <a:off x="1961588" y="2221314"/>
            <a:ext cx="2895600" cy="5078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dirty="0"/>
              <a:t>ATLAS - HGTD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D9CA8F1-4629-4BF9-A41A-579B0115ADCD}"/>
              </a:ext>
            </a:extLst>
          </p:cNvPr>
          <p:cNvSpPr txBox="1"/>
          <p:nvPr/>
        </p:nvSpPr>
        <p:spPr>
          <a:xfrm>
            <a:off x="8133788" y="2204547"/>
            <a:ext cx="2895600" cy="5078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en-US" dirty="0"/>
              <a:t>CMS - ETL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9053506-3179-4E6E-BF20-A23855B4B5CB}"/>
              </a:ext>
            </a:extLst>
          </p:cNvPr>
          <p:cNvSpPr txBox="1"/>
          <p:nvPr/>
        </p:nvSpPr>
        <p:spPr>
          <a:xfrm>
            <a:off x="12692773" y="2097151"/>
            <a:ext cx="5943600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r>
              <a:rPr lang="en-US" dirty="0"/>
              <a:t>Full sensors ~ 2 x 2 cm</a:t>
            </a:r>
            <a:r>
              <a:rPr lang="en-US" baseline="30000" dirty="0"/>
              <a:t>2</a:t>
            </a:r>
          </a:p>
          <a:p>
            <a:r>
              <a:rPr lang="en-US" dirty="0"/>
              <a:t>15 x 15 and 16 x 16 arrays</a:t>
            </a:r>
          </a:p>
          <a:p>
            <a:r>
              <a:rPr lang="en-US" dirty="0"/>
              <a:t>1.3 mm</a:t>
            </a:r>
            <a:r>
              <a:rPr lang="en-US" baseline="30000" dirty="0"/>
              <a:t>2</a:t>
            </a:r>
            <a:r>
              <a:rPr lang="en-US" dirty="0"/>
              <a:t> pads</a:t>
            </a:r>
          </a:p>
          <a:p>
            <a:endParaRPr lang="en-US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58481B4-54C0-42C1-9489-C3481D0102D8}"/>
              </a:ext>
            </a:extLst>
          </p:cNvPr>
          <p:cNvSpPr txBox="1"/>
          <p:nvPr/>
        </p:nvSpPr>
        <p:spPr>
          <a:xfrm>
            <a:off x="3276600" y="8670056"/>
            <a:ext cx="7315200" cy="5078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 algn="ctr">
              <a:buNone/>
            </a:pPr>
            <a:r>
              <a:rPr lang="en-US" dirty="0"/>
              <a:t>UFSD 4 batch for final sensor qualification 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B7E380FC-C272-4AD7-A652-AA2B78C69B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0" t="16623" b="25022"/>
          <a:stretch/>
        </p:blipFill>
        <p:spPr>
          <a:xfrm>
            <a:off x="12573000" y="4006962"/>
            <a:ext cx="5050837" cy="4182887"/>
          </a:xfrm>
          <a:prstGeom prst="trapezoid">
            <a:avLst>
              <a:gd name="adj" fmla="val 8874"/>
            </a:avLst>
          </a:prstGeom>
        </p:spPr>
      </p:pic>
    </p:spTree>
    <p:extLst>
      <p:ext uri="{BB962C8B-B14F-4D97-AF65-F5344CB8AC3E}">
        <p14:creationId xmlns:p14="http://schemas.microsoft.com/office/powerpoint/2010/main" val="3649678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Novel LGAD schemes for fine-segmentation</a:t>
            </a:r>
            <a:endParaRPr lang="uk-UA" dirty="0"/>
          </a:p>
        </p:txBody>
      </p:sp>
      <p:sp>
        <p:nvSpPr>
          <p:cNvPr id="4" name="Rettangolo 47">
            <a:extLst>
              <a:ext uri="{FF2B5EF4-FFF2-40B4-BE49-F238E27FC236}">
                <a16:creationId xmlns:a16="http://schemas.microsoft.com/office/drawing/2014/main" id="{FF54480F-8F9E-4B5B-BFAC-238EE69F3A9F}"/>
              </a:ext>
            </a:extLst>
          </p:cNvPr>
          <p:cNvSpPr/>
          <p:nvPr/>
        </p:nvSpPr>
        <p:spPr>
          <a:xfrm>
            <a:off x="2071885" y="2557973"/>
            <a:ext cx="540054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cs typeface="Arial" panose="020B0604020202020204" pitchFamily="34" charset="0"/>
              </a:rPr>
              <a:t>Segmented Standard LGAD</a:t>
            </a:r>
            <a:endParaRPr lang="it-IT" b="1" dirty="0"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F310409-69E7-4DD6-A1F0-B7A8C55055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95" r="51316"/>
          <a:stretch/>
        </p:blipFill>
        <p:spPr>
          <a:xfrm>
            <a:off x="10204602" y="3249151"/>
            <a:ext cx="6275379" cy="2666107"/>
          </a:xfrm>
          <a:prstGeom prst="rect">
            <a:avLst/>
          </a:prstGeom>
        </p:spPr>
      </p:pic>
      <p:sp>
        <p:nvSpPr>
          <p:cNvPr id="6" name="Rettangolo 47">
            <a:extLst>
              <a:ext uri="{FF2B5EF4-FFF2-40B4-BE49-F238E27FC236}">
                <a16:creationId xmlns:a16="http://schemas.microsoft.com/office/drawing/2014/main" id="{8DA303EA-2D98-478C-A8DB-87097FA25B42}"/>
              </a:ext>
            </a:extLst>
          </p:cNvPr>
          <p:cNvSpPr/>
          <p:nvPr/>
        </p:nvSpPr>
        <p:spPr>
          <a:xfrm>
            <a:off x="10590213" y="2576426"/>
            <a:ext cx="507064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cs typeface="Arial" panose="020B0604020202020204" pitchFamily="34" charset="0"/>
              </a:rPr>
              <a:t>Trench-Isolated LGAD</a:t>
            </a:r>
            <a:endParaRPr lang="it-IT" b="1" dirty="0">
              <a:cs typeface="Arial" panose="020B0604020202020204" pitchFamily="34" charset="0"/>
            </a:endParaRPr>
          </a:p>
        </p:txBody>
      </p:sp>
      <p:sp>
        <p:nvSpPr>
          <p:cNvPr id="7" name="Rettangolo 47">
            <a:extLst>
              <a:ext uri="{FF2B5EF4-FFF2-40B4-BE49-F238E27FC236}">
                <a16:creationId xmlns:a16="http://schemas.microsoft.com/office/drawing/2014/main" id="{3C545482-227A-4DAE-A64D-A6C8FC8355D5}"/>
              </a:ext>
            </a:extLst>
          </p:cNvPr>
          <p:cNvSpPr/>
          <p:nvPr/>
        </p:nvSpPr>
        <p:spPr>
          <a:xfrm>
            <a:off x="10265344" y="3906689"/>
            <a:ext cx="29205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cs typeface="Arial" panose="020B0604020202020204" pitchFamily="34" charset="0"/>
              </a:rPr>
              <a:t>n</a:t>
            </a:r>
            <a:r>
              <a:rPr lang="en-GB" sz="1400" b="1" baseline="30000" dirty="0">
                <a:solidFill>
                  <a:schemeClr val="bg1"/>
                </a:solidFill>
                <a:cs typeface="Arial" panose="020B0604020202020204" pitchFamily="34" charset="0"/>
              </a:rPr>
              <a:t>+</a:t>
            </a:r>
            <a:r>
              <a:rPr lang="en-GB" sz="1400" b="1" dirty="0">
                <a:solidFill>
                  <a:schemeClr val="bg1"/>
                </a:solidFill>
                <a:cs typeface="Arial" panose="020B0604020202020204" pitchFamily="34" charset="0"/>
              </a:rPr>
              <a:t>/p</a:t>
            </a:r>
            <a:r>
              <a:rPr lang="en-GB" sz="1400" b="1" baseline="30000" dirty="0">
                <a:solidFill>
                  <a:schemeClr val="bg1"/>
                </a:solidFill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  <a:cs typeface="Arial" panose="020B0604020202020204" pitchFamily="34" charset="0"/>
              </a:rPr>
              <a:t>Multiplication region</a:t>
            </a:r>
            <a:endParaRPr lang="it-IT" sz="1400" b="1" baseline="30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47AAEDE-033D-454B-BC22-6E779CCB8D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1" t="2657" r="51907" b="56138"/>
          <a:stretch/>
        </p:blipFill>
        <p:spPr>
          <a:xfrm>
            <a:off x="1544781" y="3233923"/>
            <a:ext cx="6275379" cy="2666107"/>
          </a:xfrm>
          <a:prstGeom prst="rect">
            <a:avLst/>
          </a:prstGeom>
        </p:spPr>
      </p:pic>
      <p:sp>
        <p:nvSpPr>
          <p:cNvPr id="10" name="Rettangolo 47">
            <a:extLst>
              <a:ext uri="{FF2B5EF4-FFF2-40B4-BE49-F238E27FC236}">
                <a16:creationId xmlns:a16="http://schemas.microsoft.com/office/drawing/2014/main" id="{273421DB-B0F7-447B-B292-9F5AC2817D5E}"/>
              </a:ext>
            </a:extLst>
          </p:cNvPr>
          <p:cNvSpPr/>
          <p:nvPr/>
        </p:nvSpPr>
        <p:spPr>
          <a:xfrm>
            <a:off x="2995426" y="3871936"/>
            <a:ext cx="3893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cs typeface="Arial" panose="020B0604020202020204" pitchFamily="34" charset="0"/>
              </a:rPr>
              <a:t>n</a:t>
            </a:r>
            <a:r>
              <a:rPr lang="en-GB" sz="1600" b="1" baseline="30000" dirty="0">
                <a:cs typeface="Arial" panose="020B0604020202020204" pitchFamily="34" charset="0"/>
              </a:rPr>
              <a:t>+</a:t>
            </a:r>
            <a:endParaRPr lang="it-IT" sz="1600" b="1" baseline="30000" dirty="0">
              <a:cs typeface="Arial" panose="020B0604020202020204" pitchFamily="34" charset="0"/>
            </a:endParaRPr>
          </a:p>
        </p:txBody>
      </p:sp>
      <p:sp>
        <p:nvSpPr>
          <p:cNvPr id="11" name="Rettangolo 47">
            <a:extLst>
              <a:ext uri="{FF2B5EF4-FFF2-40B4-BE49-F238E27FC236}">
                <a16:creationId xmlns:a16="http://schemas.microsoft.com/office/drawing/2014/main" id="{6D23FC40-B579-47F7-8F65-82D864AF6FA8}"/>
              </a:ext>
            </a:extLst>
          </p:cNvPr>
          <p:cNvSpPr/>
          <p:nvPr/>
        </p:nvSpPr>
        <p:spPr>
          <a:xfrm>
            <a:off x="2773632" y="4060304"/>
            <a:ext cx="15102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cs typeface="Arial" panose="020B0604020202020204" pitchFamily="34" charset="0"/>
              </a:rPr>
              <a:t>Gain </a:t>
            </a:r>
            <a:r>
              <a:rPr lang="it-IT" sz="1600" b="1" dirty="0" err="1">
                <a:cs typeface="Arial" panose="020B0604020202020204" pitchFamily="34" charset="0"/>
              </a:rPr>
              <a:t>layer</a:t>
            </a:r>
            <a:endParaRPr lang="it-IT" sz="1600" b="1" dirty="0">
              <a:cs typeface="Arial" panose="020B060402020202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27D209B1-6451-47AF-AFA1-8E9840DC01B9}"/>
              </a:ext>
            </a:extLst>
          </p:cNvPr>
          <p:cNvSpPr/>
          <p:nvPr/>
        </p:nvSpPr>
        <p:spPr>
          <a:xfrm>
            <a:off x="3916486" y="4875563"/>
            <a:ext cx="18745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 err="1">
                <a:cs typeface="Arial" panose="020B0604020202020204" pitchFamily="34" charset="0"/>
              </a:rPr>
              <a:t>Epi</a:t>
            </a:r>
            <a:r>
              <a:rPr lang="it-IT" sz="1600" b="1" dirty="0">
                <a:cs typeface="Arial" panose="020B0604020202020204" pitchFamily="34" charset="0"/>
              </a:rPr>
              <a:t>-silicon (p</a:t>
            </a:r>
            <a:r>
              <a:rPr lang="it-IT" sz="1600" b="1" baseline="30000" dirty="0">
                <a:cs typeface="Arial" panose="020B0604020202020204" pitchFamily="34" charset="0"/>
              </a:rPr>
              <a:t>-</a:t>
            </a:r>
            <a:r>
              <a:rPr lang="it-IT" sz="1600" b="1" dirty="0">
                <a:cs typeface="Arial" panose="020B0604020202020204" pitchFamily="34" charset="0"/>
              </a:rPr>
              <a:t>)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2347DA23-0FDE-4423-B06F-5E13F79D53FA}"/>
              </a:ext>
            </a:extLst>
          </p:cNvPr>
          <p:cNvSpPr/>
          <p:nvPr/>
        </p:nvSpPr>
        <p:spPr>
          <a:xfrm>
            <a:off x="3248160" y="5437537"/>
            <a:ext cx="304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  <a:cs typeface="Arial" panose="020B0604020202020204" pitchFamily="34" charset="0"/>
              </a:rPr>
              <a:t>Support wafer (p</a:t>
            </a:r>
            <a:r>
              <a:rPr lang="it-IT" sz="1600" b="1" baseline="30000" dirty="0">
                <a:solidFill>
                  <a:schemeClr val="bg1"/>
                </a:solidFill>
                <a:cs typeface="Arial" panose="020B0604020202020204" pitchFamily="34" charset="0"/>
              </a:rPr>
              <a:t>+</a:t>
            </a:r>
            <a:r>
              <a:rPr lang="it-IT" sz="1600" b="1" dirty="0">
                <a:solidFill>
                  <a:schemeClr val="bg1"/>
                </a:solidFill>
                <a:cs typeface="Arial" panose="020B0604020202020204" pitchFamily="34" charset="0"/>
              </a:rPr>
              <a:t>)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BE2AABDE-6D62-4DD5-A51A-28B4903B65DF}"/>
              </a:ext>
            </a:extLst>
          </p:cNvPr>
          <p:cNvSpPr/>
          <p:nvPr/>
        </p:nvSpPr>
        <p:spPr>
          <a:xfrm>
            <a:off x="12442851" y="4873022"/>
            <a:ext cx="18745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 err="1">
                <a:cs typeface="Arial" panose="020B0604020202020204" pitchFamily="34" charset="0"/>
              </a:rPr>
              <a:t>Epi</a:t>
            </a:r>
            <a:r>
              <a:rPr lang="it-IT" sz="1600" b="1" dirty="0">
                <a:cs typeface="Arial" panose="020B0604020202020204" pitchFamily="34" charset="0"/>
              </a:rPr>
              <a:t>-silicon (p</a:t>
            </a:r>
            <a:r>
              <a:rPr lang="it-IT" sz="1600" b="1" baseline="30000" dirty="0">
                <a:cs typeface="Arial" panose="020B0604020202020204" pitchFamily="34" charset="0"/>
              </a:rPr>
              <a:t>-</a:t>
            </a:r>
            <a:r>
              <a:rPr lang="it-IT" sz="1600" b="1" dirty="0">
                <a:cs typeface="Arial" panose="020B0604020202020204" pitchFamily="34" charset="0"/>
              </a:rPr>
              <a:t>)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13E6E1D8-9B61-40E5-AAFA-FCA787B47FC0}"/>
              </a:ext>
            </a:extLst>
          </p:cNvPr>
          <p:cNvSpPr/>
          <p:nvPr/>
        </p:nvSpPr>
        <p:spPr>
          <a:xfrm>
            <a:off x="11774525" y="5434996"/>
            <a:ext cx="304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  <a:cs typeface="Arial" panose="020B0604020202020204" pitchFamily="34" charset="0"/>
              </a:rPr>
              <a:t>Support wafer (p</a:t>
            </a:r>
            <a:r>
              <a:rPr lang="it-IT" sz="1600" b="1" baseline="30000" dirty="0">
                <a:solidFill>
                  <a:schemeClr val="bg1"/>
                </a:solidFill>
                <a:cs typeface="Arial" panose="020B0604020202020204" pitchFamily="34" charset="0"/>
              </a:rPr>
              <a:t>+</a:t>
            </a:r>
            <a:r>
              <a:rPr lang="it-IT" sz="1600" b="1" dirty="0">
                <a:solidFill>
                  <a:schemeClr val="bg1"/>
                </a:solidFill>
                <a:cs typeface="Arial" panose="020B0604020202020204" pitchFamily="34" charset="0"/>
              </a:rPr>
              <a:t>)</a:t>
            </a:r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E2A8028B-245D-4622-BA29-B8CD10F48A7F}"/>
              </a:ext>
            </a:extLst>
          </p:cNvPr>
          <p:cNvSpPr/>
          <p:nvPr/>
        </p:nvSpPr>
        <p:spPr>
          <a:xfrm>
            <a:off x="8174181" y="4256653"/>
            <a:ext cx="1676400" cy="618910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17" name="Rettangolo 3">
            <a:extLst>
              <a:ext uri="{FF2B5EF4-FFF2-40B4-BE49-F238E27FC236}">
                <a16:creationId xmlns:a16="http://schemas.microsoft.com/office/drawing/2014/main" id="{1AEA9CAF-D0E9-42E6-934E-3FF7B910F29B}"/>
              </a:ext>
            </a:extLst>
          </p:cNvPr>
          <p:cNvSpPr/>
          <p:nvPr/>
        </p:nvSpPr>
        <p:spPr>
          <a:xfrm>
            <a:off x="9947549" y="7111743"/>
            <a:ext cx="6501260" cy="1692771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685800" lvl="2" indent="-457200">
              <a:buFont typeface="Arial" panose="020B0604020202020204" pitchFamily="34" charset="0"/>
              <a:buChar char="•"/>
            </a:pPr>
            <a:r>
              <a:rPr lang="en-US" sz="2600" b="1" dirty="0"/>
              <a:t>JTE and p-stop are replaced by a single trench (&lt; 1 um wide)</a:t>
            </a:r>
          </a:p>
          <a:p>
            <a:pPr marL="685800" lvl="2" indent="-457200">
              <a:buFont typeface="Arial" panose="020B0604020202020204" pitchFamily="34" charset="0"/>
              <a:buChar char="•"/>
            </a:pPr>
            <a:r>
              <a:rPr lang="en-US" sz="2600" dirty="0"/>
              <a:t>Trenches act as a drift/diffusion barrier for electrons and isolate the pixels.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DFAB1C9A-B167-40E7-B02A-27C211B2DABB}"/>
              </a:ext>
            </a:extLst>
          </p:cNvPr>
          <p:cNvSpPr/>
          <p:nvPr/>
        </p:nvSpPr>
        <p:spPr>
          <a:xfrm>
            <a:off x="5257800" y="1667166"/>
            <a:ext cx="70950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Trench Isolated - LGAD Technology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F475392E-7245-4C8F-A54B-89826B3681EF}"/>
              </a:ext>
            </a:extLst>
          </p:cNvPr>
          <p:cNvSpPr/>
          <p:nvPr/>
        </p:nvSpPr>
        <p:spPr>
          <a:xfrm>
            <a:off x="914400" y="7154352"/>
            <a:ext cx="6878052" cy="2169825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dirty="0"/>
              <a:t>No-gain region at the pixel border due to isolation and termination structures: JTE and p-stop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dirty="0"/>
              <a:t>Dead distance  for charge multiplication ~ 40 - 80 </a:t>
            </a:r>
            <a:r>
              <a:rPr lang="en-US" dirty="0" err="1"/>
              <a:t>μm</a:t>
            </a:r>
            <a:endParaRPr lang="en-US" dirty="0"/>
          </a:p>
        </p:txBody>
      </p:sp>
      <p:sp>
        <p:nvSpPr>
          <p:cNvPr id="21" name="Rettangolo 47">
            <a:extLst>
              <a:ext uri="{FF2B5EF4-FFF2-40B4-BE49-F238E27FC236}">
                <a16:creationId xmlns:a16="http://schemas.microsoft.com/office/drawing/2014/main" id="{06576F49-5EC9-4400-81A9-2D6F08485DCB}"/>
              </a:ext>
            </a:extLst>
          </p:cNvPr>
          <p:cNvSpPr/>
          <p:nvPr/>
        </p:nvSpPr>
        <p:spPr>
          <a:xfrm>
            <a:off x="3528775" y="6307558"/>
            <a:ext cx="2320472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altLang="es-ES" sz="2000" i="1" dirty="0">
                <a:solidFill>
                  <a:schemeClr val="bg2">
                    <a:lumMod val="25000"/>
                  </a:schemeClr>
                </a:solidFill>
                <a:ea typeface="Calibri" charset="0"/>
                <a:cs typeface="Arial" panose="020B0604020202020204" pitchFamily="34" charset="0"/>
              </a:rPr>
              <a:t>no-gain </a:t>
            </a:r>
            <a:r>
              <a:rPr lang="en-GB" sz="2000" i="1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region ~ 60um</a:t>
            </a:r>
            <a:endParaRPr lang="it-IT" sz="2000" i="1" dirty="0">
              <a:solidFill>
                <a:schemeClr val="bg2">
                  <a:lumMod val="25000"/>
                </a:schemeClr>
              </a:solidFill>
              <a:cs typeface="Arial" panose="020B0604020202020204" pitchFamily="34" charset="0"/>
            </a:endParaRP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B74E42B7-CDF0-4845-9550-ED77AB3368BF}"/>
              </a:ext>
            </a:extLst>
          </p:cNvPr>
          <p:cNvCxnSpPr>
            <a:cxnSpLocks/>
          </p:cNvCxnSpPr>
          <p:nvPr/>
        </p:nvCxnSpPr>
        <p:spPr>
          <a:xfrm>
            <a:off x="3894675" y="6210300"/>
            <a:ext cx="1655673" cy="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C584D49D-D314-4AE5-ADAF-810805ABF706}"/>
              </a:ext>
            </a:extLst>
          </p:cNvPr>
          <p:cNvCxnSpPr>
            <a:cxnSpLocks/>
          </p:cNvCxnSpPr>
          <p:nvPr/>
        </p:nvCxnSpPr>
        <p:spPr>
          <a:xfrm flipV="1">
            <a:off x="3894675" y="4206667"/>
            <a:ext cx="0" cy="2075241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A4ADB62D-782E-4B19-96E8-41161E268B90}"/>
              </a:ext>
            </a:extLst>
          </p:cNvPr>
          <p:cNvCxnSpPr>
            <a:cxnSpLocks/>
          </p:cNvCxnSpPr>
          <p:nvPr/>
        </p:nvCxnSpPr>
        <p:spPr>
          <a:xfrm flipV="1">
            <a:off x="5550348" y="4206667"/>
            <a:ext cx="0" cy="2115644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47">
            <a:extLst>
              <a:ext uri="{FF2B5EF4-FFF2-40B4-BE49-F238E27FC236}">
                <a16:creationId xmlns:a16="http://schemas.microsoft.com/office/drawing/2014/main" id="{BB032F3A-8ABD-408F-B117-6CB5DC41379D}"/>
              </a:ext>
            </a:extLst>
          </p:cNvPr>
          <p:cNvSpPr/>
          <p:nvPr/>
        </p:nvSpPr>
        <p:spPr>
          <a:xfrm>
            <a:off x="12608827" y="6398414"/>
            <a:ext cx="1869162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altLang="es-ES" sz="2000" i="1" dirty="0">
                <a:solidFill>
                  <a:schemeClr val="bg2">
                    <a:lumMod val="25000"/>
                  </a:schemeClr>
                </a:solidFill>
                <a:ea typeface="Calibri" charset="0"/>
                <a:cs typeface="Arial" panose="020B0604020202020204" pitchFamily="34" charset="0"/>
              </a:rPr>
              <a:t>no-gain </a:t>
            </a:r>
            <a:r>
              <a:rPr lang="en-GB" sz="2000" i="1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region &lt; 5 um</a:t>
            </a:r>
            <a:endParaRPr lang="it-IT" sz="2000" i="1" dirty="0">
              <a:solidFill>
                <a:schemeClr val="bg2">
                  <a:lumMod val="25000"/>
                </a:schemeClr>
              </a:solidFill>
              <a:cs typeface="Arial" panose="020B0604020202020204" pitchFamily="34" charset="0"/>
            </a:endParaRPr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CD63709F-E2B5-41E1-BF44-918901D37169}"/>
              </a:ext>
            </a:extLst>
          </p:cNvPr>
          <p:cNvCxnSpPr>
            <a:cxnSpLocks/>
          </p:cNvCxnSpPr>
          <p:nvPr/>
        </p:nvCxnSpPr>
        <p:spPr>
          <a:xfrm>
            <a:off x="12974727" y="6281908"/>
            <a:ext cx="741273" cy="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7392C476-7313-4C87-8F53-57F520291BB4}"/>
              </a:ext>
            </a:extLst>
          </p:cNvPr>
          <p:cNvCxnSpPr>
            <a:cxnSpLocks/>
          </p:cNvCxnSpPr>
          <p:nvPr/>
        </p:nvCxnSpPr>
        <p:spPr>
          <a:xfrm flipV="1">
            <a:off x="12974727" y="4297524"/>
            <a:ext cx="0" cy="1984384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AD4FF48C-3AE0-49D6-B35A-6DB0A449EB73}"/>
              </a:ext>
            </a:extLst>
          </p:cNvPr>
          <p:cNvCxnSpPr>
            <a:cxnSpLocks/>
          </p:cNvCxnSpPr>
          <p:nvPr/>
        </p:nvCxnSpPr>
        <p:spPr>
          <a:xfrm flipV="1">
            <a:off x="13716000" y="4185512"/>
            <a:ext cx="0" cy="2115644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Immagine 25">
            <a:extLst>
              <a:ext uri="{FF2B5EF4-FFF2-40B4-BE49-F238E27FC236}">
                <a16:creationId xmlns:a16="http://schemas.microsoft.com/office/drawing/2014/main" id="{4A9C25E2-ADB9-4191-A877-8AB0F5D88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75551" y="644445"/>
            <a:ext cx="1596097" cy="97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096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Novel LGAD schemes for fine-segmentation</a:t>
            </a:r>
            <a:endParaRPr lang="uk-UA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DFAB1C9A-B167-40E7-B02A-27C211B2DABB}"/>
              </a:ext>
            </a:extLst>
          </p:cNvPr>
          <p:cNvSpPr/>
          <p:nvPr/>
        </p:nvSpPr>
        <p:spPr>
          <a:xfrm>
            <a:off x="5257800" y="1667166"/>
            <a:ext cx="70950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Trench Isolated - LGAD Technology</a:t>
            </a: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65D90055-BF8B-4505-B549-86FF2CF98AB1}"/>
              </a:ext>
            </a:extLst>
          </p:cNvPr>
          <p:cNvSpPr/>
          <p:nvPr/>
        </p:nvSpPr>
        <p:spPr>
          <a:xfrm>
            <a:off x="890690" y="2442402"/>
            <a:ext cx="50166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b="1" dirty="0"/>
              <a:t>Pixels</a:t>
            </a:r>
            <a:br>
              <a:rPr lang="en-GB" sz="2800" dirty="0"/>
            </a:br>
            <a:r>
              <a:rPr lang="en-GB" sz="2800" dirty="0"/>
              <a:t>55 × 55 µm</a:t>
            </a:r>
            <a:r>
              <a:rPr lang="en-GB" sz="2800" baseline="30000" dirty="0"/>
              <a:t>2 </a:t>
            </a:r>
            <a:r>
              <a:rPr lang="en-GB" sz="2800" dirty="0"/>
              <a:t>(</a:t>
            </a:r>
            <a:r>
              <a:rPr lang="en-GB" sz="2800" dirty="0" err="1"/>
              <a:t>Medipix</a:t>
            </a:r>
            <a:r>
              <a:rPr lang="en-GB" sz="2800" dirty="0"/>
              <a:t>/</a:t>
            </a:r>
            <a:r>
              <a:rPr lang="en-GB" sz="2800" dirty="0" err="1"/>
              <a:t>Timepix</a:t>
            </a:r>
            <a:r>
              <a:rPr lang="en-GB" sz="2800" dirty="0"/>
              <a:t>)</a:t>
            </a:r>
          </a:p>
          <a:p>
            <a:pPr lvl="0"/>
            <a:r>
              <a:rPr lang="en-GB" sz="2800" b="1" dirty="0"/>
              <a:t>FF &gt; 80%</a:t>
            </a: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686A11B0-0F71-47CD-90F9-9DF26BF620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86" y="4590487"/>
            <a:ext cx="5016689" cy="3762606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CEBA3667-BE4D-444F-9885-3688C7220F0D}"/>
              </a:ext>
            </a:extLst>
          </p:cNvPr>
          <p:cNvSpPr/>
          <p:nvPr/>
        </p:nvSpPr>
        <p:spPr>
          <a:xfrm>
            <a:off x="8305800" y="2833589"/>
            <a:ext cx="603069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dirty="0"/>
              <a:t>Inter-pad distance </a:t>
            </a:r>
          </a:p>
          <a:p>
            <a:r>
              <a:rPr lang="en-GB" sz="2800" dirty="0"/>
              <a:t>Measured with TCT setup (red laser)</a:t>
            </a:r>
            <a:endParaRPr lang="en-US" sz="2800" dirty="0"/>
          </a:p>
        </p:txBody>
      </p: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FD2C7A48-B543-4DEB-97B9-2F860E98B76F}"/>
              </a:ext>
            </a:extLst>
          </p:cNvPr>
          <p:cNvGrpSpPr/>
          <p:nvPr/>
        </p:nvGrpSpPr>
        <p:grpSpPr>
          <a:xfrm>
            <a:off x="10616145" y="4357828"/>
            <a:ext cx="7102743" cy="4652232"/>
            <a:chOff x="11032857" y="4493802"/>
            <a:chExt cx="6010148" cy="3936592"/>
          </a:xfrm>
        </p:grpSpPr>
        <p:pic>
          <p:nvPicPr>
            <p:cNvPr id="33" name="Picture 3" descr="Diagram&#10;&#10;Description automatically generated">
              <a:extLst>
                <a:ext uri="{FF2B5EF4-FFF2-40B4-BE49-F238E27FC236}">
                  <a16:creationId xmlns:a16="http://schemas.microsoft.com/office/drawing/2014/main" id="{F62AFEC7-B1FA-4749-8C11-2C1576196A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370" t="7860" r="7124" b="3427"/>
            <a:stretch/>
          </p:blipFill>
          <p:spPr>
            <a:xfrm>
              <a:off x="11032857" y="4493802"/>
              <a:ext cx="6010148" cy="393659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6">
                  <a:extLst>
                    <a:ext uri="{FF2B5EF4-FFF2-40B4-BE49-F238E27FC236}">
                      <a16:creationId xmlns:a16="http://schemas.microsoft.com/office/drawing/2014/main" id="{20626D09-A453-4E1A-919D-760E70F47EB1}"/>
                    </a:ext>
                  </a:extLst>
                </p:cNvPr>
                <p:cNvSpPr txBox="1"/>
                <p:nvPr/>
              </p:nvSpPr>
              <p:spPr>
                <a:xfrm>
                  <a:off x="14586783" y="6241584"/>
                  <a:ext cx="2240990" cy="66928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2200" b="1" i="1">
                            <a:latin typeface="Cambria Math" panose="02040503050406030204" pitchFamily="18" charset="0"/>
                          </a:rPr>
                          <m:t>𝑰𝒏𝒕𝒆𝒓𝒑𝒂𝒅</m:t>
                        </m:r>
                        <m:r>
                          <a:rPr lang="it-IT" sz="2200" b="1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it-IT" sz="22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it-IT" sz="22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it-IT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it-IT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it-IT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it-IT" sz="2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n-GB" sz="2200" b="1" dirty="0"/>
                </a:p>
              </p:txBody>
            </p:sp>
          </mc:Choice>
          <mc:Fallback xmlns="">
            <p:sp>
              <p:nvSpPr>
                <p:cNvPr id="35" name="TextBox 6">
                  <a:extLst>
                    <a:ext uri="{FF2B5EF4-FFF2-40B4-BE49-F238E27FC236}">
                      <a16:creationId xmlns:a16="http://schemas.microsoft.com/office/drawing/2014/main" id="{20626D09-A453-4E1A-919D-760E70F47EB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86783" y="6241584"/>
                  <a:ext cx="2240990" cy="669286"/>
                </a:xfrm>
                <a:prstGeom prst="rect">
                  <a:avLst/>
                </a:prstGeom>
                <a:blipFill>
                  <a:blip r:embed="rId4"/>
                  <a:stretch>
                    <a:fillRect t="-7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Rettangolo 17">
              <a:extLst>
                <a:ext uri="{FF2B5EF4-FFF2-40B4-BE49-F238E27FC236}">
                  <a16:creationId xmlns:a16="http://schemas.microsoft.com/office/drawing/2014/main" id="{F1FB7536-D563-4547-B561-34231B786F75}"/>
                </a:ext>
              </a:extLst>
            </p:cNvPr>
            <p:cNvSpPr/>
            <p:nvPr/>
          </p:nvSpPr>
          <p:spPr>
            <a:xfrm>
              <a:off x="11802477" y="5510374"/>
              <a:ext cx="95874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800" b="1" dirty="0"/>
                <a:t>Pixel 1</a:t>
              </a:r>
              <a:endParaRPr lang="en-US" sz="1800" b="1" dirty="0"/>
            </a:p>
          </p:txBody>
        </p:sp>
        <p:sp>
          <p:nvSpPr>
            <p:cNvPr id="36" name="Rettangolo 35">
              <a:extLst>
                <a:ext uri="{FF2B5EF4-FFF2-40B4-BE49-F238E27FC236}">
                  <a16:creationId xmlns:a16="http://schemas.microsoft.com/office/drawing/2014/main" id="{43B3698B-EA6D-48A1-80BB-DBE263A1B9F1}"/>
                </a:ext>
              </a:extLst>
            </p:cNvPr>
            <p:cNvSpPr/>
            <p:nvPr/>
          </p:nvSpPr>
          <p:spPr>
            <a:xfrm>
              <a:off x="14950230" y="5070288"/>
              <a:ext cx="1222251" cy="4594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400" b="1" dirty="0"/>
                <a:t>Pixel 2</a:t>
              </a:r>
              <a:endParaRPr lang="en-US" sz="2400" b="1" dirty="0"/>
            </a:p>
          </p:txBody>
        </p:sp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4BC0048C-76A1-46E1-ABB3-B9B19EAC1929}"/>
                </a:ext>
              </a:extLst>
            </p:cNvPr>
            <p:cNvCxnSpPr>
              <a:cxnSpLocks/>
            </p:cNvCxnSpPr>
            <p:nvPr/>
          </p:nvCxnSpPr>
          <p:spPr>
            <a:xfrm>
              <a:off x="13741421" y="6353775"/>
              <a:ext cx="269172" cy="0"/>
            </a:xfrm>
            <a:prstGeom prst="straightConnector1">
              <a:avLst/>
            </a:prstGeom>
            <a:ln w="38100" cap="sq">
              <a:solidFill>
                <a:schemeClr val="tx1"/>
              </a:solidFill>
              <a:bevel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Immagine 40">
            <a:extLst>
              <a:ext uri="{FF2B5EF4-FFF2-40B4-BE49-F238E27FC236}">
                <a16:creationId xmlns:a16="http://schemas.microsoft.com/office/drawing/2014/main" id="{CACF0AC3-F7E0-4E25-BF78-04DAFED5371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652"/>
          <a:stretch/>
        </p:blipFill>
        <p:spPr>
          <a:xfrm>
            <a:off x="6745938" y="7420415"/>
            <a:ext cx="3685743" cy="1865355"/>
          </a:xfrm>
          <a:prstGeom prst="rect">
            <a:avLst/>
          </a:prstGeom>
        </p:spPr>
      </p:pic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72AF2FAF-B9DF-4D7B-80EE-46B1113C49C9}"/>
              </a:ext>
            </a:extLst>
          </p:cNvPr>
          <p:cNvSpPr txBox="1"/>
          <p:nvPr/>
        </p:nvSpPr>
        <p:spPr>
          <a:xfrm>
            <a:off x="7626654" y="8030284"/>
            <a:ext cx="2052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kern="1200" dirty="0">
                <a:solidFill>
                  <a:srgbClr val="1166B3"/>
                </a:solidFill>
                <a:latin typeface="+mn-lt"/>
                <a:cs typeface="+mn-cs"/>
              </a:rPr>
              <a:t>laser scanning </a:t>
            </a:r>
          </a:p>
        </p:txBody>
      </p: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4A7F3DB0-8DB3-4288-989C-4A67857D9002}"/>
              </a:ext>
            </a:extLst>
          </p:cNvPr>
          <p:cNvCxnSpPr>
            <a:cxnSpLocks/>
          </p:cNvCxnSpPr>
          <p:nvPr/>
        </p:nvCxnSpPr>
        <p:spPr>
          <a:xfrm>
            <a:off x="7656764" y="8430394"/>
            <a:ext cx="1992116" cy="1"/>
          </a:xfrm>
          <a:prstGeom prst="straightConnector1">
            <a:avLst/>
          </a:prstGeom>
          <a:ln w="38100" cap="sq">
            <a:solidFill>
              <a:srgbClr val="1166B3"/>
            </a:solidFill>
            <a:prstDash val="dash"/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7AF63805-7795-49F0-8AB1-F0D49CA2597F}"/>
              </a:ext>
            </a:extLst>
          </p:cNvPr>
          <p:cNvSpPr txBox="1"/>
          <p:nvPr/>
        </p:nvSpPr>
        <p:spPr>
          <a:xfrm>
            <a:off x="6728620" y="4708875"/>
            <a:ext cx="4267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kern="1200" dirty="0">
                <a:solidFill>
                  <a:schemeClr val="accent1"/>
                </a:solidFill>
                <a:latin typeface="+mn-lt"/>
                <a:cs typeface="+mn-cs"/>
              </a:rPr>
              <a:t>Interpixel distance in the range 2-10 um (depending on the layout split)</a:t>
            </a:r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54460BD5-F3E4-4EC9-896F-673F36D14250}"/>
              </a:ext>
            </a:extLst>
          </p:cNvPr>
          <p:cNvSpPr txBox="1"/>
          <p:nvPr/>
        </p:nvSpPr>
        <p:spPr>
          <a:xfrm>
            <a:off x="13932001" y="3750329"/>
            <a:ext cx="372631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2000" i="1" dirty="0"/>
              <a:t>Measured at INFN TO </a:t>
            </a:r>
            <a:br>
              <a:rPr lang="en-GB" sz="2000" i="1" dirty="0"/>
            </a:br>
            <a:r>
              <a:rPr lang="en-GB" sz="2000" i="1" dirty="0"/>
              <a:t>(courtesy of M. Ferrero)</a:t>
            </a:r>
          </a:p>
        </p:txBody>
      </p:sp>
    </p:spTree>
    <p:extLst>
      <p:ext uri="{BB962C8B-B14F-4D97-AF65-F5344CB8AC3E}">
        <p14:creationId xmlns:p14="http://schemas.microsoft.com/office/powerpoint/2010/main" val="1582047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Novel LGAD schemes for fine-segmentation</a:t>
            </a:r>
            <a:endParaRPr lang="uk-UA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DFAB1C9A-B167-40E7-B02A-27C211B2DABB}"/>
              </a:ext>
            </a:extLst>
          </p:cNvPr>
          <p:cNvSpPr/>
          <p:nvPr/>
        </p:nvSpPr>
        <p:spPr>
          <a:xfrm>
            <a:off x="5257800" y="1667166"/>
            <a:ext cx="70950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Trench Isolated - LGAD Technology</a:t>
            </a: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65D90055-BF8B-4505-B549-86FF2CF98AB1}"/>
              </a:ext>
            </a:extLst>
          </p:cNvPr>
          <p:cNvSpPr/>
          <p:nvPr/>
        </p:nvSpPr>
        <p:spPr>
          <a:xfrm>
            <a:off x="890690" y="2442402"/>
            <a:ext cx="50166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b="1" dirty="0"/>
              <a:t>Pixels</a:t>
            </a:r>
            <a:br>
              <a:rPr lang="en-GB" sz="2800" dirty="0"/>
            </a:br>
            <a:r>
              <a:rPr lang="en-GB" sz="2800" dirty="0"/>
              <a:t>55 × 55 µm</a:t>
            </a:r>
            <a:r>
              <a:rPr lang="en-GB" sz="2800" baseline="30000" dirty="0"/>
              <a:t>2 </a:t>
            </a:r>
            <a:r>
              <a:rPr lang="en-GB" sz="2800" dirty="0"/>
              <a:t>(</a:t>
            </a:r>
            <a:r>
              <a:rPr lang="en-GB" sz="2800" dirty="0" err="1"/>
              <a:t>Medipix</a:t>
            </a:r>
            <a:r>
              <a:rPr lang="en-GB" sz="2800" dirty="0"/>
              <a:t>/</a:t>
            </a:r>
            <a:r>
              <a:rPr lang="en-GB" sz="2800" dirty="0" err="1"/>
              <a:t>Timepix</a:t>
            </a:r>
            <a:r>
              <a:rPr lang="en-GB" sz="2800" dirty="0"/>
              <a:t>)</a:t>
            </a:r>
          </a:p>
          <a:p>
            <a:pPr lvl="0"/>
            <a:r>
              <a:rPr lang="en-GB" sz="2800" b="1" dirty="0"/>
              <a:t>FF &gt; 80%</a:t>
            </a: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686A11B0-0F71-47CD-90F9-9DF26BF620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86" y="4590487"/>
            <a:ext cx="5016689" cy="3762606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CEBA3667-BE4D-444F-9885-3688C7220F0D}"/>
              </a:ext>
            </a:extLst>
          </p:cNvPr>
          <p:cNvSpPr/>
          <p:nvPr/>
        </p:nvSpPr>
        <p:spPr>
          <a:xfrm>
            <a:off x="8305800" y="2833589"/>
            <a:ext cx="603069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b="1" dirty="0"/>
              <a:t>Time Resolution (jitter)</a:t>
            </a:r>
          </a:p>
          <a:p>
            <a:r>
              <a:rPr lang="en-GB" sz="2800" dirty="0"/>
              <a:t>Measured with TCT setup (red laser)</a:t>
            </a:r>
            <a:endParaRPr lang="en-US" sz="2800" dirty="0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7AF63805-7795-49F0-8AB1-F0D49CA2597F}"/>
              </a:ext>
            </a:extLst>
          </p:cNvPr>
          <p:cNvSpPr txBox="1"/>
          <p:nvPr/>
        </p:nvSpPr>
        <p:spPr>
          <a:xfrm>
            <a:off x="6555140" y="5246911"/>
            <a:ext cx="426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/>
              <a:t>Not-degradated</a:t>
            </a:r>
            <a:r>
              <a:rPr lang="it-IT" sz="2800" dirty="0"/>
              <a:t> time resolution </a:t>
            </a:r>
            <a:r>
              <a:rPr lang="it-IT" sz="2800" dirty="0" err="1"/>
              <a:t>wrt</a:t>
            </a:r>
            <a:r>
              <a:rPr lang="it-IT" sz="2800" dirty="0"/>
              <a:t> standard </a:t>
            </a:r>
            <a:r>
              <a:rPr lang="it-IT" sz="2800" dirty="0" err="1"/>
              <a:t>LGADs</a:t>
            </a: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T</a:t>
            </a:r>
            <a:r>
              <a:rPr lang="en-US" sz="2800" dirty="0" err="1"/>
              <a:t>ime</a:t>
            </a:r>
            <a:r>
              <a:rPr lang="en-US" sz="2800" dirty="0"/>
              <a:t> resolution (laser setup) &lt; 10 </a:t>
            </a:r>
            <a:r>
              <a:rPr lang="en-US" sz="2800" dirty="0" err="1"/>
              <a:t>ps</a:t>
            </a:r>
            <a:endParaRPr lang="en-US" sz="2800" kern="1200" dirty="0"/>
          </a:p>
        </p:txBody>
      </p:sp>
      <p:sp>
        <p:nvSpPr>
          <p:cNvPr id="48" name="TextBox 6">
            <a:extLst>
              <a:ext uri="{FF2B5EF4-FFF2-40B4-BE49-F238E27FC236}">
                <a16:creationId xmlns:a16="http://schemas.microsoft.com/office/drawing/2014/main" id="{54460BD5-F3E4-4EC9-896F-673F36D14250}"/>
              </a:ext>
            </a:extLst>
          </p:cNvPr>
          <p:cNvSpPr txBox="1"/>
          <p:nvPr/>
        </p:nvSpPr>
        <p:spPr>
          <a:xfrm>
            <a:off x="13932001" y="3750329"/>
            <a:ext cx="37263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2000" i="1" dirty="0"/>
              <a:t>M. </a:t>
            </a:r>
            <a:r>
              <a:rPr lang="en-GB" sz="2000" i="1" dirty="0" err="1"/>
              <a:t>Senger</a:t>
            </a:r>
            <a:r>
              <a:rPr lang="en-GB" sz="2000" i="1" dirty="0"/>
              <a:t> – VCI 2022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C10D513-B6AE-4D73-A0E6-96793CF6BE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" t="51322" r="73649" b="8458"/>
          <a:stretch/>
        </p:blipFill>
        <p:spPr>
          <a:xfrm>
            <a:off x="11393942" y="4704436"/>
            <a:ext cx="5865358" cy="3762607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3409E035-E841-4AFE-843B-98F3A0D66139}"/>
              </a:ext>
            </a:extLst>
          </p:cNvPr>
          <p:cNvSpPr/>
          <p:nvPr/>
        </p:nvSpPr>
        <p:spPr>
          <a:xfrm rot="16200000">
            <a:off x="10565233" y="6140784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Jitter (s)</a:t>
            </a:r>
            <a:endParaRPr lang="en-US" dirty="0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886535DA-D6BF-4F0E-BBE6-7D182FEE7397}"/>
              </a:ext>
            </a:extLst>
          </p:cNvPr>
          <p:cNvSpPr/>
          <p:nvPr/>
        </p:nvSpPr>
        <p:spPr>
          <a:xfrm>
            <a:off x="14060942" y="8467043"/>
            <a:ext cx="2102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Bias (Voltage)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15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Introduction and Motivation</a:t>
            </a:r>
            <a:endParaRPr lang="uk-UA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97DCDD9-7F4E-49DB-9A35-2879EF1ABD5B}"/>
              </a:ext>
            </a:extLst>
          </p:cNvPr>
          <p:cNvSpPr txBox="1"/>
          <p:nvPr/>
        </p:nvSpPr>
        <p:spPr>
          <a:xfrm>
            <a:off x="609599" y="2019300"/>
            <a:ext cx="785787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LGAD Technology developed at FBK since 2015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Developed together with INFN Turin and University Trento for 4d-tracking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More than 15 batches produced since 2015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82B87C6F-CEE1-4EDB-909F-7E71279A7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4200" y="794052"/>
            <a:ext cx="1905000" cy="190500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6712C0AC-244E-4BF7-AD2F-87F0840128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06400" y="1007064"/>
            <a:ext cx="2170003" cy="1204351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9FC3056-D03E-49BB-97C4-7EAD737121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30400" y="2437557"/>
            <a:ext cx="1295400" cy="1295400"/>
          </a:xfrm>
          <a:prstGeom prst="rect">
            <a:avLst/>
          </a:prstGeom>
        </p:spPr>
      </p:pic>
      <p:pic>
        <p:nvPicPr>
          <p:cNvPr id="28" name="Picture 2" descr="4: Pileup simulations in conditions akin to the LHC and current ID (top) as well as HL-LHC and ITk (bottom). The detector shown in blue is an old layout of the ITk. [7]">
            <a:extLst>
              <a:ext uri="{FF2B5EF4-FFF2-40B4-BE49-F238E27FC236}">
                <a16:creationId xmlns:a16="http://schemas.microsoft.com/office/drawing/2014/main" id="{9EED69C2-2C9C-4907-A22B-20BF453A1A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01"/>
          <a:stretch/>
        </p:blipFill>
        <p:spPr bwMode="auto">
          <a:xfrm>
            <a:off x="942109" y="5448300"/>
            <a:ext cx="7857877" cy="3668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486C4E18-911B-45E5-A2FD-26550664E81E}"/>
              </a:ext>
            </a:extLst>
          </p:cNvPr>
          <p:cNvSpPr/>
          <p:nvPr/>
        </p:nvSpPr>
        <p:spPr>
          <a:xfrm>
            <a:off x="8799986" y="4447342"/>
            <a:ext cx="9144000" cy="50629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US" sz="2400" dirty="0">
                <a:solidFill>
                  <a:schemeClr val="tx2"/>
                </a:solidFill>
              </a:rPr>
              <a:t>High Luminosity LHC (HL-LHC, operational in 2026):</a:t>
            </a:r>
          </a:p>
          <a:p>
            <a:pPr marL="1028700" lvl="1" indent="-342900">
              <a:spcAft>
                <a:spcPts val="600"/>
              </a:spcAft>
              <a:buFontTx/>
              <a:buChar char="-"/>
            </a:pPr>
            <a:r>
              <a:rPr lang="en-US" sz="2400" dirty="0">
                <a:solidFill>
                  <a:schemeClr val="tx2"/>
                </a:solidFill>
              </a:rPr>
              <a:t>Luminosity: ×5 compared to LHC </a:t>
            </a:r>
            <a:r>
              <a:rPr lang="en-US" sz="2400" dirty="0">
                <a:solidFill>
                  <a:schemeClr val="tx2"/>
                </a:solidFill>
                <a:sym typeface="Wingdings" panose="05000000000000000000" pitchFamily="2" charset="2"/>
              </a:rPr>
              <a:t> 150-200 events per bunch crossing</a:t>
            </a:r>
            <a:endParaRPr lang="en-US" sz="2400" dirty="0">
              <a:solidFill>
                <a:schemeClr val="tx2"/>
              </a:solidFill>
            </a:endParaRPr>
          </a:p>
          <a:p>
            <a:pPr marL="1028700" lvl="1" indent="-342900">
              <a:spcAft>
                <a:spcPts val="600"/>
              </a:spcAft>
              <a:buFontTx/>
              <a:buChar char="-"/>
            </a:pPr>
            <a:r>
              <a:rPr lang="en-US" sz="2400" dirty="0">
                <a:solidFill>
                  <a:schemeClr val="tx2"/>
                </a:solidFill>
              </a:rPr>
              <a:t>Timing and spatial resolution of standard silicon tracking sensors not sufficient: </a:t>
            </a:r>
            <a:r>
              <a:rPr lang="en-US" sz="2400" i="1" dirty="0">
                <a:solidFill>
                  <a:srgbClr val="00B050"/>
                </a:solidFill>
              </a:rPr>
              <a:t>10-15% of vertexes composed of 2 events</a:t>
            </a:r>
            <a:endParaRPr lang="en-US" sz="2400" dirty="0">
              <a:solidFill>
                <a:schemeClr val="tx2"/>
              </a:solidFill>
            </a:endParaRPr>
          </a:p>
          <a:p>
            <a:pPr marL="342900" indent="-342900">
              <a:spcAft>
                <a:spcPts val="600"/>
              </a:spcAft>
              <a:buFontTx/>
              <a:buChar char="-"/>
            </a:pPr>
            <a:endParaRPr lang="en-US" sz="2400" dirty="0">
              <a:solidFill>
                <a:schemeClr val="tx2"/>
              </a:solidFill>
            </a:endParaRP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US" sz="2400" dirty="0">
                <a:solidFill>
                  <a:schemeClr val="tx2"/>
                </a:solidFill>
              </a:rPr>
              <a:t>Requirements for silicon timing detectors in HL-LHC:</a:t>
            </a:r>
          </a:p>
          <a:p>
            <a:pPr marL="1028700" lvl="1" indent="-342900">
              <a:spcAft>
                <a:spcPts val="600"/>
              </a:spcAft>
              <a:buFontTx/>
              <a:buChar char="-"/>
            </a:pPr>
            <a:r>
              <a:rPr lang="en-US" sz="2400" dirty="0">
                <a:solidFill>
                  <a:schemeClr val="tx2"/>
                </a:solidFill>
              </a:rPr>
              <a:t>Timing resolution: </a:t>
            </a:r>
            <a:r>
              <a:rPr lang="en-US" sz="2400" i="1" dirty="0">
                <a:solidFill>
                  <a:srgbClr val="00B050"/>
                </a:solidFill>
              </a:rPr>
              <a:t>30 </a:t>
            </a:r>
            <a:r>
              <a:rPr lang="en-US" sz="2400" i="1" dirty="0" err="1">
                <a:solidFill>
                  <a:srgbClr val="00B050"/>
                </a:solidFill>
              </a:rPr>
              <a:t>ps</a:t>
            </a:r>
            <a:r>
              <a:rPr lang="en-US" sz="2400" i="1" dirty="0">
                <a:solidFill>
                  <a:srgbClr val="00B050"/>
                </a:solidFill>
              </a:rPr>
              <a:t> (rms)</a:t>
            </a:r>
          </a:p>
          <a:p>
            <a:pPr marL="1028700" lvl="1" indent="-342900">
              <a:spcAft>
                <a:spcPts val="600"/>
              </a:spcAft>
              <a:buFontTx/>
              <a:buChar char="-"/>
            </a:pPr>
            <a:r>
              <a:rPr lang="en-US" sz="2400" dirty="0">
                <a:solidFill>
                  <a:schemeClr val="tx2"/>
                </a:solidFill>
              </a:rPr>
              <a:t>Low spatial granularity: </a:t>
            </a:r>
            <a:r>
              <a:rPr lang="en-US" sz="2400" dirty="0">
                <a:solidFill>
                  <a:srgbClr val="00B050"/>
                </a:solidFill>
              </a:rPr>
              <a:t>~1 mm </a:t>
            </a:r>
            <a:r>
              <a:rPr lang="en-US" sz="2400" dirty="0">
                <a:solidFill>
                  <a:schemeClr val="tx2"/>
                </a:solidFill>
              </a:rPr>
              <a:t>(timing information assigned to the track)</a:t>
            </a:r>
          </a:p>
          <a:p>
            <a:pPr marL="1028700" lvl="1" indent="-342900">
              <a:spcAft>
                <a:spcPts val="600"/>
              </a:spcAft>
              <a:buFontTx/>
              <a:buChar char="-"/>
            </a:pPr>
            <a:r>
              <a:rPr lang="en-US" sz="2400" dirty="0">
                <a:solidFill>
                  <a:schemeClr val="tx2"/>
                </a:solidFill>
              </a:rPr>
              <a:t>High radiation hardness: </a:t>
            </a:r>
            <a:r>
              <a:rPr lang="en-US" sz="2400" i="1" dirty="0">
                <a:solidFill>
                  <a:srgbClr val="00B050"/>
                </a:solidFill>
              </a:rPr>
              <a:t>&gt; 1·10</a:t>
            </a:r>
            <a:r>
              <a:rPr lang="en-US" sz="2400" i="1" baseline="30000" dirty="0">
                <a:solidFill>
                  <a:srgbClr val="00B050"/>
                </a:solidFill>
              </a:rPr>
              <a:t>15</a:t>
            </a:r>
            <a:r>
              <a:rPr lang="en-US" sz="2400" i="1" dirty="0">
                <a:solidFill>
                  <a:srgbClr val="00B050"/>
                </a:solidFill>
              </a:rPr>
              <a:t> n</a:t>
            </a:r>
            <a:r>
              <a:rPr lang="en-US" sz="2400" i="1" baseline="-25000" dirty="0">
                <a:solidFill>
                  <a:srgbClr val="00B050"/>
                </a:solidFill>
              </a:rPr>
              <a:t>eq</a:t>
            </a:r>
            <a:r>
              <a:rPr lang="en-US" sz="2400" i="1" dirty="0">
                <a:solidFill>
                  <a:srgbClr val="00B050"/>
                </a:solidFill>
              </a:rPr>
              <a:t>·cm</a:t>
            </a:r>
            <a:r>
              <a:rPr lang="en-US" sz="2400" i="1" baseline="30000" dirty="0">
                <a:solidFill>
                  <a:srgbClr val="00B050"/>
                </a:solidFill>
              </a:rPr>
              <a:t>-2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4E1CB3C-ABDF-46E8-A450-E8AC640B7D41}"/>
              </a:ext>
            </a:extLst>
          </p:cNvPr>
          <p:cNvSpPr txBox="1"/>
          <p:nvPr/>
        </p:nvSpPr>
        <p:spPr>
          <a:xfrm>
            <a:off x="3964632" y="4514487"/>
            <a:ext cx="228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3600" kern="1200" dirty="0" err="1">
                <a:solidFill>
                  <a:schemeClr val="accent1"/>
                </a:solidFill>
                <a:latin typeface="+mn-lt"/>
                <a:cs typeface="+mn-cs"/>
              </a:rPr>
              <a:t>Motivation</a:t>
            </a:r>
            <a:endParaRPr lang="en-US" sz="3600" kern="1200" dirty="0">
              <a:solidFill>
                <a:schemeClr val="accent1"/>
              </a:solidFill>
              <a:latin typeface="+mn-lt"/>
              <a:cs typeface="+mn-cs"/>
            </a:endParaRPr>
          </a:p>
        </p:txBody>
      </p:sp>
      <p:pic>
        <p:nvPicPr>
          <p:cNvPr id="29" name="Immagine 28">
            <a:extLst>
              <a:ext uri="{FF2B5EF4-FFF2-40B4-BE49-F238E27FC236}">
                <a16:creationId xmlns:a16="http://schemas.microsoft.com/office/drawing/2014/main" id="{357A9E61-C267-4FBF-9E00-054A69A2A1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95304" y="2541693"/>
            <a:ext cx="1596097" cy="97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7933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3274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RSD – Resistive Silicon Detectors (aka AC-LGADs)</a:t>
            </a:r>
            <a:endParaRPr lang="uk-UA" dirty="0"/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B0204F68-43CB-44B3-A37D-33CE90034E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740" y="2968386"/>
            <a:ext cx="5303664" cy="2600845"/>
          </a:xfrm>
          <a:prstGeom prst="rect">
            <a:avLst/>
          </a:prstGeom>
        </p:spPr>
      </p:pic>
      <p:sp>
        <p:nvSpPr>
          <p:cNvPr id="30" name="Rettangolo 29">
            <a:extLst>
              <a:ext uri="{FF2B5EF4-FFF2-40B4-BE49-F238E27FC236}">
                <a16:creationId xmlns:a16="http://schemas.microsoft.com/office/drawing/2014/main" id="{4D6054FE-09B7-42FC-9492-289E48866BAE}"/>
              </a:ext>
            </a:extLst>
          </p:cNvPr>
          <p:cNvSpPr/>
          <p:nvPr/>
        </p:nvSpPr>
        <p:spPr>
          <a:xfrm>
            <a:off x="11011452" y="3646553"/>
            <a:ext cx="1375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b="1" dirty="0">
                <a:cs typeface="Times New Roman" panose="02020603050405020304" pitchFamily="18" charset="0"/>
              </a:rPr>
              <a:t>Resistive n+ </a:t>
            </a:r>
            <a:endParaRPr lang="it-IT" sz="1600" b="1" dirty="0">
              <a:cs typeface="Times New Roman" panose="02020603050405020304" pitchFamily="18" charset="0"/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05A7E7F6-4002-4B56-BAAC-5D4B581C1D29}"/>
              </a:ext>
            </a:extLst>
          </p:cNvPr>
          <p:cNvSpPr/>
          <p:nvPr/>
        </p:nvSpPr>
        <p:spPr>
          <a:xfrm>
            <a:off x="10862254" y="2322055"/>
            <a:ext cx="1981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b="1" dirty="0">
                <a:cs typeface="Times New Roman" panose="02020603050405020304" pitchFamily="18" charset="0"/>
              </a:rPr>
              <a:t>Thin coupling dielectric layer</a:t>
            </a:r>
            <a:endParaRPr lang="it-IT" sz="1600" b="1" dirty="0">
              <a:cs typeface="Times New Roman" panose="02020603050405020304" pitchFamily="18" charset="0"/>
            </a:endParaRPr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3F4F1A9E-E9A9-4812-884C-202362700E74}"/>
              </a:ext>
            </a:extLst>
          </p:cNvPr>
          <p:cNvSpPr/>
          <p:nvPr/>
        </p:nvSpPr>
        <p:spPr>
          <a:xfrm>
            <a:off x="13371418" y="2603096"/>
            <a:ext cx="11030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b="1" dirty="0">
                <a:cs typeface="Times New Roman" panose="02020603050405020304" pitchFamily="18" charset="0"/>
              </a:rPr>
              <a:t>AC pads</a:t>
            </a:r>
            <a:endParaRPr lang="it-IT" sz="1600" b="1" dirty="0">
              <a:cs typeface="Times New Roman" panose="02020603050405020304" pitchFamily="18" charset="0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CCC28FF0-7CF2-4F56-B022-CF0461662FBD}"/>
              </a:ext>
            </a:extLst>
          </p:cNvPr>
          <p:cNvSpPr/>
          <p:nvPr/>
        </p:nvSpPr>
        <p:spPr>
          <a:xfrm>
            <a:off x="13084492" y="3884977"/>
            <a:ext cx="1375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b="1" dirty="0">
                <a:cs typeface="Times New Roman" panose="02020603050405020304" pitchFamily="18" charset="0"/>
              </a:rPr>
              <a:t>p+ implant</a:t>
            </a:r>
            <a:endParaRPr lang="it-IT" sz="1600" b="1" dirty="0">
              <a:cs typeface="Times New Roman" panose="02020603050405020304" pitchFamily="18" charset="0"/>
            </a:endParaRP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F72DD4C8-8CDD-4054-95A4-7BF6585A0917}"/>
              </a:ext>
            </a:extLst>
          </p:cNvPr>
          <p:cNvSpPr/>
          <p:nvPr/>
        </p:nvSpPr>
        <p:spPr>
          <a:xfrm>
            <a:off x="14673164" y="2496439"/>
            <a:ext cx="14360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b="1" dirty="0">
                <a:cs typeface="Times New Roman" panose="02020603050405020304" pitchFamily="18" charset="0"/>
              </a:rPr>
              <a:t>DC Bias Pad</a:t>
            </a:r>
            <a:endParaRPr lang="it-IT" sz="1600" b="1" dirty="0">
              <a:cs typeface="Times New Roman" panose="02020603050405020304" pitchFamily="18" charset="0"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7D30F9C0-708E-4432-92A9-36ED9D19165D}"/>
              </a:ext>
            </a:extLst>
          </p:cNvPr>
          <p:cNvSpPr txBox="1"/>
          <p:nvPr/>
        </p:nvSpPr>
        <p:spPr>
          <a:xfrm>
            <a:off x="2133600" y="6613833"/>
            <a:ext cx="5740916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257168" indent="-25716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500">
                <a:latin typeface="Calibri" charset="0"/>
                <a:cs typeface="Calibri" charset="0"/>
              </a:defRPr>
            </a:lvl1pPr>
          </a:lstStyle>
          <a:p>
            <a:pPr marL="0" indent="0">
              <a:buNone/>
            </a:pPr>
            <a:r>
              <a:rPr lang="en-US" sz="2800" b="1" dirty="0">
                <a:latin typeface="+mn-lt"/>
              </a:rPr>
              <a:t>Main Technological Features</a:t>
            </a:r>
          </a:p>
          <a:p>
            <a:r>
              <a:rPr lang="en-US" sz="2800" dirty="0">
                <a:latin typeface="+mn-lt"/>
              </a:rPr>
              <a:t>Not-segmented p-gain implant</a:t>
            </a:r>
          </a:p>
          <a:p>
            <a:r>
              <a:rPr lang="en-US" sz="2800" dirty="0">
                <a:latin typeface="+mn-lt"/>
              </a:rPr>
              <a:t>Resistive n+ implant</a:t>
            </a:r>
          </a:p>
          <a:p>
            <a:r>
              <a:rPr lang="en-US" sz="2800" dirty="0">
                <a:latin typeface="+mn-lt"/>
              </a:rPr>
              <a:t>AC  Metal pads</a:t>
            </a:r>
          </a:p>
        </p:txBody>
      </p:sp>
      <p:cxnSp>
        <p:nvCxnSpPr>
          <p:cNvPr id="37" name="Straight Arrow Connector 77">
            <a:extLst>
              <a:ext uri="{FF2B5EF4-FFF2-40B4-BE49-F238E27FC236}">
                <a16:creationId xmlns:a16="http://schemas.microsoft.com/office/drawing/2014/main" id="{BFAEEB9C-3DA1-4024-B5D4-E02A45A8F821}"/>
              </a:ext>
            </a:extLst>
          </p:cNvPr>
          <p:cNvCxnSpPr>
            <a:cxnSpLocks/>
          </p:cNvCxnSpPr>
          <p:nvPr/>
        </p:nvCxnSpPr>
        <p:spPr>
          <a:xfrm flipH="1">
            <a:off x="11665990" y="2838614"/>
            <a:ext cx="173810" cy="69405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77">
            <a:extLst>
              <a:ext uri="{FF2B5EF4-FFF2-40B4-BE49-F238E27FC236}">
                <a16:creationId xmlns:a16="http://schemas.microsoft.com/office/drawing/2014/main" id="{DF7D582C-ABF6-4DCF-AF04-12345376B0D7}"/>
              </a:ext>
            </a:extLst>
          </p:cNvPr>
          <p:cNvCxnSpPr>
            <a:cxnSpLocks/>
            <a:stCxn id="28" idx="0"/>
          </p:cNvCxnSpPr>
          <p:nvPr/>
        </p:nvCxnSpPr>
        <p:spPr>
          <a:xfrm flipH="1">
            <a:off x="12527408" y="2968386"/>
            <a:ext cx="845164" cy="27037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77">
            <a:extLst>
              <a:ext uri="{FF2B5EF4-FFF2-40B4-BE49-F238E27FC236}">
                <a16:creationId xmlns:a16="http://schemas.microsoft.com/office/drawing/2014/main" id="{AC1EA04F-4C68-425C-A5B6-D6EE3BD3AEE5}"/>
              </a:ext>
            </a:extLst>
          </p:cNvPr>
          <p:cNvCxnSpPr>
            <a:cxnSpLocks/>
          </p:cNvCxnSpPr>
          <p:nvPr/>
        </p:nvCxnSpPr>
        <p:spPr>
          <a:xfrm flipH="1">
            <a:off x="13687464" y="2968386"/>
            <a:ext cx="169272" cy="248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ttangolo 47">
            <a:extLst>
              <a:ext uri="{FF2B5EF4-FFF2-40B4-BE49-F238E27FC236}">
                <a16:creationId xmlns:a16="http://schemas.microsoft.com/office/drawing/2014/main" id="{26949564-88D2-4108-B8F3-12D3D51D8EE0}"/>
              </a:ext>
            </a:extLst>
          </p:cNvPr>
          <p:cNvSpPr/>
          <p:nvPr/>
        </p:nvSpPr>
        <p:spPr>
          <a:xfrm>
            <a:off x="1688483" y="1996171"/>
            <a:ext cx="540054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cs typeface="Arial" panose="020B0604020202020204" pitchFamily="34" charset="0"/>
              </a:rPr>
              <a:t>Segmented Standard LGAD</a:t>
            </a:r>
            <a:endParaRPr lang="it-IT" b="1" dirty="0">
              <a:cs typeface="Arial" panose="020B0604020202020204" pitchFamily="34" charset="0"/>
            </a:endParaRPr>
          </a:p>
        </p:txBody>
      </p:sp>
      <p:pic>
        <p:nvPicPr>
          <p:cNvPr id="40" name="Immagine 39">
            <a:extLst>
              <a:ext uri="{FF2B5EF4-FFF2-40B4-BE49-F238E27FC236}">
                <a16:creationId xmlns:a16="http://schemas.microsoft.com/office/drawing/2014/main" id="{8DC542D7-FB99-49E4-A0D8-492066700B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1" t="2657" r="51907" b="56138"/>
          <a:stretch/>
        </p:blipFill>
        <p:spPr>
          <a:xfrm>
            <a:off x="1161209" y="2652053"/>
            <a:ext cx="6275379" cy="2666107"/>
          </a:xfrm>
          <a:prstGeom prst="rect">
            <a:avLst/>
          </a:prstGeom>
        </p:spPr>
      </p:pic>
      <p:sp>
        <p:nvSpPr>
          <p:cNvPr id="41" name="Rettangolo 47">
            <a:extLst>
              <a:ext uri="{FF2B5EF4-FFF2-40B4-BE49-F238E27FC236}">
                <a16:creationId xmlns:a16="http://schemas.microsoft.com/office/drawing/2014/main" id="{9138A485-35AA-4C38-8FFA-CB239E6EE4F0}"/>
              </a:ext>
            </a:extLst>
          </p:cNvPr>
          <p:cNvSpPr/>
          <p:nvPr/>
        </p:nvSpPr>
        <p:spPr>
          <a:xfrm>
            <a:off x="2611854" y="3290066"/>
            <a:ext cx="3893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cs typeface="Arial" panose="020B0604020202020204" pitchFamily="34" charset="0"/>
              </a:rPr>
              <a:t>n</a:t>
            </a:r>
            <a:r>
              <a:rPr lang="en-GB" sz="1600" b="1" baseline="30000" dirty="0">
                <a:cs typeface="Arial" panose="020B0604020202020204" pitchFamily="34" charset="0"/>
              </a:rPr>
              <a:t>+</a:t>
            </a:r>
            <a:endParaRPr lang="it-IT" sz="1600" b="1" baseline="30000" dirty="0">
              <a:cs typeface="Arial" panose="020B0604020202020204" pitchFamily="34" charset="0"/>
            </a:endParaRPr>
          </a:p>
        </p:txBody>
      </p:sp>
      <p:sp>
        <p:nvSpPr>
          <p:cNvPr id="62" name="Rettangolo 47">
            <a:extLst>
              <a:ext uri="{FF2B5EF4-FFF2-40B4-BE49-F238E27FC236}">
                <a16:creationId xmlns:a16="http://schemas.microsoft.com/office/drawing/2014/main" id="{E858EA02-43E2-473D-9B1F-7909DB58F379}"/>
              </a:ext>
            </a:extLst>
          </p:cNvPr>
          <p:cNvSpPr/>
          <p:nvPr/>
        </p:nvSpPr>
        <p:spPr>
          <a:xfrm>
            <a:off x="2390060" y="3478434"/>
            <a:ext cx="15102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cs typeface="Arial" panose="020B0604020202020204" pitchFamily="34" charset="0"/>
              </a:rPr>
              <a:t>Gain </a:t>
            </a:r>
            <a:r>
              <a:rPr lang="it-IT" sz="1600" b="1" dirty="0" err="1">
                <a:cs typeface="Arial" panose="020B0604020202020204" pitchFamily="34" charset="0"/>
              </a:rPr>
              <a:t>layer</a:t>
            </a:r>
            <a:endParaRPr lang="it-IT" sz="1600" b="1" dirty="0">
              <a:cs typeface="Arial" panose="020B0604020202020204" pitchFamily="34" charset="0"/>
            </a:endParaRPr>
          </a:p>
        </p:txBody>
      </p:sp>
      <p:sp>
        <p:nvSpPr>
          <p:cNvPr id="63" name="Rettangolo 62">
            <a:extLst>
              <a:ext uri="{FF2B5EF4-FFF2-40B4-BE49-F238E27FC236}">
                <a16:creationId xmlns:a16="http://schemas.microsoft.com/office/drawing/2014/main" id="{7D555724-7952-4919-9178-4B052861AD01}"/>
              </a:ext>
            </a:extLst>
          </p:cNvPr>
          <p:cNvSpPr/>
          <p:nvPr/>
        </p:nvSpPr>
        <p:spPr>
          <a:xfrm>
            <a:off x="3532914" y="4293693"/>
            <a:ext cx="18745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 err="1">
                <a:cs typeface="Arial" panose="020B0604020202020204" pitchFamily="34" charset="0"/>
              </a:rPr>
              <a:t>Epi</a:t>
            </a:r>
            <a:r>
              <a:rPr lang="it-IT" sz="1600" b="1" dirty="0">
                <a:cs typeface="Arial" panose="020B0604020202020204" pitchFamily="34" charset="0"/>
              </a:rPr>
              <a:t>-silicon (p</a:t>
            </a:r>
            <a:r>
              <a:rPr lang="it-IT" sz="1600" b="1" baseline="30000" dirty="0">
                <a:cs typeface="Arial" panose="020B0604020202020204" pitchFamily="34" charset="0"/>
              </a:rPr>
              <a:t>-</a:t>
            </a:r>
            <a:r>
              <a:rPr lang="it-IT" sz="1600" b="1" dirty="0">
                <a:cs typeface="Arial" panose="020B0604020202020204" pitchFamily="34" charset="0"/>
              </a:rPr>
              <a:t>)</a:t>
            </a:r>
          </a:p>
        </p:txBody>
      </p:sp>
      <p:sp>
        <p:nvSpPr>
          <p:cNvPr id="64" name="Rettangolo 63">
            <a:extLst>
              <a:ext uri="{FF2B5EF4-FFF2-40B4-BE49-F238E27FC236}">
                <a16:creationId xmlns:a16="http://schemas.microsoft.com/office/drawing/2014/main" id="{B8E3BC8E-2636-4E95-9AEE-A69F3714C96F}"/>
              </a:ext>
            </a:extLst>
          </p:cNvPr>
          <p:cNvSpPr/>
          <p:nvPr/>
        </p:nvSpPr>
        <p:spPr>
          <a:xfrm>
            <a:off x="2864588" y="4855667"/>
            <a:ext cx="304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chemeClr val="bg1"/>
                </a:solidFill>
                <a:cs typeface="Arial" panose="020B0604020202020204" pitchFamily="34" charset="0"/>
              </a:rPr>
              <a:t>Support wafer (p</a:t>
            </a:r>
            <a:r>
              <a:rPr lang="it-IT" sz="1600" b="1" baseline="30000" dirty="0">
                <a:solidFill>
                  <a:schemeClr val="bg1"/>
                </a:solidFill>
                <a:cs typeface="Arial" panose="020B0604020202020204" pitchFamily="34" charset="0"/>
              </a:rPr>
              <a:t>+</a:t>
            </a:r>
            <a:r>
              <a:rPr lang="it-IT" sz="1600" b="1" dirty="0">
                <a:solidFill>
                  <a:schemeClr val="bg1"/>
                </a:solidFill>
                <a:cs typeface="Arial" panose="020B0604020202020204" pitchFamily="34" charset="0"/>
              </a:rPr>
              <a:t>)</a:t>
            </a:r>
          </a:p>
        </p:txBody>
      </p:sp>
      <p:sp>
        <p:nvSpPr>
          <p:cNvPr id="69" name="Freccia a destra 68">
            <a:extLst>
              <a:ext uri="{FF2B5EF4-FFF2-40B4-BE49-F238E27FC236}">
                <a16:creationId xmlns:a16="http://schemas.microsoft.com/office/drawing/2014/main" id="{13D4FD42-12FB-405C-AAA7-529F634279FA}"/>
              </a:ext>
            </a:extLst>
          </p:cNvPr>
          <p:cNvSpPr/>
          <p:nvPr/>
        </p:nvSpPr>
        <p:spPr>
          <a:xfrm>
            <a:off x="8174211" y="3959354"/>
            <a:ext cx="1676400" cy="618910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70" name="Rettangolo 47">
            <a:extLst>
              <a:ext uri="{FF2B5EF4-FFF2-40B4-BE49-F238E27FC236}">
                <a16:creationId xmlns:a16="http://schemas.microsoft.com/office/drawing/2014/main" id="{AF4AC43D-E6C4-4E5A-833D-8BA1316833DA}"/>
              </a:ext>
            </a:extLst>
          </p:cNvPr>
          <p:cNvSpPr/>
          <p:nvPr/>
        </p:nvSpPr>
        <p:spPr>
          <a:xfrm>
            <a:off x="10987189" y="1729056"/>
            <a:ext cx="540054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cs typeface="Arial" panose="020B0604020202020204" pitchFamily="34" charset="0"/>
              </a:rPr>
              <a:t>Resistive Silicon Detectors</a:t>
            </a:r>
            <a:endParaRPr lang="it-IT" b="1" dirty="0">
              <a:cs typeface="Arial" panose="020B0604020202020204" pitchFamily="34" charset="0"/>
            </a:endParaRPr>
          </a:p>
        </p:txBody>
      </p: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072C47A7-88F5-4B3F-A070-03AD6FCEF8D9}"/>
              </a:ext>
            </a:extLst>
          </p:cNvPr>
          <p:cNvSpPr txBox="1"/>
          <p:nvPr/>
        </p:nvSpPr>
        <p:spPr>
          <a:xfrm>
            <a:off x="9525000" y="6579950"/>
            <a:ext cx="7408689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257168" indent="-257168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 kern="1500">
                <a:latin typeface="Calibri" charset="0"/>
                <a:cs typeface="Calibri" charset="0"/>
              </a:defRPr>
            </a:lvl1pPr>
          </a:lstStyle>
          <a:p>
            <a:pPr marL="0" indent="0">
              <a:buNone/>
            </a:pPr>
            <a:r>
              <a:rPr lang="en-US" sz="2800" b="1" dirty="0">
                <a:latin typeface="+mn-lt"/>
              </a:rPr>
              <a:t>RSD is not just an LGAD with AC-pads.</a:t>
            </a:r>
            <a:br>
              <a:rPr lang="en-US" sz="2800" b="1" dirty="0">
                <a:latin typeface="+mn-lt"/>
              </a:rPr>
            </a:br>
            <a:r>
              <a:rPr lang="en-US" sz="2800" b="1" dirty="0">
                <a:latin typeface="+mn-lt"/>
              </a:rPr>
              <a:t>It is a different way to read-out the signal and to segment the sensor</a:t>
            </a:r>
          </a:p>
        </p:txBody>
      </p:sp>
    </p:spTree>
    <p:extLst>
      <p:ext uri="{BB962C8B-B14F-4D97-AF65-F5344CB8AC3E}">
        <p14:creationId xmlns:p14="http://schemas.microsoft.com/office/powerpoint/2010/main" val="741570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3274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RSD – Resistive Silicon Detectors (aka AC-LGADs)</a:t>
            </a:r>
            <a:endParaRPr lang="uk-UA" dirty="0"/>
          </a:p>
        </p:txBody>
      </p:sp>
      <p:pic>
        <p:nvPicPr>
          <p:cNvPr id="42" name="Picture 6">
            <a:extLst>
              <a:ext uri="{FF2B5EF4-FFF2-40B4-BE49-F238E27FC236}">
                <a16:creationId xmlns:a16="http://schemas.microsoft.com/office/drawing/2014/main" id="{0490161B-FA55-4BC7-986B-F40FD63CAA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4569" b="50717"/>
          <a:stretch/>
        </p:blipFill>
        <p:spPr>
          <a:xfrm>
            <a:off x="135700" y="2795852"/>
            <a:ext cx="2670515" cy="2160000"/>
          </a:xfrm>
          <a:prstGeom prst="rect">
            <a:avLst/>
          </a:prstGeom>
        </p:spPr>
      </p:pic>
      <p:pic>
        <p:nvPicPr>
          <p:cNvPr id="43" name="Picture 14">
            <a:extLst>
              <a:ext uri="{FF2B5EF4-FFF2-40B4-BE49-F238E27FC236}">
                <a16:creationId xmlns:a16="http://schemas.microsoft.com/office/drawing/2014/main" id="{EFCB52EA-654B-43CC-A972-B8002B6619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664" b="49857"/>
          <a:stretch/>
        </p:blipFill>
        <p:spPr>
          <a:xfrm>
            <a:off x="6523922" y="2963060"/>
            <a:ext cx="2734726" cy="2160000"/>
          </a:xfrm>
          <a:prstGeom prst="rect">
            <a:avLst/>
          </a:prstGeom>
        </p:spPr>
      </p:pic>
      <p:pic>
        <p:nvPicPr>
          <p:cNvPr id="44" name="Picture 15">
            <a:extLst>
              <a:ext uri="{FF2B5EF4-FFF2-40B4-BE49-F238E27FC236}">
                <a16:creationId xmlns:a16="http://schemas.microsoft.com/office/drawing/2014/main" id="{8C6AC64E-14E7-43A8-AAB3-2BACD30726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886" r="50914"/>
          <a:stretch/>
        </p:blipFill>
        <p:spPr>
          <a:xfrm>
            <a:off x="154032" y="4955852"/>
            <a:ext cx="2955408" cy="2160000"/>
          </a:xfrm>
          <a:prstGeom prst="rect">
            <a:avLst/>
          </a:prstGeom>
        </p:spPr>
      </p:pic>
      <p:pic>
        <p:nvPicPr>
          <p:cNvPr id="45" name="Picture 16">
            <a:extLst>
              <a:ext uri="{FF2B5EF4-FFF2-40B4-BE49-F238E27FC236}">
                <a16:creationId xmlns:a16="http://schemas.microsoft.com/office/drawing/2014/main" id="{E20873B5-879F-43E8-92EE-7C8DE6AEC4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118" t="51224"/>
          <a:stretch/>
        </p:blipFill>
        <p:spPr>
          <a:xfrm>
            <a:off x="6300239" y="4838700"/>
            <a:ext cx="2843761" cy="2160000"/>
          </a:xfrm>
          <a:prstGeom prst="rect">
            <a:avLst/>
          </a:prstGeom>
        </p:spPr>
      </p:pic>
      <p:grpSp>
        <p:nvGrpSpPr>
          <p:cNvPr id="46" name="Gruppo 45">
            <a:extLst>
              <a:ext uri="{FF2B5EF4-FFF2-40B4-BE49-F238E27FC236}">
                <a16:creationId xmlns:a16="http://schemas.microsoft.com/office/drawing/2014/main" id="{EA213E96-182B-46D7-AE28-C647F7616568}"/>
              </a:ext>
            </a:extLst>
          </p:cNvPr>
          <p:cNvGrpSpPr/>
          <p:nvPr/>
        </p:nvGrpSpPr>
        <p:grpSpPr>
          <a:xfrm>
            <a:off x="3418632" y="4178966"/>
            <a:ext cx="2492873" cy="2167189"/>
            <a:chOff x="4529846" y="2119998"/>
            <a:chExt cx="3526134" cy="3065459"/>
          </a:xfrm>
        </p:grpSpPr>
        <p:grpSp>
          <p:nvGrpSpPr>
            <p:cNvPr id="47" name="Group 7">
              <a:extLst>
                <a:ext uri="{FF2B5EF4-FFF2-40B4-BE49-F238E27FC236}">
                  <a16:creationId xmlns:a16="http://schemas.microsoft.com/office/drawing/2014/main" id="{AD697140-1E92-40E5-8E04-BC608664B6D0}"/>
                </a:ext>
              </a:extLst>
            </p:cNvPr>
            <p:cNvGrpSpPr/>
            <p:nvPr/>
          </p:nvGrpSpPr>
          <p:grpSpPr>
            <a:xfrm>
              <a:off x="4529846" y="2119998"/>
              <a:ext cx="3526134" cy="3065459"/>
              <a:chOff x="4715094" y="1726458"/>
              <a:chExt cx="3965920" cy="4001439"/>
            </a:xfrm>
          </p:grpSpPr>
          <p:pic>
            <p:nvPicPr>
              <p:cNvPr id="52" name="Immagine 51" descr="Immagine che contiene sedendo, nero, monitor, computer&#10;&#10;Descrizione generata automaticamente">
                <a:extLst>
                  <a:ext uri="{FF2B5EF4-FFF2-40B4-BE49-F238E27FC236}">
                    <a16:creationId xmlns:a16="http://schemas.microsoft.com/office/drawing/2014/main" id="{94415D8F-5D20-4405-B974-036B14F148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8050" t="3080" r="44234" b="14027"/>
              <a:stretch/>
            </p:blipFill>
            <p:spPr>
              <a:xfrm>
                <a:off x="4715094" y="1726458"/>
                <a:ext cx="3965920" cy="4001439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3" name="Ovale 6">
                <a:extLst>
                  <a:ext uri="{FF2B5EF4-FFF2-40B4-BE49-F238E27FC236}">
                    <a16:creationId xmlns:a16="http://schemas.microsoft.com/office/drawing/2014/main" id="{F69A0F29-084A-4255-A6E9-8DA2635F3117}"/>
                  </a:ext>
                </a:extLst>
              </p:cNvPr>
              <p:cNvSpPr/>
              <p:nvPr/>
            </p:nvSpPr>
            <p:spPr>
              <a:xfrm>
                <a:off x="6389226" y="4109013"/>
                <a:ext cx="138895" cy="138896"/>
              </a:xfrm>
              <a:custGeom>
                <a:avLst/>
                <a:gdLst>
                  <a:gd name="connsiteX0" fmla="*/ 0 w 1166903"/>
                  <a:gd name="connsiteY0" fmla="*/ 568457 h 1136914"/>
                  <a:gd name="connsiteX1" fmla="*/ 583452 w 1166903"/>
                  <a:gd name="connsiteY1" fmla="*/ 0 h 1136914"/>
                  <a:gd name="connsiteX2" fmla="*/ 1166904 w 1166903"/>
                  <a:gd name="connsiteY2" fmla="*/ 568457 h 1136914"/>
                  <a:gd name="connsiteX3" fmla="*/ 583452 w 1166903"/>
                  <a:gd name="connsiteY3" fmla="*/ 1136914 h 1136914"/>
                  <a:gd name="connsiteX4" fmla="*/ 0 w 1166903"/>
                  <a:gd name="connsiteY4" fmla="*/ 568457 h 1136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6903" h="1136914" extrusionOk="0">
                    <a:moveTo>
                      <a:pt x="0" y="568457"/>
                    </a:moveTo>
                    <a:cubicBezTo>
                      <a:pt x="-17858" y="243492"/>
                      <a:pt x="222740" y="14442"/>
                      <a:pt x="583452" y="0"/>
                    </a:cubicBezTo>
                    <a:cubicBezTo>
                      <a:pt x="921993" y="3433"/>
                      <a:pt x="1146178" y="255166"/>
                      <a:pt x="1166904" y="568457"/>
                    </a:cubicBezTo>
                    <a:cubicBezTo>
                      <a:pt x="1157911" y="891189"/>
                      <a:pt x="900356" y="1166365"/>
                      <a:pt x="583452" y="1136914"/>
                    </a:cubicBezTo>
                    <a:cubicBezTo>
                      <a:pt x="211035" y="1109457"/>
                      <a:pt x="52221" y="907359"/>
                      <a:pt x="0" y="568457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0">
                <a:noFill/>
                <a:extLst>
                  <a:ext uri="{C807C97D-BFC1-408E-A445-0C87EB9F89A2}">
                    <ask:lineSketchStyleProps xmlns="" xmlns:ask="http://schemas.microsoft.com/office/drawing/2018/sketchyshapes" sd="1219033472">
                      <a:prstGeom prst="ellipse">
                        <a:avLst/>
                      </a:pr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dirty="0"/>
              </a:p>
            </p:txBody>
          </p:sp>
        </p:grpSp>
        <p:sp>
          <p:nvSpPr>
            <p:cNvPr id="48" name="Rectangle 8">
              <a:extLst>
                <a:ext uri="{FF2B5EF4-FFF2-40B4-BE49-F238E27FC236}">
                  <a16:creationId xmlns:a16="http://schemas.microsoft.com/office/drawing/2014/main" id="{74BB2E84-48C8-434F-A3A8-9EADE65BA9D9}"/>
                </a:ext>
              </a:extLst>
            </p:cNvPr>
            <p:cNvSpPr/>
            <p:nvPr/>
          </p:nvSpPr>
          <p:spPr>
            <a:xfrm>
              <a:off x="6141824" y="3535525"/>
              <a:ext cx="297076" cy="249075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9" name="Rectangle 19">
              <a:extLst>
                <a:ext uri="{FF2B5EF4-FFF2-40B4-BE49-F238E27FC236}">
                  <a16:creationId xmlns:a16="http://schemas.microsoft.com/office/drawing/2014/main" id="{B53AD492-2479-49BE-A419-4806C8A6100B}"/>
                </a:ext>
              </a:extLst>
            </p:cNvPr>
            <p:cNvSpPr/>
            <p:nvPr/>
          </p:nvSpPr>
          <p:spPr>
            <a:xfrm>
              <a:off x="6144375" y="4087765"/>
              <a:ext cx="297076" cy="24907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Rectangle 21">
              <a:extLst>
                <a:ext uri="{FF2B5EF4-FFF2-40B4-BE49-F238E27FC236}">
                  <a16:creationId xmlns:a16="http://schemas.microsoft.com/office/drawing/2014/main" id="{946C1381-8219-4460-B145-C13564D9E97E}"/>
                </a:ext>
              </a:extLst>
            </p:cNvPr>
            <p:cNvSpPr/>
            <p:nvPr/>
          </p:nvSpPr>
          <p:spPr>
            <a:xfrm>
              <a:off x="5551508" y="4087765"/>
              <a:ext cx="297076" cy="249075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Rectangle 22">
              <a:extLst>
                <a:ext uri="{FF2B5EF4-FFF2-40B4-BE49-F238E27FC236}">
                  <a16:creationId xmlns:a16="http://schemas.microsoft.com/office/drawing/2014/main" id="{3311D9F0-3187-48F2-BAF2-B01FC8EAED55}"/>
                </a:ext>
              </a:extLst>
            </p:cNvPr>
            <p:cNvSpPr/>
            <p:nvPr/>
          </p:nvSpPr>
          <p:spPr>
            <a:xfrm>
              <a:off x="5554628" y="3525407"/>
              <a:ext cx="297076" cy="24907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4" name="TextBox 17">
            <a:extLst>
              <a:ext uri="{FF2B5EF4-FFF2-40B4-BE49-F238E27FC236}">
                <a16:creationId xmlns:a16="http://schemas.microsoft.com/office/drawing/2014/main" id="{1852B3C1-02B2-4C5D-8D0F-516388FE9274}"/>
              </a:ext>
            </a:extLst>
          </p:cNvPr>
          <p:cNvSpPr txBox="1"/>
          <p:nvPr/>
        </p:nvSpPr>
        <p:spPr>
          <a:xfrm>
            <a:off x="9773117" y="2983500"/>
            <a:ext cx="7905283" cy="10785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600" dirty="0"/>
              <a:t>The signal spreads on several pads, with </a:t>
            </a:r>
            <a:r>
              <a:rPr lang="en-US" sz="2600" b="1" dirty="0"/>
              <a:t>amplitude inversely proportional to the hit  distance</a:t>
            </a:r>
          </a:p>
        </p:txBody>
      </p:sp>
      <p:cxnSp>
        <p:nvCxnSpPr>
          <p:cNvPr id="55" name="Connettore 2 54">
            <a:extLst>
              <a:ext uri="{FF2B5EF4-FFF2-40B4-BE49-F238E27FC236}">
                <a16:creationId xmlns:a16="http://schemas.microsoft.com/office/drawing/2014/main" id="{E5D9675F-F239-4CA1-867A-926CA9C18369}"/>
              </a:ext>
            </a:extLst>
          </p:cNvPr>
          <p:cNvCxnSpPr>
            <a:cxnSpLocks/>
            <a:stCxn id="43" idx="1"/>
            <a:endCxn id="48" idx="3"/>
          </p:cNvCxnSpPr>
          <p:nvPr/>
        </p:nvCxnSpPr>
        <p:spPr>
          <a:xfrm flipH="1">
            <a:off x="4768277" y="4043060"/>
            <a:ext cx="1755645" cy="1224687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87CBDCBE-58F7-4821-A84B-1136002B0498}"/>
              </a:ext>
            </a:extLst>
          </p:cNvPr>
          <p:cNvCxnSpPr>
            <a:cxnSpLocks/>
            <a:stCxn id="45" idx="1"/>
            <a:endCxn id="49" idx="3"/>
          </p:cNvCxnSpPr>
          <p:nvPr/>
        </p:nvCxnSpPr>
        <p:spPr>
          <a:xfrm flipH="1" flipV="1">
            <a:off x="4770081" y="5658164"/>
            <a:ext cx="1530158" cy="2605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>
            <a:extLst>
              <a:ext uri="{FF2B5EF4-FFF2-40B4-BE49-F238E27FC236}">
                <a16:creationId xmlns:a16="http://schemas.microsoft.com/office/drawing/2014/main" id="{1288F446-4CDC-46B2-9094-D099D4AEEE02}"/>
              </a:ext>
            </a:extLst>
          </p:cNvPr>
          <p:cNvCxnSpPr>
            <a:cxnSpLocks/>
            <a:endCxn id="50" idx="1"/>
          </p:cNvCxnSpPr>
          <p:nvPr/>
        </p:nvCxnSpPr>
        <p:spPr>
          <a:xfrm flipV="1">
            <a:off x="2634973" y="5658164"/>
            <a:ext cx="1505944" cy="500059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9BAFBD08-44D5-4E28-A344-AB48E3EFC343}"/>
              </a:ext>
            </a:extLst>
          </p:cNvPr>
          <p:cNvCxnSpPr>
            <a:cxnSpLocks/>
            <a:endCxn id="51" idx="1"/>
          </p:cNvCxnSpPr>
          <p:nvPr/>
        </p:nvCxnSpPr>
        <p:spPr>
          <a:xfrm>
            <a:off x="2427917" y="4116534"/>
            <a:ext cx="1715206" cy="114406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FD49275D-FD4D-4DBE-BCC9-E32B53BA1DE4}"/>
              </a:ext>
            </a:extLst>
          </p:cNvPr>
          <p:cNvCxnSpPr>
            <a:cxnSpLocks/>
          </p:cNvCxnSpPr>
          <p:nvPr/>
        </p:nvCxnSpPr>
        <p:spPr>
          <a:xfrm>
            <a:off x="4373580" y="3713988"/>
            <a:ext cx="98578" cy="168681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ttangolo 3">
            <a:extLst>
              <a:ext uri="{FF2B5EF4-FFF2-40B4-BE49-F238E27FC236}">
                <a16:creationId xmlns:a16="http://schemas.microsoft.com/office/drawing/2014/main" id="{D30B4226-5132-4E66-BE21-73A1090BBFBC}"/>
              </a:ext>
            </a:extLst>
          </p:cNvPr>
          <p:cNvSpPr/>
          <p:nvPr/>
        </p:nvSpPr>
        <p:spPr>
          <a:xfrm>
            <a:off x="14748658" y="4062000"/>
            <a:ext cx="2948792" cy="36933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N. </a:t>
            </a:r>
            <a:r>
              <a:rPr lang="en-US" sz="1800" dirty="0" err="1">
                <a:solidFill>
                  <a:srgbClr val="FF0000"/>
                </a:solidFill>
              </a:rPr>
              <a:t>Cartiglia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F867CA8F-F344-47A3-8613-48B2928A38C6}"/>
              </a:ext>
            </a:extLst>
          </p:cNvPr>
          <p:cNvSpPr txBox="1"/>
          <p:nvPr/>
        </p:nvSpPr>
        <p:spPr>
          <a:xfrm>
            <a:off x="3178276" y="2806977"/>
            <a:ext cx="3180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latin typeface="+mj-lt"/>
              </a:rPr>
              <a:t>TCT Measurements with IR Laser Setup</a:t>
            </a:r>
          </a:p>
        </p:txBody>
      </p:sp>
      <p:sp>
        <p:nvSpPr>
          <p:cNvPr id="65" name="Rettangolo 64">
            <a:extLst>
              <a:ext uri="{FF2B5EF4-FFF2-40B4-BE49-F238E27FC236}">
                <a16:creationId xmlns:a16="http://schemas.microsoft.com/office/drawing/2014/main" id="{6D2F6EC8-B491-4EC4-ABEF-C216E1EDBB1B}"/>
              </a:ext>
            </a:extLst>
          </p:cNvPr>
          <p:cNvSpPr/>
          <p:nvPr/>
        </p:nvSpPr>
        <p:spPr>
          <a:xfrm>
            <a:off x="3491608" y="3645425"/>
            <a:ext cx="2059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latin typeface="+mj-lt"/>
              </a:rPr>
              <a:t>Laser Spot</a:t>
            </a:r>
            <a:endParaRPr lang="en-US" sz="1800" dirty="0">
              <a:latin typeface="+mj-lt"/>
            </a:endParaRPr>
          </a:p>
        </p:txBody>
      </p:sp>
      <p:sp>
        <p:nvSpPr>
          <p:cNvPr id="66" name="Rettangolo 65">
            <a:extLst>
              <a:ext uri="{FF2B5EF4-FFF2-40B4-BE49-F238E27FC236}">
                <a16:creationId xmlns:a16="http://schemas.microsoft.com/office/drawing/2014/main" id="{BE798F77-9103-4312-9295-0A70CA9027BA}"/>
              </a:ext>
            </a:extLst>
          </p:cNvPr>
          <p:cNvSpPr/>
          <p:nvPr/>
        </p:nvSpPr>
        <p:spPr>
          <a:xfrm>
            <a:off x="592900" y="1863456"/>
            <a:ext cx="3781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How does it works</a:t>
            </a:r>
          </a:p>
        </p:txBody>
      </p:sp>
      <p:graphicFrame>
        <p:nvGraphicFramePr>
          <p:cNvPr id="67" name="Chart 5">
            <a:extLst>
              <a:ext uri="{FF2B5EF4-FFF2-40B4-BE49-F238E27FC236}">
                <a16:creationId xmlns:a16="http://schemas.microsoft.com/office/drawing/2014/main" id="{7DCB5AA2-3E79-8C4C-85A5-591CFD2EED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0636157"/>
              </p:ext>
            </p:extLst>
          </p:nvPr>
        </p:nvGraphicFramePr>
        <p:xfrm>
          <a:off x="10322578" y="4532268"/>
          <a:ext cx="6441422" cy="3627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Rettangolo 4">
            <a:extLst>
              <a:ext uri="{FF2B5EF4-FFF2-40B4-BE49-F238E27FC236}">
                <a16:creationId xmlns:a16="http://schemas.microsoft.com/office/drawing/2014/main" id="{39CE6F2F-FD2E-4B22-BDF1-AB6E582F4296}"/>
              </a:ext>
            </a:extLst>
          </p:cNvPr>
          <p:cNvSpPr/>
          <p:nvPr/>
        </p:nvSpPr>
        <p:spPr>
          <a:xfrm>
            <a:off x="10547644" y="8147519"/>
            <a:ext cx="6356227" cy="5942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800" b="1" dirty="0"/>
              <a:t>the resolution is 3% of the pixel size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C200F42-0D00-4632-86C2-984C4E072D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6534" y="7276441"/>
            <a:ext cx="5117252" cy="3004872"/>
          </a:xfrm>
          <a:prstGeom prst="rect">
            <a:avLst/>
          </a:prstGeom>
        </p:spPr>
      </p:pic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926B241B-483D-44AA-9B67-0D09CD2784A2}"/>
              </a:ext>
            </a:extLst>
          </p:cNvPr>
          <p:cNvSpPr txBox="1"/>
          <p:nvPr/>
        </p:nvSpPr>
        <p:spPr>
          <a:xfrm>
            <a:off x="7880894" y="7188134"/>
            <a:ext cx="198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+mj-lt"/>
              </a:rPr>
              <a:t>RSD2 production</a:t>
            </a:r>
          </a:p>
        </p:txBody>
      </p:sp>
    </p:spTree>
    <p:extLst>
      <p:ext uri="{BB962C8B-B14F-4D97-AF65-F5344CB8AC3E}">
        <p14:creationId xmlns:p14="http://schemas.microsoft.com/office/powerpoint/2010/main" val="3299667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3274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RSD – Resistive Silicon Detectors (aka AC-LGADs)</a:t>
            </a:r>
            <a:endParaRPr lang="uk-UA" dirty="0"/>
          </a:p>
        </p:txBody>
      </p:sp>
      <p:sp>
        <p:nvSpPr>
          <p:cNvPr id="60" name="Rettangolo 3">
            <a:extLst>
              <a:ext uri="{FF2B5EF4-FFF2-40B4-BE49-F238E27FC236}">
                <a16:creationId xmlns:a16="http://schemas.microsoft.com/office/drawing/2014/main" id="{D30B4226-5132-4E66-BE21-73A1090BBFBC}"/>
              </a:ext>
            </a:extLst>
          </p:cNvPr>
          <p:cNvSpPr/>
          <p:nvPr/>
        </p:nvSpPr>
        <p:spPr>
          <a:xfrm>
            <a:off x="14782800" y="1841131"/>
            <a:ext cx="2948792" cy="36933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N. </a:t>
            </a:r>
            <a:r>
              <a:rPr lang="en-US" sz="1800" dirty="0" err="1">
                <a:solidFill>
                  <a:srgbClr val="FF0000"/>
                </a:solidFill>
              </a:rPr>
              <a:t>Cartiglia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6" name="Rettangolo 65">
            <a:extLst>
              <a:ext uri="{FF2B5EF4-FFF2-40B4-BE49-F238E27FC236}">
                <a16:creationId xmlns:a16="http://schemas.microsoft.com/office/drawing/2014/main" id="{BE798F77-9103-4312-9295-0A70CA9027BA}"/>
              </a:ext>
            </a:extLst>
          </p:cNvPr>
          <p:cNvSpPr/>
          <p:nvPr/>
        </p:nvSpPr>
        <p:spPr>
          <a:xfrm>
            <a:off x="685800" y="1920406"/>
            <a:ext cx="32277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Time resolution</a:t>
            </a:r>
          </a:p>
        </p:txBody>
      </p:sp>
      <p:grpSp>
        <p:nvGrpSpPr>
          <p:cNvPr id="28" name="Group 8">
            <a:extLst>
              <a:ext uri="{FF2B5EF4-FFF2-40B4-BE49-F238E27FC236}">
                <a16:creationId xmlns:a16="http://schemas.microsoft.com/office/drawing/2014/main" id="{47A380A9-EC0E-40C3-A905-08F6BE69D743}"/>
              </a:ext>
            </a:extLst>
          </p:cNvPr>
          <p:cNvGrpSpPr/>
          <p:nvPr/>
        </p:nvGrpSpPr>
        <p:grpSpPr>
          <a:xfrm>
            <a:off x="1009650" y="2608388"/>
            <a:ext cx="7239000" cy="4177217"/>
            <a:chOff x="-304800" y="330201"/>
            <a:chExt cx="14523848" cy="7041078"/>
          </a:xfrm>
        </p:grpSpPr>
        <p:graphicFrame>
          <p:nvGraphicFramePr>
            <p:cNvPr id="29" name="Chart 6">
              <a:extLst>
                <a:ext uri="{FF2B5EF4-FFF2-40B4-BE49-F238E27FC236}">
                  <a16:creationId xmlns:a16="http://schemas.microsoft.com/office/drawing/2014/main" id="{1317662D-EF6E-490D-9931-AEC04BCC7B31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-304800" y="330201"/>
            <a:ext cx="14523848" cy="70410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30" name="Straight Connector 7">
              <a:extLst>
                <a:ext uri="{FF2B5EF4-FFF2-40B4-BE49-F238E27FC236}">
                  <a16:creationId xmlns:a16="http://schemas.microsoft.com/office/drawing/2014/main" id="{E96E8597-C366-44F0-9B1F-B7F1ADBEE6C0}"/>
                </a:ext>
              </a:extLst>
            </p:cNvPr>
            <p:cNvCxnSpPr/>
            <p:nvPr/>
          </p:nvCxnSpPr>
          <p:spPr>
            <a:xfrm>
              <a:off x="4881880" y="4012110"/>
              <a:ext cx="0" cy="21742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4">
            <a:extLst>
              <a:ext uri="{FF2B5EF4-FFF2-40B4-BE49-F238E27FC236}">
                <a16:creationId xmlns:a16="http://schemas.microsoft.com/office/drawing/2014/main" id="{CCAE32EA-F4FF-4CAD-A667-1E433EC6620D}"/>
              </a:ext>
            </a:extLst>
          </p:cNvPr>
          <p:cNvSpPr txBox="1"/>
          <p:nvPr/>
        </p:nvSpPr>
        <p:spPr>
          <a:xfrm>
            <a:off x="914400" y="7419126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400" dirty="0"/>
              <a:t>The temporal resolution does not depend on the pize size, only on the total amplitude.</a:t>
            </a:r>
          </a:p>
          <a:p>
            <a:r>
              <a:rPr lang="en-IT" sz="2400" dirty="0"/>
              <a:t>(total amplitude = sum of the amplitudes of the 4 read-out electrodes at the pixel corner) </a:t>
            </a:r>
          </a:p>
        </p:txBody>
      </p:sp>
      <p:sp>
        <p:nvSpPr>
          <p:cNvPr id="32" name="TextBox 8">
            <a:extLst>
              <a:ext uri="{FF2B5EF4-FFF2-40B4-BE49-F238E27FC236}">
                <a16:creationId xmlns:a16="http://schemas.microsoft.com/office/drawing/2014/main" id="{18B156DB-174B-4576-9B74-D811C568D61E}"/>
              </a:ext>
            </a:extLst>
          </p:cNvPr>
          <p:cNvSpPr txBox="1"/>
          <p:nvPr/>
        </p:nvSpPr>
        <p:spPr>
          <a:xfrm>
            <a:off x="9810750" y="6743700"/>
            <a:ext cx="7467600" cy="2196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b="1" dirty="0"/>
              <a:t>RSD2 crosse overall result: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IT" dirty="0"/>
              <a:t>patial resolution ~ 3% pitch size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dirty="0"/>
              <a:t>Temporal resolution ~ 35 ps, regardless of pitch size</a:t>
            </a:r>
          </a:p>
        </p:txBody>
      </p:sp>
      <p:pic>
        <p:nvPicPr>
          <p:cNvPr id="33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F7F81E01-5994-4C58-BEA9-41AC8790B7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8800" y="2378920"/>
            <a:ext cx="7467600" cy="4368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8680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3274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RSD – Resistive Silicon Detectors (aka AC-LGADs)</a:t>
            </a:r>
            <a:endParaRPr lang="uk-UA" dirty="0"/>
          </a:p>
        </p:txBody>
      </p:sp>
      <p:sp>
        <p:nvSpPr>
          <p:cNvPr id="66" name="Rettangolo 65">
            <a:extLst>
              <a:ext uri="{FF2B5EF4-FFF2-40B4-BE49-F238E27FC236}">
                <a16:creationId xmlns:a16="http://schemas.microsoft.com/office/drawing/2014/main" id="{BE798F77-9103-4312-9295-0A70CA9027BA}"/>
              </a:ext>
            </a:extLst>
          </p:cNvPr>
          <p:cNvSpPr/>
          <p:nvPr/>
        </p:nvSpPr>
        <p:spPr>
          <a:xfrm>
            <a:off x="685800" y="1920406"/>
            <a:ext cx="24384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Final GOAL</a:t>
            </a:r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FCA26527-F581-4305-AC84-7F71BDF4B383}"/>
              </a:ext>
            </a:extLst>
          </p:cNvPr>
          <p:cNvSpPr txBox="1">
            <a:spLocks/>
          </p:cNvSpPr>
          <p:nvPr/>
        </p:nvSpPr>
        <p:spPr>
          <a:xfrm>
            <a:off x="17002831" y="10506046"/>
            <a:ext cx="1116302" cy="474663"/>
          </a:xfrm>
          <a:prstGeom prst="rect">
            <a:avLst/>
          </a:prstGeom>
        </p:spPr>
        <p:txBody>
          <a:bodyPr anchor="t" anchorCtr="0"/>
          <a:lstStyle>
            <a:lvl1pPr marL="0" indent="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lang="en-US" sz="4500" b="1" kern="1200" dirty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  <a:lvl2pPr marL="685800" indent="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lang="en-US" sz="4500" b="1" kern="1200" dirty="0" smtClean="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42BACD5-DBBC-4041-9454-70A8D25A0F7B}" type="slidenum">
              <a:rPr lang="it-IT" smtClean="0"/>
              <a:pPr/>
              <a:t>23</a:t>
            </a:fld>
            <a:endParaRPr lang="it-IT"/>
          </a:p>
        </p:txBody>
      </p:sp>
      <p:pic>
        <p:nvPicPr>
          <p:cNvPr id="12" name="Picture 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F06D5EA0-1333-4499-AC87-405423FB5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2212793"/>
            <a:ext cx="11734800" cy="3308684"/>
          </a:xfrm>
          <a:prstGeom prst="rect">
            <a:avLst/>
          </a:prstGeom>
        </p:spPr>
      </p:pic>
      <p:sp>
        <p:nvSpPr>
          <p:cNvPr id="13" name="TextBox 7">
            <a:extLst>
              <a:ext uri="{FF2B5EF4-FFF2-40B4-BE49-F238E27FC236}">
                <a16:creationId xmlns:a16="http://schemas.microsoft.com/office/drawing/2014/main" id="{25750A67-1911-41B3-8904-D0FE03AFD10E}"/>
              </a:ext>
            </a:extLst>
          </p:cNvPr>
          <p:cNvSpPr txBox="1"/>
          <p:nvPr/>
        </p:nvSpPr>
        <p:spPr>
          <a:xfrm>
            <a:off x="1600200" y="6477870"/>
            <a:ext cx="13947295" cy="2834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800" b="1" dirty="0"/>
              <a:t>The design of a tracker based on RSD</a:t>
            </a:r>
            <a:r>
              <a:rPr lang="en-US" sz="2800" b="1" dirty="0"/>
              <a:t>:</a:t>
            </a:r>
            <a:br>
              <a:rPr lang="en-US" sz="2800" b="1" dirty="0"/>
            </a:br>
            <a:r>
              <a:rPr lang="en-GB" sz="2800" dirty="0"/>
              <a:t>It delivers ~ 30 ps temporal resolution and excellent spatial resolution with large pixels</a:t>
            </a:r>
          </a:p>
          <a:p>
            <a:pPr marL="428625" indent="-42862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F</a:t>
            </a:r>
            <a:r>
              <a:rPr lang="en-IT" sz="2800" dirty="0"/>
              <a:t>or the same spatial resolution,  RSD trackers use 50-100 fewer pixels</a:t>
            </a:r>
          </a:p>
          <a:p>
            <a:pPr marL="428625" indent="-42862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2800" dirty="0"/>
              <a:t>The electronic circuitry can be easily accommodated</a:t>
            </a:r>
          </a:p>
          <a:p>
            <a:pPr marL="428625" indent="-42862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T</a:t>
            </a:r>
            <a:r>
              <a:rPr lang="en-IT" sz="2800" dirty="0"/>
              <a:t>he power consumption is much lower; </a:t>
            </a: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2FECF121-9F05-423C-A93D-C94F00C686EB}"/>
              </a:ext>
            </a:extLst>
          </p:cNvPr>
          <p:cNvSpPr txBox="1"/>
          <p:nvPr/>
        </p:nvSpPr>
        <p:spPr>
          <a:xfrm>
            <a:off x="4104337" y="5456113"/>
            <a:ext cx="3042821" cy="594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800" b="1" dirty="0"/>
              <a:t>Standard tracker</a:t>
            </a:r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43470F82-C531-4B9D-9079-2E1DAA5624B9}"/>
              </a:ext>
            </a:extLst>
          </p:cNvPr>
          <p:cNvSpPr txBox="1"/>
          <p:nvPr/>
        </p:nvSpPr>
        <p:spPr>
          <a:xfrm>
            <a:off x="9872870" y="5456113"/>
            <a:ext cx="3403496" cy="594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800" b="1" dirty="0"/>
              <a:t>RSD-based tracker</a:t>
            </a:r>
          </a:p>
        </p:txBody>
      </p:sp>
    </p:spTree>
    <p:extLst>
      <p:ext uri="{BB962C8B-B14F-4D97-AF65-F5344CB8AC3E}">
        <p14:creationId xmlns:p14="http://schemas.microsoft.com/office/powerpoint/2010/main" val="4076606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7630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Conclusions</a:t>
            </a:r>
            <a:endParaRPr lang="uk-UA" dirty="0"/>
          </a:p>
        </p:txBody>
      </p:sp>
      <p:sp>
        <p:nvSpPr>
          <p:cNvPr id="62" name="Rettangolo 61">
            <a:extLst>
              <a:ext uri="{FF2B5EF4-FFF2-40B4-BE49-F238E27FC236}">
                <a16:creationId xmlns:a16="http://schemas.microsoft.com/office/drawing/2014/main" id="{A7D77E8C-9FE5-4126-8821-7767EBD0C0B8}"/>
              </a:ext>
            </a:extLst>
          </p:cNvPr>
          <p:cNvSpPr/>
          <p:nvPr/>
        </p:nvSpPr>
        <p:spPr>
          <a:xfrm>
            <a:off x="762000" y="1943100"/>
            <a:ext cx="1676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 the last years FBK developed LGADs technology for 4D-tracking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Last developments </a:t>
            </a:r>
            <a:r>
              <a:rPr lang="en-US" sz="3200" dirty="0">
                <a:solidFill>
                  <a:srgbClr val="1166B3"/>
                </a:solidFill>
              </a:rPr>
              <a:t>in LGAD lead to time resolution ~30ps </a:t>
            </a:r>
            <a:r>
              <a:rPr lang="en-US" sz="3200" dirty="0"/>
              <a:t>up to fluences of 2.5e15 </a:t>
            </a:r>
            <a:r>
              <a:rPr lang="en-US" sz="3200" dirty="0" err="1"/>
              <a:t>neq</a:t>
            </a:r>
            <a:r>
              <a:rPr lang="en-US" sz="3200" dirty="0"/>
              <a:t>, mainly thanks to the using of thin substrates and initial acceptor removal mitigation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radiation resistance can be further increased by </a:t>
            </a:r>
            <a:r>
              <a:rPr lang="en-US" sz="3200" dirty="0">
                <a:solidFill>
                  <a:srgbClr val="1166B3"/>
                </a:solidFill>
              </a:rPr>
              <a:t>optimizing Carbon co-implantation</a:t>
            </a:r>
            <a:r>
              <a:rPr lang="en-US" sz="3200" dirty="0"/>
              <a:t> or </a:t>
            </a:r>
            <a:r>
              <a:rPr lang="en-US" sz="3200" dirty="0">
                <a:solidFill>
                  <a:srgbClr val="1166B3"/>
                </a:solidFill>
              </a:rPr>
              <a:t>dopant co-implantation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new </a:t>
            </a:r>
            <a:r>
              <a:rPr lang="en-US" sz="3200" dirty="0">
                <a:solidFill>
                  <a:srgbClr val="1166B3"/>
                </a:solidFill>
              </a:rPr>
              <a:t>TI-LGAD</a:t>
            </a:r>
            <a:r>
              <a:rPr lang="en-US" sz="3200" dirty="0"/>
              <a:t> technology preserves the time resolution of LGADs scaling down the pixel size to few </a:t>
            </a:r>
            <a:r>
              <a:rPr lang="en-US" sz="3200" dirty="0">
                <a:solidFill>
                  <a:srgbClr val="1166B3"/>
                </a:solidFill>
              </a:rPr>
              <a:t>tens of microns</a:t>
            </a:r>
            <a:r>
              <a:rPr lang="en-US" sz="3200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1166B3"/>
                </a:solidFill>
              </a:rPr>
              <a:t>RSD technology </a:t>
            </a:r>
            <a:r>
              <a:rPr lang="en-US" sz="3200" dirty="0"/>
              <a:t>can combine the 30ps time resolution, few microns space resolution and radiation hardness with a </a:t>
            </a:r>
            <a:r>
              <a:rPr lang="en-US" sz="3200" dirty="0">
                <a:solidFill>
                  <a:srgbClr val="1166B3"/>
                </a:solidFill>
              </a:rPr>
              <a:t>reduced number of read-out channels.</a:t>
            </a:r>
          </a:p>
        </p:txBody>
      </p:sp>
    </p:spTree>
    <p:extLst>
      <p:ext uri="{BB962C8B-B14F-4D97-AF65-F5344CB8AC3E}">
        <p14:creationId xmlns:p14="http://schemas.microsoft.com/office/powerpoint/2010/main" val="30456633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929173" y="1416707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1556603" y="2564691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C7C49D3F-66E4-4E5A-93FA-70CADE11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600" y="1416707"/>
            <a:ext cx="11506190" cy="1920526"/>
          </a:xfrm>
        </p:spPr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11" name="Segnaposto testo 10">
            <a:extLst>
              <a:ext uri="{FF2B5EF4-FFF2-40B4-BE49-F238E27FC236}">
                <a16:creationId xmlns:a16="http://schemas.microsoft.com/office/drawing/2014/main" id="{D0D7E26A-EB73-457C-8194-987800E779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734800" y="9258300"/>
            <a:ext cx="4890378" cy="914400"/>
          </a:xfrm>
        </p:spPr>
        <p:txBody>
          <a:bodyPr/>
          <a:lstStyle/>
          <a:p>
            <a:r>
              <a:rPr lang="en-US" dirty="0"/>
              <a:t>paternoster@fbk.eu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3558099-C25A-4EBC-B6F2-F1C8599EE2B4}"/>
              </a:ext>
            </a:extLst>
          </p:cNvPr>
          <p:cNvSpPr txBox="1">
            <a:spLocks/>
          </p:cNvSpPr>
          <p:nvPr/>
        </p:nvSpPr>
        <p:spPr>
          <a:xfrm>
            <a:off x="4038600" y="3648071"/>
            <a:ext cx="487679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ctr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6600" b="1" kern="1200" dirty="0">
                <a:solidFill>
                  <a:schemeClr val="accent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algn="l"/>
            <a:r>
              <a:rPr lang="en-US" sz="3600" dirty="0"/>
              <a:t>Acknowledgements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4BF8622-818B-49ED-92ED-C4EF1A305FB8}"/>
              </a:ext>
            </a:extLst>
          </p:cNvPr>
          <p:cNvSpPr txBox="1"/>
          <p:nvPr/>
        </p:nvSpPr>
        <p:spPr>
          <a:xfrm>
            <a:off x="4495800" y="4239002"/>
            <a:ext cx="10363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Part of the work has been performed in the framework of RD50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Some batches have been produced in the framework of </a:t>
            </a:r>
            <a:r>
              <a:rPr lang="en-US" sz="2400" dirty="0" err="1"/>
              <a:t>convenzione</a:t>
            </a:r>
            <a:r>
              <a:rPr lang="en-US" sz="2400" dirty="0"/>
              <a:t> INFN/FBK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400" dirty="0"/>
              <a:t>Horizon 2020, </a:t>
            </a:r>
            <a:r>
              <a:rPr lang="fr-FR" sz="2400" dirty="0" err="1"/>
              <a:t>grant</a:t>
            </a:r>
            <a:r>
              <a:rPr lang="fr-FR" sz="2400" dirty="0"/>
              <a:t> UFSD669529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err="1"/>
              <a:t>Progetto</a:t>
            </a:r>
            <a:r>
              <a:rPr lang="en-GB" sz="2400" dirty="0"/>
              <a:t> PRIN2017, MIUR, 4DInSide, Prin2017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 err="1"/>
              <a:t>Progetto</a:t>
            </a:r>
            <a:r>
              <a:rPr lang="en-GB" sz="2400" dirty="0"/>
              <a:t> FARE, MIUR, R165xr8frt_fare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/>
              <a:t>Dipartimenti di Eccellenza, Torino Physics </a:t>
            </a:r>
            <a:r>
              <a:rPr lang="it-IT" sz="2400" dirty="0" err="1"/>
              <a:t>Dep</a:t>
            </a:r>
            <a:r>
              <a:rPr lang="it-IT" sz="2400" dirty="0"/>
              <a:t>. (ex L. 232/2016, art. 1, cc. 314, 337)</a:t>
            </a:r>
            <a:endParaRPr lang="en-US" sz="2400" dirty="0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A88DB93C-B90E-4077-95E8-4B937F316954}"/>
              </a:ext>
            </a:extLst>
          </p:cNvPr>
          <p:cNvSpPr/>
          <p:nvPr/>
        </p:nvSpPr>
        <p:spPr>
          <a:xfrm>
            <a:off x="4876800" y="7579647"/>
            <a:ext cx="10744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UFSD group</a:t>
            </a:r>
          </a:p>
          <a:p>
            <a:pPr algn="ctr"/>
            <a:r>
              <a:rPr lang="en-US" sz="2800" b="1" dirty="0"/>
              <a:t>INFN Torino, Univ. of Turin, Univ. of Piemonte Orient, Univ. of Trento, FBK Trento, Univ. of California at Santa Cruz. </a:t>
            </a:r>
          </a:p>
        </p:txBody>
      </p:sp>
    </p:spTree>
    <p:extLst>
      <p:ext uri="{BB962C8B-B14F-4D97-AF65-F5344CB8AC3E}">
        <p14:creationId xmlns:p14="http://schemas.microsoft.com/office/powerpoint/2010/main" val="31845919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Radiation Hardening at extreme fluences</a:t>
            </a:r>
            <a:endParaRPr lang="uk-UA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FF7785-378B-4A86-ABA1-18F5CE6A8984}"/>
              </a:ext>
            </a:extLst>
          </p:cNvPr>
          <p:cNvSpPr txBox="1"/>
          <p:nvPr/>
        </p:nvSpPr>
        <p:spPr>
          <a:xfrm>
            <a:off x="1028700" y="1585856"/>
            <a:ext cx="5600700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 marL="285750" indent="-285750">
              <a:buFont typeface="Arial" panose="020B0604020202020204" pitchFamily="34" charset="0"/>
              <a:buChar char="•"/>
            </a:lvl1pPr>
          </a:lstStyle>
          <a:p>
            <a:pPr marL="0" indent="0">
              <a:buNone/>
            </a:pPr>
            <a:r>
              <a:rPr lang="it-IT" sz="2800" dirty="0">
                <a:solidFill>
                  <a:srgbClr val="1166B3"/>
                </a:solidFill>
              </a:rPr>
              <a:t>P</a:t>
            </a:r>
            <a:r>
              <a:rPr lang="en-US" sz="2800" dirty="0" err="1">
                <a:solidFill>
                  <a:srgbClr val="1166B3"/>
                </a:solidFill>
              </a:rPr>
              <a:t>sphorous</a:t>
            </a:r>
            <a:r>
              <a:rPr lang="en-US" sz="2800" dirty="0">
                <a:solidFill>
                  <a:srgbClr val="1166B3"/>
                </a:solidFill>
              </a:rPr>
              <a:t>/Boron co-doping</a:t>
            </a:r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503E38FF-DCCD-4198-8016-8E8D04C3AE66}"/>
              </a:ext>
            </a:extLst>
          </p:cNvPr>
          <p:cNvSpPr/>
          <p:nvPr/>
        </p:nvSpPr>
        <p:spPr>
          <a:xfrm>
            <a:off x="517900" y="4906401"/>
            <a:ext cx="5715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rgbClr val="005EA8"/>
              </a:buClr>
            </a:pPr>
            <a:r>
              <a:rPr lang="en-US" sz="3000" dirty="0"/>
              <a:t>GOAL: operate LGADs at fluence &gt; 10</a:t>
            </a:r>
            <a:r>
              <a:rPr lang="en-US" sz="3000" baseline="30000" dirty="0"/>
              <a:t>16</a:t>
            </a:r>
            <a:r>
              <a:rPr lang="en-US" sz="3000" dirty="0"/>
              <a:t> </a:t>
            </a:r>
            <a:r>
              <a:rPr lang="en-US" sz="3000" dirty="0" err="1"/>
              <a:t>neq</a:t>
            </a:r>
            <a:r>
              <a:rPr lang="en-US" sz="3000" dirty="0"/>
              <a:t>/cm</a:t>
            </a:r>
            <a:endParaRPr lang="en-US" sz="3000" baseline="30000" dirty="0"/>
          </a:p>
        </p:txBody>
      </p:sp>
      <p:sp>
        <p:nvSpPr>
          <p:cNvPr id="7" name="Down Arrow 49">
            <a:extLst>
              <a:ext uri="{FF2B5EF4-FFF2-40B4-BE49-F238E27FC236}">
                <a16:creationId xmlns:a16="http://schemas.microsoft.com/office/drawing/2014/main" id="{2236CFCC-EAB1-48F8-9436-EE443C3B2074}"/>
              </a:ext>
            </a:extLst>
          </p:cNvPr>
          <p:cNvSpPr/>
          <p:nvPr/>
        </p:nvSpPr>
        <p:spPr>
          <a:xfrm>
            <a:off x="19157200" y="6057900"/>
            <a:ext cx="2278834" cy="699639"/>
          </a:xfrm>
          <a:prstGeom prst="downArrow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17">
              <a:solidFill>
                <a:schemeClr val="tx1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C288628-75D4-43AD-B71D-641A09BAF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705100"/>
            <a:ext cx="1524000" cy="793102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3CED6E14-66D0-47E2-907C-E04FD025106A}"/>
              </a:ext>
            </a:extLst>
          </p:cNvPr>
          <p:cNvSpPr/>
          <p:nvPr/>
        </p:nvSpPr>
        <p:spPr>
          <a:xfrm>
            <a:off x="228600" y="3804051"/>
            <a:ext cx="518648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eXFlu</a:t>
            </a:r>
            <a:r>
              <a:rPr lang="en-US" dirty="0"/>
              <a:t> project (V. Sola, INFN To) 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04A1E8F3-7F17-463A-960C-9D17930AA7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831" r="3390" b="2080"/>
          <a:stretch/>
        </p:blipFill>
        <p:spPr>
          <a:xfrm>
            <a:off x="261257" y="6295527"/>
            <a:ext cx="10591800" cy="3602121"/>
          </a:xfrm>
          <a:prstGeom prst="rect">
            <a:avLst/>
          </a:pr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16C90F79-C172-43BB-ADA6-B2130A72A606}"/>
              </a:ext>
            </a:extLst>
          </p:cNvPr>
          <p:cNvSpPr/>
          <p:nvPr/>
        </p:nvSpPr>
        <p:spPr>
          <a:xfrm>
            <a:off x="914400" y="6757539"/>
            <a:ext cx="24383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buClr>
                <a:srgbClr val="005EA8"/>
              </a:buClr>
            </a:pPr>
            <a:r>
              <a:rPr lang="it-IT" sz="2000" i="1" dirty="0"/>
              <a:t>F= 1e16 </a:t>
            </a:r>
            <a:r>
              <a:rPr lang="it-IT" sz="2000" i="1" dirty="0" err="1"/>
              <a:t>neq</a:t>
            </a:r>
            <a:r>
              <a:rPr lang="it-IT" sz="2000" i="1" dirty="0"/>
              <a:t>/cm2</a:t>
            </a:r>
            <a:endParaRPr lang="en-US" sz="2000" i="1" dirty="0"/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188B1B17-2F2F-4DA9-AA45-39F59694C53E}"/>
              </a:ext>
            </a:extLst>
          </p:cNvPr>
          <p:cNvCxnSpPr>
            <a:cxnSpLocks/>
          </p:cNvCxnSpPr>
          <p:nvPr/>
        </p:nvCxnSpPr>
        <p:spPr>
          <a:xfrm flipV="1">
            <a:off x="2821842" y="7353301"/>
            <a:ext cx="0" cy="743286"/>
          </a:xfrm>
          <a:prstGeom prst="straightConnector1">
            <a:avLst/>
          </a:prstGeom>
          <a:ln w="28575" cap="sq">
            <a:solidFill>
              <a:schemeClr val="accent2"/>
            </a:solidFill>
            <a:bevel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magine 28">
            <a:extLst>
              <a:ext uri="{FF2B5EF4-FFF2-40B4-BE49-F238E27FC236}">
                <a16:creationId xmlns:a16="http://schemas.microsoft.com/office/drawing/2014/main" id="{25A2DFF8-7505-4109-8BF3-DC056946E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7102" y="2225701"/>
            <a:ext cx="5232931" cy="4088227"/>
          </a:xfrm>
          <a:prstGeom prst="rect">
            <a:avLst/>
          </a:prstGeom>
        </p:spPr>
      </p:pic>
      <p:sp>
        <p:nvSpPr>
          <p:cNvPr id="30" name="Rettangolo 29">
            <a:extLst>
              <a:ext uri="{FF2B5EF4-FFF2-40B4-BE49-F238E27FC236}">
                <a16:creationId xmlns:a16="http://schemas.microsoft.com/office/drawing/2014/main" id="{D44CBBBC-5FAC-433F-8D75-128A7EC6F2BD}"/>
              </a:ext>
            </a:extLst>
          </p:cNvPr>
          <p:cNvSpPr/>
          <p:nvPr/>
        </p:nvSpPr>
        <p:spPr>
          <a:xfrm>
            <a:off x="13138093" y="2792513"/>
            <a:ext cx="3947915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rgbClr val="005EA8"/>
              </a:buClr>
            </a:pPr>
            <a:r>
              <a:rPr lang="en-US" sz="2800" dirty="0"/>
              <a:t>Gain layer is obtained by co-implanting Boron and Phosphorous</a:t>
            </a:r>
            <a:endParaRPr lang="it-IT" sz="2800" baseline="30000" dirty="0"/>
          </a:p>
          <a:p>
            <a:pPr>
              <a:lnSpc>
                <a:spcPct val="90000"/>
              </a:lnSpc>
              <a:buClr>
                <a:srgbClr val="005EA8"/>
              </a:buClr>
            </a:pPr>
            <a:endParaRPr lang="it-IT" sz="2800" baseline="30000" dirty="0"/>
          </a:p>
          <a:p>
            <a:pPr>
              <a:lnSpc>
                <a:spcPct val="90000"/>
              </a:lnSpc>
              <a:buClr>
                <a:srgbClr val="005EA8"/>
              </a:buClr>
            </a:pPr>
            <a:r>
              <a:rPr lang="it-IT" sz="2800" dirty="0"/>
              <a:t>1*B -&gt; 5*B + 4*</a:t>
            </a:r>
            <a:r>
              <a:rPr lang="it-IT" sz="2800" dirty="0" err="1"/>
              <a:t>Ph</a:t>
            </a:r>
            <a:endParaRPr lang="en-US" sz="2800" dirty="0"/>
          </a:p>
        </p:txBody>
      </p:sp>
      <p:sp>
        <p:nvSpPr>
          <p:cNvPr id="34" name="Freccia a destra 33">
            <a:extLst>
              <a:ext uri="{FF2B5EF4-FFF2-40B4-BE49-F238E27FC236}">
                <a16:creationId xmlns:a16="http://schemas.microsoft.com/office/drawing/2014/main" id="{57216582-CA2C-4213-A184-4682FEFC3D2E}"/>
              </a:ext>
            </a:extLst>
          </p:cNvPr>
          <p:cNvSpPr/>
          <p:nvPr/>
        </p:nvSpPr>
        <p:spPr>
          <a:xfrm>
            <a:off x="5190384" y="7729958"/>
            <a:ext cx="600806" cy="651749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7E783122-EC3D-4EF8-8B65-5406159966E4}"/>
              </a:ext>
            </a:extLst>
          </p:cNvPr>
          <p:cNvSpPr/>
          <p:nvPr/>
        </p:nvSpPr>
        <p:spPr>
          <a:xfrm>
            <a:off x="12408394" y="6757539"/>
            <a:ext cx="5232932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Clr>
                <a:srgbClr val="005EA8"/>
              </a:buClr>
              <a:buFont typeface="Arial" panose="020B0604020202020204" pitchFamily="34" charset="0"/>
              <a:buChar char="•"/>
            </a:pPr>
            <a:r>
              <a:rPr lang="it-IT" sz="2800" dirty="0"/>
              <a:t>No </a:t>
            </a:r>
            <a:r>
              <a:rPr lang="it-IT" sz="2800" dirty="0" err="1"/>
              <a:t>acceptor</a:t>
            </a:r>
            <a:r>
              <a:rPr lang="it-IT" sz="2800" dirty="0"/>
              <a:t> </a:t>
            </a:r>
            <a:r>
              <a:rPr lang="it-IT" sz="2800" dirty="0" err="1"/>
              <a:t>removal</a:t>
            </a:r>
            <a:r>
              <a:rPr lang="it-IT" sz="2800" dirty="0"/>
              <a:t> </a:t>
            </a:r>
            <a:r>
              <a:rPr lang="it-IT" sz="2800" dirty="0" err="1"/>
              <a:t>after</a:t>
            </a:r>
            <a:r>
              <a:rPr lang="it-IT" sz="2800" dirty="0"/>
              <a:t> F= 1e16 </a:t>
            </a:r>
            <a:r>
              <a:rPr lang="it-IT" sz="2800" dirty="0" err="1"/>
              <a:t>neq</a:t>
            </a:r>
            <a:r>
              <a:rPr lang="it-IT" sz="2800" dirty="0"/>
              <a:t>/cm2</a:t>
            </a:r>
          </a:p>
          <a:p>
            <a:pPr marL="457200" indent="-457200">
              <a:lnSpc>
                <a:spcPct val="90000"/>
              </a:lnSpc>
              <a:buClr>
                <a:srgbClr val="005EA8"/>
              </a:buClr>
              <a:buFont typeface="Arial" panose="020B0604020202020204" pitchFamily="34" charset="0"/>
              <a:buChar char="•"/>
            </a:pPr>
            <a:r>
              <a:rPr lang="it-IT" sz="2800" dirty="0" err="1"/>
              <a:t>It</a:t>
            </a:r>
            <a:r>
              <a:rPr lang="it-IT" sz="2800" dirty="0"/>
              <a:t> </a:t>
            </a:r>
            <a:r>
              <a:rPr lang="it-IT" sz="2800" dirty="0" err="1"/>
              <a:t>works</a:t>
            </a:r>
            <a:r>
              <a:rPr lang="it-IT" sz="2800" dirty="0"/>
              <a:t> under the </a:t>
            </a:r>
            <a:r>
              <a:rPr lang="it-IT" sz="2800" dirty="0" err="1"/>
              <a:t>assumption</a:t>
            </a:r>
            <a:r>
              <a:rPr lang="it-IT" sz="2800" dirty="0"/>
              <a:t> (</a:t>
            </a:r>
            <a:r>
              <a:rPr lang="it-IT" sz="2800" dirty="0" err="1"/>
              <a:t>c</a:t>
            </a:r>
            <a:r>
              <a:rPr lang="it-IT" sz="2800" baseline="-25000" dirty="0" err="1"/>
              <a:t>A</a:t>
            </a:r>
            <a:r>
              <a:rPr lang="it-IT" sz="2800" dirty="0"/>
              <a:t> </a:t>
            </a:r>
            <a:r>
              <a:rPr lang="it-IT" sz="2800" dirty="0">
                <a:sym typeface="Symbol" panose="05050102010706020507" pitchFamily="18" charset="2"/>
              </a:rPr>
              <a:t> </a:t>
            </a:r>
            <a:r>
              <a:rPr lang="it-IT" sz="2800" dirty="0" err="1">
                <a:sym typeface="Symbol" panose="05050102010706020507" pitchFamily="18" charset="2"/>
              </a:rPr>
              <a:t>c</a:t>
            </a:r>
            <a:r>
              <a:rPr lang="it-IT" sz="2800" baseline="-25000" dirty="0" err="1">
                <a:sym typeface="Symbol" panose="05050102010706020507" pitchFamily="18" charset="2"/>
              </a:rPr>
              <a:t>B</a:t>
            </a:r>
            <a:r>
              <a:rPr lang="it-IT" sz="2800" dirty="0">
                <a:sym typeface="Symbol" panose="05050102010706020507" pitchFamily="18" charset="2"/>
              </a:rPr>
              <a:t>)</a:t>
            </a:r>
          </a:p>
          <a:p>
            <a:pPr marL="457200" indent="-457200">
              <a:lnSpc>
                <a:spcPct val="90000"/>
              </a:lnSpc>
              <a:buClr>
                <a:srgbClr val="005EA8"/>
              </a:buClr>
              <a:buFont typeface="Arial" panose="020B0604020202020204" pitchFamily="34" charset="0"/>
              <a:buChar char="•"/>
            </a:pPr>
            <a:r>
              <a:rPr lang="it-IT" sz="2800" dirty="0">
                <a:sym typeface="Symbol" panose="05050102010706020507" pitchFamily="18" charset="2"/>
              </a:rPr>
              <a:t>Production to be </a:t>
            </a:r>
            <a:r>
              <a:rPr lang="it-IT" sz="2800" dirty="0" err="1">
                <a:sym typeface="Symbol" panose="05050102010706020507" pitchFamily="18" charset="2"/>
              </a:rPr>
              <a:t>completed</a:t>
            </a:r>
            <a:r>
              <a:rPr lang="it-IT" sz="2800" dirty="0">
                <a:sym typeface="Symbol" panose="05050102010706020507" pitchFamily="18" charset="2"/>
              </a:rPr>
              <a:t> in </a:t>
            </a:r>
            <a:r>
              <a:rPr lang="it-IT" sz="2800" dirty="0" err="1">
                <a:sym typeface="Symbol" panose="05050102010706020507" pitchFamily="18" charset="2"/>
              </a:rPr>
              <a:t>October</a:t>
            </a:r>
            <a:r>
              <a:rPr lang="it-IT" sz="2800" dirty="0">
                <a:sym typeface="Symbol" panose="05050102010706020507" pitchFamily="18" charset="2"/>
              </a:rPr>
              <a:t> 2022</a:t>
            </a:r>
            <a:endParaRPr lang="en-US" sz="2800" dirty="0"/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56E02968-EE6D-4533-B653-AFC1A31766AD}"/>
              </a:ext>
            </a:extLst>
          </p:cNvPr>
          <p:cNvCxnSpPr>
            <a:cxnSpLocks/>
          </p:cNvCxnSpPr>
          <p:nvPr/>
        </p:nvCxnSpPr>
        <p:spPr>
          <a:xfrm flipH="1">
            <a:off x="8804360" y="7035738"/>
            <a:ext cx="3505200" cy="411096"/>
          </a:xfrm>
          <a:prstGeom prst="straightConnector1">
            <a:avLst/>
          </a:prstGeom>
          <a:ln w="28575" cap="sq">
            <a:solidFill>
              <a:schemeClr val="accent2"/>
            </a:solidFill>
            <a:bevel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6682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3274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LGAD – Radiation hardness</a:t>
            </a:r>
            <a:endParaRPr lang="en-GB" dirty="0"/>
          </a:p>
        </p:txBody>
      </p:sp>
      <p:sp>
        <p:nvSpPr>
          <p:cNvPr id="21" name="TextBox 71">
            <a:extLst>
              <a:ext uri="{FF2B5EF4-FFF2-40B4-BE49-F238E27FC236}">
                <a16:creationId xmlns:a16="http://schemas.microsoft.com/office/drawing/2014/main" id="{24B11E4B-0CCC-4538-B644-B7A334C23008}"/>
              </a:ext>
            </a:extLst>
          </p:cNvPr>
          <p:cNvSpPr txBox="1"/>
          <p:nvPr/>
        </p:nvSpPr>
        <p:spPr>
          <a:xfrm>
            <a:off x="8492232" y="6801534"/>
            <a:ext cx="38231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[Ryan Heller, 38th RD50 Workshop]</a:t>
            </a:r>
          </a:p>
          <a:p>
            <a:r>
              <a:rPr lang="en-US" sz="2000" dirty="0">
                <a:solidFill>
                  <a:srgbClr val="000000"/>
                </a:solidFill>
              </a:rPr>
              <a:t>[</a:t>
            </a:r>
            <a:r>
              <a:rPr lang="en-US" sz="2000" dirty="0" err="1">
                <a:solidFill>
                  <a:srgbClr val="000000"/>
                </a:solidFill>
              </a:rPr>
              <a:t>Gordana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Lastovicka-Medin</a:t>
            </a:r>
            <a:r>
              <a:rPr lang="en-US" sz="2000" dirty="0">
                <a:solidFill>
                  <a:srgbClr val="000000"/>
                </a:solidFill>
              </a:rPr>
              <a:t>, 38th RD50 Workshop]</a:t>
            </a:r>
            <a:endParaRPr lang="en-GB" sz="2000" dirty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3C598F3-3E09-4073-9F87-9113335C40DA}"/>
              </a:ext>
            </a:extLst>
          </p:cNvPr>
          <p:cNvSpPr txBox="1">
            <a:spLocks/>
          </p:cNvSpPr>
          <p:nvPr/>
        </p:nvSpPr>
        <p:spPr>
          <a:xfrm>
            <a:off x="381000" y="3193523"/>
            <a:ext cx="8024617" cy="638483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600" dirty="0">
                <a:solidFill>
                  <a:srgbClr val="000000"/>
                </a:solidFill>
              </a:rPr>
              <a:t>Death of highly irradiated LGADs at test beam</a:t>
            </a:r>
          </a:p>
          <a:p>
            <a:pPr>
              <a:lnSpc>
                <a:spcPct val="120000"/>
              </a:lnSpc>
            </a:pPr>
            <a:r>
              <a:rPr lang="en-US" sz="2600" dirty="0">
                <a:solidFill>
                  <a:srgbClr val="000000"/>
                </a:solidFill>
              </a:rPr>
              <a:t>Probably due to a rare, large ionization events producing large current in narrow path</a:t>
            </a:r>
          </a:p>
          <a:p>
            <a:pPr>
              <a:lnSpc>
                <a:spcPct val="120000"/>
              </a:lnSpc>
            </a:pPr>
            <a:r>
              <a:rPr lang="en-US" sz="2600" dirty="0">
                <a:solidFill>
                  <a:schemeClr val="accent1"/>
                </a:solidFill>
              </a:rPr>
              <a:t>Mortality is function of sensor thickness and voltage only </a:t>
            </a:r>
            <a:r>
              <a:rPr lang="en-US" sz="2600" dirty="0">
                <a:solidFill>
                  <a:srgbClr val="000000"/>
                </a:solidFill>
              </a:rPr>
              <a:t>(Gain is not necessary for death mechanism)</a:t>
            </a:r>
          </a:p>
          <a:p>
            <a:pPr>
              <a:lnSpc>
                <a:spcPct val="120000"/>
              </a:lnSpc>
            </a:pPr>
            <a:r>
              <a:rPr lang="en-US" sz="2600" dirty="0">
                <a:solidFill>
                  <a:srgbClr val="000000"/>
                </a:solidFill>
              </a:rPr>
              <a:t>Fatal voltage: &gt; 600V for 50 um Sensors</a:t>
            </a:r>
          </a:p>
          <a:p>
            <a:pPr>
              <a:lnSpc>
                <a:spcPct val="120000"/>
              </a:lnSpc>
            </a:pPr>
            <a:r>
              <a:rPr lang="en-US" sz="2600" dirty="0">
                <a:solidFill>
                  <a:srgbClr val="C00000"/>
                </a:solidFill>
              </a:rPr>
              <a:t>Fatal Voltage becomes lower for thinner sensors</a:t>
            </a:r>
          </a:p>
        </p:txBody>
      </p:sp>
      <p:pic>
        <p:nvPicPr>
          <p:cNvPr id="24" name="Picture 3">
            <a:extLst>
              <a:ext uri="{FF2B5EF4-FFF2-40B4-BE49-F238E27FC236}">
                <a16:creationId xmlns:a16="http://schemas.microsoft.com/office/drawing/2014/main" id="{0EE2C7DF-F163-4F95-8A49-F343A306B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9965" y="1524582"/>
            <a:ext cx="3680354" cy="3891521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5" name="Picture 3">
            <a:extLst>
              <a:ext uri="{FF2B5EF4-FFF2-40B4-BE49-F238E27FC236}">
                <a16:creationId xmlns:a16="http://schemas.microsoft.com/office/drawing/2014/main" id="{50064C23-3E74-4D52-88DA-9369A87F5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995" y="1611853"/>
            <a:ext cx="5629560" cy="4774087"/>
          </a:xfrm>
          <a:prstGeom prst="rect">
            <a:avLst/>
          </a:prstGeom>
          <a:noFill/>
          <a:ln w="476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6" name="Picture 10">
            <a:extLst>
              <a:ext uri="{FF2B5EF4-FFF2-40B4-BE49-F238E27FC236}">
                <a16:creationId xmlns:a16="http://schemas.microsoft.com/office/drawing/2014/main" id="{CDB0FC0D-B9C4-430C-AD3A-3F7FD50937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19598" y="5701157"/>
            <a:ext cx="5195914" cy="3312577"/>
          </a:xfrm>
          <a:prstGeom prst="rect">
            <a:avLst/>
          </a:prstGeom>
          <a:ln w="31750">
            <a:noFill/>
          </a:ln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7BE3152D-2253-405F-96C6-4136916BE32F}"/>
              </a:ext>
            </a:extLst>
          </p:cNvPr>
          <p:cNvSpPr/>
          <p:nvPr/>
        </p:nvSpPr>
        <p:spPr>
          <a:xfrm>
            <a:off x="1913150" y="2478885"/>
            <a:ext cx="481093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166B3"/>
                </a:solidFill>
              </a:rPr>
              <a:t>SEB = Single Event Burnout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4FC6340B-8C5F-4694-8DF1-876A8115CA2F}"/>
              </a:ext>
            </a:extLst>
          </p:cNvPr>
          <p:cNvSpPr/>
          <p:nvPr/>
        </p:nvSpPr>
        <p:spPr>
          <a:xfrm>
            <a:off x="296114" y="1897494"/>
            <a:ext cx="3352800" cy="533400"/>
          </a:xfrm>
          <a:prstGeom prst="round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Thickness</a:t>
            </a:r>
          </a:p>
        </p:txBody>
      </p:sp>
    </p:spTree>
    <p:extLst>
      <p:ext uri="{BB962C8B-B14F-4D97-AF65-F5344CB8AC3E}">
        <p14:creationId xmlns:p14="http://schemas.microsoft.com/office/powerpoint/2010/main" val="8440935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3274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TI-LGAD Production Batch: Electrical characterization</a:t>
            </a:r>
            <a:endParaRPr lang="uk-UA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42DA1C4-1364-42EC-A882-1F5562A39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400" y="2284325"/>
            <a:ext cx="6934200" cy="47244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5C3ABBD4-0900-4E44-B35D-1B01989FC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3400" y="8057420"/>
            <a:ext cx="2877857" cy="1124680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1CB42870-5E3E-46FC-A47D-E6F4E56D5808}"/>
              </a:ext>
            </a:extLst>
          </p:cNvPr>
          <p:cNvSpPr/>
          <p:nvPr/>
        </p:nvSpPr>
        <p:spPr>
          <a:xfrm>
            <a:off x="11528595" y="7426154"/>
            <a:ext cx="47959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TCT Setup with IR Laser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200V and 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712EE9B-D957-4B20-885D-D5C14BFAC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227" y="2095500"/>
            <a:ext cx="6556311" cy="472440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AE7D3A22-2DBC-40DD-B7DC-D5A6B952A27F}"/>
              </a:ext>
            </a:extLst>
          </p:cNvPr>
          <p:cNvSpPr/>
          <p:nvPr/>
        </p:nvSpPr>
        <p:spPr>
          <a:xfrm>
            <a:off x="4095618" y="8191500"/>
            <a:ext cx="47959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2x2 pixels</a:t>
            </a:r>
          </a:p>
          <a:p>
            <a:r>
              <a:rPr lang="en-US" sz="2800" dirty="0"/>
              <a:t>1.3 mm</a:t>
            </a:r>
            <a:r>
              <a:rPr lang="en-US" sz="2800" baseline="30000" dirty="0"/>
              <a:t>2 </a:t>
            </a:r>
            <a:r>
              <a:rPr lang="en-US" sz="2800" dirty="0"/>
              <a:t>pixels</a:t>
            </a:r>
          </a:p>
          <a:p>
            <a:r>
              <a:rPr lang="en-US" sz="2800" dirty="0"/>
              <a:t>ATLAS/CMS Timing Layer</a:t>
            </a:r>
            <a:endParaRPr lang="en-US" dirty="0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70CFC5D2-6562-4B4F-81F3-6CEF094787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019" t="1264" r="17329" b="4685"/>
          <a:stretch/>
        </p:blipFill>
        <p:spPr>
          <a:xfrm>
            <a:off x="606136" y="6819900"/>
            <a:ext cx="3506800" cy="3328000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D1996089-32C4-4933-8911-4701DAC31531}"/>
              </a:ext>
            </a:extLst>
          </p:cNvPr>
          <p:cNvSpPr/>
          <p:nvPr/>
        </p:nvSpPr>
        <p:spPr>
          <a:xfrm>
            <a:off x="1809632" y="2912022"/>
            <a:ext cx="137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/>
              <a:t>+ light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A3B66347-9E0F-4312-BB14-45650296285E}"/>
              </a:ext>
            </a:extLst>
          </p:cNvPr>
          <p:cNvSpPr/>
          <p:nvPr/>
        </p:nvSpPr>
        <p:spPr>
          <a:xfrm>
            <a:off x="4363250" y="7176772"/>
            <a:ext cx="43195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/>
              <a:t>Dark current ~ 10 </a:t>
            </a:r>
            <a:r>
              <a:rPr lang="en-US" sz="2400" i="1" dirty="0" err="1"/>
              <a:t>pA</a:t>
            </a:r>
            <a:r>
              <a:rPr lang="en-US" sz="2400" i="1" dirty="0"/>
              <a:t>/mm</a:t>
            </a:r>
            <a:r>
              <a:rPr lang="en-US" sz="2400" i="1" baseline="30000" dirty="0"/>
              <a:t>2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6BA99B95-68E0-4ED7-A371-E96F89701E4D}"/>
              </a:ext>
            </a:extLst>
          </p:cNvPr>
          <p:cNvSpPr/>
          <p:nvPr/>
        </p:nvSpPr>
        <p:spPr>
          <a:xfrm>
            <a:off x="1066800" y="1524095"/>
            <a:ext cx="45111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1166B3"/>
                </a:solidFill>
              </a:rPr>
              <a:t>Automatic IV characterization</a:t>
            </a:r>
            <a:endParaRPr lang="en-US" sz="2000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C37011EA-4133-4C89-8865-D8FB02AD293B}"/>
              </a:ext>
            </a:extLst>
          </p:cNvPr>
          <p:cNvSpPr/>
          <p:nvPr/>
        </p:nvSpPr>
        <p:spPr>
          <a:xfrm>
            <a:off x="13182600" y="1728708"/>
            <a:ext cx="10823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solidFill>
                  <a:srgbClr val="1166B3"/>
                </a:solidFill>
              </a:rPr>
              <a:t>GAIN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15587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4DA29A-5523-FCB6-34DA-C051E65A8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ACD5-DBBC-4041-9454-70A8D25A0F7B}" type="slidenum">
              <a:rPr lang="uk-UA" smtClean="0"/>
              <a:pPr/>
              <a:t>29</a:t>
            </a:fld>
            <a:endParaRPr lang="uk-U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4820F1-CC87-8690-31D5-24CD92BF0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Temporal resolution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95A66B-A75C-33D0-E42B-73F7A7050D37}"/>
              </a:ext>
            </a:extLst>
          </p:cNvPr>
          <p:cNvGrpSpPr/>
          <p:nvPr/>
        </p:nvGrpSpPr>
        <p:grpSpPr>
          <a:xfrm>
            <a:off x="1257301" y="1760839"/>
            <a:ext cx="15436679" cy="6130850"/>
            <a:chOff x="-304800" y="330201"/>
            <a:chExt cx="14523848" cy="7041078"/>
          </a:xfrm>
        </p:grpSpPr>
        <p:graphicFrame>
          <p:nvGraphicFramePr>
            <p:cNvPr id="7" name="Chart 6">
              <a:extLst>
                <a:ext uri="{FF2B5EF4-FFF2-40B4-BE49-F238E27FC236}">
                  <a16:creationId xmlns:a16="http://schemas.microsoft.com/office/drawing/2014/main" id="{70E8B137-5750-8DC3-7C7D-DCD5ED7D5520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-304800" y="330201"/>
            <a:ext cx="14523848" cy="70410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7B3B22D-BFB5-3F8A-A78F-A5BF06374341}"/>
                </a:ext>
              </a:extLst>
            </p:cNvPr>
            <p:cNvCxnSpPr/>
            <p:nvPr/>
          </p:nvCxnSpPr>
          <p:spPr>
            <a:xfrm>
              <a:off x="4881880" y="4012110"/>
              <a:ext cx="0" cy="21742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837AA4E-0AD5-8A69-1975-60EA82CCB4BC}"/>
              </a:ext>
            </a:extLst>
          </p:cNvPr>
          <p:cNvSpPr txBox="1"/>
          <p:nvPr/>
        </p:nvSpPr>
        <p:spPr>
          <a:xfrm>
            <a:off x="1840965" y="8377881"/>
            <a:ext cx="12223218" cy="1002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400" dirty="0"/>
              <a:t>The temporal resolution does not depend on the pize size, only on the total amplitude.</a:t>
            </a:r>
          </a:p>
          <a:p>
            <a:pPr>
              <a:lnSpc>
                <a:spcPct val="130000"/>
              </a:lnSpc>
            </a:pPr>
            <a:r>
              <a:rPr lang="en-IT" sz="2400" dirty="0"/>
              <a:t>(total amplitude = sum of the amplitudes of the 4 read-out electrodes at the pixel corner) </a:t>
            </a:r>
          </a:p>
        </p:txBody>
      </p:sp>
    </p:spTree>
    <p:extLst>
      <p:ext uri="{BB962C8B-B14F-4D97-AF65-F5344CB8AC3E}">
        <p14:creationId xmlns:p14="http://schemas.microsoft.com/office/powerpoint/2010/main" val="953617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657551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LGAD Technology</a:t>
            </a:r>
            <a:endParaRPr lang="uk-UA" dirty="0"/>
          </a:p>
        </p:txBody>
      </p: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AC4E3EFD-C3DF-4C45-9CFB-A26E7C7B7CD6}"/>
              </a:ext>
            </a:extLst>
          </p:cNvPr>
          <p:cNvCxnSpPr>
            <a:cxnSpLocks/>
          </p:cNvCxnSpPr>
          <p:nvPr/>
        </p:nvCxnSpPr>
        <p:spPr>
          <a:xfrm>
            <a:off x="1119267" y="5106026"/>
            <a:ext cx="333531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890433A2-4606-4E79-9EE4-B66BD11F1F53}"/>
              </a:ext>
            </a:extLst>
          </p:cNvPr>
          <p:cNvCxnSpPr>
            <a:cxnSpLocks/>
          </p:cNvCxnSpPr>
          <p:nvPr/>
        </p:nvCxnSpPr>
        <p:spPr>
          <a:xfrm flipV="1">
            <a:off x="1119267" y="2092896"/>
            <a:ext cx="0" cy="301313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ttangolo 91">
            <a:extLst>
              <a:ext uri="{FF2B5EF4-FFF2-40B4-BE49-F238E27FC236}">
                <a16:creationId xmlns:a16="http://schemas.microsoft.com/office/drawing/2014/main" id="{62605E0A-E0DA-4D6E-B28B-7FE3C8F26B05}"/>
              </a:ext>
            </a:extLst>
          </p:cNvPr>
          <p:cNvSpPr/>
          <p:nvPr/>
        </p:nvSpPr>
        <p:spPr>
          <a:xfrm>
            <a:off x="5486399" y="2204075"/>
            <a:ext cx="10363197" cy="19520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p-</a:t>
            </a:r>
          </a:p>
        </p:txBody>
      </p:sp>
      <p:sp>
        <p:nvSpPr>
          <p:cNvPr id="97" name="Rettangolo 96">
            <a:extLst>
              <a:ext uri="{FF2B5EF4-FFF2-40B4-BE49-F238E27FC236}">
                <a16:creationId xmlns:a16="http://schemas.microsoft.com/office/drawing/2014/main" id="{D17E56FD-03B8-4B88-8E12-310C828A2E08}"/>
              </a:ext>
            </a:extLst>
          </p:cNvPr>
          <p:cNvSpPr/>
          <p:nvPr/>
        </p:nvSpPr>
        <p:spPr>
          <a:xfrm>
            <a:off x="5613816" y="2204074"/>
            <a:ext cx="4369633" cy="2223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n+</a:t>
            </a:r>
          </a:p>
        </p:txBody>
      </p:sp>
      <p:sp>
        <p:nvSpPr>
          <p:cNvPr id="99" name="Rettangolo 98">
            <a:extLst>
              <a:ext uri="{FF2B5EF4-FFF2-40B4-BE49-F238E27FC236}">
                <a16:creationId xmlns:a16="http://schemas.microsoft.com/office/drawing/2014/main" id="{7192B541-7804-4BAB-A24C-1376CF71D59D}"/>
              </a:ext>
            </a:extLst>
          </p:cNvPr>
          <p:cNvSpPr/>
          <p:nvPr/>
        </p:nvSpPr>
        <p:spPr>
          <a:xfrm>
            <a:off x="9591830" y="2426427"/>
            <a:ext cx="391619" cy="4447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0" name="Rettangolo 99">
            <a:extLst>
              <a:ext uri="{FF2B5EF4-FFF2-40B4-BE49-F238E27FC236}">
                <a16:creationId xmlns:a16="http://schemas.microsoft.com/office/drawing/2014/main" id="{113A0930-54D3-49F2-B1ED-F0460CBE2F95}"/>
              </a:ext>
            </a:extLst>
          </p:cNvPr>
          <p:cNvSpPr/>
          <p:nvPr/>
        </p:nvSpPr>
        <p:spPr>
          <a:xfrm>
            <a:off x="5613816" y="2426427"/>
            <a:ext cx="391619" cy="4447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1" name="Rettangolo 100">
            <a:extLst>
              <a:ext uri="{FF2B5EF4-FFF2-40B4-BE49-F238E27FC236}">
                <a16:creationId xmlns:a16="http://schemas.microsoft.com/office/drawing/2014/main" id="{E70A4BE8-E102-4B0C-97F1-E912E3AAEE14}"/>
              </a:ext>
            </a:extLst>
          </p:cNvPr>
          <p:cNvSpPr/>
          <p:nvPr/>
        </p:nvSpPr>
        <p:spPr>
          <a:xfrm>
            <a:off x="5486399" y="1981721"/>
            <a:ext cx="10363187" cy="26005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oxide</a:t>
            </a:r>
          </a:p>
        </p:txBody>
      </p:sp>
      <p:sp>
        <p:nvSpPr>
          <p:cNvPr id="102" name="Rettangolo 101">
            <a:extLst>
              <a:ext uri="{FF2B5EF4-FFF2-40B4-BE49-F238E27FC236}">
                <a16:creationId xmlns:a16="http://schemas.microsoft.com/office/drawing/2014/main" id="{00E139D8-1090-40BA-889D-01E1117622FA}"/>
              </a:ext>
            </a:extLst>
          </p:cNvPr>
          <p:cNvSpPr/>
          <p:nvPr/>
        </p:nvSpPr>
        <p:spPr>
          <a:xfrm>
            <a:off x="7422003" y="1981719"/>
            <a:ext cx="515289" cy="2223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3" name="Rettangolo 102">
            <a:extLst>
              <a:ext uri="{FF2B5EF4-FFF2-40B4-BE49-F238E27FC236}">
                <a16:creationId xmlns:a16="http://schemas.microsoft.com/office/drawing/2014/main" id="{B206F420-5817-4C6D-A52D-4A420A5AE9B4}"/>
              </a:ext>
            </a:extLst>
          </p:cNvPr>
          <p:cNvSpPr/>
          <p:nvPr/>
        </p:nvSpPr>
        <p:spPr>
          <a:xfrm>
            <a:off x="7116578" y="1759366"/>
            <a:ext cx="1135508" cy="2223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metal</a:t>
            </a:r>
          </a:p>
        </p:txBody>
      </p:sp>
      <p:sp>
        <p:nvSpPr>
          <p:cNvPr id="104" name="Rettangolo 103">
            <a:extLst>
              <a:ext uri="{FF2B5EF4-FFF2-40B4-BE49-F238E27FC236}">
                <a16:creationId xmlns:a16="http://schemas.microsoft.com/office/drawing/2014/main" id="{F762A2B1-BE9D-4846-A96C-510D321B1375}"/>
              </a:ext>
            </a:extLst>
          </p:cNvPr>
          <p:cNvSpPr/>
          <p:nvPr/>
        </p:nvSpPr>
        <p:spPr>
          <a:xfrm>
            <a:off x="6190938" y="2963455"/>
            <a:ext cx="3282847" cy="30326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</a:t>
            </a:r>
          </a:p>
        </p:txBody>
      </p:sp>
      <p:cxnSp>
        <p:nvCxnSpPr>
          <p:cNvPr id="105" name="Connettore diritto 104">
            <a:extLst>
              <a:ext uri="{FF2B5EF4-FFF2-40B4-BE49-F238E27FC236}">
                <a16:creationId xmlns:a16="http://schemas.microsoft.com/office/drawing/2014/main" id="{54160260-EB05-4601-A8AA-3F095AFB99ED}"/>
              </a:ext>
            </a:extLst>
          </p:cNvPr>
          <p:cNvCxnSpPr>
            <a:cxnSpLocks/>
          </p:cNvCxnSpPr>
          <p:nvPr/>
        </p:nvCxnSpPr>
        <p:spPr>
          <a:xfrm flipH="1">
            <a:off x="284814" y="2963454"/>
            <a:ext cx="5906125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ttore diritto 105">
            <a:extLst>
              <a:ext uri="{FF2B5EF4-FFF2-40B4-BE49-F238E27FC236}">
                <a16:creationId xmlns:a16="http://schemas.microsoft.com/office/drawing/2014/main" id="{FCDEC073-DCAC-4B9D-B971-CA30A7F6073C}"/>
              </a:ext>
            </a:extLst>
          </p:cNvPr>
          <p:cNvCxnSpPr>
            <a:cxnSpLocks/>
          </p:cNvCxnSpPr>
          <p:nvPr/>
        </p:nvCxnSpPr>
        <p:spPr>
          <a:xfrm flipH="1">
            <a:off x="748828" y="3226849"/>
            <a:ext cx="5486400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ttore diritto 106">
            <a:extLst>
              <a:ext uri="{FF2B5EF4-FFF2-40B4-BE49-F238E27FC236}">
                <a16:creationId xmlns:a16="http://schemas.microsoft.com/office/drawing/2014/main" id="{6AA8121D-A946-4347-9338-E443EAA7BB8A}"/>
              </a:ext>
            </a:extLst>
          </p:cNvPr>
          <p:cNvCxnSpPr>
            <a:cxnSpLocks/>
          </p:cNvCxnSpPr>
          <p:nvPr/>
        </p:nvCxnSpPr>
        <p:spPr>
          <a:xfrm flipH="1">
            <a:off x="284814" y="2426427"/>
            <a:ext cx="6210302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CasellaDiTesto 108">
            <a:extLst>
              <a:ext uri="{FF2B5EF4-FFF2-40B4-BE49-F238E27FC236}">
                <a16:creationId xmlns:a16="http://schemas.microsoft.com/office/drawing/2014/main" id="{0BB4E9C2-65B2-47FF-A420-C0824423D391}"/>
              </a:ext>
            </a:extLst>
          </p:cNvPr>
          <p:cNvSpPr txBox="1"/>
          <p:nvPr/>
        </p:nvSpPr>
        <p:spPr>
          <a:xfrm>
            <a:off x="2786922" y="4686049"/>
            <a:ext cx="1264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 Field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6CBE880-3B54-44B2-BD6B-C46F4746326A}"/>
              </a:ext>
            </a:extLst>
          </p:cNvPr>
          <p:cNvSpPr/>
          <p:nvPr/>
        </p:nvSpPr>
        <p:spPr>
          <a:xfrm>
            <a:off x="609600" y="6514580"/>
            <a:ext cx="7489456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NimbusSanL-Regu"/>
              </a:rPr>
              <a:t>Silicon detectors with internal charge multiplication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NimbusSanL-Regu"/>
              </a:rPr>
              <a:t>Gain: 10-20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NimbusSanL-Regu"/>
              </a:rPr>
              <a:t>Gain layer provides high-field region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NimbusSanL-Regu"/>
              </a:rPr>
              <a:t>Depleted thickness: 20 -</a:t>
            </a:r>
            <a:r>
              <a:rPr lang="en-US" sz="2800" dirty="0">
                <a:latin typeface="CMSY10"/>
              </a:rPr>
              <a:t> </a:t>
            </a:r>
            <a:r>
              <a:rPr lang="en-US" sz="2800" dirty="0">
                <a:latin typeface="NimbusSanL-Regu"/>
              </a:rPr>
              <a:t>100 µm (epi or Si-Si wafers)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499F7AA-A469-47CE-B783-4F4A55D85C82}"/>
              </a:ext>
            </a:extLst>
          </p:cNvPr>
          <p:cNvSpPr/>
          <p:nvPr/>
        </p:nvSpPr>
        <p:spPr>
          <a:xfrm>
            <a:off x="9983449" y="6567456"/>
            <a:ext cx="702704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NimbusSanL-Regu"/>
              </a:rPr>
              <a:t>Time resolution  30 </a:t>
            </a:r>
            <a:r>
              <a:rPr lang="en-US" sz="2800" dirty="0" err="1">
                <a:latin typeface="NimbusSanL-Regu"/>
              </a:rPr>
              <a:t>ps</a:t>
            </a:r>
            <a:r>
              <a:rPr lang="en-US" sz="2800" dirty="0">
                <a:latin typeface="NimbusSanL-Regu"/>
              </a:rPr>
              <a:t> with thin  50 µm sensor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NimbusSanL-Regu"/>
              </a:rPr>
              <a:t>Improve SNR of the system (when the sensor shot noise is not dominating)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NimbusSanL-Regu"/>
              </a:rPr>
              <a:t>Low Noise and power consumption</a:t>
            </a:r>
          </a:p>
        </p:txBody>
      </p:sp>
      <p:sp>
        <p:nvSpPr>
          <p:cNvPr id="110" name="Rettangolo 109">
            <a:extLst>
              <a:ext uri="{FF2B5EF4-FFF2-40B4-BE49-F238E27FC236}">
                <a16:creationId xmlns:a16="http://schemas.microsoft.com/office/drawing/2014/main" id="{FB44F7AA-D3AB-4C03-9E0D-90AA98D32A5D}"/>
              </a:ext>
            </a:extLst>
          </p:cNvPr>
          <p:cNvSpPr/>
          <p:nvPr/>
        </p:nvSpPr>
        <p:spPr>
          <a:xfrm>
            <a:off x="11321825" y="2204074"/>
            <a:ext cx="4369633" cy="2223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n+</a:t>
            </a:r>
          </a:p>
        </p:txBody>
      </p:sp>
      <p:sp>
        <p:nvSpPr>
          <p:cNvPr id="111" name="Rettangolo 110">
            <a:extLst>
              <a:ext uri="{FF2B5EF4-FFF2-40B4-BE49-F238E27FC236}">
                <a16:creationId xmlns:a16="http://schemas.microsoft.com/office/drawing/2014/main" id="{38EED5CC-91AC-4A63-91D2-F3F7EF56BAC8}"/>
              </a:ext>
            </a:extLst>
          </p:cNvPr>
          <p:cNvSpPr/>
          <p:nvPr/>
        </p:nvSpPr>
        <p:spPr>
          <a:xfrm>
            <a:off x="15299839" y="2426427"/>
            <a:ext cx="391619" cy="4447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2" name="Rettangolo 111">
            <a:extLst>
              <a:ext uri="{FF2B5EF4-FFF2-40B4-BE49-F238E27FC236}">
                <a16:creationId xmlns:a16="http://schemas.microsoft.com/office/drawing/2014/main" id="{9A513055-EF8A-4B99-B9DC-CA33095BC61C}"/>
              </a:ext>
            </a:extLst>
          </p:cNvPr>
          <p:cNvSpPr/>
          <p:nvPr/>
        </p:nvSpPr>
        <p:spPr>
          <a:xfrm>
            <a:off x="11321825" y="2426427"/>
            <a:ext cx="391619" cy="4447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4" name="Rettangolo 113">
            <a:extLst>
              <a:ext uri="{FF2B5EF4-FFF2-40B4-BE49-F238E27FC236}">
                <a16:creationId xmlns:a16="http://schemas.microsoft.com/office/drawing/2014/main" id="{8A05DB0D-6BCC-48D5-AABD-84A69288B44E}"/>
              </a:ext>
            </a:extLst>
          </p:cNvPr>
          <p:cNvSpPr/>
          <p:nvPr/>
        </p:nvSpPr>
        <p:spPr>
          <a:xfrm>
            <a:off x="13130012" y="1981719"/>
            <a:ext cx="515289" cy="2223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5" name="Rettangolo 114">
            <a:extLst>
              <a:ext uri="{FF2B5EF4-FFF2-40B4-BE49-F238E27FC236}">
                <a16:creationId xmlns:a16="http://schemas.microsoft.com/office/drawing/2014/main" id="{CEBEC099-0949-421F-8E2B-C3B3AD3AE560}"/>
              </a:ext>
            </a:extLst>
          </p:cNvPr>
          <p:cNvSpPr/>
          <p:nvPr/>
        </p:nvSpPr>
        <p:spPr>
          <a:xfrm>
            <a:off x="12824587" y="1759366"/>
            <a:ext cx="1135508" cy="2223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metal</a:t>
            </a:r>
          </a:p>
        </p:txBody>
      </p:sp>
      <p:sp>
        <p:nvSpPr>
          <p:cNvPr id="116" name="Rettangolo 115">
            <a:extLst>
              <a:ext uri="{FF2B5EF4-FFF2-40B4-BE49-F238E27FC236}">
                <a16:creationId xmlns:a16="http://schemas.microsoft.com/office/drawing/2014/main" id="{48E8C5F4-CF8D-4E97-B8B5-924EEDB88247}"/>
              </a:ext>
            </a:extLst>
          </p:cNvPr>
          <p:cNvSpPr/>
          <p:nvPr/>
        </p:nvSpPr>
        <p:spPr>
          <a:xfrm>
            <a:off x="11898947" y="2963455"/>
            <a:ext cx="3282847" cy="26339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</a:t>
            </a:r>
          </a:p>
        </p:txBody>
      </p:sp>
      <p:sp>
        <p:nvSpPr>
          <p:cNvPr id="117" name="Rettangolo 116">
            <a:extLst>
              <a:ext uri="{FF2B5EF4-FFF2-40B4-BE49-F238E27FC236}">
                <a16:creationId xmlns:a16="http://schemas.microsoft.com/office/drawing/2014/main" id="{3F5FE4F6-B3A0-4583-B554-40DFE1E4F813}"/>
              </a:ext>
            </a:extLst>
          </p:cNvPr>
          <p:cNvSpPr/>
          <p:nvPr/>
        </p:nvSpPr>
        <p:spPr>
          <a:xfrm>
            <a:off x="10482914" y="2288131"/>
            <a:ext cx="390489" cy="4274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</a:t>
            </a:r>
          </a:p>
        </p:txBody>
      </p:sp>
      <p:sp>
        <p:nvSpPr>
          <p:cNvPr id="118" name="Rettangolo 117">
            <a:extLst>
              <a:ext uri="{FF2B5EF4-FFF2-40B4-BE49-F238E27FC236}">
                <a16:creationId xmlns:a16="http://schemas.microsoft.com/office/drawing/2014/main" id="{1EA98F04-3784-4B80-AC9C-876EB69BD780}"/>
              </a:ext>
            </a:extLst>
          </p:cNvPr>
          <p:cNvSpPr/>
          <p:nvPr/>
        </p:nvSpPr>
        <p:spPr>
          <a:xfrm>
            <a:off x="5496559" y="4156135"/>
            <a:ext cx="10363197" cy="111958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p++</a:t>
            </a:r>
          </a:p>
        </p:txBody>
      </p:sp>
      <p:sp>
        <p:nvSpPr>
          <p:cNvPr id="7" name="Figura a mano libera: forma 6">
            <a:extLst>
              <a:ext uri="{FF2B5EF4-FFF2-40B4-BE49-F238E27FC236}">
                <a16:creationId xmlns:a16="http://schemas.microsoft.com/office/drawing/2014/main" id="{D1F57A4C-FB51-4E33-8716-6D5ACA11D056}"/>
              </a:ext>
            </a:extLst>
          </p:cNvPr>
          <p:cNvSpPr/>
          <p:nvPr/>
        </p:nvSpPr>
        <p:spPr>
          <a:xfrm>
            <a:off x="1084631" y="2270886"/>
            <a:ext cx="1381991" cy="1911927"/>
          </a:xfrm>
          <a:custGeom>
            <a:avLst/>
            <a:gdLst>
              <a:gd name="connsiteX0" fmla="*/ 20782 w 1381991"/>
              <a:gd name="connsiteY0" fmla="*/ 0 h 1911927"/>
              <a:gd name="connsiteX1" fmla="*/ 1361209 w 1381991"/>
              <a:gd name="connsiteY1" fmla="*/ 166254 h 1911927"/>
              <a:gd name="connsiteX2" fmla="*/ 1381991 w 1381991"/>
              <a:gd name="connsiteY2" fmla="*/ 675409 h 1911927"/>
              <a:gd name="connsiteX3" fmla="*/ 311727 w 1381991"/>
              <a:gd name="connsiteY3" fmla="*/ 945572 h 1911927"/>
              <a:gd name="connsiteX4" fmla="*/ 249382 w 1381991"/>
              <a:gd name="connsiteY4" fmla="*/ 1828800 h 1911927"/>
              <a:gd name="connsiteX5" fmla="*/ 0 w 1381991"/>
              <a:gd name="connsiteY5" fmla="*/ 1911927 h 1911927"/>
              <a:gd name="connsiteX6" fmla="*/ 20782 w 1381991"/>
              <a:gd name="connsiteY6" fmla="*/ 0 h 1911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1991" h="1911927">
                <a:moveTo>
                  <a:pt x="20782" y="0"/>
                </a:moveTo>
                <a:lnTo>
                  <a:pt x="1361209" y="166254"/>
                </a:lnTo>
                <a:lnTo>
                  <a:pt x="1381991" y="675409"/>
                </a:lnTo>
                <a:lnTo>
                  <a:pt x="311727" y="945572"/>
                </a:lnTo>
                <a:lnTo>
                  <a:pt x="249382" y="1828800"/>
                </a:lnTo>
                <a:lnTo>
                  <a:pt x="0" y="1911927"/>
                </a:lnTo>
                <a:cubicBezTo>
                  <a:pt x="3464" y="1267691"/>
                  <a:pt x="6927" y="623454"/>
                  <a:pt x="20782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1166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119" name="CasellaDiTesto 118">
            <a:extLst>
              <a:ext uri="{FF2B5EF4-FFF2-40B4-BE49-F238E27FC236}">
                <a16:creationId xmlns:a16="http://schemas.microsoft.com/office/drawing/2014/main" id="{378BCA45-7BB8-429B-81DE-D008BDB2D469}"/>
              </a:ext>
            </a:extLst>
          </p:cNvPr>
          <p:cNvSpPr txBox="1"/>
          <p:nvPr/>
        </p:nvSpPr>
        <p:spPr>
          <a:xfrm>
            <a:off x="1709990" y="5756664"/>
            <a:ext cx="4075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b="1" kern="1200" dirty="0">
                <a:solidFill>
                  <a:srgbClr val="0070C0"/>
                </a:solidFill>
              </a:rPr>
              <a:t>Technological features</a:t>
            </a:r>
          </a:p>
        </p:txBody>
      </p:sp>
      <p:sp>
        <p:nvSpPr>
          <p:cNvPr id="120" name="CasellaDiTesto 119">
            <a:extLst>
              <a:ext uri="{FF2B5EF4-FFF2-40B4-BE49-F238E27FC236}">
                <a16:creationId xmlns:a16="http://schemas.microsoft.com/office/drawing/2014/main" id="{27AC7DBB-81EB-4EB1-899E-AFC0093F6B60}"/>
              </a:ext>
            </a:extLst>
          </p:cNvPr>
          <p:cNvSpPr txBox="1"/>
          <p:nvPr/>
        </p:nvSpPr>
        <p:spPr>
          <a:xfrm>
            <a:off x="11201400" y="5808881"/>
            <a:ext cx="3541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b="1" kern="1200" dirty="0">
                <a:solidFill>
                  <a:srgbClr val="0070C0"/>
                </a:solidFill>
              </a:rPr>
              <a:t>Main functionalities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C5E7281D-3A42-4F55-BF3D-F7DE8D633DA1}"/>
              </a:ext>
            </a:extLst>
          </p:cNvPr>
          <p:cNvCxnSpPr>
            <a:cxnSpLocks/>
          </p:cNvCxnSpPr>
          <p:nvPr/>
        </p:nvCxnSpPr>
        <p:spPr>
          <a:xfrm>
            <a:off x="16078200" y="2241779"/>
            <a:ext cx="0" cy="1914356"/>
          </a:xfrm>
          <a:prstGeom prst="straightConnector1">
            <a:avLst/>
          </a:prstGeom>
          <a:ln w="28575" cap="sq">
            <a:solidFill>
              <a:schemeClr val="tx1"/>
            </a:solidFill>
            <a:bevel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tangolo 5">
            <a:extLst>
              <a:ext uri="{FF2B5EF4-FFF2-40B4-BE49-F238E27FC236}">
                <a16:creationId xmlns:a16="http://schemas.microsoft.com/office/drawing/2014/main" id="{B519C81B-6302-423B-8CAA-7CA8A08C6BC0}"/>
              </a:ext>
            </a:extLst>
          </p:cNvPr>
          <p:cNvSpPr/>
          <p:nvPr/>
        </p:nvSpPr>
        <p:spPr>
          <a:xfrm rot="5400000">
            <a:off x="15496915" y="2996017"/>
            <a:ext cx="17475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NimbusSanL-Regu"/>
              </a:rPr>
              <a:t>20 -</a:t>
            </a:r>
            <a:r>
              <a:rPr lang="en-US" sz="2400" dirty="0">
                <a:latin typeface="CMSY10"/>
              </a:rPr>
              <a:t> </a:t>
            </a:r>
            <a:r>
              <a:rPr lang="en-US" sz="2400" dirty="0">
                <a:latin typeface="NimbusSanL-Regu"/>
              </a:rPr>
              <a:t>100 µm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8055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DC2638C-5393-8193-AE1F-0314EBDC039B}"/>
              </a:ext>
            </a:extLst>
          </p:cNvPr>
          <p:cNvGrpSpPr/>
          <p:nvPr/>
        </p:nvGrpSpPr>
        <p:grpSpPr>
          <a:xfrm>
            <a:off x="2094470" y="1299006"/>
            <a:ext cx="13375365" cy="7688988"/>
            <a:chOff x="0" y="-532533"/>
            <a:chExt cx="19767257" cy="19241235"/>
          </a:xfrm>
        </p:grpSpPr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7DCB5AA2-3E79-8C4C-85A5-591CFD2EED24}"/>
                </a:ext>
              </a:extLst>
            </p:cNvPr>
            <p:cNvGraphicFramePr/>
            <p:nvPr/>
          </p:nvGraphicFramePr>
          <p:xfrm>
            <a:off x="0" y="9783954"/>
            <a:ext cx="19767257" cy="89247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7" name="Chart 6">
              <a:extLst>
                <a:ext uri="{FF2B5EF4-FFF2-40B4-BE49-F238E27FC236}">
                  <a16:creationId xmlns:a16="http://schemas.microsoft.com/office/drawing/2014/main" id="{D442F65A-8EE5-F79B-739D-B760F42B6192}"/>
                </a:ext>
              </a:extLst>
            </p:cNvPr>
            <p:cNvGraphicFramePr/>
            <p:nvPr/>
          </p:nvGraphicFramePr>
          <p:xfrm>
            <a:off x="582785" y="-532533"/>
            <a:ext cx="18753477" cy="1039527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8AF2CC1-136E-319B-F547-6397BF5376CB}"/>
              </a:ext>
            </a:extLst>
          </p:cNvPr>
          <p:cNvSpPr txBox="1"/>
          <p:nvPr/>
        </p:nvSpPr>
        <p:spPr>
          <a:xfrm>
            <a:off x="3022325" y="214969"/>
            <a:ext cx="13212271" cy="629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3000" b="1" dirty="0"/>
              <a:t>Spatial resolution as a function of the signal amplitude for 4 pitch sizes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740F37-9AD7-3C5B-BF4A-4F365D8F3759}"/>
              </a:ext>
            </a:extLst>
          </p:cNvPr>
          <p:cNvSpPr txBox="1"/>
          <p:nvPr/>
        </p:nvSpPr>
        <p:spPr>
          <a:xfrm>
            <a:off x="2094470" y="8987994"/>
            <a:ext cx="12223218" cy="1482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2400" b="1" dirty="0"/>
              <a:t>Executive summary: the resolution is 3% of the pixel size</a:t>
            </a:r>
          </a:p>
          <a:p>
            <a:pPr>
              <a:lnSpc>
                <a:spcPct val="130000"/>
              </a:lnSpc>
            </a:pPr>
            <a:r>
              <a:rPr lang="en-IT" sz="2400" dirty="0"/>
              <a:t>(total amplitude = sum of the amplitudes of the 4 read-out electrodes at the pixel corner) </a:t>
            </a:r>
          </a:p>
          <a:p>
            <a:pPr>
              <a:lnSpc>
                <a:spcPct val="130000"/>
              </a:lnSpc>
            </a:pPr>
            <a:endParaRPr lang="en-IT" sz="2400" b="1" dirty="0"/>
          </a:p>
        </p:txBody>
      </p:sp>
    </p:spTree>
    <p:extLst>
      <p:ext uri="{BB962C8B-B14F-4D97-AF65-F5344CB8AC3E}">
        <p14:creationId xmlns:p14="http://schemas.microsoft.com/office/powerpoint/2010/main" val="4713379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850687-C935-7B05-56A1-CD4B5B82D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D42BACD5-DBBC-4041-9454-70A8D25A0F7B}" type="slidenum">
              <a:rPr lang="en-US" smtClean="0"/>
              <a:pPr algn="l"/>
              <a:t>31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D803B9-0B00-0A92-6C92-56345307F6D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for Gio'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BCD982-5353-8F97-EEB5-C808F47563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IT" dirty="0"/>
              <a:t>Latest FBK RSD production RSD2 </a:t>
            </a:r>
          </a:p>
        </p:txBody>
      </p:sp>
      <p:pic>
        <p:nvPicPr>
          <p:cNvPr id="6" name="Picture 5" descr="Calendar&#10;&#10;Description automatically generated">
            <a:extLst>
              <a:ext uri="{FF2B5EF4-FFF2-40B4-BE49-F238E27FC236}">
                <a16:creationId xmlns:a16="http://schemas.microsoft.com/office/drawing/2014/main" id="{DBC02C22-4FAC-EAB3-2660-CE67C5E80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1269" y="1245824"/>
            <a:ext cx="6954030" cy="40850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442F342-F408-B9D8-FBEE-007880A946A7}"/>
              </a:ext>
            </a:extLst>
          </p:cNvPr>
          <p:cNvSpPr txBox="1"/>
          <p:nvPr/>
        </p:nvSpPr>
        <p:spPr>
          <a:xfrm>
            <a:off x="847576" y="6153635"/>
            <a:ext cx="8013242" cy="4059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4050" b="1" dirty="0"/>
              <a:t>RSD2 crosse overall result:</a:t>
            </a:r>
          </a:p>
          <a:p>
            <a:pPr marL="428625" indent="-42862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4050" dirty="0"/>
              <a:t>S</a:t>
            </a:r>
            <a:r>
              <a:rPr lang="en-IT" sz="4050" dirty="0"/>
              <a:t>patial resolution ~ 3% pitch size</a:t>
            </a:r>
          </a:p>
          <a:p>
            <a:pPr marL="428625" indent="-428625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IT" sz="4050" dirty="0"/>
              <a:t>Temporal resolution ~ 35 ps, regardless of pitch size</a:t>
            </a:r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2ABD77D0-6CF0-04FC-088B-7717E6AAE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184" y="5499769"/>
            <a:ext cx="7777538" cy="45499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4AD077-AC11-2502-FEEA-16036980105B}"/>
              </a:ext>
            </a:extLst>
          </p:cNvPr>
          <p:cNvSpPr txBox="1"/>
          <p:nvPr/>
        </p:nvSpPr>
        <p:spPr>
          <a:xfrm>
            <a:off x="847577" y="1651842"/>
            <a:ext cx="7393628" cy="48693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IT" sz="4050" dirty="0"/>
              <a:t>The key feature of RSD2 is to design the electrodes to have as litt</a:t>
            </a:r>
            <a:r>
              <a:rPr lang="en-GB" sz="4050" dirty="0"/>
              <a:t>le</a:t>
            </a:r>
            <a:r>
              <a:rPr lang="en-IT" sz="4050" dirty="0"/>
              <a:t> metal as possible and to maximize sharing among the read-out pads at the corner of the pixel</a:t>
            </a:r>
          </a:p>
        </p:txBody>
      </p:sp>
    </p:spTree>
    <p:extLst>
      <p:ext uri="{BB962C8B-B14F-4D97-AF65-F5344CB8AC3E}">
        <p14:creationId xmlns:p14="http://schemas.microsoft.com/office/powerpoint/2010/main" val="13776312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DB3D453-96FB-140B-F595-F48F3872F27B}"/>
              </a:ext>
            </a:extLst>
          </p:cNvPr>
          <p:cNvCxnSpPr>
            <a:cxnSpLocks/>
          </p:cNvCxnSpPr>
          <p:nvPr/>
        </p:nvCxnSpPr>
        <p:spPr>
          <a:xfrm>
            <a:off x="2985249" y="1976719"/>
            <a:ext cx="0" cy="238013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C1D5B6-210C-4E09-0D96-5945917B4DD7}"/>
              </a:ext>
            </a:extLst>
          </p:cNvPr>
          <p:cNvCxnSpPr>
            <a:cxnSpLocks/>
          </p:cNvCxnSpPr>
          <p:nvPr/>
        </p:nvCxnSpPr>
        <p:spPr>
          <a:xfrm>
            <a:off x="7422782" y="1976719"/>
            <a:ext cx="0" cy="238013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DBBF3F4-D90C-C25B-037D-B4858BC249F5}"/>
              </a:ext>
            </a:extLst>
          </p:cNvPr>
          <p:cNvCxnSpPr/>
          <p:nvPr/>
        </p:nvCxnSpPr>
        <p:spPr>
          <a:xfrm>
            <a:off x="7382441" y="4565277"/>
            <a:ext cx="0" cy="179518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D17BB31-9D8E-F459-C8CA-F50B825712F7}"/>
              </a:ext>
            </a:extLst>
          </p:cNvPr>
          <p:cNvCxnSpPr/>
          <p:nvPr/>
        </p:nvCxnSpPr>
        <p:spPr>
          <a:xfrm>
            <a:off x="2924738" y="4565277"/>
            <a:ext cx="0" cy="179518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997996A-A441-9477-D808-D80365C32E69}"/>
              </a:ext>
            </a:extLst>
          </p:cNvPr>
          <p:cNvCxnSpPr>
            <a:cxnSpLocks/>
          </p:cNvCxnSpPr>
          <p:nvPr/>
        </p:nvCxnSpPr>
        <p:spPr>
          <a:xfrm flipH="1">
            <a:off x="2440643" y="6138582"/>
            <a:ext cx="260200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281AA0B-AAFC-AD04-61CE-F30EE0BE1768}"/>
              </a:ext>
            </a:extLst>
          </p:cNvPr>
          <p:cNvCxnSpPr>
            <a:cxnSpLocks/>
          </p:cNvCxnSpPr>
          <p:nvPr/>
        </p:nvCxnSpPr>
        <p:spPr>
          <a:xfrm flipH="1">
            <a:off x="2395660" y="2776818"/>
            <a:ext cx="264698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27EDFA-725B-B23E-1F45-728DF05100C5}"/>
              </a:ext>
            </a:extLst>
          </p:cNvPr>
          <p:cNvCxnSpPr>
            <a:cxnSpLocks/>
          </p:cNvCxnSpPr>
          <p:nvPr/>
        </p:nvCxnSpPr>
        <p:spPr>
          <a:xfrm flipH="1">
            <a:off x="5365377" y="2837330"/>
            <a:ext cx="29045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6868F0F-A3E5-8C20-1B2E-65979157EA82}"/>
              </a:ext>
            </a:extLst>
          </p:cNvPr>
          <p:cNvCxnSpPr>
            <a:cxnSpLocks/>
          </p:cNvCxnSpPr>
          <p:nvPr/>
        </p:nvCxnSpPr>
        <p:spPr>
          <a:xfrm flipH="1">
            <a:off x="5365377" y="6158753"/>
            <a:ext cx="29045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4D42D2EF-0D01-3631-3AFD-C68C03DBDE86}"/>
              </a:ext>
            </a:extLst>
          </p:cNvPr>
          <p:cNvGrpSpPr/>
          <p:nvPr/>
        </p:nvGrpSpPr>
        <p:grpSpPr>
          <a:xfrm>
            <a:off x="1738765" y="1976718"/>
            <a:ext cx="15678002" cy="6346050"/>
            <a:chOff x="1208603" y="730867"/>
            <a:chExt cx="10452001" cy="4230700"/>
          </a:xfrm>
        </p:grpSpPr>
        <p:pic>
          <p:nvPicPr>
            <p:cNvPr id="3" name="Picture 2" descr="Chart&#10;&#10;Description automatically generated">
              <a:extLst>
                <a:ext uri="{FF2B5EF4-FFF2-40B4-BE49-F238E27FC236}">
                  <a16:creationId xmlns:a16="http://schemas.microsoft.com/office/drawing/2014/main" id="{F47016B9-1692-843C-803A-F144FBDA51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8603" y="730867"/>
              <a:ext cx="10452001" cy="394052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7C9BB26-C53C-C2E7-313B-98193EE1EA41}"/>
                </a:ext>
              </a:extLst>
            </p:cNvPr>
            <p:cNvSpPr txBox="1"/>
            <p:nvPr/>
          </p:nvSpPr>
          <p:spPr>
            <a:xfrm>
              <a:off x="8868058" y="4374844"/>
              <a:ext cx="636357" cy="545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sz="4050" b="1" dirty="0"/>
                <a:t>(B)</a:t>
              </a:r>
              <a:endParaRPr lang="en-IT" sz="405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51AF20D-035B-5265-FD37-A6FC278EDBE7}"/>
                </a:ext>
              </a:extLst>
            </p:cNvPr>
            <p:cNvSpPr txBox="1"/>
            <p:nvPr/>
          </p:nvSpPr>
          <p:spPr>
            <a:xfrm>
              <a:off x="3197305" y="4416076"/>
              <a:ext cx="636357" cy="545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IT" sz="4050" b="1" dirty="0"/>
                <a:t>(A)</a:t>
              </a:r>
              <a:endParaRPr lang="en-IT" sz="405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3F8FFCD-91C1-851F-E811-553B6AB7C6C3}"/>
              </a:ext>
            </a:extLst>
          </p:cNvPr>
          <p:cNvSpPr txBox="1"/>
          <p:nvPr/>
        </p:nvSpPr>
        <p:spPr>
          <a:xfrm>
            <a:off x="3786524" y="312005"/>
            <a:ext cx="15224039" cy="818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4050" b="1" dirty="0"/>
              <a:t>Example of </a:t>
            </a:r>
            <a:r>
              <a:rPr lang="en-IT" sz="3000" b="1" dirty="0"/>
              <a:t>uniformity</a:t>
            </a:r>
            <a:r>
              <a:rPr lang="en-IT" sz="4050" b="1" dirty="0"/>
              <a:t> in the time resolution over the whole pad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3A0166-C41C-29FC-BC21-87DFCA805016}"/>
              </a:ext>
            </a:extLst>
          </p:cNvPr>
          <p:cNvSpPr txBox="1"/>
          <p:nvPr/>
        </p:nvSpPr>
        <p:spPr>
          <a:xfrm>
            <a:off x="2924738" y="8562962"/>
            <a:ext cx="13317084" cy="2438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IT" sz="4050" b="1" dirty="0"/>
              <a:t>Plot obtained by shooting laser shots (TCT system) over the whole pixel surface and comparing the trigger time with the reconstructed time</a:t>
            </a:r>
          </a:p>
        </p:txBody>
      </p:sp>
    </p:spTree>
    <p:extLst>
      <p:ext uri="{BB962C8B-B14F-4D97-AF65-F5344CB8AC3E}">
        <p14:creationId xmlns:p14="http://schemas.microsoft.com/office/powerpoint/2010/main" val="3115729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4AA62A8C-A7AA-4AC8-AE3C-E4B2151C34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78"/>
          <a:stretch/>
        </p:blipFill>
        <p:spPr>
          <a:xfrm>
            <a:off x="7909821" y="6756090"/>
            <a:ext cx="2848906" cy="27433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3274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LGAD Fabrication Technology</a:t>
            </a:r>
          </a:p>
        </p:txBody>
      </p:sp>
      <p:pic>
        <p:nvPicPr>
          <p:cNvPr id="39" name="Immagine 38">
            <a:extLst>
              <a:ext uri="{FF2B5EF4-FFF2-40B4-BE49-F238E27FC236}">
                <a16:creationId xmlns:a16="http://schemas.microsoft.com/office/drawing/2014/main" id="{BAFF58EF-7B20-4D08-B663-3DBA2C4AF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304" y="1850142"/>
            <a:ext cx="4721892" cy="4433701"/>
          </a:xfrm>
          <a:prstGeom prst="rect">
            <a:avLst/>
          </a:prstGeom>
        </p:spPr>
      </p:pic>
      <p:sp>
        <p:nvSpPr>
          <p:cNvPr id="40" name="Rectangle 7">
            <a:extLst>
              <a:ext uri="{FF2B5EF4-FFF2-40B4-BE49-F238E27FC236}">
                <a16:creationId xmlns:a16="http://schemas.microsoft.com/office/drawing/2014/main" id="{6AF2AC81-2D10-4D46-88A4-BF5B47D5F0A3}"/>
              </a:ext>
            </a:extLst>
          </p:cNvPr>
          <p:cNvSpPr/>
          <p:nvPr/>
        </p:nvSpPr>
        <p:spPr>
          <a:xfrm>
            <a:off x="550225" y="2095500"/>
            <a:ext cx="48007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cs typeface="Calibri" charset="0"/>
              </a:rPr>
              <a:t>Fabricated on 6 inches Wafers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cs typeface="Calibri" charset="0"/>
              </a:rPr>
              <a:t>Custom CMOS-like Technology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cs typeface="Calibri" charset="0"/>
              </a:rPr>
              <a:t>Fabricated in the FBK internal facility (ISO 9001:2015 certified) </a:t>
            </a:r>
          </a:p>
        </p:txBody>
      </p:sp>
      <p:pic>
        <p:nvPicPr>
          <p:cNvPr id="41" name="Immagine 40">
            <a:extLst>
              <a:ext uri="{FF2B5EF4-FFF2-40B4-BE49-F238E27FC236}">
                <a16:creationId xmlns:a16="http://schemas.microsoft.com/office/drawing/2014/main" id="{025490BA-97D9-4EB8-8409-B00AAA53C6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63" y="5524500"/>
            <a:ext cx="4528267" cy="3396200"/>
          </a:xfrm>
          <a:prstGeom prst="rect">
            <a:avLst/>
          </a:prstGeom>
        </p:spPr>
      </p:pic>
      <p:sp>
        <p:nvSpPr>
          <p:cNvPr id="42" name="Rettangolo 52">
            <a:extLst>
              <a:ext uri="{FF2B5EF4-FFF2-40B4-BE49-F238E27FC236}">
                <a16:creationId xmlns:a16="http://schemas.microsoft.com/office/drawing/2014/main" id="{72E19CFF-05FF-47AA-B01B-0C486CC38EE4}"/>
              </a:ext>
            </a:extLst>
          </p:cNvPr>
          <p:cNvSpPr/>
          <p:nvPr/>
        </p:nvSpPr>
        <p:spPr>
          <a:xfrm>
            <a:off x="9829800" y="1310670"/>
            <a:ext cx="52057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kern="1500" dirty="0">
                <a:ea typeface="Calibri" charset="0"/>
                <a:cs typeface="Calibri" charset="0"/>
              </a:rPr>
              <a:t>Single pads,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kern="1500" dirty="0">
                <a:ea typeface="Calibri" charset="0"/>
                <a:cs typeface="Calibri" charset="0"/>
              </a:rPr>
              <a:t>Pad arrays;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kern="1500" dirty="0">
                <a:ea typeface="Calibri" charset="0"/>
                <a:cs typeface="Calibri" charset="0"/>
              </a:rPr>
              <a:t>Strips;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kern="1500" dirty="0">
                <a:ea typeface="Calibri" charset="0"/>
                <a:cs typeface="Calibri" charset="0"/>
              </a:rPr>
              <a:t>Other pixelated  detectors….</a:t>
            </a:r>
          </a:p>
        </p:txBody>
      </p:sp>
      <p:pic>
        <p:nvPicPr>
          <p:cNvPr id="46" name="Picture 53">
            <a:extLst>
              <a:ext uri="{FF2B5EF4-FFF2-40B4-BE49-F238E27FC236}">
                <a16:creationId xmlns:a16="http://schemas.microsoft.com/office/drawing/2014/main" id="{940D2446-A21A-4E0E-A10D-6831152CEE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059" t="34999" r="38602" b="39233"/>
          <a:stretch/>
        </p:blipFill>
        <p:spPr>
          <a:xfrm>
            <a:off x="5334551" y="6560165"/>
            <a:ext cx="2244700" cy="2269275"/>
          </a:xfrm>
          <a:prstGeom prst="rect">
            <a:avLst/>
          </a:prstGeom>
        </p:spPr>
      </p:pic>
      <p:sp>
        <p:nvSpPr>
          <p:cNvPr id="62" name="Rettangolo 52">
            <a:extLst>
              <a:ext uri="{FF2B5EF4-FFF2-40B4-BE49-F238E27FC236}">
                <a16:creationId xmlns:a16="http://schemas.microsoft.com/office/drawing/2014/main" id="{F96CD475-5EFA-4675-B450-2153A669A9E7}"/>
              </a:ext>
            </a:extLst>
          </p:cNvPr>
          <p:cNvSpPr/>
          <p:nvPr/>
        </p:nvSpPr>
        <p:spPr>
          <a:xfrm>
            <a:off x="14279144" y="3196894"/>
            <a:ext cx="40217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b="1" kern="1500" dirty="0">
                <a:ea typeface="Calibri" charset="0"/>
                <a:cs typeface="Calibri" charset="0"/>
              </a:rPr>
              <a:t>Large area detectors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t-IT" sz="2800" kern="1500" dirty="0">
                <a:ea typeface="Calibri" charset="0"/>
                <a:cs typeface="Calibri" charset="0"/>
              </a:rPr>
              <a:t>U</a:t>
            </a:r>
            <a:r>
              <a:rPr lang="en-US" sz="2800" kern="1500" dirty="0">
                <a:ea typeface="Calibri" charset="0"/>
                <a:cs typeface="Calibri" charset="0"/>
              </a:rPr>
              <a:t>p to ~ 3x3 cm2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2DCABEF-5E45-4298-A7DA-F786C278CA3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2" t="10412" r="12430" b="11419"/>
          <a:stretch/>
        </p:blipFill>
        <p:spPr>
          <a:xfrm>
            <a:off x="14279144" y="5420358"/>
            <a:ext cx="3959597" cy="4103368"/>
          </a:xfrm>
          <a:prstGeom prst="ellipse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AF7C6D0-2612-40CF-ADFE-40083213764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" t="5926" r="5907" b="9407"/>
          <a:stretch/>
        </p:blipFill>
        <p:spPr>
          <a:xfrm>
            <a:off x="10311005" y="3390900"/>
            <a:ext cx="4800600" cy="465431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777163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FBK LGAD Technology Roadmap</a:t>
            </a:r>
            <a:endParaRPr lang="uk-UA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82B87C6F-CEE1-4EDB-909F-7E71279A7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0400" y="57782"/>
            <a:ext cx="1356879" cy="1356879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6712C0AC-244E-4BF7-AD2F-87F0840128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0" y="1426640"/>
            <a:ext cx="1754343" cy="97366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9FC3056-D03E-49BB-97C4-7EAD737121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58340" y="1318926"/>
            <a:ext cx="1064271" cy="1064271"/>
          </a:xfrm>
          <a:prstGeom prst="rect">
            <a:avLst/>
          </a:prstGeom>
        </p:spPr>
      </p:pic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7AEAAAAF-77BE-4336-B49B-080F3987D6F9}"/>
              </a:ext>
            </a:extLst>
          </p:cNvPr>
          <p:cNvSpPr/>
          <p:nvPr/>
        </p:nvSpPr>
        <p:spPr>
          <a:xfrm>
            <a:off x="940378" y="2895089"/>
            <a:ext cx="2819400" cy="838200"/>
          </a:xfrm>
          <a:prstGeom prst="round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UFSD</a:t>
            </a: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A06181E1-6780-47F7-9D4C-DD1E713747C3}"/>
              </a:ext>
            </a:extLst>
          </p:cNvPr>
          <p:cNvSpPr/>
          <p:nvPr/>
        </p:nvSpPr>
        <p:spPr>
          <a:xfrm>
            <a:off x="5524500" y="2836719"/>
            <a:ext cx="4842140" cy="838200"/>
          </a:xfrm>
          <a:prstGeom prst="round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Fast timing and radiation resistance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DB73C21B-56FF-4E66-8387-416C53B8541C}"/>
              </a:ext>
            </a:extLst>
          </p:cNvPr>
          <p:cNvSpPr/>
          <p:nvPr/>
        </p:nvSpPr>
        <p:spPr>
          <a:xfrm>
            <a:off x="10647195" y="2847109"/>
            <a:ext cx="4842140" cy="838200"/>
          </a:xfrm>
          <a:prstGeom prst="round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4D-tracking at HL-LHC</a:t>
            </a:r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9B0D43E2-2623-4760-9CD6-FD8E378C39C8}"/>
              </a:ext>
            </a:extLst>
          </p:cNvPr>
          <p:cNvSpPr/>
          <p:nvPr/>
        </p:nvSpPr>
        <p:spPr>
          <a:xfrm>
            <a:off x="902278" y="4363670"/>
            <a:ext cx="2819400" cy="838200"/>
          </a:xfrm>
          <a:prstGeom prst="roundRect">
            <a:avLst/>
          </a:prstGeom>
          <a:solidFill>
            <a:srgbClr val="FFC000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 err="1">
                <a:solidFill>
                  <a:schemeClr val="bg1"/>
                </a:solidFill>
              </a:rPr>
              <a:t>iLGAD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(double-sided)</a:t>
            </a: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FE906600-3BAE-4208-9F65-8E2189AB12A2}"/>
              </a:ext>
            </a:extLst>
          </p:cNvPr>
          <p:cNvSpPr/>
          <p:nvPr/>
        </p:nvSpPr>
        <p:spPr>
          <a:xfrm>
            <a:off x="5486400" y="4305300"/>
            <a:ext cx="4842140" cy="838200"/>
          </a:xfrm>
          <a:prstGeom prst="round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Fine-segmentation, Thin-Entrance window </a:t>
            </a:r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2233A842-75C2-4040-A053-5FD2D834C693}"/>
              </a:ext>
            </a:extLst>
          </p:cNvPr>
          <p:cNvSpPr/>
          <p:nvPr/>
        </p:nvSpPr>
        <p:spPr>
          <a:xfrm>
            <a:off x="871623" y="7478162"/>
            <a:ext cx="3581401" cy="838200"/>
          </a:xfrm>
          <a:prstGeom prst="roundRect">
            <a:avLst/>
          </a:prstGeom>
          <a:solidFill>
            <a:srgbClr val="00B050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RSD (Resistive </a:t>
            </a:r>
          </a:p>
          <a:p>
            <a:pPr algn="ctr"/>
            <a:r>
              <a:rPr lang="en-US" sz="2800" dirty="0">
                <a:solidFill>
                  <a:schemeClr val="bg1"/>
                </a:solidFill>
              </a:rPr>
              <a:t>Silicon Detectors)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78A62205-7824-4DC1-804F-BE2724533DC9}"/>
              </a:ext>
            </a:extLst>
          </p:cNvPr>
          <p:cNvSpPr/>
          <p:nvPr/>
        </p:nvSpPr>
        <p:spPr>
          <a:xfrm>
            <a:off x="871624" y="5928269"/>
            <a:ext cx="3581400" cy="838200"/>
          </a:xfrm>
          <a:prstGeom prst="roundRect">
            <a:avLst/>
          </a:prstGeom>
          <a:solidFill>
            <a:srgbClr val="7030A0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TI-LGAD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(trench-isolated)</a:t>
            </a:r>
          </a:p>
        </p:txBody>
      </p:sp>
      <p:sp>
        <p:nvSpPr>
          <p:cNvPr id="22" name="Rettangolo con angoli arrotondati 21">
            <a:extLst>
              <a:ext uri="{FF2B5EF4-FFF2-40B4-BE49-F238E27FC236}">
                <a16:creationId xmlns:a16="http://schemas.microsoft.com/office/drawing/2014/main" id="{E9D573F0-DEA6-40F3-AEA9-A3C1EF892789}"/>
              </a:ext>
            </a:extLst>
          </p:cNvPr>
          <p:cNvSpPr/>
          <p:nvPr/>
        </p:nvSpPr>
        <p:spPr>
          <a:xfrm>
            <a:off x="10647195" y="4305300"/>
            <a:ext cx="4842140" cy="838200"/>
          </a:xfrm>
          <a:prstGeom prst="round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Soft x-ray detection</a:t>
            </a:r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D24DD178-7559-470D-875C-2EAF14902EB4}"/>
              </a:ext>
            </a:extLst>
          </p:cNvPr>
          <p:cNvSpPr/>
          <p:nvPr/>
        </p:nvSpPr>
        <p:spPr>
          <a:xfrm>
            <a:off x="5493327" y="7540849"/>
            <a:ext cx="7245902" cy="838200"/>
          </a:xfrm>
          <a:prstGeom prst="round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New red-out paradigm: high temporal- and space-resolution with reduced # of channels </a:t>
            </a:r>
          </a:p>
        </p:txBody>
      </p:sp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4A2744C2-D27B-49E5-A3AC-7106EBEC9E06}"/>
              </a:ext>
            </a:extLst>
          </p:cNvPr>
          <p:cNvSpPr/>
          <p:nvPr/>
        </p:nvSpPr>
        <p:spPr>
          <a:xfrm>
            <a:off x="13335000" y="7478162"/>
            <a:ext cx="2721524" cy="838200"/>
          </a:xfrm>
          <a:prstGeom prst="round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4D-tracking</a:t>
            </a:r>
          </a:p>
        </p:txBody>
      </p:sp>
      <p:sp>
        <p:nvSpPr>
          <p:cNvPr id="28" name="Rettangolo con angoli arrotondati 27">
            <a:extLst>
              <a:ext uri="{FF2B5EF4-FFF2-40B4-BE49-F238E27FC236}">
                <a16:creationId xmlns:a16="http://schemas.microsoft.com/office/drawing/2014/main" id="{D9011216-F0B8-4ED8-9C6A-3159C17D16A5}"/>
              </a:ext>
            </a:extLst>
          </p:cNvPr>
          <p:cNvSpPr/>
          <p:nvPr/>
        </p:nvSpPr>
        <p:spPr>
          <a:xfrm>
            <a:off x="5524500" y="5928269"/>
            <a:ext cx="5247396" cy="838200"/>
          </a:xfrm>
          <a:prstGeom prst="round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Fine segmentation, fast-timing, radiation resistance</a:t>
            </a:r>
          </a:p>
        </p:txBody>
      </p: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559A6076-9B89-4017-A307-98616F10BE7E}"/>
              </a:ext>
            </a:extLst>
          </p:cNvPr>
          <p:cNvSpPr/>
          <p:nvPr/>
        </p:nvSpPr>
        <p:spPr>
          <a:xfrm>
            <a:off x="11049000" y="5891731"/>
            <a:ext cx="4359824" cy="838200"/>
          </a:xfrm>
          <a:prstGeom prst="round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4D-tracking, soft x-ray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BA8C126-0DFC-43B3-A3F3-F1464F88AD1B}"/>
              </a:ext>
            </a:extLst>
          </p:cNvPr>
          <p:cNvSpPr txBox="1"/>
          <p:nvPr/>
        </p:nvSpPr>
        <p:spPr>
          <a:xfrm>
            <a:off x="3923482" y="1673945"/>
            <a:ext cx="8730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kern="1200" dirty="0">
                <a:latin typeface="+mn-lt"/>
                <a:cs typeface="+mn-cs"/>
              </a:rPr>
              <a:t>Different designs</a:t>
            </a:r>
            <a:r>
              <a:rPr lang="en-US" sz="2800" dirty="0"/>
              <a:t>, optimized for different applications</a:t>
            </a:r>
            <a:endParaRPr lang="en-US" sz="2800" kern="1200" dirty="0"/>
          </a:p>
        </p:txBody>
      </p:sp>
      <p:sp>
        <p:nvSpPr>
          <p:cNvPr id="4" name="Freccia circolare a destra 3">
            <a:extLst>
              <a:ext uri="{FF2B5EF4-FFF2-40B4-BE49-F238E27FC236}">
                <a16:creationId xmlns:a16="http://schemas.microsoft.com/office/drawing/2014/main" id="{4A8AB6DC-6620-4EAB-A21A-679CD9EEB3DE}"/>
              </a:ext>
            </a:extLst>
          </p:cNvPr>
          <p:cNvSpPr/>
          <p:nvPr/>
        </p:nvSpPr>
        <p:spPr>
          <a:xfrm>
            <a:off x="457200" y="3314700"/>
            <a:ext cx="304800" cy="1600200"/>
          </a:xfrm>
          <a:prstGeom prst="curved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20" name="Freccia circolare a destra 19">
            <a:extLst>
              <a:ext uri="{FF2B5EF4-FFF2-40B4-BE49-F238E27FC236}">
                <a16:creationId xmlns:a16="http://schemas.microsoft.com/office/drawing/2014/main" id="{83BC1844-8664-40D5-A6AC-C1D891596C35}"/>
              </a:ext>
            </a:extLst>
          </p:cNvPr>
          <p:cNvSpPr/>
          <p:nvPr/>
        </p:nvSpPr>
        <p:spPr>
          <a:xfrm>
            <a:off x="443344" y="3314188"/>
            <a:ext cx="304800" cy="2972311"/>
          </a:xfrm>
          <a:prstGeom prst="curved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21" name="Freccia circolare a destra 20">
            <a:extLst>
              <a:ext uri="{FF2B5EF4-FFF2-40B4-BE49-F238E27FC236}">
                <a16:creationId xmlns:a16="http://schemas.microsoft.com/office/drawing/2014/main" id="{4C0E9FC1-2BBE-4555-8805-74B52AC2081C}"/>
              </a:ext>
            </a:extLst>
          </p:cNvPr>
          <p:cNvSpPr/>
          <p:nvPr/>
        </p:nvSpPr>
        <p:spPr>
          <a:xfrm>
            <a:off x="289210" y="3313676"/>
            <a:ext cx="445078" cy="4725424"/>
          </a:xfrm>
          <a:prstGeom prst="curved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297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UFSD: Recipe for fast timing</a:t>
            </a:r>
            <a:endParaRPr lang="uk-UA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CED7A84-3A8B-404A-B462-8AB4F8AD1F1C}"/>
              </a:ext>
            </a:extLst>
          </p:cNvPr>
          <p:cNvSpPr txBox="1"/>
          <p:nvPr/>
        </p:nvSpPr>
        <p:spPr>
          <a:xfrm>
            <a:off x="3276600" y="1830884"/>
            <a:ext cx="124875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kern="1200" dirty="0">
                <a:latin typeface="+mn-lt"/>
                <a:cs typeface="+mn-cs"/>
              </a:rPr>
              <a:t>Key factors governing time resolution of LGADs.</a:t>
            </a:r>
          </a:p>
          <a:p>
            <a:pPr algn="ctr"/>
            <a:r>
              <a:rPr lang="en-US" sz="2800" dirty="0"/>
              <a:t>Both design &amp; technology</a:t>
            </a: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6A3577ED-2964-40DE-AD93-2849F5F75C2C}"/>
              </a:ext>
            </a:extLst>
          </p:cNvPr>
          <p:cNvSpPr/>
          <p:nvPr/>
        </p:nvSpPr>
        <p:spPr>
          <a:xfrm>
            <a:off x="523240" y="4671265"/>
            <a:ext cx="10363197" cy="19520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HR p-type</a:t>
            </a: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10C3B4B6-209B-48E9-B844-FDAD49BB9D27}"/>
              </a:ext>
            </a:extLst>
          </p:cNvPr>
          <p:cNvSpPr/>
          <p:nvPr/>
        </p:nvSpPr>
        <p:spPr>
          <a:xfrm>
            <a:off x="650657" y="4671264"/>
            <a:ext cx="4369633" cy="2223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n+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1D22C528-FF8A-4F74-B7EA-E8E9AA8FFF3F}"/>
              </a:ext>
            </a:extLst>
          </p:cNvPr>
          <p:cNvSpPr/>
          <p:nvPr/>
        </p:nvSpPr>
        <p:spPr>
          <a:xfrm>
            <a:off x="4628671" y="4893617"/>
            <a:ext cx="391619" cy="4447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1F9CFA47-F56B-4A4D-B60B-F0BB43C27BC6}"/>
              </a:ext>
            </a:extLst>
          </p:cNvPr>
          <p:cNvSpPr/>
          <p:nvPr/>
        </p:nvSpPr>
        <p:spPr>
          <a:xfrm>
            <a:off x="650657" y="4893617"/>
            <a:ext cx="391619" cy="4447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96AA766D-B9FF-45ED-8940-3B68D0B2EB97}"/>
              </a:ext>
            </a:extLst>
          </p:cNvPr>
          <p:cNvSpPr/>
          <p:nvPr/>
        </p:nvSpPr>
        <p:spPr>
          <a:xfrm>
            <a:off x="523240" y="4448911"/>
            <a:ext cx="10363187" cy="26005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oxide</a:t>
            </a: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10A1FBE3-0683-471C-9A5A-06C36D603488}"/>
              </a:ext>
            </a:extLst>
          </p:cNvPr>
          <p:cNvSpPr/>
          <p:nvPr/>
        </p:nvSpPr>
        <p:spPr>
          <a:xfrm>
            <a:off x="2458844" y="4448909"/>
            <a:ext cx="515289" cy="2223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ttangolo 31">
            <a:extLst>
              <a:ext uri="{FF2B5EF4-FFF2-40B4-BE49-F238E27FC236}">
                <a16:creationId xmlns:a16="http://schemas.microsoft.com/office/drawing/2014/main" id="{0CDCB45D-03DC-4273-8C8F-FADF04AC009C}"/>
              </a:ext>
            </a:extLst>
          </p:cNvPr>
          <p:cNvSpPr/>
          <p:nvPr/>
        </p:nvSpPr>
        <p:spPr>
          <a:xfrm>
            <a:off x="2153419" y="4226556"/>
            <a:ext cx="1135508" cy="2223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metal</a:t>
            </a: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0FD6D2DE-24D7-4376-AA46-A68C86CC0A85}"/>
              </a:ext>
            </a:extLst>
          </p:cNvPr>
          <p:cNvSpPr/>
          <p:nvPr/>
        </p:nvSpPr>
        <p:spPr>
          <a:xfrm>
            <a:off x="1227779" y="5430645"/>
            <a:ext cx="3282847" cy="30326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Gain layer</a:t>
            </a: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3C68A7DF-DB77-4979-AE3F-52E4A6570194}"/>
              </a:ext>
            </a:extLst>
          </p:cNvPr>
          <p:cNvSpPr/>
          <p:nvPr/>
        </p:nvSpPr>
        <p:spPr>
          <a:xfrm>
            <a:off x="6358666" y="4671264"/>
            <a:ext cx="4369633" cy="2223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n+</a:t>
            </a:r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9087F597-FD6E-4BB7-9290-687DA810F775}"/>
              </a:ext>
            </a:extLst>
          </p:cNvPr>
          <p:cNvSpPr/>
          <p:nvPr/>
        </p:nvSpPr>
        <p:spPr>
          <a:xfrm>
            <a:off x="10336680" y="4893617"/>
            <a:ext cx="391619" cy="4447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9D16204F-A9DC-4A69-BD66-07BC81E24C75}"/>
              </a:ext>
            </a:extLst>
          </p:cNvPr>
          <p:cNvSpPr/>
          <p:nvPr/>
        </p:nvSpPr>
        <p:spPr>
          <a:xfrm>
            <a:off x="6358666" y="4893617"/>
            <a:ext cx="391619" cy="44470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4BE029A9-6CD4-4835-8194-88F72EC7142F}"/>
              </a:ext>
            </a:extLst>
          </p:cNvPr>
          <p:cNvSpPr/>
          <p:nvPr/>
        </p:nvSpPr>
        <p:spPr>
          <a:xfrm>
            <a:off x="8166853" y="4448909"/>
            <a:ext cx="515289" cy="2223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2BAD8FB3-486C-4A24-9D9D-C979FDD66410}"/>
              </a:ext>
            </a:extLst>
          </p:cNvPr>
          <p:cNvSpPr/>
          <p:nvPr/>
        </p:nvSpPr>
        <p:spPr>
          <a:xfrm>
            <a:off x="7861428" y="4226556"/>
            <a:ext cx="1135508" cy="2223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metal</a:t>
            </a:r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A610EDC5-A9A3-49D4-989C-CF30BDF98C64}"/>
              </a:ext>
            </a:extLst>
          </p:cNvPr>
          <p:cNvSpPr/>
          <p:nvPr/>
        </p:nvSpPr>
        <p:spPr>
          <a:xfrm>
            <a:off x="6935788" y="5430645"/>
            <a:ext cx="3282847" cy="26339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Gain layer</a:t>
            </a: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DC03D007-7E1D-47E5-B491-3C26B6974A2A}"/>
              </a:ext>
            </a:extLst>
          </p:cNvPr>
          <p:cNvSpPr/>
          <p:nvPr/>
        </p:nvSpPr>
        <p:spPr>
          <a:xfrm>
            <a:off x="5519755" y="4755321"/>
            <a:ext cx="390489" cy="4274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65CC3E0C-E91B-410C-9753-C2CB5D34F52F}"/>
              </a:ext>
            </a:extLst>
          </p:cNvPr>
          <p:cNvSpPr/>
          <p:nvPr/>
        </p:nvSpPr>
        <p:spPr>
          <a:xfrm>
            <a:off x="533400" y="6623325"/>
            <a:ext cx="10363197" cy="111958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LR p-type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7ED6E01-CEE0-4CC7-878E-692731C8CC10}"/>
              </a:ext>
            </a:extLst>
          </p:cNvPr>
          <p:cNvSpPr/>
          <p:nvPr/>
        </p:nvSpPr>
        <p:spPr>
          <a:xfrm>
            <a:off x="13480962" y="4337348"/>
            <a:ext cx="456678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highlight>
                  <a:srgbClr val="1166B3"/>
                </a:highlight>
              </a:rPr>
              <a:t>Thickness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highlight>
                  <a:srgbClr val="FF0000"/>
                </a:highlight>
              </a:rPr>
              <a:t>Gain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highlight>
                  <a:srgbClr val="FFFF00"/>
                </a:highlight>
              </a:rPr>
              <a:t>Drift velocity of e</a:t>
            </a:r>
            <a:r>
              <a:rPr lang="en-US" sz="2800" baseline="30000" dirty="0">
                <a:highlight>
                  <a:srgbClr val="FFFF00"/>
                </a:highlight>
              </a:rPr>
              <a:t>-</a:t>
            </a:r>
            <a:r>
              <a:rPr lang="en-US" sz="2800" dirty="0">
                <a:highlight>
                  <a:srgbClr val="FFFF00"/>
                </a:highlight>
              </a:rPr>
              <a:t> in the bulk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Pad geometry (weighing field)</a:t>
            </a:r>
            <a:endParaRPr lang="en-US" dirty="0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FCFDCC24-11BA-4483-8453-ACBB5FA2075A}"/>
              </a:ext>
            </a:extLst>
          </p:cNvPr>
          <p:cNvCxnSpPr>
            <a:cxnSpLocks/>
          </p:cNvCxnSpPr>
          <p:nvPr/>
        </p:nvCxnSpPr>
        <p:spPr>
          <a:xfrm>
            <a:off x="11125200" y="4708969"/>
            <a:ext cx="0" cy="1914356"/>
          </a:xfrm>
          <a:prstGeom prst="straightConnector1">
            <a:avLst/>
          </a:prstGeom>
          <a:ln w="28575" cap="sq">
            <a:solidFill>
              <a:schemeClr val="tx1"/>
            </a:solidFill>
            <a:bevel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E3A608F0-6B23-4830-A05C-51D410BD72D0}"/>
              </a:ext>
            </a:extLst>
          </p:cNvPr>
          <p:cNvCxnSpPr>
            <a:cxnSpLocks/>
          </p:cNvCxnSpPr>
          <p:nvPr/>
        </p:nvCxnSpPr>
        <p:spPr>
          <a:xfrm flipH="1">
            <a:off x="11201400" y="4578940"/>
            <a:ext cx="2373857" cy="603814"/>
          </a:xfrm>
          <a:prstGeom prst="straightConnector1">
            <a:avLst/>
          </a:prstGeom>
          <a:ln w="38100" cap="sq">
            <a:solidFill>
              <a:srgbClr val="0070C0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>
            <a:extLst>
              <a:ext uri="{FF2B5EF4-FFF2-40B4-BE49-F238E27FC236}">
                <a16:creationId xmlns:a16="http://schemas.microsoft.com/office/drawing/2014/main" id="{91897849-C1DC-4616-87A2-731061E4F7B7}"/>
              </a:ext>
            </a:extLst>
          </p:cNvPr>
          <p:cNvCxnSpPr>
            <a:cxnSpLocks/>
          </p:cNvCxnSpPr>
          <p:nvPr/>
        </p:nvCxnSpPr>
        <p:spPr>
          <a:xfrm flipH="1">
            <a:off x="10178542" y="5182754"/>
            <a:ext cx="3472915" cy="483393"/>
          </a:xfrm>
          <a:prstGeom prst="straightConnector1">
            <a:avLst/>
          </a:prstGeom>
          <a:ln w="38100" cap="sq">
            <a:solidFill>
              <a:srgbClr val="FF0000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DD5BF6F6-9F22-47AB-8EAB-98BB379F00BC}"/>
              </a:ext>
            </a:extLst>
          </p:cNvPr>
          <p:cNvCxnSpPr>
            <a:cxnSpLocks/>
          </p:cNvCxnSpPr>
          <p:nvPr/>
        </p:nvCxnSpPr>
        <p:spPr>
          <a:xfrm flipH="1">
            <a:off x="9155685" y="5783033"/>
            <a:ext cx="4356411" cy="486928"/>
          </a:xfrm>
          <a:prstGeom prst="straightConnector1">
            <a:avLst/>
          </a:prstGeom>
          <a:ln w="38100" cap="sq">
            <a:solidFill>
              <a:srgbClr val="FFFF00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213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Recipe for fast timing</a:t>
            </a:r>
            <a:endParaRPr lang="uk-UA" dirty="0"/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B2FFEF2D-3D84-4B41-94DA-B85AFEF07C6A}"/>
              </a:ext>
            </a:extLst>
          </p:cNvPr>
          <p:cNvSpPr/>
          <p:nvPr/>
        </p:nvSpPr>
        <p:spPr>
          <a:xfrm>
            <a:off x="381000" y="1934856"/>
            <a:ext cx="2184368" cy="584775"/>
          </a:xfrm>
          <a:prstGeom prst="round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Gain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4FEB192-B0A9-4BC1-AFDD-72601CD2D58E}"/>
              </a:ext>
            </a:extLst>
          </p:cNvPr>
          <p:cNvSpPr txBox="1"/>
          <p:nvPr/>
        </p:nvSpPr>
        <p:spPr>
          <a:xfrm>
            <a:off x="381000" y="2676891"/>
            <a:ext cx="7315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Gain depends on GL dose and Bias Voltage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High Gain reduces the jitter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At too high gain the time resolution is dominated by Landau noise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C391C1F-2B1D-46B9-9FBE-17858EFC6C36}"/>
              </a:ext>
            </a:extLst>
          </p:cNvPr>
          <p:cNvSpPr txBox="1"/>
          <p:nvPr/>
        </p:nvSpPr>
        <p:spPr>
          <a:xfrm>
            <a:off x="228362" y="7423438"/>
            <a:ext cx="8858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Target gain should be reached at a Bias where the e- velocity in the bulk is saturated (E &gt; 3e4 V/cm)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For 50 µm the target is </a:t>
            </a:r>
            <a:r>
              <a:rPr lang="en-US" sz="2800" b="1" dirty="0"/>
              <a:t>G~10 at V &gt; 200 Volts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0C4EA89E-D00B-44D8-8099-A776CA164E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99" t="857" r="11481" b="1925"/>
          <a:stretch/>
        </p:blipFill>
        <p:spPr>
          <a:xfrm>
            <a:off x="9601200" y="1668532"/>
            <a:ext cx="5400000" cy="3474968"/>
          </a:xfrm>
          <a:prstGeom prst="rect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9B6C1E36-BDF6-49A8-AE3A-ABB853F249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42" r="7895"/>
          <a:stretch/>
        </p:blipFill>
        <p:spPr>
          <a:xfrm>
            <a:off x="9618518" y="6030705"/>
            <a:ext cx="5400000" cy="2893725"/>
          </a:xfrm>
          <a:prstGeom prst="rect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DB0673CC-6999-43AF-A820-DE739011A8E4}"/>
              </a:ext>
            </a:extLst>
          </p:cNvPr>
          <p:cNvSpPr/>
          <p:nvPr/>
        </p:nvSpPr>
        <p:spPr>
          <a:xfrm>
            <a:off x="8763000" y="9371041"/>
            <a:ext cx="32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800" i="1" dirty="0">
                <a:solidFill>
                  <a:srgbClr val="333333"/>
                </a:solidFill>
                <a:latin typeface="+mj-lt"/>
              </a:rPr>
              <a:t>Sadrozinski et al 2018 Rep. Prog. Phys. </a:t>
            </a:r>
            <a:r>
              <a:rPr lang="sv-SE" sz="1800" b="1" i="1" dirty="0">
                <a:solidFill>
                  <a:srgbClr val="333333"/>
                </a:solidFill>
                <a:latin typeface="+mj-lt"/>
              </a:rPr>
              <a:t>81</a:t>
            </a:r>
            <a:r>
              <a:rPr lang="sv-SE" sz="1800" i="1" dirty="0">
                <a:solidFill>
                  <a:srgbClr val="333333"/>
                </a:solidFill>
                <a:latin typeface="+mj-lt"/>
              </a:rPr>
              <a:t> 026101</a:t>
            </a:r>
            <a:endParaRPr lang="en-US" sz="1800" i="1" dirty="0">
              <a:latin typeface="+mj-lt"/>
            </a:endParaRP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68BDDF0F-277D-463A-9845-81EBA38FCAD3}"/>
              </a:ext>
            </a:extLst>
          </p:cNvPr>
          <p:cNvCxnSpPr>
            <a:cxnSpLocks/>
          </p:cNvCxnSpPr>
          <p:nvPr/>
        </p:nvCxnSpPr>
        <p:spPr>
          <a:xfrm flipH="1">
            <a:off x="10363200" y="3771900"/>
            <a:ext cx="6705600" cy="0"/>
          </a:xfrm>
          <a:prstGeom prst="line">
            <a:avLst/>
          </a:prstGeom>
          <a:ln w="38100" cap="sq">
            <a:solidFill>
              <a:schemeClr val="tx1"/>
            </a:solidFill>
            <a:prstDash val="sysDash"/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ttangolo 21">
            <a:extLst>
              <a:ext uri="{FF2B5EF4-FFF2-40B4-BE49-F238E27FC236}">
                <a16:creationId xmlns:a16="http://schemas.microsoft.com/office/drawing/2014/main" id="{ADCA5DF6-B9DB-49E3-9E94-65A59ACF2B9A}"/>
              </a:ext>
            </a:extLst>
          </p:cNvPr>
          <p:cNvSpPr/>
          <p:nvPr/>
        </p:nvSpPr>
        <p:spPr>
          <a:xfrm>
            <a:off x="11564230" y="2627666"/>
            <a:ext cx="1007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</a:rPr>
              <a:t>timing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AF81AE41-A0DC-4E15-AAF1-5701AF7B53D5}"/>
              </a:ext>
            </a:extLst>
          </p:cNvPr>
          <p:cNvSpPr/>
          <p:nvPr/>
        </p:nvSpPr>
        <p:spPr>
          <a:xfrm>
            <a:off x="476250" y="6613043"/>
            <a:ext cx="2184368" cy="584775"/>
          </a:xfrm>
          <a:prstGeom prst="round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Bulk </a:t>
            </a:r>
            <a:r>
              <a:rPr lang="en-US" sz="2800" dirty="0" err="1">
                <a:solidFill>
                  <a:schemeClr val="bg1"/>
                </a:solidFill>
              </a:rPr>
              <a:t>E</a:t>
            </a:r>
            <a:r>
              <a:rPr lang="en-US" sz="2800" baseline="-25000" dirty="0" err="1">
                <a:solidFill>
                  <a:schemeClr val="bg1"/>
                </a:solidFill>
              </a:rPr>
              <a:t>field</a:t>
            </a:r>
            <a:endParaRPr lang="en-US" sz="2800" baseline="-25000" dirty="0">
              <a:solidFill>
                <a:schemeClr val="bg1"/>
              </a:solidFill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D27A4805-6275-409F-B300-D614EBBBEAF1}"/>
              </a:ext>
            </a:extLst>
          </p:cNvPr>
          <p:cNvSpPr/>
          <p:nvPr/>
        </p:nvSpPr>
        <p:spPr>
          <a:xfrm>
            <a:off x="1333500" y="5080920"/>
            <a:ext cx="731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Rule: use the minimum gain that allows</a:t>
            </a:r>
          </a:p>
          <a:p>
            <a:r>
              <a:rPr lang="en-US" i="1" dirty="0"/>
              <a:t>reaching the minimum value in time resolution</a:t>
            </a:r>
            <a:endParaRPr lang="en-US" sz="2800" i="1" dirty="0"/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BA3C8000-665F-4797-9158-F7E6077B83D2}"/>
              </a:ext>
            </a:extLst>
          </p:cNvPr>
          <p:cNvSpPr/>
          <p:nvPr/>
        </p:nvSpPr>
        <p:spPr>
          <a:xfrm>
            <a:off x="15369232" y="3395972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/>
              <a:t>Landau floor</a:t>
            </a:r>
            <a:endParaRPr lang="en-US" i="1" dirty="0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BC9225FF-D410-46CF-9483-669848763389}"/>
              </a:ext>
            </a:extLst>
          </p:cNvPr>
          <p:cNvSpPr/>
          <p:nvPr/>
        </p:nvSpPr>
        <p:spPr>
          <a:xfrm>
            <a:off x="11180951" y="3869405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rgbClr val="1166B3"/>
                </a:solidFill>
              </a:rPr>
              <a:t>jitter</a:t>
            </a:r>
            <a:endParaRPr lang="en-US" i="1" dirty="0">
              <a:solidFill>
                <a:srgbClr val="1166B3"/>
              </a:solidFill>
            </a:endParaRPr>
          </a:p>
        </p:txBody>
      </p: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F9CF2BA7-8233-4CB5-812F-A3B2CAEE0EA3}"/>
              </a:ext>
            </a:extLst>
          </p:cNvPr>
          <p:cNvCxnSpPr>
            <a:cxnSpLocks/>
          </p:cNvCxnSpPr>
          <p:nvPr/>
        </p:nvCxnSpPr>
        <p:spPr>
          <a:xfrm flipH="1">
            <a:off x="10515600" y="7796775"/>
            <a:ext cx="2209800" cy="1"/>
          </a:xfrm>
          <a:prstGeom prst="line">
            <a:avLst/>
          </a:prstGeom>
          <a:ln w="38100" cap="sq">
            <a:solidFill>
              <a:schemeClr val="tx1"/>
            </a:solidFill>
            <a:prstDash val="sysDash"/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0452D0E8-A7E9-46F6-983A-BEB868E7FA23}"/>
              </a:ext>
            </a:extLst>
          </p:cNvPr>
          <p:cNvCxnSpPr>
            <a:cxnSpLocks/>
          </p:cNvCxnSpPr>
          <p:nvPr/>
        </p:nvCxnSpPr>
        <p:spPr>
          <a:xfrm flipV="1">
            <a:off x="12725400" y="7796775"/>
            <a:ext cx="0" cy="394725"/>
          </a:xfrm>
          <a:prstGeom prst="line">
            <a:avLst/>
          </a:prstGeom>
          <a:ln w="38100" cap="sq">
            <a:solidFill>
              <a:schemeClr val="tx1"/>
            </a:solidFill>
            <a:prstDash val="sysDash"/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e 34">
            <a:extLst>
              <a:ext uri="{FF2B5EF4-FFF2-40B4-BE49-F238E27FC236}">
                <a16:creationId xmlns:a16="http://schemas.microsoft.com/office/drawing/2014/main" id="{09E9B7B1-7F37-4149-961D-E48D660EE92C}"/>
              </a:ext>
            </a:extLst>
          </p:cNvPr>
          <p:cNvSpPr/>
          <p:nvPr/>
        </p:nvSpPr>
        <p:spPr>
          <a:xfrm>
            <a:off x="12569441" y="7665092"/>
            <a:ext cx="304800" cy="304800"/>
          </a:xfrm>
          <a:prstGeom prst="ellipse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>
              <a:solidFill>
                <a:schemeClr val="tx1"/>
              </a:solidFill>
            </a:endParaRPr>
          </a:p>
        </p:txBody>
      </p: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14F40847-0C53-44DB-97D9-182DA2207A27}"/>
              </a:ext>
            </a:extLst>
          </p:cNvPr>
          <p:cNvCxnSpPr>
            <a:cxnSpLocks/>
            <a:endCxn id="35" idx="6"/>
          </p:cNvCxnSpPr>
          <p:nvPr/>
        </p:nvCxnSpPr>
        <p:spPr>
          <a:xfrm flipH="1">
            <a:off x="12874241" y="7050621"/>
            <a:ext cx="2398009" cy="766871"/>
          </a:xfrm>
          <a:prstGeom prst="line">
            <a:avLst/>
          </a:prstGeom>
          <a:ln w="38100" cap="sq">
            <a:solidFill>
              <a:schemeClr val="tx1"/>
            </a:solidFill>
            <a:prstDash val="solid"/>
            <a:bevel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ttangolo 38">
            <a:extLst>
              <a:ext uri="{FF2B5EF4-FFF2-40B4-BE49-F238E27FC236}">
                <a16:creationId xmlns:a16="http://schemas.microsoft.com/office/drawing/2014/main" id="{E8DBDCDD-9759-44D7-AC8A-C602BCDC858D}"/>
              </a:ext>
            </a:extLst>
          </p:cNvPr>
          <p:cNvSpPr/>
          <p:nvPr/>
        </p:nvSpPr>
        <p:spPr>
          <a:xfrm>
            <a:off x="15421090" y="6605566"/>
            <a:ext cx="20681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/>
              <a:t>Working point</a:t>
            </a:r>
            <a:endParaRPr lang="en-US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A3E3ABCB-3902-4BD6-8B06-EFF3292000C8}"/>
                  </a:ext>
                </a:extLst>
              </p:cNvPr>
              <p:cNvSpPr txBox="1"/>
              <p:nvPr/>
            </p:nvSpPr>
            <p:spPr>
              <a:xfrm>
                <a:off x="16291119" y="912112"/>
                <a:ext cx="1185389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US" sz="280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US" sz="2800" b="0" dirty="0"/>
              </a:p>
            </p:txBody>
          </p:sp>
        </mc:Choice>
        <mc:Fallback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A3E3ABCB-3902-4BD6-8B06-EFF3292000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1119" y="912112"/>
                <a:ext cx="1185389" cy="81823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B61600DD-467B-46E8-944A-C92DF2102014}"/>
                  </a:ext>
                </a:extLst>
              </p:cNvPr>
              <p:cNvSpPr/>
              <p:nvPr/>
            </p:nvSpPr>
            <p:spPr>
              <a:xfrm>
                <a:off x="14687740" y="1017187"/>
                <a:ext cx="168667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slew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rate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B61600DD-467B-46E8-944A-C92DF21020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7740" y="1017187"/>
                <a:ext cx="1686679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2008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7027086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Recipe for fast timing</a:t>
            </a:r>
            <a:endParaRPr lang="uk-UA" dirty="0"/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B2FFEF2D-3D84-4B41-94DA-B85AFEF07C6A}"/>
              </a:ext>
            </a:extLst>
          </p:cNvPr>
          <p:cNvSpPr/>
          <p:nvPr/>
        </p:nvSpPr>
        <p:spPr>
          <a:xfrm>
            <a:off x="296114" y="1897494"/>
            <a:ext cx="3352800" cy="533400"/>
          </a:xfrm>
          <a:prstGeom prst="round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Thickness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ED5A521-987C-4836-A2AC-E1285CCD8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7483" y="2239941"/>
            <a:ext cx="4793956" cy="345038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53308C43-BD52-411D-9F41-FA8F16106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8480" y="6089152"/>
            <a:ext cx="5205639" cy="343805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34CDEFB7-E176-4F19-8126-E45AA58C16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30" t="658" r="10029" b="3581"/>
          <a:stretch/>
        </p:blipFill>
        <p:spPr>
          <a:xfrm>
            <a:off x="2583941" y="5867400"/>
            <a:ext cx="7772400" cy="4076257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BA3C6523-1905-4565-BE1B-09FB717F51CC}"/>
              </a:ext>
            </a:extLst>
          </p:cNvPr>
          <p:cNvSpPr txBox="1"/>
          <p:nvPr/>
        </p:nvSpPr>
        <p:spPr>
          <a:xfrm>
            <a:off x="-216038" y="3029692"/>
            <a:ext cx="4375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/>
              <a:t>Reducing Thickness -&gt;  </a:t>
            </a:r>
            <a:endParaRPr lang="en-US" sz="2800" kern="1200" dirty="0">
              <a:latin typeface="+mn-lt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CBA6DD2-912C-4811-A529-EC9F0A717119}"/>
              </a:ext>
            </a:extLst>
          </p:cNvPr>
          <p:cNvSpPr txBox="1"/>
          <p:nvPr/>
        </p:nvSpPr>
        <p:spPr>
          <a:xfrm>
            <a:off x="4414978" y="2890076"/>
            <a:ext cx="64054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</a:rPr>
              <a:t>Higher slew-rate</a:t>
            </a:r>
          </a:p>
          <a:p>
            <a:r>
              <a:rPr lang="en-US" sz="2800" kern="1200" dirty="0">
                <a:solidFill>
                  <a:srgbClr val="00B050"/>
                </a:solidFill>
                <a:latin typeface="+mn-lt"/>
                <a:cs typeface="+mn-cs"/>
              </a:rPr>
              <a:t>Lower Landau and Time-walk</a:t>
            </a:r>
          </a:p>
          <a:p>
            <a:r>
              <a:rPr lang="en-US" sz="2800" dirty="0">
                <a:solidFill>
                  <a:srgbClr val="C00000"/>
                </a:solidFill>
              </a:rPr>
              <a:t>High capacitance</a:t>
            </a:r>
          </a:p>
          <a:p>
            <a:r>
              <a:rPr lang="en-US" sz="2800" kern="1200" dirty="0">
                <a:solidFill>
                  <a:srgbClr val="C00000"/>
                </a:solidFill>
                <a:latin typeface="+mn-lt"/>
                <a:cs typeface="+mn-cs"/>
              </a:rPr>
              <a:t>Less radiation resistance (SEB)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361BD27-43C2-44BC-B6AD-1705DFE729D8}"/>
              </a:ext>
            </a:extLst>
          </p:cNvPr>
          <p:cNvSpPr txBox="1"/>
          <p:nvPr/>
        </p:nvSpPr>
        <p:spPr>
          <a:xfrm>
            <a:off x="4404092" y="4907949"/>
            <a:ext cx="3480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Trade off ~ 50 um</a:t>
            </a:r>
            <a:endParaRPr lang="en-US" sz="3200" kern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A8964FDA-6AAC-4AE8-A6B4-94B9051B61FC}"/>
                  </a:ext>
                </a:extLst>
              </p:cNvPr>
              <p:cNvSpPr txBox="1"/>
              <p:nvPr/>
            </p:nvSpPr>
            <p:spPr>
              <a:xfrm>
                <a:off x="14478000" y="1055422"/>
                <a:ext cx="1185389" cy="818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0" i="1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kern="12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dt</m:t>
                          </m:r>
                        </m:den>
                      </m:f>
                      <m:r>
                        <a:rPr lang="en-US" sz="280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en-US" sz="2800" b="0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A8964FDA-6AAC-4AE8-A6B4-94B9051B61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0" y="1055422"/>
                <a:ext cx="1185389" cy="81823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9FAD461E-3CF3-4CFE-BFBC-2E4793757E24}"/>
                  </a:ext>
                </a:extLst>
              </p:cNvPr>
              <p:cNvSpPr/>
              <p:nvPr/>
            </p:nvSpPr>
            <p:spPr>
              <a:xfrm>
                <a:off x="12874621" y="1160497"/>
                <a:ext cx="168667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slew</m:t>
                      </m:r>
                      <m:r>
                        <a:rPr lang="en-US" sz="28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>
                          <a:latin typeface="Cambria Math" panose="02040503050406030204" pitchFamily="18" charset="0"/>
                        </a:rPr>
                        <m:t>rate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9FAD461E-3CF3-4CFE-BFBC-2E4793757E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74621" y="1160497"/>
                <a:ext cx="1686679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ttangolo 13">
            <a:extLst>
              <a:ext uri="{FF2B5EF4-FFF2-40B4-BE49-F238E27FC236}">
                <a16:creationId xmlns:a16="http://schemas.microsoft.com/office/drawing/2014/main" id="{C9500173-01DD-4B29-AEFB-C77E3DB35C91}"/>
              </a:ext>
            </a:extLst>
          </p:cNvPr>
          <p:cNvSpPr/>
          <p:nvPr/>
        </p:nvSpPr>
        <p:spPr>
          <a:xfrm>
            <a:off x="10295590" y="5492724"/>
            <a:ext cx="32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1800" i="1" dirty="0">
                <a:solidFill>
                  <a:srgbClr val="333333"/>
                </a:solidFill>
                <a:latin typeface="+mj-lt"/>
              </a:rPr>
              <a:t>Sadrozinski et al 2018 Rep. Prog. Phys. </a:t>
            </a:r>
            <a:r>
              <a:rPr lang="sv-SE" sz="1800" b="1" i="1" dirty="0">
                <a:solidFill>
                  <a:srgbClr val="333333"/>
                </a:solidFill>
                <a:latin typeface="+mj-lt"/>
              </a:rPr>
              <a:t>81</a:t>
            </a:r>
            <a:r>
              <a:rPr lang="sv-SE" sz="1800" i="1" dirty="0">
                <a:solidFill>
                  <a:srgbClr val="333333"/>
                </a:solidFill>
                <a:latin typeface="+mj-lt"/>
              </a:rPr>
              <a:t> 026101</a:t>
            </a:r>
            <a:endParaRPr lang="en-US" sz="18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23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73270"/>
            <a:ext cx="16344900" cy="7155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Recipe for fast timing</a:t>
            </a:r>
            <a:endParaRPr lang="uk-UA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CED7A84-3A8B-404A-B462-8AB4F8AD1F1C}"/>
              </a:ext>
            </a:extLst>
          </p:cNvPr>
          <p:cNvSpPr txBox="1"/>
          <p:nvPr/>
        </p:nvSpPr>
        <p:spPr>
          <a:xfrm>
            <a:off x="3924589" y="1664032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1200" dirty="0">
                <a:latin typeface="+mn-lt"/>
                <a:cs typeface="+mn-cs"/>
              </a:rPr>
              <a:t>Latest test </a:t>
            </a:r>
            <a:r>
              <a:rPr lang="en-US" sz="2800" dirty="0"/>
              <a:t>with u</a:t>
            </a:r>
            <a:r>
              <a:rPr lang="en-US" sz="2800" kern="1200" dirty="0">
                <a:latin typeface="+mn-lt"/>
                <a:cs typeface="+mn-cs"/>
              </a:rPr>
              <a:t>ltra-thin LGADs </a:t>
            </a:r>
            <a:br>
              <a:rPr lang="en-US" sz="2800" kern="1200" dirty="0">
                <a:latin typeface="+mn-lt"/>
                <a:cs typeface="+mn-cs"/>
              </a:rPr>
            </a:br>
            <a:r>
              <a:rPr lang="en-US" sz="2800" dirty="0"/>
              <a:t>3</a:t>
            </a:r>
            <a:r>
              <a:rPr lang="en-US" sz="2800" kern="1200" dirty="0">
                <a:latin typeface="+mn-lt"/>
                <a:cs typeface="+mn-cs"/>
              </a:rPr>
              <a:t>5 </a:t>
            </a:r>
            <a:r>
              <a:rPr lang="en-US" sz="2800" kern="1200" dirty="0">
                <a:latin typeface="+mn-lt"/>
                <a:cs typeface="+mn-cs"/>
                <a:sym typeface="Symbol" panose="05050102010706020507" pitchFamily="18" charset="2"/>
              </a:rPr>
              <a:t></a:t>
            </a:r>
            <a:r>
              <a:rPr lang="en-US" sz="2800" kern="1200" dirty="0">
                <a:latin typeface="+mn-lt"/>
                <a:cs typeface="+mn-cs"/>
              </a:rPr>
              <a:t>m and 2</a:t>
            </a:r>
            <a:r>
              <a:rPr lang="en-US" sz="2800" dirty="0"/>
              <a:t>5 </a:t>
            </a:r>
            <a:r>
              <a:rPr lang="en-US" sz="2800" dirty="0">
                <a:sym typeface="Symbol" panose="05050102010706020507" pitchFamily="18" charset="2"/>
              </a:rPr>
              <a:t></a:t>
            </a:r>
            <a:r>
              <a:rPr lang="en-US" sz="2800" dirty="0"/>
              <a:t>m</a:t>
            </a:r>
            <a:endParaRPr lang="en-US" sz="2800" kern="1200" dirty="0">
              <a:latin typeface="+mn-lt"/>
              <a:cs typeface="+mn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DA0F5FE-9F31-41A0-8F5D-A2024A4DDC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12" t="5976" r="52778" b="10574"/>
          <a:stretch/>
        </p:blipFill>
        <p:spPr>
          <a:xfrm>
            <a:off x="282343" y="4780600"/>
            <a:ext cx="5400000" cy="4435714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BEAA7941-7374-4345-92C4-4DED730E0B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954" t="5874" r="6335" b="11956"/>
          <a:stretch/>
        </p:blipFill>
        <p:spPr>
          <a:xfrm>
            <a:off x="5715000" y="4838700"/>
            <a:ext cx="5400000" cy="4367598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D695184-16B9-4880-9B71-E537B2FE2E46}"/>
              </a:ext>
            </a:extLst>
          </p:cNvPr>
          <p:cNvSpPr txBox="1"/>
          <p:nvPr/>
        </p:nvSpPr>
        <p:spPr>
          <a:xfrm>
            <a:off x="6155871" y="4503867"/>
            <a:ext cx="3810000" cy="380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kern="1200" dirty="0">
                <a:latin typeface="+mn-lt"/>
                <a:cs typeface="+mn-cs"/>
              </a:rPr>
              <a:t>F. </a:t>
            </a:r>
            <a:r>
              <a:rPr lang="en-US" sz="1800" i="1" kern="1200" dirty="0" err="1">
                <a:latin typeface="+mn-lt"/>
                <a:cs typeface="+mn-cs"/>
              </a:rPr>
              <a:t>Carnesecchi</a:t>
            </a:r>
            <a:r>
              <a:rPr lang="en-US" sz="1800" i="1" kern="1200" dirty="0">
                <a:latin typeface="+mn-lt"/>
                <a:cs typeface="+mn-cs"/>
              </a:rPr>
              <a:t>, </a:t>
            </a:r>
            <a:r>
              <a:rPr lang="en-US" sz="1800" i="1" dirty="0">
                <a:hlinkClick r:id="rId3"/>
              </a:rPr>
              <a:t>arXiv:2208.05717 </a:t>
            </a:r>
            <a:endParaRPr lang="en-US" sz="1800" i="1" kern="1200" dirty="0">
              <a:latin typeface="+mn-lt"/>
              <a:cs typeface="+mn-cs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C13DA85-C6BF-4C2C-A724-441FDDA494FB}"/>
              </a:ext>
            </a:extLst>
          </p:cNvPr>
          <p:cNvSpPr txBox="1"/>
          <p:nvPr/>
        </p:nvSpPr>
        <p:spPr>
          <a:xfrm>
            <a:off x="419389" y="3459082"/>
            <a:ext cx="967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kern="1200" dirty="0">
                <a:latin typeface="+mn-lt"/>
                <a:cs typeface="+mn-cs"/>
              </a:rPr>
              <a:t>Ultra-thin sensors produced at FBK (EXFLU project)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Characterized at INFN Bologna, INFN Turin and CERN</a:t>
            </a:r>
            <a:endParaRPr lang="en-US" sz="2800" kern="1200" dirty="0">
              <a:latin typeface="+mn-lt"/>
              <a:cs typeface="+mn-cs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D58CB1C-BB9C-4C85-B0A4-5C7CD61D9554}"/>
              </a:ext>
            </a:extLst>
          </p:cNvPr>
          <p:cNvSpPr txBox="1"/>
          <p:nvPr/>
        </p:nvSpPr>
        <p:spPr>
          <a:xfrm>
            <a:off x="11523214" y="4151524"/>
            <a:ext cx="607898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35</a:t>
            </a:r>
            <a:r>
              <a:rPr lang="en-US" sz="2800" dirty="0">
                <a:sym typeface="Symbol" panose="05050102010706020507" pitchFamily="18" charset="2"/>
              </a:rPr>
              <a:t>µ</a:t>
            </a:r>
            <a:r>
              <a:rPr lang="en-US" sz="2800" dirty="0"/>
              <a:t>m thick LGADs approach 20ps time resolution (mainly thanks to Landau noise reduction)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No further improvement moving to 25 </a:t>
            </a:r>
            <a:r>
              <a:rPr lang="en-US" sz="2800" dirty="0">
                <a:sym typeface="Symbol" panose="05050102010706020507" pitchFamily="18" charset="2"/>
              </a:rPr>
              <a:t>µm</a:t>
            </a:r>
            <a:r>
              <a:rPr lang="en-US" sz="2800" dirty="0"/>
              <a:t>. Possible causes: 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higher substrate doping (not saturated electrons velocity in the bulk)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Higher noise of the sample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ED107499-2827-46E2-B928-D91A446711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6789" y="1427133"/>
            <a:ext cx="1524000" cy="793102"/>
          </a:xfrm>
          <a:prstGeom prst="rect">
            <a:avLst/>
          </a:prstGeom>
        </p:spPr>
      </p:pic>
      <p:sp>
        <p:nvSpPr>
          <p:cNvPr id="16" name="Rettangolo 15">
            <a:extLst>
              <a:ext uri="{FF2B5EF4-FFF2-40B4-BE49-F238E27FC236}">
                <a16:creationId xmlns:a16="http://schemas.microsoft.com/office/drawing/2014/main" id="{209A8DDE-DA1B-45A3-AFB5-58FC8B774955}"/>
              </a:ext>
            </a:extLst>
          </p:cNvPr>
          <p:cNvSpPr/>
          <p:nvPr/>
        </p:nvSpPr>
        <p:spPr>
          <a:xfrm>
            <a:off x="11620789" y="1515641"/>
            <a:ext cx="51486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/>
              <a:t>Wafers from eXFlu0 production</a:t>
            </a:r>
            <a:endParaRPr lang="en-US" i="1" dirty="0"/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CD08CFB7-1B45-40FD-95E8-59C21CAE3AB1}"/>
              </a:ext>
            </a:extLst>
          </p:cNvPr>
          <p:cNvSpPr/>
          <p:nvPr/>
        </p:nvSpPr>
        <p:spPr>
          <a:xfrm>
            <a:off x="296114" y="1897494"/>
            <a:ext cx="3352800" cy="533400"/>
          </a:xfrm>
          <a:prstGeom prst="round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Thickness</a:t>
            </a:r>
          </a:p>
        </p:txBody>
      </p:sp>
    </p:spTree>
    <p:extLst>
      <p:ext uri="{BB962C8B-B14F-4D97-AF65-F5344CB8AC3E}">
        <p14:creationId xmlns:p14="http://schemas.microsoft.com/office/powerpoint/2010/main" val="3318065456"/>
      </p:ext>
    </p:extLst>
  </p:cSld>
  <p:clrMapOvr>
    <a:masterClrMapping/>
  </p:clrMapOvr>
</p:sld>
</file>

<file path=ppt/theme/theme1.xml><?xml version="1.0" encoding="utf-8"?>
<a:theme xmlns:a="http://schemas.openxmlformats.org/drawingml/2006/main" name="General layout">
  <a:themeElements>
    <a:clrScheme name="IRIS Color Palett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166B3"/>
      </a:accent1>
      <a:accent2>
        <a:srgbClr val="C0504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r">
          <a:defRPr sz="6600" b="1" kern="1200" dirty="0">
            <a:solidFill>
              <a:schemeClr val="accent1"/>
            </a:solidFill>
            <a:latin typeface="+mn-lt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AM SLIDES">
  <a:themeElements>
    <a:clrScheme name="Personalizzato 15">
      <a:dk1>
        <a:srgbClr val="0A091B"/>
      </a:dk1>
      <a:lt1>
        <a:srgbClr val="FFFFFF"/>
      </a:lt1>
      <a:dk2>
        <a:srgbClr val="858591"/>
      </a:dk2>
      <a:lt2>
        <a:srgbClr val="FFFFFF"/>
      </a:lt2>
      <a:accent1>
        <a:srgbClr val="1166B3"/>
      </a:accent1>
      <a:accent2>
        <a:srgbClr val="C0C0C8"/>
      </a:accent2>
      <a:accent3>
        <a:srgbClr val="1166B3"/>
      </a:accent3>
      <a:accent4>
        <a:srgbClr val="1166B3"/>
      </a:accent4>
      <a:accent5>
        <a:srgbClr val="1166B3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LIDES WITH IMAGES">
  <a:themeElements>
    <a:clrScheme name="Personalizzato 15">
      <a:dk1>
        <a:srgbClr val="0A091B"/>
      </a:dk1>
      <a:lt1>
        <a:srgbClr val="FFFFFF"/>
      </a:lt1>
      <a:dk2>
        <a:srgbClr val="858591"/>
      </a:dk2>
      <a:lt2>
        <a:srgbClr val="FFFFFF"/>
      </a:lt2>
      <a:accent1>
        <a:srgbClr val="1166B3"/>
      </a:accent1>
      <a:accent2>
        <a:srgbClr val="C0C0C8"/>
      </a:accent2>
      <a:accent3>
        <a:srgbClr val="1166B3"/>
      </a:accent3>
      <a:accent4>
        <a:srgbClr val="1166B3"/>
      </a:accent4>
      <a:accent5>
        <a:srgbClr val="1166B3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ORTFOLIO">
  <a:themeElements>
    <a:clrScheme name="Personalizzato 15">
      <a:dk1>
        <a:srgbClr val="0A091B"/>
      </a:dk1>
      <a:lt1>
        <a:srgbClr val="FFFFFF"/>
      </a:lt1>
      <a:dk2>
        <a:srgbClr val="858591"/>
      </a:dk2>
      <a:lt2>
        <a:srgbClr val="FFFFFF"/>
      </a:lt2>
      <a:accent1>
        <a:srgbClr val="1166B3"/>
      </a:accent1>
      <a:accent2>
        <a:srgbClr val="C0C0C8"/>
      </a:accent2>
      <a:accent3>
        <a:srgbClr val="1166B3"/>
      </a:accent3>
      <a:accent4>
        <a:srgbClr val="1166B3"/>
      </a:accent4>
      <a:accent5>
        <a:srgbClr val="1166B3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21369</TotalTime>
  <Words>2424</Words>
  <Application>Microsoft Office PowerPoint</Application>
  <PresentationFormat>Personalizzato</PresentationFormat>
  <Paragraphs>381</Paragraphs>
  <Slides>32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32</vt:i4>
      </vt:variant>
    </vt:vector>
  </HeadingPairs>
  <TitlesOfParts>
    <vt:vector size="46" baseType="lpstr">
      <vt:lpstr>Arial</vt:lpstr>
      <vt:lpstr>Calibri</vt:lpstr>
      <vt:lpstr>Cambria Math</vt:lpstr>
      <vt:lpstr>CMSY10</vt:lpstr>
      <vt:lpstr>NimbusSanL-Regu</vt:lpstr>
      <vt:lpstr>Roboto</vt:lpstr>
      <vt:lpstr>Roboto Condensed</vt:lpstr>
      <vt:lpstr>Symbol</vt:lpstr>
      <vt:lpstr>Times New Roman</vt:lpstr>
      <vt:lpstr>Wingdings</vt:lpstr>
      <vt:lpstr>General layout</vt:lpstr>
      <vt:lpstr>TEAM SLIDES</vt:lpstr>
      <vt:lpstr>SLIDES WITH IMAGES</vt:lpstr>
      <vt:lpstr>PORTFOLIO</vt:lpstr>
      <vt:lpstr>FBK LGAD Technology  for fast timing</vt:lpstr>
      <vt:lpstr>Introduction and Motivation</vt:lpstr>
      <vt:lpstr>LGAD Technology</vt:lpstr>
      <vt:lpstr>LGAD Fabrication Technology</vt:lpstr>
      <vt:lpstr>FBK LGAD Technology Roadmap</vt:lpstr>
      <vt:lpstr>UFSD: Recipe for fast timing</vt:lpstr>
      <vt:lpstr>Recipe for fast timing</vt:lpstr>
      <vt:lpstr>Recipe for fast timing</vt:lpstr>
      <vt:lpstr>Recipe for fast timing</vt:lpstr>
      <vt:lpstr>Radiation Hardening</vt:lpstr>
      <vt:lpstr>Radiation Hardening</vt:lpstr>
      <vt:lpstr>Radiation Hardening</vt:lpstr>
      <vt:lpstr>Radiation Hardening</vt:lpstr>
      <vt:lpstr>Radiation Hardening</vt:lpstr>
      <vt:lpstr>Recipe for fast timing</vt:lpstr>
      <vt:lpstr>Recipe for fast timing</vt:lpstr>
      <vt:lpstr>Novel LGAD schemes for fine-segmentation</vt:lpstr>
      <vt:lpstr>Novel LGAD schemes for fine-segmentation</vt:lpstr>
      <vt:lpstr>Novel LGAD schemes for fine-segmentation</vt:lpstr>
      <vt:lpstr>RSD – Resistive Silicon Detectors (aka AC-LGADs)</vt:lpstr>
      <vt:lpstr>RSD – Resistive Silicon Detectors (aka AC-LGADs)</vt:lpstr>
      <vt:lpstr>RSD – Resistive Silicon Detectors (aka AC-LGADs)</vt:lpstr>
      <vt:lpstr>RSD – Resistive Silicon Detectors (aka AC-LGADs)</vt:lpstr>
      <vt:lpstr>Conclusions</vt:lpstr>
      <vt:lpstr>Thank you for your attention</vt:lpstr>
      <vt:lpstr>Radiation Hardening at extreme fluences</vt:lpstr>
      <vt:lpstr>LGAD – Radiation hardness</vt:lpstr>
      <vt:lpstr>TI-LGAD Production Batch: Electrical characterization</vt:lpstr>
      <vt:lpstr>Temporal resolution</vt:lpstr>
      <vt:lpstr>Presentazione standard di PowerPoint</vt:lpstr>
      <vt:lpstr>Presentazione standard di PowerPoint</vt:lpstr>
      <vt:lpstr>Presentazione standard di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Fondazione Bruno Kessler</dc:creator>
  <cp:lastModifiedBy>Giovanni Paternoster</cp:lastModifiedBy>
  <cp:revision>1517</cp:revision>
  <dcterms:created xsi:type="dcterms:W3CDTF">2015-01-20T11:47:48Z</dcterms:created>
  <dcterms:modified xsi:type="dcterms:W3CDTF">2022-09-05T06:54:50Z</dcterms:modified>
</cp:coreProperties>
</file>