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3" r:id="rId11"/>
    <p:sldId id="266" r:id="rId12"/>
    <p:sldId id="264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26" y="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95ED-51AD-4888-8FCC-1AB4E799196D}" type="datetimeFigureOut">
              <a:rPr lang="fr-FR" smtClean="0"/>
              <a:pPr/>
              <a:t>05/01/2011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BD24F-7853-48F6-AB3E-D35B77B492B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development of SDHCAL in </a:t>
            </a:r>
            <a:r>
              <a:rPr lang="en-US" dirty="0" err="1" smtClean="0"/>
              <a:t>Mokka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79512" y="3933056"/>
            <a:ext cx="8601000" cy="1752600"/>
          </a:xfrm>
        </p:spPr>
        <p:txBody>
          <a:bodyPr/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dirty="0"/>
              <a:t>Gabriel </a:t>
            </a:r>
            <a:r>
              <a:rPr lang="fr-FR" dirty="0" err="1" smtClean="0"/>
              <a:t>Musat</a:t>
            </a:r>
            <a:r>
              <a:rPr lang="fr-FR" dirty="0" smtClean="0"/>
              <a:t>,</a:t>
            </a:r>
            <a:r>
              <a:rPr lang="fr-FR" dirty="0"/>
              <a:t> </a:t>
            </a:r>
            <a:r>
              <a:rPr lang="fr-FR" dirty="0" smtClean="0"/>
              <a:t> </a:t>
            </a:r>
            <a:r>
              <a:rPr lang="fr-FR" dirty="0" err="1" smtClean="0"/>
              <a:t>Ran</a:t>
            </a:r>
            <a:r>
              <a:rPr lang="fr-FR" dirty="0" smtClean="0"/>
              <a:t> Han , Gerald </a:t>
            </a:r>
            <a:r>
              <a:rPr lang="fr-FR" dirty="0" err="1" smtClean="0"/>
              <a:t>Grenie</a:t>
            </a:r>
            <a:endParaRPr lang="fr-FR" dirty="0" smtClean="0"/>
          </a:p>
          <a:p>
            <a:r>
              <a:rPr lang="fr-FR" dirty="0" smtClean="0"/>
              <a:t>2011-01-05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geantino</a:t>
            </a:r>
            <a:r>
              <a:rPr lang="en-US" dirty="0" smtClean="0"/>
              <a:t> to do test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1400" dirty="0" smtClean="0"/>
              <a:t>1      -844 -1.9e+03      365     4e+04        0 2.11e+03  2.11e+03 </a:t>
            </a:r>
            <a:r>
              <a:rPr lang="fr-FR" sz="1400" dirty="0" err="1" smtClean="0"/>
              <a:t>BarrelHcalModule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2     -853 -1.92e+03      369     4e+04        0     21.8  2.13e+03  </a:t>
            </a:r>
            <a:r>
              <a:rPr lang="fr-FR" sz="1400" dirty="0" err="1" smtClean="0"/>
              <a:t>physiRPCFree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3     -853 -1.92e+03      369     4e+04        0    0.402  2.13e+03 </a:t>
            </a:r>
            <a:r>
              <a:rPr lang="fr-FR" sz="1400" dirty="0" err="1" smtClean="0"/>
              <a:t>physiRPCmylarCathode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4     -853 -1.92e+03      369     4e+04        0    0.196  2.13e+03 </a:t>
            </a:r>
            <a:r>
              <a:rPr lang="fr-FR" sz="1400" dirty="0" err="1" smtClean="0"/>
              <a:t>physiRPCGraphiteCathode</a:t>
            </a:r>
            <a:r>
              <a:rPr lang="fr-FR" sz="1400" dirty="0" smtClean="0"/>
              <a:t> Transportation</a:t>
            </a:r>
          </a:p>
          <a:p>
            <a:pPr marL="514350" indent="-514350">
              <a:buAutoNum type="arabicPlain" startAt="5"/>
            </a:pPr>
            <a:r>
              <a:rPr lang="fr-FR" sz="1400" dirty="0" smtClean="0"/>
              <a:t>-853 -1.92e+03      369     4e+04        0   0.0544  2.13e+03 </a:t>
            </a:r>
            <a:r>
              <a:rPr lang="fr-FR" sz="1400" dirty="0" err="1" smtClean="0"/>
              <a:t>physiRPCThickGlass</a:t>
            </a:r>
            <a:r>
              <a:rPr lang="fr-FR" sz="1400" dirty="0" smtClean="0"/>
              <a:t> Transportation</a:t>
            </a:r>
          </a:p>
          <a:p>
            <a:pPr marL="514350" indent="-514350">
              <a:buNone/>
            </a:pPr>
            <a:r>
              <a:rPr lang="fr-FR" sz="1400" dirty="0" smtClean="0"/>
              <a:t>6     -854 -1.92e+03      369     4e+04        0      1.2  2.13e+03 </a:t>
            </a:r>
            <a:r>
              <a:rPr lang="fr-FR" sz="1400" dirty="0" err="1" smtClean="0"/>
              <a:t>physiRPCGap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7     -854 -1.92e+03      370     4e+04        0     1.31  2.14e+03 </a:t>
            </a:r>
            <a:r>
              <a:rPr lang="fr-FR" sz="1400" dirty="0" err="1" smtClean="0"/>
              <a:t>physiRPCThinGlass</a:t>
            </a:r>
            <a:r>
              <a:rPr lang="fr-FR" sz="1400" dirty="0" smtClean="0"/>
              <a:t> Transportation</a:t>
            </a:r>
          </a:p>
          <a:p>
            <a:pPr marL="514350" indent="-514350">
              <a:buAutoNum type="arabicPlain" startAt="8"/>
            </a:pPr>
            <a:r>
              <a:rPr lang="fr-FR" sz="1400" dirty="0" smtClean="0"/>
              <a:t>-855 -1.92e+03      370     4e+04        0    0.761  2.14e+03 </a:t>
            </a:r>
            <a:r>
              <a:rPr lang="fr-FR" sz="1400" dirty="0" err="1" smtClean="0"/>
              <a:t>physiRPCGraphiteAnode</a:t>
            </a:r>
            <a:r>
              <a:rPr lang="fr-FR" sz="1400" dirty="0" smtClean="0"/>
              <a:t> Transportation</a:t>
            </a:r>
          </a:p>
          <a:p>
            <a:pPr marL="514350" indent="-514350">
              <a:buAutoNum type="arabicPlain" startAt="9"/>
            </a:pPr>
            <a:r>
              <a:rPr lang="fr-FR" sz="1400" dirty="0" smtClean="0"/>
              <a:t>-855 -1.92e+03      370     4e+04        0   0.0544  2.14e+03 </a:t>
            </a:r>
            <a:r>
              <a:rPr lang="fr-FR" sz="1400" dirty="0" err="1" smtClean="0"/>
              <a:t>physiRPCmylar</a:t>
            </a:r>
            <a:r>
              <a:rPr lang="fr-FR" sz="1400" dirty="0" smtClean="0"/>
              <a:t> Transportation</a:t>
            </a:r>
          </a:p>
          <a:p>
            <a:pPr marL="514350" indent="-514350">
              <a:buNone/>
            </a:pPr>
            <a:r>
              <a:rPr lang="fr-FR" sz="1400" dirty="0" smtClean="0"/>
              <a:t>10     -855 -1.92e+03      370     4e+04        0   0.0544  2.14e+03 </a:t>
            </a:r>
            <a:r>
              <a:rPr lang="fr-FR" sz="1400" dirty="0" err="1" smtClean="0"/>
              <a:t>physiRPCPCB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11     -855 -1.92e+03      370     4e+04        0     1.31  2.14e+03 </a:t>
            </a:r>
            <a:r>
              <a:rPr lang="fr-FR" sz="1400" dirty="0" err="1" smtClean="0"/>
              <a:t>physiRPCElectronics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12     -856 -1.93e+03      370     4e+04        0     1.74  2.14e+03 </a:t>
            </a:r>
            <a:r>
              <a:rPr lang="fr-FR" sz="1400" dirty="0" err="1" smtClean="0"/>
              <a:t>BarrelHcalModule</a:t>
            </a:r>
            <a:r>
              <a:rPr lang="fr-FR" sz="1400" dirty="0" smtClean="0"/>
              <a:t> Transportation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None/>
            </a:pPr>
            <a:r>
              <a:rPr lang="fr-FR" sz="1400" dirty="0" smtClean="0"/>
              <a:t> 1     -844 -1.9e+03      365     4e+04        0 2.11e+03  2.11e+03 </a:t>
            </a:r>
            <a:r>
              <a:rPr lang="fr-FR" sz="1400" dirty="0" err="1" smtClean="0"/>
              <a:t>BarrelHcalModule</a:t>
            </a:r>
            <a:r>
              <a:rPr lang="fr-FR" sz="1400" dirty="0" smtClean="0"/>
              <a:t> Transportation</a:t>
            </a:r>
          </a:p>
          <a:p>
            <a:pPr>
              <a:buAutoNum type="arabicPlain" startAt="2"/>
            </a:pPr>
            <a:r>
              <a:rPr lang="fr-FR" sz="1400" dirty="0" smtClean="0"/>
              <a:t>-853 -1.92e+03      369     4e+04        0     21.8  2.13e+03 </a:t>
            </a:r>
            <a:r>
              <a:rPr lang="fr-FR" sz="1400" dirty="0" err="1" smtClean="0"/>
              <a:t>SteelCassette</a:t>
            </a:r>
            <a:r>
              <a:rPr lang="fr-FR" sz="1400" dirty="0" smtClean="0"/>
              <a:t> Transportation</a:t>
            </a:r>
          </a:p>
          <a:p>
            <a:pPr>
              <a:buNone/>
            </a:pPr>
            <a:r>
              <a:rPr lang="fr-FR" sz="1400" dirty="0" smtClean="0"/>
              <a:t>3     -853 -1.92e+03      369     4e+04        0    0.544  2.13e+03 </a:t>
            </a:r>
            <a:r>
              <a:rPr lang="fr-FR" sz="1400" dirty="0" err="1" smtClean="0"/>
              <a:t>Scintillator</a:t>
            </a:r>
            <a:r>
              <a:rPr lang="fr-FR" sz="1400" dirty="0" smtClean="0"/>
              <a:t> Transportation</a:t>
            </a:r>
          </a:p>
          <a:p>
            <a:pPr>
              <a:buAutoNum type="arabicPlain" startAt="4"/>
            </a:pPr>
            <a:r>
              <a:rPr lang="fr-FR" sz="1400" dirty="0" smtClean="0"/>
              <a:t>-855 -1.92e+03      370     4e+04        0     3.26  2.14e+03         PCB Transportation</a:t>
            </a:r>
          </a:p>
          <a:p>
            <a:pPr>
              <a:buNone/>
            </a:pPr>
            <a:r>
              <a:rPr lang="fr-FR" sz="1400" dirty="0" smtClean="0"/>
              <a:t>5     -855 -1.92e+03      370     4e+04        0    0.761  2.14e+03          Cu Transportation</a:t>
            </a:r>
          </a:p>
          <a:p>
            <a:pPr>
              <a:buNone/>
            </a:pPr>
            <a:r>
              <a:rPr lang="fr-FR" sz="1400" dirty="0" smtClean="0"/>
              <a:t>6     -855 -1.92e+03      370     4e+04        0    0.109  2.14e+03 </a:t>
            </a:r>
            <a:r>
              <a:rPr lang="fr-FR" sz="1400" dirty="0" err="1" smtClean="0"/>
              <a:t>BarrelHcalModule</a:t>
            </a:r>
            <a:r>
              <a:rPr lang="fr-FR" sz="1400" dirty="0" smtClean="0"/>
              <a:t> Transportation</a:t>
            </a:r>
            <a:endParaRPr lang="fr-FR" sz="1400" dirty="0"/>
          </a:p>
        </p:txBody>
      </p:sp>
      <p:cxnSp>
        <p:nvCxnSpPr>
          <p:cNvPr id="5" name="Connecteur droit 4"/>
          <p:cNvCxnSpPr/>
          <p:nvPr/>
        </p:nvCxnSpPr>
        <p:spPr>
          <a:xfrm>
            <a:off x="0" y="4509120"/>
            <a:ext cx="91440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in Marlin-Pandora process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800" dirty="0" smtClean="0"/>
              <a:t>Two issues exist: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1: If chose RPC model, the GEAR file for HCAL not complete, need to add HCAL information to GEAR file by hand(next step)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2: for </a:t>
            </a:r>
            <a:r>
              <a:rPr lang="en-US" sz="2800" dirty="0" smtClean="0">
                <a:solidFill>
                  <a:srgbClr val="FF0000"/>
                </a:solidFill>
              </a:rPr>
              <a:t>ILD_01pre00 </a:t>
            </a:r>
            <a:r>
              <a:rPr lang="en-US" sz="2800" dirty="0" smtClean="0"/>
              <a:t>mode, default for </a:t>
            </a:r>
            <a:r>
              <a:rPr lang="en-US" sz="2800" dirty="0" err="1" smtClean="0"/>
              <a:t>Ecal</a:t>
            </a:r>
            <a:r>
              <a:rPr lang="en-US" sz="2800" dirty="0" smtClean="0"/>
              <a:t> is Silicon? For some events there is problem like</a:t>
            </a: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“[ ERROR "</a:t>
            </a:r>
            <a:r>
              <a:rPr lang="en-US" sz="2800" dirty="0" err="1" smtClean="0">
                <a:solidFill>
                  <a:srgbClr val="FF0000"/>
                </a:solidFill>
              </a:rPr>
              <a:t>MySiliconTracking</a:t>
            </a:r>
            <a:r>
              <a:rPr lang="en-US" sz="2800" dirty="0" smtClean="0">
                <a:solidFill>
                  <a:srgbClr val="FF0000"/>
                </a:solidFill>
              </a:rPr>
              <a:t>"] </a:t>
            </a:r>
            <a:r>
              <a:rPr lang="en-US" sz="2800" dirty="0" err="1" smtClean="0">
                <a:solidFill>
                  <a:srgbClr val="FF0000"/>
                </a:solidFill>
              </a:rPr>
              <a:t>SiliconTracking</a:t>
            </a:r>
            <a:r>
              <a:rPr lang="en-US" sz="2800" dirty="0" smtClean="0">
                <a:solidFill>
                  <a:srgbClr val="FF0000"/>
                </a:solidFill>
              </a:rPr>
              <a:t> =&gt; fatal error in FTD : layer is outside allowed range : 71”</a:t>
            </a:r>
          </a:p>
          <a:p>
            <a:pPr>
              <a:buNone/>
            </a:pPr>
            <a:r>
              <a:rPr lang="en-US" sz="2800" dirty="0" err="1" smtClean="0"/>
              <a:t>Ecal</a:t>
            </a:r>
            <a:r>
              <a:rPr lang="en-US" sz="2800" dirty="0" smtClean="0"/>
              <a:t> problem or Our Gear file Problem? </a:t>
            </a:r>
            <a:endParaRPr lang="fr-FR" sz="2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1;  drive SHcalRPC01 (</a:t>
            </a:r>
            <a:r>
              <a:rPr lang="en-US" sz="2800" dirty="0" err="1" smtClean="0"/>
              <a:t>Viedau</a:t>
            </a:r>
            <a:r>
              <a:rPr lang="en-US" sz="2800" dirty="0" smtClean="0"/>
              <a:t> model) did do any test yet, mainly to see spacers.</a:t>
            </a:r>
          </a:p>
          <a:p>
            <a:endParaRPr lang="en-US" sz="2800" dirty="0" smtClean="0"/>
          </a:p>
          <a:p>
            <a:r>
              <a:rPr lang="en-US" sz="2800" dirty="0" smtClean="0"/>
              <a:t>2; drive SHcalRPC02:  no pad </a:t>
            </a:r>
            <a:r>
              <a:rPr lang="en-US" sz="2800" dirty="0" err="1" smtClean="0"/>
              <a:t>seperation</a:t>
            </a:r>
            <a:r>
              <a:rPr lang="en-US" sz="2800" dirty="0" smtClean="0"/>
              <a:t> for this moment</a:t>
            </a:r>
          </a:p>
          <a:p>
            <a:endParaRPr lang="en-US" sz="2800" dirty="0" smtClean="0"/>
          </a:p>
          <a:p>
            <a:r>
              <a:rPr lang="en-US" sz="2800" dirty="0" smtClean="0"/>
              <a:t>3; not yet submit the new SHcalRPC02 to </a:t>
            </a:r>
            <a:r>
              <a:rPr lang="en-US" sz="2800" dirty="0" err="1" smtClean="0"/>
              <a:t>Mokka</a:t>
            </a:r>
            <a:r>
              <a:rPr lang="en-US" sz="2800" dirty="0" smtClean="0"/>
              <a:t> official yet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acqilc@lyoac20:/home/</a:t>
            </a:r>
            <a:r>
              <a:rPr lang="en-US" sz="2800" dirty="0" err="1" smtClean="0"/>
              <a:t>acqilc</a:t>
            </a:r>
            <a:r>
              <a:rPr lang="en-US" sz="2800" dirty="0" smtClean="0"/>
              <a:t>/</a:t>
            </a:r>
            <a:r>
              <a:rPr lang="en-US" sz="2800" dirty="0" err="1" smtClean="0"/>
              <a:t>rhan</a:t>
            </a:r>
            <a:r>
              <a:rPr lang="en-US" sz="2800" dirty="0" smtClean="0"/>
              <a:t>/SHcalRpc02.cc(</a:t>
            </a:r>
            <a:r>
              <a:rPr lang="en-US" sz="2800" dirty="0" err="1" smtClean="0"/>
              <a:t>hh</a:t>
            </a:r>
            <a:r>
              <a:rPr lang="en-US" sz="2800" dirty="0" smtClean="0"/>
              <a:t>)</a:t>
            </a:r>
          </a:p>
          <a:p>
            <a:endParaRPr lang="fr-FR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structure of </a:t>
            </a:r>
            <a:r>
              <a:rPr lang="en-US" dirty="0" err="1" smtClean="0"/>
              <a:t>Videau</a:t>
            </a:r>
            <a:r>
              <a:rPr lang="en-US" dirty="0" smtClean="0"/>
              <a:t> and Tesla</a:t>
            </a:r>
          </a:p>
          <a:p>
            <a:endParaRPr lang="en-US" dirty="0" smtClean="0"/>
          </a:p>
          <a:p>
            <a:r>
              <a:rPr lang="en-US" dirty="0" smtClean="0"/>
              <a:t>How to use</a:t>
            </a:r>
          </a:p>
          <a:p>
            <a:endParaRPr lang="en-US" dirty="0" smtClean="0"/>
          </a:p>
          <a:p>
            <a:r>
              <a:rPr lang="en-US" dirty="0" smtClean="0"/>
              <a:t>Test with </a:t>
            </a:r>
            <a:r>
              <a:rPr lang="en-US" dirty="0" err="1" smtClean="0"/>
              <a:t>geantino</a:t>
            </a:r>
            <a:r>
              <a:rPr lang="en-US" dirty="0" smtClean="0"/>
              <a:t> and Marlin-Pandora </a:t>
            </a:r>
            <a:endParaRPr lang="fr-F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en-US" dirty="0" smtClean="0"/>
              <a:t>Two </a:t>
            </a:r>
            <a:r>
              <a:rPr lang="en-US" dirty="0" err="1" smtClean="0"/>
              <a:t>SDHcal</a:t>
            </a:r>
            <a:r>
              <a:rPr lang="en-US" dirty="0" smtClean="0"/>
              <a:t> Mode in </a:t>
            </a:r>
            <a:r>
              <a:rPr lang="en-US" dirty="0" err="1" smtClean="0"/>
              <a:t>Mokka</a:t>
            </a:r>
            <a:endParaRPr lang="fr-F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221088"/>
            <a:ext cx="2963334" cy="2543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77073"/>
            <a:ext cx="2664296" cy="270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79512" y="4437112"/>
            <a:ext cx="136815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Tesla</a:t>
            </a:r>
            <a:endParaRPr lang="fr-FR" sz="2800" b="1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SHcalRPC02: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Keep </a:t>
            </a:r>
            <a:r>
              <a:rPr lang="en-US" dirty="0" err="1" smtClean="0">
                <a:solidFill>
                  <a:srgbClr val="7030A0"/>
                </a:solidFill>
              </a:rPr>
              <a:t>AHCal</a:t>
            </a:r>
            <a:r>
              <a:rPr lang="en-US" dirty="0" smtClean="0">
                <a:solidFill>
                  <a:srgbClr val="7030A0"/>
                </a:solidFill>
              </a:rPr>
              <a:t> information added </a:t>
            </a:r>
            <a:r>
              <a:rPr lang="en-US" dirty="0" err="1" smtClean="0">
                <a:solidFill>
                  <a:srgbClr val="7030A0"/>
                </a:solidFill>
              </a:rPr>
              <a:t>SDHCal</a:t>
            </a:r>
            <a:r>
              <a:rPr lang="en-US" dirty="0" smtClean="0">
                <a:solidFill>
                  <a:srgbClr val="7030A0"/>
                </a:solidFill>
              </a:rPr>
              <a:t> in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340768"/>
            <a:ext cx="2520280" cy="252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CALV3_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1720" y="1191728"/>
            <a:ext cx="3024336" cy="281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0" y="1628800"/>
            <a:ext cx="19077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err="1" smtClean="0"/>
              <a:t>Videau</a:t>
            </a:r>
            <a:endParaRPr lang="en-US" sz="2800" b="1" dirty="0" smtClean="0"/>
          </a:p>
          <a:p>
            <a:endParaRPr lang="fr-FR" sz="2800" b="1" dirty="0" smtClean="0"/>
          </a:p>
          <a:p>
            <a:r>
              <a:rPr lang="en-US" dirty="0" smtClean="0"/>
              <a:t>Drive: ~/</a:t>
            </a:r>
            <a:r>
              <a:rPr lang="en-US" dirty="0" err="1" smtClean="0"/>
              <a:t>Mokka</a:t>
            </a:r>
            <a:r>
              <a:rPr lang="en-US" dirty="0" smtClean="0"/>
              <a:t>/source/Geometry/LDC/</a:t>
            </a:r>
            <a:r>
              <a:rPr lang="en-US" dirty="0" smtClean="0">
                <a:solidFill>
                  <a:srgbClr val="7030A0"/>
                </a:solidFill>
              </a:rPr>
              <a:t>SHcalRPC01</a:t>
            </a:r>
          </a:p>
        </p:txBody>
      </p:sp>
      <p:cxnSp>
        <p:nvCxnSpPr>
          <p:cNvPr id="11" name="Connecteur droit 10"/>
          <p:cNvCxnSpPr/>
          <p:nvPr/>
        </p:nvCxnSpPr>
        <p:spPr>
          <a:xfrm>
            <a:off x="0" y="4005064"/>
            <a:ext cx="9144000" cy="0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Changes in </a:t>
            </a:r>
            <a:r>
              <a:rPr lang="en-US" dirty="0" err="1" smtClean="0"/>
              <a:t>Videau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2160240" cy="382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7" y="1628800"/>
            <a:ext cx="155685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683568" y="5845914"/>
            <a:ext cx="80283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The usage is the same as before, already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sumbit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to </a:t>
            </a:r>
            <a:r>
              <a:rPr lang="en-US" sz="2400" dirty="0" err="1" smtClean="0">
                <a:solidFill>
                  <a:srgbClr val="0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Mokka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 </a:t>
            </a:r>
            <a:endParaRPr kumimoji="0" lang="fr-FR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211960" y="1556792"/>
            <a:ext cx="46805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/>
              <a:t>Radius=4mm</a:t>
            </a:r>
            <a:r>
              <a:rPr lang="fr-FR" sz="2000" dirty="0"/>
              <a:t>, Distance=10cm, </a:t>
            </a:r>
            <a:r>
              <a:rPr lang="fr-FR" sz="2000" dirty="0" err="1"/>
              <a:t>Material</a:t>
            </a:r>
            <a:r>
              <a:rPr lang="fr-FR" sz="2000" dirty="0"/>
              <a:t>=Nylon</a:t>
            </a:r>
            <a:r>
              <a:rPr lang="fr-FR" sz="2000" dirty="0" smtClean="0"/>
              <a:t>.</a:t>
            </a:r>
          </a:p>
          <a:p>
            <a:r>
              <a:rPr lang="fr-FR" sz="2000" dirty="0"/>
              <a:t> </a:t>
            </a:r>
            <a:r>
              <a:rPr lang="fr-FR" sz="2000" dirty="0" err="1"/>
              <a:t>should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 smtClean="0"/>
              <a:t>Glassfiber</a:t>
            </a:r>
            <a:r>
              <a:rPr lang="en-US" sz="2000" dirty="0" err="1"/>
              <a:t>Graphit_thinkess</a:t>
            </a:r>
            <a:r>
              <a:rPr lang="en-US" sz="2000" dirty="0" smtClean="0"/>
              <a:t>_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Some more details:</a:t>
            </a:r>
            <a:endParaRPr lang="en-US" sz="2000" dirty="0"/>
          </a:p>
          <a:p>
            <a:r>
              <a:rPr lang="en-US" sz="2000" dirty="0" smtClean="0"/>
              <a:t>Cathode</a:t>
            </a:r>
            <a:r>
              <a:rPr lang="en-US" sz="2000" dirty="0"/>
              <a:t>: from 0.1 to 0.05mm, </a:t>
            </a:r>
            <a:br>
              <a:rPr lang="en-US" sz="2000" dirty="0"/>
            </a:br>
            <a:r>
              <a:rPr lang="en-US" sz="2000" dirty="0" smtClean="0"/>
              <a:t> </a:t>
            </a:r>
            <a:r>
              <a:rPr lang="en-US" sz="2000" dirty="0" err="1"/>
              <a:t>Mylar_thinkness_Cathode</a:t>
            </a:r>
            <a:r>
              <a:rPr lang="en-US" sz="2000" dirty="0"/>
              <a:t>:  from 0.20mm to 0.18mm</a:t>
            </a:r>
          </a:p>
          <a:p>
            <a:r>
              <a:rPr lang="en-US" sz="2000" dirty="0"/>
              <a:t> </a:t>
            </a:r>
            <a:r>
              <a:rPr lang="en-US" sz="2000" dirty="0" err="1" smtClean="0"/>
              <a:t>Chip_Package</a:t>
            </a:r>
            <a:r>
              <a:rPr lang="en-US" sz="2000" dirty="0" smtClean="0"/>
              <a:t> </a:t>
            </a:r>
            <a:r>
              <a:rPr lang="en-US" sz="2000" dirty="0"/>
              <a:t>from 1.4mm to 1.6mm   </a:t>
            </a:r>
          </a:p>
          <a:p>
            <a:r>
              <a:rPr lang="en-US" sz="2000" dirty="0" smtClean="0"/>
              <a:t> </a:t>
            </a:r>
            <a:r>
              <a:rPr lang="en-US" sz="2000" dirty="0" err="1"/>
              <a:t>PCB_Thinkness</a:t>
            </a:r>
            <a:r>
              <a:rPr lang="en-US" sz="2000" dirty="0"/>
              <a:t> from 0.8mm to 1.2mm</a:t>
            </a:r>
          </a:p>
          <a:p>
            <a:endParaRPr lang="fr-FR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implantation to AHCAL --TESLA</a:t>
            </a:r>
            <a:endParaRPr lang="fr-FR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22479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640154"/>
            <a:ext cx="2376264" cy="2217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700808"/>
            <a:ext cx="4392488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4509120"/>
            <a:ext cx="3312368" cy="201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Connecteur droit avec flèche 10"/>
          <p:cNvCxnSpPr/>
          <p:nvPr/>
        </p:nvCxnSpPr>
        <p:spPr>
          <a:xfrm rot="10800000">
            <a:off x="755576" y="1700808"/>
            <a:ext cx="64807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283968" y="1268760"/>
            <a:ext cx="48600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each staves divided </a:t>
            </a:r>
            <a:r>
              <a:rPr lang="en-US" dirty="0"/>
              <a:t>in two halves in the </a:t>
            </a:r>
            <a:r>
              <a:rPr lang="en-US" dirty="0" err="1"/>
              <a:t>x,y</a:t>
            </a:r>
            <a:r>
              <a:rPr lang="en-US" dirty="0"/>
              <a:t> </a:t>
            </a:r>
            <a:r>
              <a:rPr lang="en-US" dirty="0" smtClean="0"/>
              <a:t>plane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79512" y="1340768"/>
            <a:ext cx="2095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octahedral structure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378904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along the Z-axis, the calorimeter is again divided in two modules, with a gap of 2mm.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2267744" y="4509120"/>
            <a:ext cx="21387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eight identical staves</a:t>
            </a:r>
            <a:endParaRPr lang="fr-FR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8" name="Connecteur droit avec flèche 17"/>
          <p:cNvCxnSpPr>
            <a:endCxn id="17" idx="2"/>
          </p:cNvCxnSpPr>
          <p:nvPr/>
        </p:nvCxnSpPr>
        <p:spPr>
          <a:xfrm rot="5400000" flipH="1" flipV="1">
            <a:off x="2555044" y="4879184"/>
            <a:ext cx="782796" cy="781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Stave in Tesla</a:t>
            </a:r>
            <a:endParaRPr lang="fr-FR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464496" cy="4301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4932040" y="2780928"/>
            <a:ext cx="35736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BarrelHalfRegularChamberTrap</a:t>
            </a:r>
            <a:r>
              <a:rPr lang="en-US" sz="2000" b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Build the chamber</a:t>
            </a:r>
            <a:endParaRPr lang="fr-FR" sz="2000" b="1" dirty="0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>
            <a:endCxn id="6" idx="1"/>
          </p:cNvCxnSpPr>
          <p:nvPr/>
        </p:nvCxnSpPr>
        <p:spPr>
          <a:xfrm flipV="1">
            <a:off x="3779912" y="3134871"/>
            <a:ext cx="1152128" cy="2221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 flipV="1">
            <a:off x="3347864" y="1700808"/>
            <a:ext cx="936104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283968" y="1484784"/>
            <a:ext cx="4365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BarrelChambersSupportTrap</a:t>
            </a:r>
            <a:r>
              <a:rPr lang="en-US" sz="2000" dirty="0" smtClean="0"/>
              <a:t>: Build layer</a:t>
            </a:r>
          </a:p>
          <a:p>
            <a:r>
              <a:rPr lang="en-US" sz="2000" dirty="0" smtClean="0"/>
              <a:t>Support structure 5mm</a:t>
            </a:r>
            <a:endParaRPr lang="fr-FR" sz="2000" dirty="0"/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3635896" y="5877272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4572000" y="5842337"/>
            <a:ext cx="419204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BarrelModuleGap</a:t>
            </a:r>
            <a:r>
              <a:rPr lang="en-US" sz="2000" dirty="0" smtClean="0"/>
              <a:t>: simulated the gaps </a:t>
            </a:r>
          </a:p>
          <a:p>
            <a:r>
              <a:rPr lang="en-US" sz="2000" dirty="0" smtClean="0"/>
              <a:t>Between two real halves</a:t>
            </a:r>
          </a:p>
          <a:p>
            <a:endParaRPr lang="fr-FR" sz="2000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1763688" y="5085184"/>
            <a:ext cx="237626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4211960" y="4869160"/>
            <a:ext cx="40737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/>
              <a:t>BarrelChambersGap</a:t>
            </a:r>
            <a:r>
              <a:rPr lang="en-US" sz="2000" dirty="0" smtClean="0"/>
              <a:t>: Build the gap</a:t>
            </a:r>
          </a:p>
          <a:p>
            <a:r>
              <a:rPr lang="en-US" sz="2000" dirty="0" smtClean="0"/>
              <a:t>between chambers and layer support</a:t>
            </a:r>
            <a:endParaRPr lang="fr-FR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chambers</a:t>
            </a:r>
            <a:endParaRPr lang="fr-FR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02895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683568" y="1196752"/>
            <a:ext cx="34273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BarrelHalfRegularChamberTrap</a:t>
            </a:r>
            <a:endParaRPr lang="fr-FR" sz="2000" dirty="0">
              <a:solidFill>
                <a:srgbClr val="FF0000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88840"/>
            <a:ext cx="4248472" cy="2194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923928" y="4581128"/>
            <a:ext cx="4953151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Rotate in Y direction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 err="1" smtClean="0">
                <a:solidFill>
                  <a:srgbClr val="FF0000"/>
                </a:solidFill>
              </a:rPr>
              <a:t>thicknes</a:t>
            </a:r>
            <a:r>
              <a:rPr lang="en-US" dirty="0" smtClean="0">
                <a:solidFill>
                  <a:srgbClr val="FF0000"/>
                </a:solidFill>
              </a:rPr>
              <a:t> of  </a:t>
            </a:r>
            <a:r>
              <a:rPr lang="en-US" dirty="0" err="1" smtClean="0">
                <a:solidFill>
                  <a:srgbClr val="FF0000"/>
                </a:solidFill>
              </a:rPr>
              <a:t>Scintilator</a:t>
            </a:r>
            <a:r>
              <a:rPr lang="en-US" dirty="0" smtClean="0">
                <a:solidFill>
                  <a:srgbClr val="FF0000"/>
                </a:solidFill>
              </a:rPr>
              <a:t> is 4.3 mm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thickness of RPC kept 6.5mm(include Electrics)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20mm </a:t>
            </a:r>
            <a:r>
              <a:rPr lang="en-US" dirty="0" err="1" smtClean="0">
                <a:solidFill>
                  <a:srgbClr val="FF0000"/>
                </a:solidFill>
              </a:rPr>
              <a:t>stellabsorber</a:t>
            </a:r>
            <a:r>
              <a:rPr lang="en-US" dirty="0" smtClean="0">
                <a:solidFill>
                  <a:srgbClr val="FF0000"/>
                </a:solidFill>
              </a:rPr>
              <a:t> is the same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95536" y="1844824"/>
            <a:ext cx="3528392" cy="1512168"/>
          </a:xfrm>
          <a:prstGeom prst="ellipse">
            <a:avLst/>
          </a:prstGeom>
          <a:noFill/>
          <a:ln w="381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/>
          <p:nvPr/>
        </p:nvCxnSpPr>
        <p:spPr>
          <a:xfrm flipV="1">
            <a:off x="3923928" y="2348880"/>
            <a:ext cx="57606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4067944" y="1628800"/>
            <a:ext cx="5076056" cy="2880320"/>
          </a:xfrm>
          <a:prstGeom prst="ellipse">
            <a:avLst/>
          </a:prstGeom>
          <a:noFill/>
          <a:ln w="38100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size of </a:t>
            </a:r>
            <a:r>
              <a:rPr lang="en-US" dirty="0" err="1" smtClean="0"/>
              <a:t>Hcal</a:t>
            </a:r>
            <a:r>
              <a:rPr lang="en-US" dirty="0" smtClean="0"/>
              <a:t> with </a:t>
            </a:r>
            <a:r>
              <a:rPr lang="en-US" dirty="0" err="1" smtClean="0"/>
              <a:t>sci</a:t>
            </a:r>
            <a:r>
              <a:rPr lang="en-US" dirty="0" smtClean="0"/>
              <a:t> and </a:t>
            </a:r>
            <a:r>
              <a:rPr lang="en-US" dirty="0" err="1" smtClean="0"/>
              <a:t>rpc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800" dirty="0" err="1" smtClean="0"/>
              <a:t>Hcal_inner_radius</a:t>
            </a:r>
            <a:r>
              <a:rPr lang="fr-FR" sz="2800" dirty="0" smtClean="0"/>
              <a:t>=</a:t>
            </a:r>
            <a:r>
              <a:rPr lang="fr-FR" sz="2800" dirty="0" err="1" smtClean="0"/>
              <a:t>Ecal_outer_radius</a:t>
            </a:r>
            <a:r>
              <a:rPr lang="fr-FR" sz="2800" dirty="0" smtClean="0"/>
              <a:t>=</a:t>
            </a:r>
            <a:r>
              <a:rPr lang="fr-FR" sz="2800" dirty="0" err="1" smtClean="0"/>
              <a:t>Same</a:t>
            </a:r>
            <a:endParaRPr lang="fr-FR" sz="2800" dirty="0" smtClean="0"/>
          </a:p>
          <a:p>
            <a:r>
              <a:rPr lang="fr-FR" sz="2800" dirty="0" err="1" smtClean="0"/>
              <a:t>Hcal_outer_radius</a:t>
            </a:r>
            <a:r>
              <a:rPr lang="fr-FR" sz="2800" dirty="0" smtClean="0"/>
              <a:t>= </a:t>
            </a:r>
            <a:r>
              <a:rPr lang="fr-FR" sz="2800" dirty="0" err="1" smtClean="0"/>
              <a:t>Hcal_inner_radius</a:t>
            </a:r>
            <a:r>
              <a:rPr lang="fr-FR" sz="2800" dirty="0" smtClean="0"/>
              <a:t>+</a:t>
            </a:r>
            <a:r>
              <a:rPr lang="fr-FR" sz="2800" dirty="0" err="1" smtClean="0"/>
              <a:t>Hcal_total_dim_y</a:t>
            </a:r>
            <a:r>
              <a:rPr lang="fr-FR" sz="2800" dirty="0" smtClean="0"/>
              <a:t>= </a:t>
            </a:r>
            <a:r>
              <a:rPr lang="fr-FR" sz="2800" dirty="0" err="1" smtClean="0"/>
              <a:t>different</a:t>
            </a:r>
            <a:endParaRPr lang="fr-FR" sz="2800" dirty="0" smtClean="0"/>
          </a:p>
          <a:p>
            <a:endParaRPr lang="fr-FR" sz="28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284984"/>
            <a:ext cx="4428492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860032" y="3212976"/>
            <a:ext cx="4028667" cy="34163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SDHCAL</a:t>
            </a:r>
            <a:endParaRPr lang="fr-FR" dirty="0" smtClean="0"/>
          </a:p>
          <a:p>
            <a:r>
              <a:rPr lang="fr-FR" dirty="0" err="1" smtClean="0"/>
              <a:t>Hcal_total_dim_y</a:t>
            </a:r>
            <a:r>
              <a:rPr lang="fr-FR" dirty="0" smtClean="0"/>
              <a:t>=1287</a:t>
            </a:r>
          </a:p>
          <a:p>
            <a:r>
              <a:rPr lang="fr-FR" dirty="0" err="1" smtClean="0"/>
              <a:t>Hcal_outer_radius</a:t>
            </a:r>
            <a:r>
              <a:rPr lang="fr-FR" dirty="0" smtClean="0"/>
              <a:t> = 3227 </a:t>
            </a:r>
          </a:p>
          <a:p>
            <a:endParaRPr lang="en-US" dirty="0" smtClean="0"/>
          </a:p>
          <a:p>
            <a:r>
              <a:rPr lang="en-US" dirty="0" smtClean="0"/>
              <a:t>AHCAL</a:t>
            </a:r>
          </a:p>
          <a:p>
            <a:r>
              <a:rPr lang="fr-FR" dirty="0" err="1" smtClean="0"/>
              <a:t>Hcal_total_dim_y</a:t>
            </a:r>
            <a:r>
              <a:rPr lang="fr-FR" dirty="0" smtClean="0"/>
              <a:t>=1181.4</a:t>
            </a:r>
          </a:p>
          <a:p>
            <a:r>
              <a:rPr lang="fr-FR" dirty="0" err="1" smtClean="0"/>
              <a:t>Hcal_outer_radius</a:t>
            </a:r>
            <a:r>
              <a:rPr lang="fr-FR" dirty="0" smtClean="0"/>
              <a:t> = 3121.4 </a:t>
            </a:r>
          </a:p>
          <a:p>
            <a:endParaRPr lang="en-US" dirty="0" smtClean="0"/>
          </a:p>
          <a:p>
            <a:r>
              <a:rPr lang="fr-FR" dirty="0" smtClean="0">
                <a:solidFill>
                  <a:schemeClr val="accent6">
                    <a:lumMod val="75000"/>
                  </a:schemeClr>
                </a:solidFill>
              </a:rPr>
              <a:t>1287 -1181.4=3227-3121.4= (6.5-4.3)*48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 </a:t>
            </a:r>
            <a:endParaRPr lang="fr-FR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use Tesla Model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556792"/>
            <a:ext cx="38164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fr-FR" sz="2000" dirty="0" smtClean="0"/>
              <a:t>1: Mokka </a:t>
            </a:r>
            <a:r>
              <a:rPr lang="fr-FR" sz="2000" dirty="0" err="1" smtClean="0"/>
              <a:t>checkout</a:t>
            </a:r>
            <a:r>
              <a:rPr lang="fr-FR" sz="2000" dirty="0" smtClean="0"/>
              <a:t> </a:t>
            </a:r>
          </a:p>
          <a:p>
            <a:pPr>
              <a:buNone/>
            </a:pPr>
            <a:r>
              <a:rPr lang="pl-PL" sz="2000" dirty="0"/>
              <a:t>svn co http://llrforge.in2p3.fr/svn/Mokka/trunk </a:t>
            </a:r>
            <a:r>
              <a:rPr lang="pl-PL" sz="2000" dirty="0" smtClean="0"/>
              <a:t>Mokka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2: </a:t>
            </a:r>
            <a:r>
              <a:rPr lang="en-US" sz="2000" dirty="0" err="1" smtClean="0"/>
              <a:t>Mokka</a:t>
            </a:r>
            <a:r>
              <a:rPr lang="en-US" sz="2000" dirty="0" smtClean="0"/>
              <a:t> Compile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err="1" smtClean="0"/>
              <a:t>cd</a:t>
            </a:r>
            <a:r>
              <a:rPr lang="en-US" sz="2000" dirty="0" smtClean="0"/>
              <a:t> ~/</a:t>
            </a:r>
            <a:r>
              <a:rPr lang="en-US" sz="2000" dirty="0" err="1" smtClean="0"/>
              <a:t>Mokka</a:t>
            </a:r>
            <a:r>
              <a:rPr lang="en-US" sz="2000" dirty="0" smtClean="0"/>
              <a:t>/source</a:t>
            </a:r>
          </a:p>
          <a:p>
            <a:pPr>
              <a:buNone/>
            </a:pPr>
            <a:r>
              <a:rPr lang="en-US" sz="2000" dirty="0"/>
              <a:t> </a:t>
            </a:r>
            <a:r>
              <a:rPr lang="en-US" sz="2000" dirty="0" smtClean="0"/>
              <a:t>make</a:t>
            </a:r>
          </a:p>
          <a:p>
            <a:pPr>
              <a:buNone/>
            </a:pPr>
            <a:r>
              <a:rPr lang="en-US" sz="2000" dirty="0" smtClean="0"/>
              <a:t>3:Mokka Run</a:t>
            </a:r>
          </a:p>
          <a:p>
            <a:pPr>
              <a:buNone/>
            </a:pPr>
            <a:r>
              <a:rPr lang="en-US" sz="2000" dirty="0" err="1" smtClean="0"/>
              <a:t>Mokka</a:t>
            </a:r>
            <a:r>
              <a:rPr lang="en-US" sz="2000" dirty="0" smtClean="0"/>
              <a:t> </a:t>
            </a:r>
            <a:r>
              <a:rPr lang="en-US" sz="2000" dirty="0" err="1" smtClean="0"/>
              <a:t>init.macro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fr-FR" sz="2000" dirty="0"/>
          </a:p>
        </p:txBody>
      </p:sp>
      <p:sp>
        <p:nvSpPr>
          <p:cNvPr id="4" name="Rectangle 3"/>
          <p:cNvSpPr/>
          <p:nvPr/>
        </p:nvSpPr>
        <p:spPr>
          <a:xfrm>
            <a:off x="4320480" y="1196752"/>
            <a:ext cx="4572000" cy="4801314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>
            <a:spAutoFit/>
          </a:bodyPr>
          <a:lstStyle/>
          <a:p>
            <a:pPr>
              <a:buNone/>
            </a:pPr>
            <a:r>
              <a:rPr lang="en-US" dirty="0" smtClean="0"/>
              <a:t>The file in </a:t>
            </a:r>
            <a:r>
              <a:rPr lang="en-US" dirty="0" err="1" smtClean="0"/>
              <a:t>init.macro</a:t>
            </a:r>
            <a:r>
              <a:rPr lang="en-US" dirty="0" smtClean="0"/>
              <a:t> like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Mokka</a:t>
            </a:r>
            <a:r>
              <a:rPr lang="en-US" dirty="0" smtClean="0">
                <a:solidFill>
                  <a:srgbClr val="FF0000"/>
                </a:solidFill>
              </a:rPr>
              <a:t>/init/</a:t>
            </a:r>
            <a:r>
              <a:rPr lang="en-US" dirty="0" err="1" smtClean="0">
                <a:solidFill>
                  <a:srgbClr val="FF0000"/>
                </a:solidFill>
              </a:rPr>
              <a:t>detectorModel</a:t>
            </a:r>
            <a:r>
              <a:rPr lang="en-US" dirty="0" smtClean="0">
                <a:solidFill>
                  <a:srgbClr val="FF0000"/>
                </a:solidFill>
              </a:rPr>
              <a:t> ILD_01pre00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Mokka</a:t>
            </a:r>
            <a:r>
              <a:rPr lang="en-US" dirty="0" smtClean="0">
                <a:solidFill>
                  <a:srgbClr val="FF0000"/>
                </a:solidFill>
              </a:rPr>
              <a:t>/init/</a:t>
            </a:r>
            <a:r>
              <a:rPr lang="en-US" dirty="0" err="1" smtClean="0">
                <a:solidFill>
                  <a:srgbClr val="FF0000"/>
                </a:solidFill>
              </a:rPr>
              <a:t>EditGeometry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rmSubDetector</a:t>
            </a:r>
            <a:r>
              <a:rPr lang="en-US" dirty="0" smtClean="0">
                <a:solidFill>
                  <a:srgbClr val="FF0000"/>
                </a:solidFill>
              </a:rPr>
              <a:t> SHcalSc03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Mokka</a:t>
            </a:r>
            <a:r>
              <a:rPr lang="en-US" dirty="0" smtClean="0">
                <a:solidFill>
                  <a:srgbClr val="FF0000"/>
                </a:solidFill>
              </a:rPr>
              <a:t>/init/</a:t>
            </a:r>
            <a:r>
              <a:rPr lang="en-US" dirty="0" err="1" smtClean="0">
                <a:solidFill>
                  <a:srgbClr val="FF0000"/>
                </a:solidFill>
              </a:rPr>
              <a:t>EditGeometry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en-US" dirty="0" err="1" smtClean="0">
                <a:solidFill>
                  <a:srgbClr val="FF0000"/>
                </a:solidFill>
              </a:rPr>
              <a:t>addSubDetector</a:t>
            </a:r>
            <a:r>
              <a:rPr lang="en-US" dirty="0" smtClean="0">
                <a:solidFill>
                  <a:srgbClr val="FF0000"/>
                </a:solidFill>
              </a:rPr>
              <a:t> SHcalRpc02 110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#/</a:t>
            </a:r>
            <a:r>
              <a:rPr lang="en-US" dirty="0" err="1" smtClean="0">
                <a:solidFill>
                  <a:srgbClr val="0070C0"/>
                </a:solidFill>
              </a:rPr>
              <a:t>Mokka</a:t>
            </a:r>
            <a:r>
              <a:rPr lang="en-US" dirty="0" smtClean="0">
                <a:solidFill>
                  <a:srgbClr val="0070C0"/>
                </a:solidFill>
              </a:rPr>
              <a:t>/init/</a:t>
            </a:r>
            <a:r>
              <a:rPr lang="en-US" dirty="0" err="1" smtClean="0">
                <a:solidFill>
                  <a:srgbClr val="0070C0"/>
                </a:solidFill>
              </a:rPr>
              <a:t>globalModelParameter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Hcal_sensitive_model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scintillator</a:t>
            </a:r>
            <a:endParaRPr lang="en-US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Mokka</a:t>
            </a:r>
            <a:r>
              <a:rPr lang="en-US" dirty="0" smtClean="0">
                <a:solidFill>
                  <a:srgbClr val="0070C0"/>
                </a:solidFill>
              </a:rPr>
              <a:t>/init/</a:t>
            </a:r>
            <a:r>
              <a:rPr lang="en-US" dirty="0" err="1" smtClean="0">
                <a:solidFill>
                  <a:srgbClr val="0070C0"/>
                </a:solidFill>
              </a:rPr>
              <a:t>globalModelParameter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Hcal_sensitive_model</a:t>
            </a:r>
            <a:r>
              <a:rPr lang="en-US" dirty="0" smtClean="0">
                <a:solidFill>
                  <a:srgbClr val="0070C0"/>
                </a:solidFill>
              </a:rPr>
              <a:t>  SDRPC</a:t>
            </a:r>
          </a:p>
          <a:p>
            <a:pPr>
              <a:buNone/>
            </a:pP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Mokka</a:t>
            </a:r>
            <a:r>
              <a:rPr lang="en-US" dirty="0" smtClean="0">
                <a:solidFill>
                  <a:srgbClr val="0070C0"/>
                </a:solidFill>
              </a:rPr>
              <a:t>/init/</a:t>
            </a:r>
            <a:r>
              <a:rPr lang="en-US" dirty="0" err="1" smtClean="0">
                <a:solidFill>
                  <a:srgbClr val="0070C0"/>
                </a:solidFill>
              </a:rPr>
              <a:t>globalModelParameter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Hcal_cells_size</a:t>
            </a:r>
            <a:r>
              <a:rPr lang="en-US" dirty="0" smtClean="0">
                <a:solidFill>
                  <a:srgbClr val="0070C0"/>
                </a:solidFill>
              </a:rPr>
              <a:t> 10 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/</a:t>
            </a:r>
            <a:r>
              <a:rPr lang="en-US" dirty="0" err="1" smtClean="0">
                <a:solidFill>
                  <a:srgbClr val="7030A0"/>
                </a:solidFill>
              </a:rPr>
              <a:t>Mokka</a:t>
            </a:r>
            <a:r>
              <a:rPr lang="en-US" dirty="0" smtClean="0">
                <a:solidFill>
                  <a:srgbClr val="7030A0"/>
                </a:solidFill>
              </a:rPr>
              <a:t>/init/</a:t>
            </a:r>
            <a:r>
              <a:rPr lang="en-US" dirty="0" err="1" smtClean="0">
                <a:solidFill>
                  <a:srgbClr val="7030A0"/>
                </a:solidFill>
              </a:rPr>
              <a:t>initialMacroFile</a:t>
            </a:r>
            <a:r>
              <a:rPr lang="en-US" dirty="0" smtClean="0">
                <a:solidFill>
                  <a:srgbClr val="7030A0"/>
                </a:solidFill>
              </a:rPr>
              <a:t> mac.mac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/</a:t>
            </a:r>
            <a:r>
              <a:rPr lang="en-US" dirty="0" err="1" smtClean="0">
                <a:solidFill>
                  <a:srgbClr val="7030A0"/>
                </a:solidFill>
              </a:rPr>
              <a:t>Mokka</a:t>
            </a:r>
            <a:r>
              <a:rPr lang="en-US" dirty="0" smtClean="0">
                <a:solidFill>
                  <a:srgbClr val="7030A0"/>
                </a:solidFill>
              </a:rPr>
              <a:t>/init/</a:t>
            </a:r>
            <a:r>
              <a:rPr lang="en-US" dirty="0" err="1" smtClean="0">
                <a:solidFill>
                  <a:srgbClr val="7030A0"/>
                </a:solidFill>
              </a:rPr>
              <a:t>lcioFilename</a:t>
            </a:r>
            <a:r>
              <a:rPr lang="en-US" dirty="0" smtClean="0">
                <a:solidFill>
                  <a:srgbClr val="7030A0"/>
                </a:solidFill>
              </a:rPr>
              <a:t> pi80GeV-100O-80deg.slcio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/</a:t>
            </a:r>
            <a:r>
              <a:rPr lang="en-US" dirty="0" err="1" smtClean="0">
                <a:solidFill>
                  <a:srgbClr val="7030A0"/>
                </a:solidFill>
              </a:rPr>
              <a:t>Mokka</a:t>
            </a:r>
            <a:r>
              <a:rPr lang="en-US" dirty="0" smtClean="0">
                <a:solidFill>
                  <a:srgbClr val="7030A0"/>
                </a:solidFill>
              </a:rPr>
              <a:t>/init/</a:t>
            </a:r>
            <a:r>
              <a:rPr lang="en-US" dirty="0" err="1" smtClean="0">
                <a:solidFill>
                  <a:srgbClr val="7030A0"/>
                </a:solidFill>
              </a:rPr>
              <a:t>MokkaGearFileName</a:t>
            </a:r>
            <a:r>
              <a:rPr lang="en-US" dirty="0" smtClean="0">
                <a:solidFill>
                  <a:srgbClr val="7030A0"/>
                </a:solidFill>
              </a:rPr>
              <a:t> pi80GeV-100O-80deg.xml</a:t>
            </a:r>
          </a:p>
        </p:txBody>
      </p:sp>
      <p:sp>
        <p:nvSpPr>
          <p:cNvPr id="5" name="Rectangle 4"/>
          <p:cNvSpPr/>
          <p:nvPr/>
        </p:nvSpPr>
        <p:spPr>
          <a:xfrm>
            <a:off x="35496" y="6167045"/>
            <a:ext cx="9145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/>
              <a:t> </a:t>
            </a:r>
            <a:r>
              <a:rPr lang="fr-FR" dirty="0" smtClean="0"/>
              <a:t>Gerald ‘s script for Mokka,  </a:t>
            </a:r>
            <a:r>
              <a:rPr lang="fr-FR" b="1" dirty="0" err="1" smtClean="0"/>
              <a:t>svn</a:t>
            </a:r>
            <a:r>
              <a:rPr lang="fr-FR" b="1" dirty="0" smtClean="0"/>
              <a:t>: /analyse/</a:t>
            </a:r>
            <a:r>
              <a:rPr lang="fr-FR" b="1" dirty="0" err="1" smtClean="0"/>
              <a:t>trunk</a:t>
            </a:r>
            <a:r>
              <a:rPr lang="fr-FR" b="1" dirty="0" smtClean="0"/>
              <a:t>/SDHCAL-offline-</a:t>
            </a:r>
            <a:r>
              <a:rPr lang="fr-FR" b="1" dirty="0" err="1" smtClean="0"/>
              <a:t>tools</a:t>
            </a:r>
            <a:r>
              <a:rPr lang="fr-FR" b="1" dirty="0" smtClean="0"/>
              <a:t>/run_Mokka_gridSite.sh</a:t>
            </a:r>
          </a:p>
          <a:p>
            <a:r>
              <a:rPr lang="en-US" b="1" dirty="0" smtClean="0"/>
              <a:t>Change </a:t>
            </a:r>
            <a:r>
              <a:rPr lang="en-US" b="1" dirty="0" err="1" smtClean="0"/>
              <a:t>Mokka</a:t>
            </a:r>
            <a:r>
              <a:rPr lang="en-US" b="1" dirty="0" smtClean="0"/>
              <a:t> version to your own</a:t>
            </a:r>
            <a:endParaRPr lang="fr-FR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628</Words>
  <Application>Microsoft Office PowerPoint</Application>
  <PresentationFormat>Affichage à l'écran (4:3)</PresentationFormat>
  <Paragraphs>120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The development of SDHCAL in Mokka</vt:lpstr>
      <vt:lpstr>Outline</vt:lpstr>
      <vt:lpstr>Two SDHcal Mode in Mokka</vt:lpstr>
      <vt:lpstr>The Changes in Videau</vt:lpstr>
      <vt:lpstr>The implantation to AHCAL --TESLA</vt:lpstr>
      <vt:lpstr>The Stave in Tesla</vt:lpstr>
      <vt:lpstr>The chambers</vt:lpstr>
      <vt:lpstr>The size of Hcal with sci and rpc</vt:lpstr>
      <vt:lpstr>How to use Tesla Model</vt:lpstr>
      <vt:lpstr>Use geantino to do test</vt:lpstr>
      <vt:lpstr>Test in Marlin-Pandora process</vt:lpstr>
      <vt:lpstr>Next step</vt:lpstr>
    </vt:vector>
  </TitlesOfParts>
  <Company>IN2P3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development of SDHCAL in Mokka</dc:title>
  <dc:creator>rhan</dc:creator>
  <cp:lastModifiedBy>rhan</cp:lastModifiedBy>
  <cp:revision>28</cp:revision>
  <dcterms:created xsi:type="dcterms:W3CDTF">2011-01-04T15:10:09Z</dcterms:created>
  <dcterms:modified xsi:type="dcterms:W3CDTF">2011-01-05T11:31:42Z</dcterms:modified>
</cp:coreProperties>
</file>