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342" r:id="rId2"/>
    <p:sldId id="612" r:id="rId3"/>
    <p:sldId id="662" r:id="rId4"/>
    <p:sldId id="659" r:id="rId5"/>
    <p:sldId id="660" r:id="rId6"/>
    <p:sldId id="661" r:id="rId7"/>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95410BF-DD66-49BF-A54F-FBA470E5ED4B}">
          <p14:sldIdLst>
            <p14:sldId id="342"/>
            <p14:sldId id="612"/>
            <p14:sldId id="662"/>
            <p14:sldId id="659"/>
            <p14:sldId id="660"/>
            <p14:sldId id="66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9900"/>
    <a:srgbClr val="2D9DFF"/>
    <a:srgbClr val="FF9966"/>
    <a:srgbClr val="000000"/>
    <a:srgbClr val="FFFF99"/>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77" autoAdjust="0"/>
    <p:restoredTop sz="95233" autoAdjust="0"/>
  </p:normalViewPr>
  <p:slideViewPr>
    <p:cSldViewPr snapToGrid="0">
      <p:cViewPr varScale="1">
        <p:scale>
          <a:sx n="110" d="100"/>
          <a:sy n="110" d="100"/>
        </p:scale>
        <p:origin x="92" y="106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91" d="100"/>
          <a:sy n="91" d="100"/>
        </p:scale>
        <p:origin x="2832" y="72"/>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D17AF6D5-0FE6-4ADF-AF7E-FAE1D18810A4}" type="datetimeFigureOut">
              <a:rPr lang="en-GB" smtClean="0"/>
              <a:t>27/09/2022</a:t>
            </a:fld>
            <a:endParaRPr lang="en-GB"/>
          </a:p>
        </p:txBody>
      </p:sp>
      <p:sp>
        <p:nvSpPr>
          <p:cNvPr id="4" name="Footer Placeholder 3"/>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DEFEB561-B51F-41DF-B3CD-78D451BF2C2C}" type="slidenum">
              <a:rPr lang="en-GB" smtClean="0"/>
              <a:t>‹#›</a:t>
            </a:fld>
            <a:endParaRPr lang="en-GB"/>
          </a:p>
        </p:txBody>
      </p:sp>
    </p:spTree>
    <p:extLst>
      <p:ext uri="{BB962C8B-B14F-4D97-AF65-F5344CB8AC3E}">
        <p14:creationId xmlns:p14="http://schemas.microsoft.com/office/powerpoint/2010/main" val="19907531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0ABD3468-FDE8-42D0-B8AA-968974D04DD3}" type="datetimeFigureOut">
              <a:rPr lang="en-GB" smtClean="0"/>
              <a:t>27/09/2022</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C127C333-963C-491B-BB34-13BC37910F2E}" type="slidenum">
              <a:rPr lang="en-GB" smtClean="0"/>
              <a:t>‹#›</a:t>
            </a:fld>
            <a:endParaRPr lang="en-GB"/>
          </a:p>
        </p:txBody>
      </p:sp>
    </p:spTree>
    <p:extLst>
      <p:ext uri="{BB962C8B-B14F-4D97-AF65-F5344CB8AC3E}">
        <p14:creationId xmlns:p14="http://schemas.microsoft.com/office/powerpoint/2010/main" val="3405624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29920" y="2999946"/>
            <a:ext cx="1470128" cy="109151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a:prstGeom prst="rect">
            <a:avLst/>
          </a:prstGeo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7408979" y="2998765"/>
            <a:ext cx="4071821" cy="2663482"/>
          </a:xfrm>
          <a:prstGeom prst="rect">
            <a:avLst/>
          </a:prstGeo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940443"/>
          </a:xfrm>
          <a:prstGeom prst="rect">
            <a:avLst/>
          </a:prstGeom>
        </p:spPr>
        <p:txBody>
          <a:bodyPr/>
          <a:lstStyle/>
          <a:p>
            <a:r>
              <a:rPr kumimoji="0" lang="en-US"/>
              <a:t>Click to edit Master title style</a:t>
            </a:r>
          </a:p>
        </p:txBody>
      </p:sp>
      <p:sp>
        <p:nvSpPr>
          <p:cNvPr id="3" name="Espace réservé du texte vertical 2"/>
          <p:cNvSpPr>
            <a:spLocks noGrp="1"/>
          </p:cNvSpPr>
          <p:nvPr>
            <p:ph type="body" orient="vert" idx="1"/>
          </p:nvPr>
        </p:nvSpPr>
        <p:spPr>
          <a:xfrm>
            <a:off x="609600" y="1325607"/>
            <a:ext cx="10969139" cy="4667421"/>
          </a:xfrm>
          <a:prstGeom prst="rect">
            <a:avLst/>
          </a:prstGeo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kumimoji="0" lang="en-US"/>
              <a:t>Click to edit Master title style</a:t>
            </a:r>
          </a:p>
        </p:txBody>
      </p:sp>
      <p:sp>
        <p:nvSpPr>
          <p:cNvPr id="3" name="Espace réservé du texte vertical 2"/>
          <p:cNvSpPr>
            <a:spLocks noGrp="1"/>
          </p:cNvSpPr>
          <p:nvPr>
            <p:ph type="body" orient="vert" idx="1"/>
          </p:nvPr>
        </p:nvSpPr>
        <p:spPr>
          <a:xfrm>
            <a:off x="609600" y="274639"/>
            <a:ext cx="8026400" cy="5851525"/>
          </a:xfrm>
          <a:prstGeom prst="rect">
            <a:avLst/>
          </a:prstGeo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28357" y="2703285"/>
            <a:ext cx="1563273"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70787" y="2878269"/>
            <a:ext cx="1629261"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940443"/>
          </a:xfrm>
          <a:prstGeom prst="rect">
            <a:avLst/>
          </a:prstGeom>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0" y="1325607"/>
            <a:ext cx="10969139" cy="4667421"/>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19"/>
            <a:ext cx="11021312" cy="1826363"/>
          </a:xfrm>
          <a:prstGeom prst="rect">
            <a:avLst/>
          </a:prstGeo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575733" y="1329869"/>
            <a:ext cx="8839200" cy="1066688"/>
          </a:xfrm>
          <a:prstGeom prst="rect">
            <a:avLst/>
          </a:prstGeo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a:prstGeom prst="rect">
            <a:avLst/>
          </a:prstGeo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525963"/>
          </a:xfrm>
          <a:prstGeom prst="rect">
            <a:avLst/>
          </a:prstGeo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525963"/>
          </a:xfrm>
          <a:prstGeom prst="rect">
            <a:avLst/>
          </a:prstGeo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a:prstGeom prst="rect">
            <a:avLst/>
          </a:prstGeo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a:prstGeom prst="rect">
            <a:avLst/>
          </a:prstGeo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6193368" y="5101967"/>
            <a:ext cx="5389033" cy="838200"/>
          </a:xfrm>
          <a:prstGeom prst="rect">
            <a:avLst/>
          </a:prstGeo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78"/>
            <a:ext cx="5386917" cy="3686655"/>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8" y="1269778"/>
            <a:ext cx="5389033" cy="3686655"/>
          </a:xfrm>
          <a:prstGeom prst="rect">
            <a:avLst/>
          </a:prstGeo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a:prstGeom prst="rect">
            <a:avLst/>
          </a:prstGeom>
        </p:spPr>
        <p:txBody>
          <a:bodyPr anchor="ctr"/>
          <a:lstStyle>
            <a:lvl1pPr algn="l">
              <a:defRPr sz="4600"/>
            </a:lvl1pPr>
          </a:lstStyle>
          <a:p>
            <a:r>
              <a:rPr kumimoji="0" lang="en-US"/>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a:prstGeom prst="rect">
            <a:avLst/>
          </a:prstGeo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a:prstGeom prst="rect">
            <a:avLst/>
          </a:prstGeo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609600" y="1981200"/>
            <a:ext cx="9448800" cy="3810000"/>
          </a:xfrm>
          <a:prstGeom prst="rect">
            <a:avLst/>
          </a:prstGeo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8"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grpSp>
        <p:nvGrpSpPr>
          <p:cNvPr id="10" name="Group 9"/>
          <p:cNvGrpSpPr/>
          <p:nvPr userDrawn="1"/>
        </p:nvGrpSpPr>
        <p:grpSpPr>
          <a:xfrm>
            <a:off x="1" y="6389764"/>
            <a:ext cx="12191999" cy="469260"/>
            <a:chOff x="1" y="6389764"/>
            <a:chExt cx="9143999" cy="469260"/>
          </a:xfrm>
        </p:grpSpPr>
        <p:pic>
          <p:nvPicPr>
            <p:cNvPr id="11" name="Image 4" descr="bande-01.eps"/>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812175" y="6389764"/>
              <a:ext cx="7331825" cy="468236"/>
            </a:xfrm>
            <a:prstGeom prst="rect">
              <a:avLst/>
            </a:prstGeom>
          </p:spPr>
        </p:pic>
        <p:pic>
          <p:nvPicPr>
            <p:cNvPr id="12" name="Image 4" descr="bande-01.eps"/>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 y="6389764"/>
              <a:ext cx="4567823" cy="469260"/>
            </a:xfrm>
            <a:prstGeom prst="rect">
              <a:avLst/>
            </a:prstGeom>
          </p:spPr>
        </p:pic>
      </p:grpSp>
      <p:sp>
        <p:nvSpPr>
          <p:cNvPr id="13" name="TextBox 12"/>
          <p:cNvSpPr txBox="1"/>
          <p:nvPr userDrawn="1"/>
        </p:nvSpPr>
        <p:spPr>
          <a:xfrm>
            <a:off x="609600" y="6485382"/>
            <a:ext cx="8015336" cy="261610"/>
          </a:xfrm>
          <a:prstGeom prst="rect">
            <a:avLst/>
          </a:prstGeom>
          <a:noFill/>
        </p:spPr>
        <p:txBody>
          <a:bodyPr wrap="none" rtlCol="0">
            <a:spAutoFit/>
          </a:bodyPr>
          <a:lstStyle/>
          <a:p>
            <a:r>
              <a:rPr lang="fr-CH" sz="1100" b="0" dirty="0">
                <a:solidFill>
                  <a:schemeClr val="bg1"/>
                </a:solidFill>
              </a:rPr>
              <a:t>A. Perin, CERN TE-CRG, PBC </a:t>
            </a:r>
            <a:r>
              <a:rPr lang="fr-CH" sz="1100" b="0" dirty="0" err="1">
                <a:solidFill>
                  <a:schemeClr val="bg1"/>
                </a:solidFill>
              </a:rPr>
              <a:t>Technology</a:t>
            </a:r>
            <a:r>
              <a:rPr lang="fr-CH" sz="1100" b="0" dirty="0">
                <a:solidFill>
                  <a:schemeClr val="bg1"/>
                </a:solidFill>
              </a:rPr>
              <a:t> WG, 4th Workshop, </a:t>
            </a:r>
            <a:r>
              <a:rPr lang="fr-CH" sz="1100" b="0" dirty="0" err="1">
                <a:solidFill>
                  <a:schemeClr val="bg1"/>
                </a:solidFill>
              </a:rPr>
              <a:t>Cryogenics</a:t>
            </a:r>
            <a:r>
              <a:rPr lang="fr-CH" sz="1100" b="0" dirty="0">
                <a:solidFill>
                  <a:schemeClr val="bg1"/>
                </a:solidFill>
              </a:rPr>
              <a:t>, </a:t>
            </a:r>
            <a:r>
              <a:rPr lang="en-GB" sz="1100" b="0" noProof="0" dirty="0">
                <a:solidFill>
                  <a:schemeClr val="bg1"/>
                </a:solidFill>
              </a:rPr>
              <a:t>28.09.2022, https://indico.cern.ch/event/1180067/</a:t>
            </a:r>
          </a:p>
        </p:txBody>
      </p:sp>
      <p:sp>
        <p:nvSpPr>
          <p:cNvPr id="9" name="TextBox 8"/>
          <p:cNvSpPr txBox="1"/>
          <p:nvPr userDrawn="1"/>
        </p:nvSpPr>
        <p:spPr>
          <a:xfrm>
            <a:off x="11634004" y="6525073"/>
            <a:ext cx="349776" cy="253916"/>
          </a:xfrm>
          <a:prstGeom prst="rect">
            <a:avLst/>
          </a:prstGeom>
          <a:noFill/>
        </p:spPr>
        <p:txBody>
          <a:bodyPr wrap="none" rtlCol="0">
            <a:spAutoFit/>
          </a:bodyPr>
          <a:lstStyle/>
          <a:p>
            <a:fld id="{83FCC565-1177-472D-8E58-F8F5814A11EF}" type="slidenum">
              <a:rPr lang="fr-CH" sz="1050" b="0" baseline="0" smtClean="0">
                <a:solidFill>
                  <a:schemeClr val="bg1"/>
                </a:solidFill>
              </a:rPr>
              <a:t>‹#›</a:t>
            </a:fld>
            <a:endParaRPr lang="en-GB" sz="1050" b="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pbc.web.cern.ch/mandate-physics-beyond-colliders-study-group-revised-january-2021" TargetMode="Externa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1092283/" TargetMode="External"/><Relationship Id="rId2" Type="http://schemas.openxmlformats.org/officeDocument/2006/relationships/hyperlink" Target="https://indico.cern.ch/event/1057715/" TargetMode="External"/><Relationship Id="rId1" Type="http://schemas.openxmlformats.org/officeDocument/2006/relationships/slideLayout" Target="../slideLayouts/slideLayout7.xml"/><Relationship Id="rId5" Type="http://schemas.openxmlformats.org/officeDocument/2006/relationships/hyperlink" Target="https://indico.cern.ch/event/1180067/" TargetMode="External"/><Relationship Id="rId4" Type="http://schemas.openxmlformats.org/officeDocument/2006/relationships/hyperlink" Target="https://indico.cern.ch/event/1134154/"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docs.google.com/document/d/1wWs4H083h7Xv6m09Tpsy699whQQgjryflW9NLu_6Mxw/edit"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33256" y="2069290"/>
            <a:ext cx="10697881" cy="2104387"/>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200" dirty="0"/>
              <a:t>Physics Beyond Collider Technology Working Group</a:t>
            </a:r>
            <a:endParaRPr lang="en-US" sz="4000" dirty="0"/>
          </a:p>
          <a:p>
            <a:pPr algn="ctr">
              <a:spcBef>
                <a:spcPts val="600"/>
              </a:spcBef>
            </a:pPr>
            <a:r>
              <a:rPr lang="en-US" sz="4400" dirty="0"/>
              <a:t>4</a:t>
            </a:r>
            <a:r>
              <a:rPr lang="en-US" sz="4400" baseline="30000" dirty="0"/>
              <a:t>th</a:t>
            </a:r>
            <a:r>
              <a:rPr lang="en-US" sz="4400" dirty="0"/>
              <a:t> mini-workshop: Cryogenics</a:t>
            </a:r>
          </a:p>
          <a:p>
            <a:pPr algn="ctr">
              <a:spcBef>
                <a:spcPts val="600"/>
              </a:spcBef>
            </a:pPr>
            <a:r>
              <a:rPr lang="en-US" sz="4400" dirty="0"/>
              <a:t>Introduction and scope</a:t>
            </a:r>
            <a:br>
              <a:rPr lang="en-US" sz="6600" dirty="0"/>
            </a:br>
            <a:endParaRPr lang="en-US" sz="2800" dirty="0">
              <a:latin typeface="+mn-lt"/>
            </a:endParaRPr>
          </a:p>
        </p:txBody>
      </p:sp>
      <p:sp>
        <p:nvSpPr>
          <p:cNvPr id="3" name="Text Placeholder 2"/>
          <p:cNvSpPr txBox="1">
            <a:spLocks/>
          </p:cNvSpPr>
          <p:nvPr/>
        </p:nvSpPr>
        <p:spPr>
          <a:xfrm>
            <a:off x="455869" y="384533"/>
            <a:ext cx="6527325" cy="444309"/>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200" dirty="0"/>
              <a:t>Physics Beyond Collider Technology Working Group</a:t>
            </a:r>
          </a:p>
          <a:p>
            <a:pPr marL="36576" indent="0">
              <a:buNone/>
            </a:pPr>
            <a:r>
              <a:rPr lang="en-US" sz="1200" dirty="0"/>
              <a:t>4</a:t>
            </a:r>
            <a:r>
              <a:rPr lang="en-US" sz="1200" baseline="30000" dirty="0"/>
              <a:t>th</a:t>
            </a:r>
            <a:r>
              <a:rPr lang="en-US" sz="1200" dirty="0"/>
              <a:t> Mini Workshop : Cryogenics, 28</a:t>
            </a:r>
            <a:r>
              <a:rPr lang="en-US" sz="1200" baseline="30000" dirty="0"/>
              <a:t>th</a:t>
            </a:r>
            <a:r>
              <a:rPr lang="en-US" sz="1200" dirty="0"/>
              <a:t> September 2022</a:t>
            </a:r>
          </a:p>
        </p:txBody>
      </p:sp>
      <p:sp>
        <p:nvSpPr>
          <p:cNvPr id="4" name="Rectangle 3"/>
          <p:cNvSpPr/>
          <p:nvPr/>
        </p:nvSpPr>
        <p:spPr>
          <a:xfrm>
            <a:off x="663393" y="4670149"/>
            <a:ext cx="9199157" cy="923330"/>
          </a:xfrm>
          <a:prstGeom prst="rect">
            <a:avLst/>
          </a:prstGeom>
        </p:spPr>
        <p:txBody>
          <a:bodyPr wrap="square">
            <a:spAutoFit/>
          </a:bodyPr>
          <a:lstStyle/>
          <a:p>
            <a:pPr marL="228600" indent="-228600">
              <a:buAutoNum type="alphaUcPeriod"/>
            </a:pPr>
            <a:r>
              <a:rPr lang="en-US" dirty="0"/>
              <a:t>Perin on behalf of the organizing committee: A. Siemko, H. ten Kate, S. Calatroni</a:t>
            </a:r>
          </a:p>
          <a:p>
            <a:pPr marL="228600" indent="-228600">
              <a:buAutoNum type="alphaUcPeriod"/>
            </a:pPr>
            <a:endParaRPr lang="en-US" dirty="0"/>
          </a:p>
          <a:p>
            <a:r>
              <a:rPr lang="en-US" dirty="0"/>
              <a:t>https://indico.cern.ch/event/1180067/</a:t>
            </a:r>
          </a:p>
        </p:txBody>
      </p:sp>
      <p:pic>
        <p:nvPicPr>
          <p:cNvPr id="1026" name="Picture 2" descr="home">
            <a:extLst>
              <a:ext uri="{FF2B5EF4-FFF2-40B4-BE49-F238E27FC236}">
                <a16:creationId xmlns:a16="http://schemas.microsoft.com/office/drawing/2014/main" id="{365F9FD5-2ADB-E82B-E1CF-A9C4D92E7FA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3604" y="251109"/>
            <a:ext cx="4860081" cy="1321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2643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29C946-B699-AEFE-4B8D-EA7A3D72CA4F}"/>
              </a:ext>
            </a:extLst>
          </p:cNvPr>
          <p:cNvSpPr/>
          <p:nvPr/>
        </p:nvSpPr>
        <p:spPr>
          <a:xfrm>
            <a:off x="7036340" y="5175114"/>
            <a:ext cx="1154350" cy="460443"/>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050" name="Picture 2" descr="Organization">
            <a:extLst>
              <a:ext uri="{FF2B5EF4-FFF2-40B4-BE49-F238E27FC236}">
                <a16:creationId xmlns:a16="http://schemas.microsoft.com/office/drawing/2014/main" id="{058C307D-EA2B-1B0D-F09C-40839767D62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64674" y="2870029"/>
            <a:ext cx="5456237" cy="35275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13">
            <a:extLst>
              <a:ext uri="{FF2B5EF4-FFF2-40B4-BE49-F238E27FC236}">
                <a16:creationId xmlns:a16="http://schemas.microsoft.com/office/drawing/2014/main" id="{47C55DA2-5E70-4DFC-8A4F-938ACD147AF9}"/>
              </a:ext>
            </a:extLst>
          </p:cNvPr>
          <p:cNvSpPr txBox="1"/>
          <p:nvPr/>
        </p:nvSpPr>
        <p:spPr>
          <a:xfrm>
            <a:off x="295224" y="988117"/>
            <a:ext cx="11367532" cy="1754326"/>
          </a:xfrm>
          <a:prstGeom prst="rect">
            <a:avLst/>
          </a:prstGeom>
          <a:noFill/>
          <a:ln>
            <a:noFill/>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b="1" dirty="0">
                <a:effectLst/>
                <a:latin typeface="opensans-bold"/>
              </a:rPr>
              <a:t>Overview</a:t>
            </a:r>
          </a:p>
          <a:p>
            <a:pPr algn="just"/>
            <a:r>
              <a:rPr lang="en-GB" b="0" dirty="0">
                <a:effectLst/>
                <a:latin typeface="sourcesans-regular"/>
              </a:rPr>
              <a:t>Physics Beyond Colliders (PBC) is an exploratory study aimed at exploiting the full scientific potential of CERN's accelerator complex and technical infrastructure, as well as its know-how in accelerator and detector science and technology. PBC projects complement the goals of the main experiments of the Laboratory’s collider programme. They target fundamental physics questions that are similar in spirit to those addressed by high-energy colliders, but require different types of beams and experiments. The PBC mandate is available </a:t>
            </a:r>
            <a:r>
              <a:rPr lang="en-GB" b="0" u="sng" dirty="0">
                <a:solidFill>
                  <a:srgbClr val="2574B9"/>
                </a:solidFill>
                <a:effectLst/>
                <a:latin typeface="sourcesans-bold"/>
                <a:hlinkClick r:id="rId3"/>
              </a:rPr>
              <a:t>here</a:t>
            </a:r>
            <a:r>
              <a:rPr lang="en-GB" b="0" dirty="0">
                <a:effectLst/>
                <a:latin typeface="sourcesans-regular"/>
              </a:rPr>
              <a:t>.</a:t>
            </a:r>
          </a:p>
        </p:txBody>
      </p:sp>
      <p:sp>
        <p:nvSpPr>
          <p:cNvPr id="14" name="AutoShape 4">
            <a:extLst>
              <a:ext uri="{FF2B5EF4-FFF2-40B4-BE49-F238E27FC236}">
                <a16:creationId xmlns:a16="http://schemas.microsoft.com/office/drawing/2014/main" id="{641D8065-641B-4667-BFB6-5C53A689CB33}"/>
              </a:ext>
            </a:extLst>
          </p:cNvPr>
          <p:cNvSpPr>
            <a:spLocks noChangeAspect="1" noChangeArrowheads="1"/>
          </p:cNvSpPr>
          <p:nvPr/>
        </p:nvSpPr>
        <p:spPr bwMode="auto">
          <a:xfrm>
            <a:off x="6559685" y="326362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Title 4">
            <a:extLst>
              <a:ext uri="{FF2B5EF4-FFF2-40B4-BE49-F238E27FC236}">
                <a16:creationId xmlns:a16="http://schemas.microsoft.com/office/drawing/2014/main" id="{55D35B25-5B5A-8DFA-957D-DCFE527E8D1B}"/>
              </a:ext>
            </a:extLst>
          </p:cNvPr>
          <p:cNvSpPr>
            <a:spLocks noGrp="1"/>
          </p:cNvSpPr>
          <p:nvPr>
            <p:ph type="title"/>
          </p:nvPr>
        </p:nvSpPr>
        <p:spPr>
          <a:xfrm>
            <a:off x="295224" y="115631"/>
            <a:ext cx="9960864" cy="808693"/>
          </a:xfrm>
        </p:spPr>
        <p:txBody>
          <a:bodyPr>
            <a:normAutofit fontScale="90000"/>
          </a:bodyPr>
          <a:lstStyle/>
          <a:p>
            <a:r>
              <a:rPr lang="en-GB" sz="4900" b="1" i="0" dirty="0">
                <a:solidFill>
                  <a:srgbClr val="044873"/>
                </a:solidFill>
                <a:effectLst/>
                <a:latin typeface="opensans-bold"/>
              </a:rPr>
              <a:t>The Physics Beyond Colliders Study Group</a:t>
            </a:r>
            <a:endParaRPr lang="en-GB" dirty="0"/>
          </a:p>
        </p:txBody>
      </p:sp>
    </p:spTree>
    <p:extLst>
      <p:ext uri="{BB962C8B-B14F-4D97-AF65-F5344CB8AC3E}">
        <p14:creationId xmlns:p14="http://schemas.microsoft.com/office/powerpoint/2010/main" val="1616814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3">
            <a:extLst>
              <a:ext uri="{FF2B5EF4-FFF2-40B4-BE49-F238E27FC236}">
                <a16:creationId xmlns:a16="http://schemas.microsoft.com/office/drawing/2014/main" id="{47C55DA2-5E70-4DFC-8A4F-938ACD147AF9}"/>
              </a:ext>
            </a:extLst>
          </p:cNvPr>
          <p:cNvSpPr txBox="1"/>
          <p:nvPr/>
        </p:nvSpPr>
        <p:spPr>
          <a:xfrm>
            <a:off x="295224" y="924324"/>
            <a:ext cx="11367532" cy="2585323"/>
          </a:xfrm>
          <a:prstGeom prst="rect">
            <a:avLst/>
          </a:prstGeom>
          <a:noFill/>
          <a:ln>
            <a:noFill/>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b="1" i="0" dirty="0">
                <a:solidFill>
                  <a:srgbClr val="044873"/>
                </a:solidFill>
                <a:effectLst/>
                <a:latin typeface="opensans-bold"/>
              </a:rPr>
              <a:t>Mandate</a:t>
            </a:r>
          </a:p>
          <a:p>
            <a:pPr algn="just"/>
            <a:r>
              <a:rPr lang="en-GB" b="0" i="0" dirty="0">
                <a:solidFill>
                  <a:srgbClr val="044873"/>
                </a:solidFill>
                <a:effectLst/>
                <a:latin typeface="sourcesans-regular"/>
              </a:rPr>
              <a:t>The Technology WG will explore and evaluate possible technological contributions of CERN primarily to non-accelerator-related experimental physics initiatives and projects that may also be hosted elsewhere, and will survey technologies that could become relevant to CERN accelerator and non-accelerator projects. The working group will favour the exchange of experience and expertise in technological domains such as superconducting and normal conducting magnet and RF technology, cryogenics, optics, vacuum and surface technology to support the development of new physics experiments and detection methods like quantum sensing and new (accelerator and non-accelerator) experiment proposals aiming at fundamental Standard Model physics measurements and/or addressing physics Beyond the Standard Model questions.</a:t>
            </a:r>
          </a:p>
        </p:txBody>
      </p:sp>
      <p:sp>
        <p:nvSpPr>
          <p:cNvPr id="14" name="AutoShape 4">
            <a:extLst>
              <a:ext uri="{FF2B5EF4-FFF2-40B4-BE49-F238E27FC236}">
                <a16:creationId xmlns:a16="http://schemas.microsoft.com/office/drawing/2014/main" id="{641D8065-641B-4667-BFB6-5C53A689CB33}"/>
              </a:ext>
            </a:extLst>
          </p:cNvPr>
          <p:cNvSpPr>
            <a:spLocks noChangeAspect="1" noChangeArrowheads="1"/>
          </p:cNvSpPr>
          <p:nvPr/>
        </p:nvSpPr>
        <p:spPr bwMode="auto">
          <a:xfrm>
            <a:off x="6559685" y="326362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Title 4">
            <a:extLst>
              <a:ext uri="{FF2B5EF4-FFF2-40B4-BE49-F238E27FC236}">
                <a16:creationId xmlns:a16="http://schemas.microsoft.com/office/drawing/2014/main" id="{55D35B25-5B5A-8DFA-957D-DCFE527E8D1B}"/>
              </a:ext>
            </a:extLst>
          </p:cNvPr>
          <p:cNvSpPr>
            <a:spLocks noGrp="1"/>
          </p:cNvSpPr>
          <p:nvPr>
            <p:ph type="title"/>
          </p:nvPr>
        </p:nvSpPr>
        <p:spPr>
          <a:xfrm>
            <a:off x="295224" y="115631"/>
            <a:ext cx="9960864" cy="808693"/>
          </a:xfrm>
        </p:spPr>
        <p:txBody>
          <a:bodyPr>
            <a:normAutofit fontScale="90000"/>
          </a:bodyPr>
          <a:lstStyle/>
          <a:p>
            <a:r>
              <a:rPr lang="en-GB" sz="4900" b="1" i="0" dirty="0">
                <a:solidFill>
                  <a:srgbClr val="044873"/>
                </a:solidFill>
                <a:effectLst/>
                <a:latin typeface="opensans-bold"/>
              </a:rPr>
              <a:t>The PBC </a:t>
            </a:r>
            <a:r>
              <a:rPr lang="en-GB" sz="4900" b="1" dirty="0">
                <a:solidFill>
                  <a:srgbClr val="044873"/>
                </a:solidFill>
                <a:latin typeface="opensans-bold"/>
              </a:rPr>
              <a:t>Technology Working Group</a:t>
            </a:r>
            <a:endParaRPr lang="en-GB" dirty="0"/>
          </a:p>
        </p:txBody>
      </p:sp>
      <p:sp>
        <p:nvSpPr>
          <p:cNvPr id="2" name="TextBox 1">
            <a:extLst>
              <a:ext uri="{FF2B5EF4-FFF2-40B4-BE49-F238E27FC236}">
                <a16:creationId xmlns:a16="http://schemas.microsoft.com/office/drawing/2014/main" id="{BF287A2D-3AFD-0576-F4D2-4AA2C4B9DA83}"/>
              </a:ext>
            </a:extLst>
          </p:cNvPr>
          <p:cNvSpPr txBox="1"/>
          <p:nvPr/>
        </p:nvSpPr>
        <p:spPr>
          <a:xfrm>
            <a:off x="228963" y="3634055"/>
            <a:ext cx="10341293" cy="1862048"/>
          </a:xfrm>
          <a:prstGeom prst="rect">
            <a:avLst/>
          </a:prstGeom>
          <a:noFill/>
        </p:spPr>
        <p:txBody>
          <a:bodyPr wrap="none" rtlCol="0">
            <a:spAutoFit/>
          </a:bodyPr>
          <a:lstStyle/>
          <a:p>
            <a:r>
              <a:rPr lang="en-GB" b="1" dirty="0">
                <a:solidFill>
                  <a:srgbClr val="FF0000"/>
                </a:solidFill>
              </a:rPr>
              <a:t>4 mini-workshops organized</a:t>
            </a:r>
          </a:p>
          <a:p>
            <a:pPr marL="285750" indent="-285750">
              <a:spcBef>
                <a:spcPts val="600"/>
              </a:spcBef>
              <a:buFont typeface="Arial" panose="020B0604020202020204" pitchFamily="34" charset="0"/>
              <a:buChar char="•"/>
            </a:pPr>
            <a:r>
              <a:rPr lang="en-GB" dirty="0"/>
              <a:t>Sep 2021: Superconducting RF </a:t>
            </a:r>
            <a:r>
              <a:rPr lang="en-GB" dirty="0">
                <a:hlinkClick r:id="rId2"/>
              </a:rPr>
              <a:t>https://indico.cern.ch/event/1057715/</a:t>
            </a:r>
            <a:endParaRPr lang="en-GB" dirty="0"/>
          </a:p>
          <a:p>
            <a:pPr marL="285750" indent="-285750">
              <a:spcBef>
                <a:spcPts val="600"/>
              </a:spcBef>
              <a:buFont typeface="Arial" panose="020B0604020202020204" pitchFamily="34" charset="0"/>
              <a:buChar char="•"/>
            </a:pPr>
            <a:r>
              <a:rPr lang="en-GB" dirty="0"/>
              <a:t>Dec 2021: Lasers &amp; Optics </a:t>
            </a:r>
            <a:r>
              <a:rPr lang="en-GB" dirty="0">
                <a:hlinkClick r:id="rId3"/>
              </a:rPr>
              <a:t>https://indico.cern.ch/event/1092283/</a:t>
            </a:r>
            <a:endParaRPr lang="en-GB" dirty="0"/>
          </a:p>
          <a:p>
            <a:pPr marL="285750" indent="-285750">
              <a:spcBef>
                <a:spcPts val="600"/>
              </a:spcBef>
              <a:buFont typeface="Arial" panose="020B0604020202020204" pitchFamily="34" charset="0"/>
              <a:buChar char="•"/>
            </a:pPr>
            <a:r>
              <a:rPr lang="en-GB" dirty="0"/>
              <a:t>Apr 2022: Vacuum, coating and surface technologies </a:t>
            </a:r>
            <a:r>
              <a:rPr lang="en-GB" dirty="0">
                <a:hlinkClick r:id="rId4"/>
              </a:rPr>
              <a:t>https://indico.cern.ch/event/1134154/</a:t>
            </a:r>
            <a:r>
              <a:rPr lang="en-GB" dirty="0"/>
              <a:t>	</a:t>
            </a:r>
          </a:p>
          <a:p>
            <a:pPr marL="285750" indent="-285750">
              <a:spcBef>
                <a:spcPts val="1200"/>
              </a:spcBef>
              <a:buFont typeface="Arial" panose="020B0604020202020204" pitchFamily="34" charset="0"/>
              <a:buChar char="•"/>
            </a:pPr>
            <a:r>
              <a:rPr lang="en-GB" b="1" dirty="0"/>
              <a:t>Sep 2022: Cryogenics </a:t>
            </a:r>
            <a:r>
              <a:rPr lang="en-GB" b="1" dirty="0">
                <a:hlinkClick r:id="rId5"/>
              </a:rPr>
              <a:t>https://indico.cern.ch/event/1180067/</a:t>
            </a:r>
            <a:endParaRPr lang="en-GB" b="1" dirty="0"/>
          </a:p>
        </p:txBody>
      </p:sp>
      <p:sp>
        <p:nvSpPr>
          <p:cNvPr id="3" name="TextBox 2">
            <a:extLst>
              <a:ext uri="{FF2B5EF4-FFF2-40B4-BE49-F238E27FC236}">
                <a16:creationId xmlns:a16="http://schemas.microsoft.com/office/drawing/2014/main" id="{F0B10ECC-846C-AF12-7A2B-054665C696E0}"/>
              </a:ext>
            </a:extLst>
          </p:cNvPr>
          <p:cNvSpPr txBox="1"/>
          <p:nvPr/>
        </p:nvSpPr>
        <p:spPr>
          <a:xfrm>
            <a:off x="295224" y="5848952"/>
            <a:ext cx="8451866" cy="369332"/>
          </a:xfrm>
          <a:prstGeom prst="rect">
            <a:avLst/>
          </a:prstGeom>
          <a:noFill/>
        </p:spPr>
        <p:txBody>
          <a:bodyPr wrap="none" rtlCol="0">
            <a:spAutoFit/>
          </a:bodyPr>
          <a:lstStyle/>
          <a:p>
            <a:r>
              <a:rPr lang="en-GB" dirty="0"/>
              <a:t>Possible future PBC technology workshops: superconductivity, quantum sensing </a:t>
            </a:r>
          </a:p>
        </p:txBody>
      </p:sp>
    </p:spTree>
    <p:extLst>
      <p:ext uri="{BB962C8B-B14F-4D97-AF65-F5344CB8AC3E}">
        <p14:creationId xmlns:p14="http://schemas.microsoft.com/office/powerpoint/2010/main" val="2563585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utoShape 4">
            <a:extLst>
              <a:ext uri="{FF2B5EF4-FFF2-40B4-BE49-F238E27FC236}">
                <a16:creationId xmlns:a16="http://schemas.microsoft.com/office/drawing/2014/main" id="{641D8065-641B-4667-BFB6-5C53A689CB33}"/>
              </a:ext>
            </a:extLst>
          </p:cNvPr>
          <p:cNvSpPr>
            <a:spLocks noChangeAspect="1" noChangeArrowheads="1"/>
          </p:cNvSpPr>
          <p:nvPr/>
        </p:nvSpPr>
        <p:spPr bwMode="auto">
          <a:xfrm>
            <a:off x="6559685" y="326362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Title 4">
            <a:extLst>
              <a:ext uri="{FF2B5EF4-FFF2-40B4-BE49-F238E27FC236}">
                <a16:creationId xmlns:a16="http://schemas.microsoft.com/office/drawing/2014/main" id="{55D35B25-5B5A-8DFA-957D-DCFE527E8D1B}"/>
              </a:ext>
            </a:extLst>
          </p:cNvPr>
          <p:cNvSpPr>
            <a:spLocks noGrp="1"/>
          </p:cNvSpPr>
          <p:nvPr>
            <p:ph type="title"/>
          </p:nvPr>
        </p:nvSpPr>
        <p:spPr>
          <a:xfrm>
            <a:off x="295224" y="115631"/>
            <a:ext cx="11221586" cy="808693"/>
          </a:xfrm>
        </p:spPr>
        <p:txBody>
          <a:bodyPr>
            <a:normAutofit fontScale="90000"/>
          </a:bodyPr>
          <a:lstStyle/>
          <a:p>
            <a:r>
              <a:rPr lang="en-GB" sz="4900" b="1" i="0" dirty="0">
                <a:solidFill>
                  <a:srgbClr val="044873"/>
                </a:solidFill>
                <a:effectLst/>
                <a:latin typeface="opensans-bold"/>
              </a:rPr>
              <a:t>Cryogeni</a:t>
            </a:r>
            <a:r>
              <a:rPr lang="en-GB" sz="4900" b="1" dirty="0">
                <a:solidFill>
                  <a:srgbClr val="044873"/>
                </a:solidFill>
                <a:latin typeface="opensans-bold"/>
              </a:rPr>
              <a:t>c technologies – low temperatures</a:t>
            </a:r>
            <a:endParaRPr lang="en-GB" dirty="0"/>
          </a:p>
        </p:txBody>
      </p:sp>
      <p:sp>
        <p:nvSpPr>
          <p:cNvPr id="2" name="TextBox 1">
            <a:extLst>
              <a:ext uri="{FF2B5EF4-FFF2-40B4-BE49-F238E27FC236}">
                <a16:creationId xmlns:a16="http://schemas.microsoft.com/office/drawing/2014/main" id="{BF287A2D-3AFD-0576-F4D2-4AA2C4B9DA83}"/>
              </a:ext>
            </a:extLst>
          </p:cNvPr>
          <p:cNvSpPr txBox="1"/>
          <p:nvPr/>
        </p:nvSpPr>
        <p:spPr>
          <a:xfrm>
            <a:off x="445915" y="1217094"/>
            <a:ext cx="4432712" cy="3970318"/>
          </a:xfrm>
          <a:prstGeom prst="rect">
            <a:avLst/>
          </a:prstGeom>
          <a:noFill/>
        </p:spPr>
        <p:txBody>
          <a:bodyPr wrap="square" rtlCol="0">
            <a:spAutoFit/>
          </a:bodyPr>
          <a:lstStyle/>
          <a:p>
            <a:r>
              <a:rPr lang="en-GB" b="1" dirty="0"/>
              <a:t>Very wide and diverse use for </a:t>
            </a:r>
          </a:p>
          <a:p>
            <a:endParaRPr lang="en-GB" dirty="0"/>
          </a:p>
          <a:p>
            <a:r>
              <a:rPr lang="en-GB" dirty="0"/>
              <a:t>Cooling superconductors</a:t>
            </a:r>
          </a:p>
          <a:p>
            <a:endParaRPr lang="en-GB" dirty="0"/>
          </a:p>
          <a:p>
            <a:r>
              <a:rPr lang="en-GB" dirty="0"/>
              <a:t>Liquefied gas (e.g. liquid </a:t>
            </a:r>
            <a:r>
              <a:rPr lang="en-GB" dirty="0" err="1"/>
              <a:t>Ar</a:t>
            </a:r>
            <a:r>
              <a:rPr lang="en-GB" dirty="0"/>
              <a:t>)</a:t>
            </a:r>
          </a:p>
          <a:p>
            <a:endParaRPr lang="en-GB" dirty="0"/>
          </a:p>
          <a:p>
            <a:r>
              <a:rPr lang="en-GB" dirty="0"/>
              <a:t>High vacuum</a:t>
            </a:r>
          </a:p>
          <a:p>
            <a:endParaRPr lang="en-GB" dirty="0"/>
          </a:p>
          <a:p>
            <a:r>
              <a:rPr lang="en-GB" dirty="0"/>
              <a:t>Low thermal noise</a:t>
            </a:r>
          </a:p>
          <a:p>
            <a:endParaRPr lang="en-GB" dirty="0"/>
          </a:p>
          <a:p>
            <a:r>
              <a:rPr lang="en-GB" dirty="0"/>
              <a:t>Cooling of detection devices</a:t>
            </a:r>
          </a:p>
          <a:p>
            <a:endParaRPr lang="en-GB" dirty="0"/>
          </a:p>
          <a:p>
            <a:r>
              <a:rPr lang="en-GB" dirty="0"/>
              <a:t>etc.</a:t>
            </a:r>
            <a:endParaRPr lang="en-GB" b="1" dirty="0"/>
          </a:p>
          <a:p>
            <a:endParaRPr lang="en-GB" b="1" dirty="0"/>
          </a:p>
        </p:txBody>
      </p:sp>
      <p:pic>
        <p:nvPicPr>
          <p:cNvPr id="15" name="Picture 14">
            <a:extLst>
              <a:ext uri="{FF2B5EF4-FFF2-40B4-BE49-F238E27FC236}">
                <a16:creationId xmlns:a16="http://schemas.microsoft.com/office/drawing/2014/main" id="{CD98A02F-A119-EC49-8D0A-FEB368C60DFD}"/>
              </a:ext>
            </a:extLst>
          </p:cNvPr>
          <p:cNvPicPr>
            <a:picLocks noChangeAspect="1"/>
          </p:cNvPicPr>
          <p:nvPr/>
        </p:nvPicPr>
        <p:blipFill>
          <a:blip r:embed="rId2"/>
          <a:stretch>
            <a:fillRect/>
          </a:stretch>
        </p:blipFill>
        <p:spPr>
          <a:xfrm>
            <a:off x="5039614" y="1217094"/>
            <a:ext cx="7152386" cy="2448925"/>
          </a:xfrm>
          <a:prstGeom prst="rect">
            <a:avLst/>
          </a:prstGeom>
        </p:spPr>
      </p:pic>
      <p:pic>
        <p:nvPicPr>
          <p:cNvPr id="3075" name="Picture 3" descr="BEBC, the Big European Bubble Chamber">
            <a:extLst>
              <a:ext uri="{FF2B5EF4-FFF2-40B4-BE49-F238E27FC236}">
                <a16:creationId xmlns:a16="http://schemas.microsoft.com/office/drawing/2014/main" id="{8A657A56-E1B9-B575-5812-B6D5CBCD78E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76562" y="3827270"/>
            <a:ext cx="2219550" cy="2208813"/>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F7EF318D-9C1A-BAE8-0DA4-B55EEBBE52D1}"/>
              </a:ext>
            </a:extLst>
          </p:cNvPr>
          <p:cNvSpPr txBox="1"/>
          <p:nvPr/>
        </p:nvSpPr>
        <p:spPr>
          <a:xfrm>
            <a:off x="5798814" y="6057599"/>
            <a:ext cx="2050561" cy="261610"/>
          </a:xfrm>
          <a:prstGeom prst="rect">
            <a:avLst/>
          </a:prstGeom>
          <a:noFill/>
        </p:spPr>
        <p:txBody>
          <a:bodyPr wrap="none" rtlCol="0">
            <a:spAutoFit/>
          </a:bodyPr>
          <a:lstStyle/>
          <a:p>
            <a:r>
              <a:rPr lang="en-GB" sz="1100" dirty="0">
                <a:solidFill>
                  <a:schemeClr val="accent6">
                    <a:lumMod val="50000"/>
                  </a:schemeClr>
                </a:solidFill>
              </a:rPr>
              <a:t>A long history… (BEBC 1970)</a:t>
            </a:r>
          </a:p>
        </p:txBody>
      </p:sp>
    </p:spTree>
    <p:extLst>
      <p:ext uri="{BB962C8B-B14F-4D97-AF65-F5344CB8AC3E}">
        <p14:creationId xmlns:p14="http://schemas.microsoft.com/office/powerpoint/2010/main" val="3746631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C8208-78DA-DC17-0659-5D9B13037BD8}"/>
              </a:ext>
            </a:extLst>
          </p:cNvPr>
          <p:cNvSpPr>
            <a:spLocks noGrp="1"/>
          </p:cNvSpPr>
          <p:nvPr>
            <p:ph type="title"/>
          </p:nvPr>
        </p:nvSpPr>
        <p:spPr>
          <a:xfrm>
            <a:off x="583660" y="157588"/>
            <a:ext cx="9960864" cy="763297"/>
          </a:xfrm>
        </p:spPr>
        <p:txBody>
          <a:bodyPr>
            <a:normAutofit fontScale="90000"/>
          </a:bodyPr>
          <a:lstStyle/>
          <a:p>
            <a:r>
              <a:rPr lang="en-GB" b="1" dirty="0"/>
              <a:t>Agenda &amp; practical information</a:t>
            </a:r>
          </a:p>
        </p:txBody>
      </p:sp>
      <p:sp>
        <p:nvSpPr>
          <p:cNvPr id="4" name="TextBox 3">
            <a:extLst>
              <a:ext uri="{FF2B5EF4-FFF2-40B4-BE49-F238E27FC236}">
                <a16:creationId xmlns:a16="http://schemas.microsoft.com/office/drawing/2014/main" id="{9109BCB9-5366-332A-16D5-13054B389ED5}"/>
              </a:ext>
            </a:extLst>
          </p:cNvPr>
          <p:cNvSpPr txBox="1"/>
          <p:nvPr/>
        </p:nvSpPr>
        <p:spPr>
          <a:xfrm>
            <a:off x="272245" y="1037617"/>
            <a:ext cx="11841934" cy="4554067"/>
          </a:xfrm>
          <a:prstGeom prst="rect">
            <a:avLst/>
          </a:prstGeom>
          <a:noFill/>
        </p:spPr>
        <p:txBody>
          <a:bodyPr wrap="square">
            <a:spAutoFit/>
          </a:bodyPr>
          <a:lstStyle/>
          <a:p>
            <a:pPr marL="342900" lvl="0" indent="-342900">
              <a:lnSpc>
                <a:spcPct val="105000"/>
              </a:lnSpc>
              <a:spcBef>
                <a:spcPts val="300"/>
              </a:spcBef>
              <a:buFont typeface="Arial" panose="020B0604020202020204" pitchFamily="34" charset="0"/>
              <a:buChar char="•"/>
            </a:pPr>
            <a:r>
              <a:rPr lang="en-GB" sz="1800" dirty="0">
                <a:effectLst/>
                <a:latin typeface="Calibri" panose="020F0502020204030204" pitchFamily="34" charset="0"/>
                <a:ea typeface="MS PGothic" panose="020B0600070205080204" pitchFamily="34" charset="-128"/>
              </a:rPr>
              <a:t>09:00 → 09:10 Introduction and scope of the workshop        </a:t>
            </a:r>
          </a:p>
          <a:p>
            <a:pPr marL="342900" lvl="0" indent="-342900">
              <a:lnSpc>
                <a:spcPct val="105000"/>
              </a:lnSpc>
              <a:spcBef>
                <a:spcPts val="300"/>
              </a:spcBef>
              <a:buFont typeface="Arial" panose="020B0604020202020204" pitchFamily="34" charset="0"/>
              <a:buChar char="•"/>
            </a:pPr>
            <a:r>
              <a:rPr lang="en-GB" sz="1800" dirty="0">
                <a:effectLst/>
                <a:latin typeface="Calibri" panose="020F0502020204030204" pitchFamily="34" charset="0"/>
                <a:ea typeface="MS PGothic" panose="020B0600070205080204" pitchFamily="34" charset="-128"/>
              </a:rPr>
              <a:t>09:10 → 09:45 CERN </a:t>
            </a:r>
            <a:r>
              <a:rPr lang="en-GB" sz="1800" dirty="0" err="1">
                <a:effectLst/>
                <a:latin typeface="Calibri" panose="020F0502020204030204" pitchFamily="34" charset="0"/>
                <a:ea typeface="MS PGothic" panose="020B0600070205080204" pitchFamily="34" charset="-128"/>
              </a:rPr>
              <a:t>Cryolab</a:t>
            </a:r>
            <a:r>
              <a:rPr lang="en-GB" sz="1800" dirty="0">
                <a:effectLst/>
                <a:latin typeface="Calibri" panose="020F0502020204030204" pitchFamily="34" charset="0"/>
                <a:ea typeface="MS PGothic" panose="020B0600070205080204" pitchFamily="34" charset="-128"/>
              </a:rPr>
              <a:t> range of technologies, Torsten Koettig (CERN)</a:t>
            </a:r>
          </a:p>
          <a:p>
            <a:pPr marL="342900" lvl="0" indent="-342900">
              <a:lnSpc>
                <a:spcPct val="105000"/>
              </a:lnSpc>
              <a:spcBef>
                <a:spcPts val="300"/>
              </a:spcBef>
              <a:buFont typeface="Arial" panose="020B0604020202020204" pitchFamily="34" charset="0"/>
              <a:buChar char="•"/>
            </a:pPr>
            <a:r>
              <a:rPr lang="en-GB" sz="1800" dirty="0">
                <a:effectLst/>
                <a:latin typeface="Calibri" panose="020F0502020204030204" pitchFamily="34" charset="0"/>
                <a:ea typeface="MS PGothic" panose="020B0600070205080204" pitchFamily="34" charset="-128"/>
              </a:rPr>
              <a:t>09:45 → 10:10 Cryogenic technologies for the AMS 100 SC magnet, Prof. Stefan </a:t>
            </a:r>
            <a:r>
              <a:rPr lang="en-GB" sz="1800" dirty="0" err="1">
                <a:effectLst/>
                <a:latin typeface="Calibri" panose="020F0502020204030204" pitchFamily="34" charset="0"/>
                <a:ea typeface="MS PGothic" panose="020B0600070205080204" pitchFamily="34" charset="-128"/>
              </a:rPr>
              <a:t>Schael</a:t>
            </a:r>
            <a:r>
              <a:rPr lang="en-GB" sz="1800" dirty="0">
                <a:effectLst/>
                <a:latin typeface="Calibri" panose="020F0502020204030204" pitchFamily="34" charset="0"/>
                <a:ea typeface="MS PGothic" panose="020B0600070205080204" pitchFamily="34" charset="-128"/>
              </a:rPr>
              <a:t> (Rhein. </a:t>
            </a:r>
            <a:r>
              <a:rPr lang="en-GB" sz="1800" dirty="0" err="1">
                <a:effectLst/>
                <a:latin typeface="Calibri" panose="020F0502020204030204" pitchFamily="34" charset="0"/>
                <a:ea typeface="MS PGothic" panose="020B0600070205080204" pitchFamily="34" charset="-128"/>
              </a:rPr>
              <a:t>Westf</a:t>
            </a:r>
            <a:r>
              <a:rPr lang="en-GB" sz="1800" dirty="0">
                <a:effectLst/>
                <a:latin typeface="Calibri" panose="020F0502020204030204" pitchFamily="34" charset="0"/>
                <a:ea typeface="MS PGothic" panose="020B0600070205080204" pitchFamily="34" charset="-128"/>
              </a:rPr>
              <a:t>. Tech. Hoch.)</a:t>
            </a:r>
          </a:p>
          <a:p>
            <a:pPr marL="342900" lvl="0" indent="-342900">
              <a:lnSpc>
                <a:spcPct val="105000"/>
              </a:lnSpc>
              <a:spcBef>
                <a:spcPts val="300"/>
              </a:spcBef>
              <a:buFont typeface="Arial" panose="020B0604020202020204" pitchFamily="34" charset="0"/>
              <a:buChar char="•"/>
            </a:pPr>
            <a:r>
              <a:rPr lang="en-GB" sz="1800" dirty="0">
                <a:effectLst/>
                <a:latin typeface="Calibri" panose="020F0502020204030204" pitchFamily="34" charset="0"/>
                <a:ea typeface="MS PGothic" panose="020B0600070205080204" pitchFamily="34" charset="-128"/>
              </a:rPr>
              <a:t>10:10 → 10:35 Ultralight cryogenic structures, Maria Soledad Molina Gonzalez (CERN)</a:t>
            </a:r>
          </a:p>
          <a:p>
            <a:pPr marL="285750" indent="-285750">
              <a:lnSpc>
                <a:spcPct val="105000"/>
              </a:lnSpc>
              <a:spcBef>
                <a:spcPts val="600"/>
              </a:spcBef>
              <a:spcAft>
                <a:spcPts val="600"/>
              </a:spcAft>
              <a:buFont typeface="Arial" panose="020B0604020202020204" pitchFamily="34" charset="0"/>
              <a:buChar char="•"/>
            </a:pPr>
            <a:r>
              <a:rPr lang="en-GB" sz="1800" dirty="0">
                <a:solidFill>
                  <a:srgbClr val="92D050"/>
                </a:solidFill>
                <a:effectLst/>
                <a:latin typeface="Calibri" panose="020F0502020204030204" pitchFamily="34" charset="0"/>
                <a:ea typeface="MS PGothic" panose="020B0600070205080204" pitchFamily="34" charset="-128"/>
              </a:rPr>
              <a:t>10:35 → 11:05 Coffee break</a:t>
            </a:r>
          </a:p>
          <a:p>
            <a:pPr marL="342900" lvl="0" indent="-342900">
              <a:lnSpc>
                <a:spcPct val="105000"/>
              </a:lnSpc>
              <a:spcBef>
                <a:spcPts val="300"/>
              </a:spcBef>
              <a:buFont typeface="Arial" panose="020B0604020202020204" pitchFamily="34" charset="0"/>
              <a:buChar char="•"/>
            </a:pPr>
            <a:r>
              <a:rPr lang="en-GB" sz="1800" dirty="0">
                <a:effectLst/>
                <a:latin typeface="Calibri" panose="020F0502020204030204" pitchFamily="34" charset="0"/>
                <a:ea typeface="MS PGothic" panose="020B0600070205080204" pitchFamily="34" charset="-128"/>
              </a:rPr>
              <a:t>11:05 → 11:30 Liquid Argon cryogenics for the Neutrino platform, Caroline Fabre (CERN)</a:t>
            </a:r>
          </a:p>
          <a:p>
            <a:pPr marL="342900" lvl="0" indent="-342900">
              <a:lnSpc>
                <a:spcPct val="105000"/>
              </a:lnSpc>
              <a:spcBef>
                <a:spcPts val="300"/>
              </a:spcBef>
              <a:buFont typeface="Arial" panose="020B0604020202020204" pitchFamily="34" charset="0"/>
              <a:buChar char="•"/>
            </a:pPr>
            <a:r>
              <a:rPr lang="en-GB" sz="1800" dirty="0">
                <a:effectLst/>
                <a:latin typeface="Calibri" panose="020F0502020204030204" pitchFamily="34" charset="0"/>
                <a:ea typeface="MS PGothic" panose="020B0600070205080204" pitchFamily="34" charset="-128"/>
              </a:rPr>
              <a:t>11:30 → 11:55 Remote ultralow vibration cooling for the Einstein telescope, Stefan </a:t>
            </a:r>
            <a:r>
              <a:rPr lang="en-GB" sz="1800" dirty="0" err="1">
                <a:effectLst/>
                <a:latin typeface="Calibri" panose="020F0502020204030204" pitchFamily="34" charset="0"/>
                <a:ea typeface="MS PGothic" panose="020B0600070205080204" pitchFamily="34" charset="-128"/>
              </a:rPr>
              <a:t>Hild</a:t>
            </a:r>
            <a:r>
              <a:rPr lang="en-GB" sz="1800" dirty="0">
                <a:effectLst/>
                <a:latin typeface="Calibri" panose="020F0502020204030204" pitchFamily="34" charset="0"/>
                <a:ea typeface="MS PGothic" panose="020B0600070205080204" pitchFamily="34" charset="-128"/>
              </a:rPr>
              <a:t> (University of Maastricht)</a:t>
            </a:r>
          </a:p>
          <a:p>
            <a:pPr marL="285750" indent="-285750">
              <a:lnSpc>
                <a:spcPct val="105000"/>
              </a:lnSpc>
              <a:spcBef>
                <a:spcPts val="600"/>
              </a:spcBef>
              <a:spcAft>
                <a:spcPts val="600"/>
              </a:spcAft>
              <a:buFont typeface="Arial" panose="020B0604020202020204" pitchFamily="34" charset="0"/>
              <a:buChar char="•"/>
            </a:pPr>
            <a:r>
              <a:rPr lang="en-GB" sz="1800" dirty="0">
                <a:solidFill>
                  <a:srgbClr val="92D050"/>
                </a:solidFill>
                <a:effectLst/>
                <a:latin typeface="Calibri" panose="020F0502020204030204" pitchFamily="34" charset="0"/>
                <a:ea typeface="MS PGothic" panose="020B0600070205080204" pitchFamily="34" charset="-128"/>
              </a:rPr>
              <a:t>11:55 → 13:45 Lunch</a:t>
            </a:r>
          </a:p>
          <a:p>
            <a:pPr marL="342900" lvl="0" indent="-342900">
              <a:lnSpc>
                <a:spcPct val="105000"/>
              </a:lnSpc>
              <a:spcBef>
                <a:spcPts val="300"/>
              </a:spcBef>
              <a:buFont typeface="Arial" panose="020B0604020202020204" pitchFamily="34" charset="0"/>
              <a:buChar char="•"/>
            </a:pPr>
            <a:r>
              <a:rPr lang="en-GB" sz="1800" dirty="0">
                <a:effectLst/>
                <a:latin typeface="Calibri" panose="020F0502020204030204" pitchFamily="34" charset="0"/>
                <a:ea typeface="MS PGothic" panose="020B0600070205080204" pitchFamily="34" charset="-128"/>
              </a:rPr>
              <a:t>13:45 → 14:10 An overview of sub-Kelvin cooling technologies, Gerard Vermeulen (</a:t>
            </a:r>
            <a:r>
              <a:rPr lang="en-GB" sz="1800" dirty="0" err="1">
                <a:effectLst/>
                <a:latin typeface="Calibri" panose="020F0502020204030204" pitchFamily="34" charset="0"/>
                <a:ea typeface="MS PGothic" panose="020B0600070205080204" pitchFamily="34" charset="-128"/>
              </a:rPr>
              <a:t>Institut</a:t>
            </a:r>
            <a:r>
              <a:rPr lang="en-GB" sz="1800" dirty="0">
                <a:effectLst/>
                <a:latin typeface="Calibri" panose="020F0502020204030204" pitchFamily="34" charset="0"/>
                <a:ea typeface="MS PGothic" panose="020B0600070205080204" pitchFamily="34" charset="-128"/>
              </a:rPr>
              <a:t> Neel (CNRS))</a:t>
            </a:r>
          </a:p>
          <a:p>
            <a:pPr marL="342900" lvl="0" indent="-342900">
              <a:lnSpc>
                <a:spcPct val="105000"/>
              </a:lnSpc>
              <a:spcBef>
                <a:spcPts val="300"/>
              </a:spcBef>
              <a:buFont typeface="Arial" panose="020B0604020202020204" pitchFamily="34" charset="0"/>
              <a:buChar char="•"/>
            </a:pPr>
            <a:r>
              <a:rPr lang="en-GB" sz="1800" dirty="0">
                <a:effectLst/>
                <a:latin typeface="Calibri" panose="020F0502020204030204" pitchFamily="34" charset="0"/>
                <a:ea typeface="MS PGothic" panose="020B0600070205080204" pitchFamily="34" charset="-128"/>
              </a:rPr>
              <a:t>14:10 → 14:35 Effective passive thermal heat pipes for cryocooling, Bertrand </a:t>
            </a:r>
            <a:r>
              <a:rPr lang="en-GB" sz="1800" dirty="0" err="1">
                <a:effectLst/>
                <a:latin typeface="Calibri" panose="020F0502020204030204" pitchFamily="34" charset="0"/>
                <a:ea typeface="MS PGothic" panose="020B0600070205080204" pitchFamily="34" charset="-128"/>
              </a:rPr>
              <a:t>Baudouy</a:t>
            </a:r>
            <a:r>
              <a:rPr lang="en-GB" sz="1800" dirty="0">
                <a:effectLst/>
                <a:latin typeface="Calibri" panose="020F0502020204030204" pitchFamily="34" charset="0"/>
                <a:ea typeface="MS PGothic" panose="020B0600070205080204" pitchFamily="34" charset="-128"/>
              </a:rPr>
              <a:t> (CEA - SACLAY)</a:t>
            </a:r>
          </a:p>
          <a:p>
            <a:pPr marL="342900" lvl="0" indent="-342900">
              <a:lnSpc>
                <a:spcPct val="105000"/>
              </a:lnSpc>
              <a:spcBef>
                <a:spcPts val="300"/>
              </a:spcBef>
              <a:buFont typeface="Arial" panose="020B0604020202020204" pitchFamily="34" charset="0"/>
              <a:buChar char="•"/>
            </a:pPr>
            <a:r>
              <a:rPr lang="en-GB" sz="1800" dirty="0">
                <a:effectLst/>
                <a:latin typeface="Calibri" panose="020F0502020204030204" pitchFamily="34" charset="0"/>
                <a:ea typeface="MS PGothic" panose="020B0600070205080204" pitchFamily="34" charset="-128"/>
              </a:rPr>
              <a:t>14:35 → 15:00 Overview of cryocooler technologies enabling accelerator science, Dr Srinivas </a:t>
            </a:r>
            <a:r>
              <a:rPr lang="en-GB" sz="1800" dirty="0" err="1">
                <a:effectLst/>
                <a:latin typeface="Calibri" panose="020F0502020204030204" pitchFamily="34" charset="0"/>
                <a:ea typeface="MS PGothic" panose="020B0600070205080204" pitchFamily="34" charset="-128"/>
              </a:rPr>
              <a:t>Vanapalli</a:t>
            </a:r>
            <a:r>
              <a:rPr lang="en-GB" sz="1800" dirty="0">
                <a:effectLst/>
                <a:latin typeface="Calibri" panose="020F0502020204030204" pitchFamily="34" charset="0"/>
                <a:ea typeface="MS PGothic" panose="020B0600070205080204" pitchFamily="34" charset="-128"/>
              </a:rPr>
              <a:t> (Uni. of Twente)</a:t>
            </a:r>
          </a:p>
          <a:p>
            <a:pPr marL="342900" lvl="0" indent="-342900">
              <a:lnSpc>
                <a:spcPct val="105000"/>
              </a:lnSpc>
              <a:spcBef>
                <a:spcPts val="300"/>
              </a:spcBef>
              <a:buFont typeface="Arial" panose="020B0604020202020204" pitchFamily="34" charset="0"/>
              <a:buChar char="•"/>
            </a:pPr>
            <a:r>
              <a:rPr lang="en-GB" sz="1800" dirty="0">
                <a:effectLst/>
                <a:latin typeface="Calibri" panose="020F0502020204030204" pitchFamily="34" charset="0"/>
                <a:ea typeface="MS PGothic" panose="020B0600070205080204" pitchFamily="34" charset="-128"/>
              </a:rPr>
              <a:t>15:00 → 15:25 Cryogenic instruments for microscopy and nano-precise sample positioning, Dr Philipp </a:t>
            </a:r>
            <a:r>
              <a:rPr lang="en-GB" sz="1800" dirty="0" err="1">
                <a:effectLst/>
                <a:latin typeface="Calibri" panose="020F0502020204030204" pitchFamily="34" charset="0"/>
                <a:ea typeface="MS PGothic" panose="020B0600070205080204" pitchFamily="34" charset="-128"/>
              </a:rPr>
              <a:t>Leubner</a:t>
            </a:r>
            <a:r>
              <a:rPr lang="en-GB" sz="1800" dirty="0">
                <a:effectLst/>
                <a:latin typeface="Calibri" panose="020F0502020204030204" pitchFamily="34" charset="0"/>
                <a:ea typeface="MS PGothic" panose="020B0600070205080204" pitchFamily="34" charset="-128"/>
              </a:rPr>
              <a:t> (</a:t>
            </a:r>
            <a:r>
              <a:rPr lang="en-GB" sz="1800" dirty="0" err="1">
                <a:effectLst/>
                <a:latin typeface="Calibri" panose="020F0502020204030204" pitchFamily="34" charset="0"/>
                <a:ea typeface="MS PGothic" panose="020B0600070205080204" pitchFamily="34" charset="-128"/>
              </a:rPr>
              <a:t>Attocube</a:t>
            </a:r>
            <a:r>
              <a:rPr lang="en-GB" sz="1800" dirty="0">
                <a:effectLst/>
                <a:latin typeface="Calibri" panose="020F0502020204030204" pitchFamily="34" charset="0"/>
                <a:ea typeface="MS PGothic" panose="020B0600070205080204" pitchFamily="34" charset="-128"/>
              </a:rPr>
              <a:t>)</a:t>
            </a:r>
          </a:p>
          <a:p>
            <a:pPr marL="342900" lvl="0" indent="-342900">
              <a:lnSpc>
                <a:spcPct val="105000"/>
              </a:lnSpc>
              <a:spcBef>
                <a:spcPts val="300"/>
              </a:spcBef>
              <a:spcAft>
                <a:spcPts val="800"/>
              </a:spcAft>
              <a:buFont typeface="Arial" panose="020B0604020202020204" pitchFamily="34" charset="0"/>
              <a:buChar char="•"/>
            </a:pPr>
            <a:r>
              <a:rPr lang="en-GB" sz="1800" dirty="0">
                <a:effectLst/>
                <a:latin typeface="Calibri" panose="020F0502020204030204" pitchFamily="34" charset="0"/>
                <a:ea typeface="MS PGothic" panose="020B0600070205080204" pitchFamily="34" charset="-128"/>
              </a:rPr>
              <a:t>15:25 → 15:55 Final discussion and close up</a:t>
            </a:r>
          </a:p>
        </p:txBody>
      </p:sp>
    </p:spTree>
    <p:extLst>
      <p:ext uri="{BB962C8B-B14F-4D97-AF65-F5344CB8AC3E}">
        <p14:creationId xmlns:p14="http://schemas.microsoft.com/office/powerpoint/2010/main" val="2813493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C8208-78DA-DC17-0659-5D9B13037BD8}"/>
              </a:ext>
            </a:extLst>
          </p:cNvPr>
          <p:cNvSpPr>
            <a:spLocks noGrp="1"/>
          </p:cNvSpPr>
          <p:nvPr>
            <p:ph type="title"/>
          </p:nvPr>
        </p:nvSpPr>
        <p:spPr>
          <a:xfrm>
            <a:off x="583660" y="157588"/>
            <a:ext cx="9960864" cy="763297"/>
          </a:xfrm>
        </p:spPr>
        <p:txBody>
          <a:bodyPr>
            <a:normAutofit fontScale="90000"/>
          </a:bodyPr>
          <a:lstStyle/>
          <a:p>
            <a:r>
              <a:rPr lang="en-GB" b="1" dirty="0"/>
              <a:t>Practical information</a:t>
            </a:r>
          </a:p>
        </p:txBody>
      </p:sp>
      <p:sp>
        <p:nvSpPr>
          <p:cNvPr id="3" name="TextBox 2">
            <a:extLst>
              <a:ext uri="{FF2B5EF4-FFF2-40B4-BE49-F238E27FC236}">
                <a16:creationId xmlns:a16="http://schemas.microsoft.com/office/drawing/2014/main" id="{3FB779BF-9FF4-742E-3331-3EDFC5BDEAAC}"/>
              </a:ext>
            </a:extLst>
          </p:cNvPr>
          <p:cNvSpPr txBox="1"/>
          <p:nvPr/>
        </p:nvSpPr>
        <p:spPr>
          <a:xfrm>
            <a:off x="732817" y="1284051"/>
            <a:ext cx="10849583" cy="3416320"/>
          </a:xfrm>
          <a:prstGeom prst="rect">
            <a:avLst/>
          </a:prstGeom>
          <a:noFill/>
        </p:spPr>
        <p:txBody>
          <a:bodyPr wrap="square" rtlCol="0">
            <a:spAutoFit/>
          </a:bodyPr>
          <a:lstStyle/>
          <a:p>
            <a:r>
              <a:rPr lang="en-GB" dirty="0"/>
              <a:t>The presentations are on the Indico website of the workshop</a:t>
            </a:r>
          </a:p>
          <a:p>
            <a:endParaRPr lang="en-GB" dirty="0"/>
          </a:p>
          <a:p>
            <a:r>
              <a:rPr lang="en-GB" dirty="0"/>
              <a:t>Participation on-site and remote</a:t>
            </a:r>
          </a:p>
          <a:p>
            <a:endParaRPr lang="en-GB" dirty="0"/>
          </a:p>
          <a:p>
            <a:r>
              <a:rPr lang="en-GB" dirty="0"/>
              <a:t>Coffee will be served during the morning break just outside the meeting  room</a:t>
            </a:r>
          </a:p>
          <a:p>
            <a:endParaRPr lang="en-GB" dirty="0"/>
          </a:p>
          <a:p>
            <a:r>
              <a:rPr lang="en-GB" dirty="0"/>
              <a:t>For specific Questions and Answers it is possible to use the Google Docs link found on the meeting Indico page: </a:t>
            </a:r>
            <a:r>
              <a:rPr lang="en-GB" dirty="0">
                <a:hlinkClick r:id="rId2"/>
              </a:rPr>
              <a:t>https://docs.google.com/document/d/1wWs4H083h7Xv6m09Tpsy699whQQgjryflW9NLu_6Mxw/edit</a:t>
            </a:r>
            <a:endParaRPr lang="en-GB" dirty="0"/>
          </a:p>
          <a:p>
            <a:endParaRPr lang="en-GB" dirty="0"/>
          </a:p>
          <a:p>
            <a:endParaRPr lang="en-GB" dirty="0"/>
          </a:p>
          <a:p>
            <a:endParaRPr lang="en-GB" dirty="0"/>
          </a:p>
        </p:txBody>
      </p:sp>
    </p:spTree>
    <p:extLst>
      <p:ext uri="{BB962C8B-B14F-4D97-AF65-F5344CB8AC3E}">
        <p14:creationId xmlns:p14="http://schemas.microsoft.com/office/powerpoint/2010/main" val="577478855"/>
      </p:ext>
    </p:extLst>
  </p:cSld>
  <p:clrMapOvr>
    <a:masterClrMapping/>
  </p:clrMapOvr>
</p:sld>
</file>

<file path=ppt/theme/theme1.xml><?xml version="1.0" encoding="utf-8"?>
<a:theme xmlns:a="http://schemas.openxmlformats.org/drawingml/2006/main" name="CERNPre¦üsentation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headEnd type="none" w="med" len="med"/>
          <a:tailEnd type="triangl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12148</TotalTime>
  <Words>663</Words>
  <Application>Microsoft Office PowerPoint</Application>
  <PresentationFormat>Widescreen</PresentationFormat>
  <Paragraphs>58</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opensans-bold</vt:lpstr>
      <vt:lpstr>sourcesans-bold</vt:lpstr>
      <vt:lpstr>sourcesans-regular</vt:lpstr>
      <vt:lpstr>CERNPre¦üsentation1</vt:lpstr>
      <vt:lpstr>PowerPoint Presentation</vt:lpstr>
      <vt:lpstr>The Physics Beyond Colliders Study Group</vt:lpstr>
      <vt:lpstr>The PBC Technology Working Group</vt:lpstr>
      <vt:lpstr>Cryogenic technologies – low temperatures</vt:lpstr>
      <vt:lpstr>Agenda &amp; practical information</vt:lpstr>
      <vt:lpstr>Practical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Antonio Perin</dc:creator>
  <cp:lastModifiedBy>Antonio Perin</cp:lastModifiedBy>
  <cp:revision>412</cp:revision>
  <dcterms:created xsi:type="dcterms:W3CDTF">2020-07-06T12:24:58Z</dcterms:created>
  <dcterms:modified xsi:type="dcterms:W3CDTF">2022-09-27T21:00:43Z</dcterms:modified>
</cp:coreProperties>
</file>