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4"/>
    <p:sldMasterId id="2147483690" r:id="rId5"/>
  </p:sldMasterIdLst>
  <p:notesMasterIdLst>
    <p:notesMasterId r:id="rId37"/>
  </p:notesMasterIdLst>
  <p:sldIdLst>
    <p:sldId id="260" r:id="rId6"/>
    <p:sldId id="257" r:id="rId7"/>
    <p:sldId id="831" r:id="rId8"/>
    <p:sldId id="264" r:id="rId9"/>
    <p:sldId id="269" r:id="rId10"/>
    <p:sldId id="274" r:id="rId11"/>
    <p:sldId id="833" r:id="rId12"/>
    <p:sldId id="271" r:id="rId13"/>
    <p:sldId id="830" r:id="rId14"/>
    <p:sldId id="582" r:id="rId15"/>
    <p:sldId id="559" r:id="rId16"/>
    <p:sldId id="832" r:id="rId17"/>
    <p:sldId id="834" r:id="rId18"/>
    <p:sldId id="596" r:id="rId19"/>
    <p:sldId id="595" r:id="rId20"/>
    <p:sldId id="597" r:id="rId21"/>
    <p:sldId id="801" r:id="rId22"/>
    <p:sldId id="804" r:id="rId23"/>
    <p:sldId id="606" r:id="rId24"/>
    <p:sldId id="835" r:id="rId25"/>
    <p:sldId id="617" r:id="rId26"/>
    <p:sldId id="836" r:id="rId27"/>
    <p:sldId id="321" r:id="rId28"/>
    <p:sldId id="633" r:id="rId29"/>
    <p:sldId id="614" r:id="rId30"/>
    <p:sldId id="838" r:id="rId31"/>
    <p:sldId id="839" r:id="rId32"/>
    <p:sldId id="840" r:id="rId33"/>
    <p:sldId id="841" r:id="rId34"/>
    <p:sldId id="842" r:id="rId35"/>
    <p:sldId id="273" r:id="rId36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204"/>
    <a:srgbClr val="EC7404"/>
    <a:srgbClr val="2A6AB2"/>
    <a:srgbClr val="009ED4"/>
    <a:srgbClr val="00C909"/>
    <a:srgbClr val="58595B"/>
    <a:srgbClr val="808080"/>
    <a:srgbClr val="7F7F7F"/>
    <a:srgbClr val="B1BABF"/>
    <a:srgbClr val="BFC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2226" autoAdjust="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14" d="100"/>
          <a:sy n="114" d="100"/>
        </p:scale>
        <p:origin x="520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839DC-737C-4F0D-B41B-28D38895BFD5}" type="datetimeFigureOut">
              <a:rPr lang="de-DE" smtClean="0"/>
              <a:t>28.09.2022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9A546-E5AF-4159-B34A-1AC6E65E65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639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animierter Film, endlos, mit bewegtem POS + ECS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Schema anpassen, gleiche Farben etc.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+3 key features</a:t>
            </a: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Check: Video komplett einbetten (!), sonst funzt’s nicht</a:t>
            </a: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Overview á la MJ: Marketing pur ;-)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(4-5 Folien)</a:t>
            </a: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B2C0279-A544-474B-B801-17DBD985DCBD}" type="slidenum">
              <a:rPr lang="de-DE" altLang="de-DE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de-DE" altLang="de-D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34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animierter Film, endlos, mit bewegtem POS + ECS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Schema anpassen, gleiche Farben etc.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+3 key features</a:t>
            </a: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Check: Video komplett einbetten (!), sonst funzt’s nicht</a:t>
            </a: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Overview á la MJ: Marketing pur ;-)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(4-5 Folien)</a:t>
            </a: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B2C0279-A544-474B-B801-17DBD985DCBD}" type="slidenum">
              <a:rPr lang="de-DE" altLang="de-DE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de-DE" altLang="de-D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827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4C90-C3B8-4B71-A9CA-9060D8667D1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5047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>
                <a:ea typeface="ＭＳ Ｐゴシック" panose="020B0600070205080204" pitchFamily="34" charset="-128"/>
              </a:rPr>
              <a:t>…and so we‘ve created the world‘s first cryo-optical table, the attoDRY800. It consists of a low vibration cold breadboar seamlessly integrated into an optical table. With the cryocooler hidden in the otherwise unused space underneath the table, this ensures a free workspace and unobstructed optical access to the sample from all sides…</a:t>
            </a:r>
          </a:p>
        </p:txBody>
      </p:sp>
      <p:sp>
        <p:nvSpPr>
          <p:cNvPr id="993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64E07FF-50D7-47D7-92FE-DC748B13820B}" type="slidenum">
              <a:rPr lang="de-DE" altLang="de-DE" smtClean="0">
                <a:latin typeface="Calibri" panose="020F0502020204030204" pitchFamily="34" charset="0"/>
              </a:rPr>
              <a:pPr/>
              <a:t>15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128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Although</a:t>
            </a:r>
            <a:r>
              <a:rPr lang="en-US" sz="1800" baseline="0" dirty="0"/>
              <a:t> attocube has also many industrial customers, it is a company which has been founded with the main focus on scientific research and enabling scientific impact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9A546-E5AF-4159-B34A-1AC6E65E65C7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665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animierter Film, endlos, mit bewegtem POS + ECS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Schema anpassen, gleiche Farben etc.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+3 key features</a:t>
            </a: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Check: Video komplett einbetten (!), sonst funzt’s nicht</a:t>
            </a: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Overview á la MJ: Marketing pur ;-)</a:t>
            </a:r>
          </a:p>
          <a:p>
            <a:pPr eaLnBrk="1" hangingPunct="1">
              <a:spcBef>
                <a:spcPct val="0"/>
              </a:spcBef>
            </a:pPr>
            <a:r>
              <a:rPr lang="en-GB" altLang="de-DE">
                <a:latin typeface="Arial" panose="020B0604020202020204" pitchFamily="34" charset="0"/>
                <a:ea typeface="ＭＳ Ｐゴシック" panose="020B0600070205080204" pitchFamily="34" charset="-128"/>
              </a:rPr>
              <a:t>(4-5 Folien)</a:t>
            </a: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GB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B2C0279-A544-474B-B801-17DBD985DCBD}" type="slidenum">
              <a:rPr lang="de-DE" altLang="de-DE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de-DE" altLang="de-D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77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jpeg"/><Relationship Id="rId4" Type="http://schemas.openxmlformats.org/officeDocument/2006/relationships/image" Target="../media/image1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jpeg"/><Relationship Id="rId4" Type="http://schemas.openxmlformats.org/officeDocument/2006/relationships/image" Target="../media/image1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jpeg"/><Relationship Id="rId4" Type="http://schemas.openxmlformats.org/officeDocument/2006/relationships/image" Target="../media/image1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4BE44-6980-4371-991A-7F1969CF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CED2F50-416A-4F39-BECC-A4AF7C8D1B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495465"/>
            <a:ext cx="10153650" cy="246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>
                <a:solidFill>
                  <a:schemeClr val="bg2"/>
                </a:solidFill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566844-84F1-42EC-886D-9C588C3C9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573C369-FC19-40CF-A27A-45E00A928CE2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DFBC58A-76EC-4D10-82C4-6FC7538D9D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1F80571-5EA4-4B3D-A0C1-89E562FB71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8B634A-22EE-4735-96F4-89E788AF0AE5}"/>
              </a:ext>
            </a:extLst>
          </p:cNvPr>
          <p:cNvSpPr txBox="1"/>
          <p:nvPr userDrawn="1"/>
        </p:nvSpPr>
        <p:spPr bwMode="auto">
          <a:xfrm>
            <a:off x="263524" y="6444067"/>
            <a:ext cx="1371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©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attocube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systems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AG</a:t>
            </a:r>
            <a:endParaRPr lang="de-DE" sz="9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E64B3E4E-DA09-4575-9D48-4F2C1E7B9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5" y="970426"/>
            <a:ext cx="11664950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747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tto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264586" y="6527055"/>
            <a:ext cx="22225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attocube systems AG  | </a:t>
            </a:r>
            <a:fld id="{6C04A8F1-F1F8-4C83-A0C3-2C003893BA22}" type="slidenum">
              <a:rPr lang="en-US" altLang="de-DE" sz="800" noProof="0" smtClean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‹Nr.›</a:t>
            </a:fld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306716" y="158139"/>
            <a:ext cx="11749616" cy="337574"/>
          </a:xfrm>
        </p:spPr>
        <p:txBody>
          <a:bodyPr/>
          <a:lstStyle>
            <a:lvl1pPr marL="0" indent="0">
              <a:buNone/>
              <a:defRPr sz="2000" baseline="0">
                <a:latin typeface="Arial" panose="020B0604020202020204" pitchFamily="34" charset="0"/>
              </a:defRPr>
            </a:lvl1pPr>
            <a:lvl2pPr marL="0" indent="0">
              <a:buNone/>
              <a:defRPr sz="1400" baseline="0">
                <a:solidFill>
                  <a:srgbClr val="B1BABF"/>
                </a:solidFill>
                <a:latin typeface="Arial" panose="020B0604020202020204" pitchFamily="34" charset="0"/>
              </a:defRPr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06917" y="495149"/>
            <a:ext cx="11749616" cy="309562"/>
          </a:xfr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10200456" y="931919"/>
            <a:ext cx="1991544" cy="2497081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Inhaltsplatzhalter 26"/>
          <p:cNvSpPr>
            <a:spLocks noGrp="1"/>
          </p:cNvSpPr>
          <p:nvPr>
            <p:ph sz="quarter" idx="12"/>
          </p:nvPr>
        </p:nvSpPr>
        <p:spPr>
          <a:xfrm>
            <a:off x="1991544" y="6541879"/>
            <a:ext cx="10154616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r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dirty="0" err="1"/>
              <a:t>Formatvorlagen</a:t>
            </a:r>
            <a:r>
              <a:rPr lang="en-US" noProof="0" dirty="0"/>
              <a:t> des </a:t>
            </a:r>
            <a:r>
              <a:rPr lang="en-US" noProof="0" dirty="0" err="1"/>
              <a:t>Textmasters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pic>
        <p:nvPicPr>
          <p:cNvPr id="11" name="Bild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717" y="793630"/>
            <a:ext cx="12240000" cy="45719"/>
          </a:xfrm>
          <a:prstGeom prst="rect">
            <a:avLst/>
          </a:prstGeom>
        </p:spPr>
      </p:pic>
      <p:pic>
        <p:nvPicPr>
          <p:cNvPr id="12" name="Bild 9" descr="attocube_Logo_RZ-small-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767" y="178100"/>
            <a:ext cx="1367953" cy="50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92728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tto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264586" y="6527055"/>
            <a:ext cx="22225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attocube systems AG  | </a:t>
            </a:r>
            <a:fld id="{6C04A8F1-F1F8-4C83-A0C3-2C003893BA22}" type="slidenum">
              <a:rPr lang="en-US" altLang="de-DE" sz="800" noProof="0" smtClean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‹Nr.›</a:t>
            </a:fld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306716" y="158139"/>
            <a:ext cx="11749616" cy="337574"/>
          </a:xfrm>
        </p:spPr>
        <p:txBody>
          <a:bodyPr/>
          <a:lstStyle>
            <a:lvl1pPr marL="0" indent="0">
              <a:buNone/>
              <a:defRPr sz="2000" baseline="0">
                <a:latin typeface="Arial" panose="020B0604020202020204" pitchFamily="34" charset="0"/>
              </a:defRPr>
            </a:lvl1pPr>
            <a:lvl2pPr marL="0" indent="0">
              <a:buNone/>
              <a:defRPr sz="1400" baseline="0">
                <a:solidFill>
                  <a:srgbClr val="B1BABF"/>
                </a:solidFill>
                <a:latin typeface="Arial" panose="020B0604020202020204" pitchFamily="34" charset="0"/>
              </a:defRPr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06917" y="495149"/>
            <a:ext cx="11749616" cy="309562"/>
          </a:xfr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10200456" y="931919"/>
            <a:ext cx="1991544" cy="2497081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>
          <a:xfrm>
            <a:off x="265113" y="1052513"/>
            <a:ext cx="6289675" cy="4248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 err="1"/>
              <a:t>Produktbild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7010400" y="1773238"/>
            <a:ext cx="4702175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ym typeface="Wingdings" panose="05000000000000000000" pitchFamily="2" charset="2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dirty="0" err="1"/>
              <a:t>Formatvorlagen</a:t>
            </a:r>
            <a:r>
              <a:rPr lang="en-US" noProof="0" dirty="0"/>
              <a:t> des </a:t>
            </a:r>
            <a:r>
              <a:rPr lang="en-US" noProof="0" dirty="0" err="1"/>
              <a:t>Textmasters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0"/>
            <a:r>
              <a:rPr lang="en-US" noProof="0" dirty="0"/>
              <a:t> </a:t>
            </a:r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7" hasCustomPrompt="1"/>
          </p:nvPr>
        </p:nvSpPr>
        <p:spPr>
          <a:xfrm>
            <a:off x="767408" y="5391150"/>
            <a:ext cx="10657184" cy="100860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Key Visuals </a:t>
            </a:r>
            <a:r>
              <a:rPr lang="en-US" noProof="0" dirty="0" err="1"/>
              <a:t>mit</a:t>
            </a:r>
            <a:r>
              <a:rPr lang="en-US" noProof="0" dirty="0"/>
              <a:t> </a:t>
            </a:r>
            <a:r>
              <a:rPr lang="en-US" noProof="0" dirty="0" err="1"/>
              <a:t>Untertitel</a:t>
            </a:r>
            <a:endParaRPr lang="en-US" noProof="0" dirty="0"/>
          </a:p>
        </p:txBody>
      </p:sp>
      <p:pic>
        <p:nvPicPr>
          <p:cNvPr id="11" name="Bild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717" y="793630"/>
            <a:ext cx="12240000" cy="45719"/>
          </a:xfrm>
          <a:prstGeom prst="rect">
            <a:avLst/>
          </a:prstGeom>
        </p:spPr>
      </p:pic>
      <p:pic>
        <p:nvPicPr>
          <p:cNvPr id="13" name="Bild 9" descr="attocube_Logo_RZ-small-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767" y="178100"/>
            <a:ext cx="1367953" cy="50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3480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ttocub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>
            <a:spLocks noChangeArrowheads="1"/>
          </p:cNvSpPr>
          <p:nvPr userDrawn="1"/>
        </p:nvSpPr>
        <p:spPr bwMode="auto">
          <a:xfrm>
            <a:off x="264586" y="6540503"/>
            <a:ext cx="25989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attocube systems AG  | </a:t>
            </a:r>
            <a:fld id="{6C04A8F1-F1F8-4C83-A0C3-2C003893BA22}" type="slidenum">
              <a:rPr lang="en-US" altLang="de-DE" sz="800" noProof="0" smtClean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‹Nr.›</a:t>
            </a:fld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Dr. </a:t>
            </a:r>
            <a:r>
              <a:rPr lang="en-US" altLang="de-DE" sz="800" noProof="0" dirty="0" err="1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atto</a:t>
            </a:r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Cube</a:t>
            </a:r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6716" y="158139"/>
            <a:ext cx="9182189" cy="337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Arial" panose="020B0604020202020204" pitchFamily="34" charset="0"/>
              </a:defRPr>
            </a:lvl1pPr>
            <a:lvl2pPr marL="0" indent="0">
              <a:buNone/>
              <a:defRPr sz="1400" baseline="0">
                <a:solidFill>
                  <a:srgbClr val="B1BABF"/>
                </a:solidFill>
                <a:latin typeface="Arial" panose="020B0604020202020204" pitchFamily="34" charset="0"/>
              </a:defRPr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</a:lstStyle>
          <a:p>
            <a:pPr lvl="0"/>
            <a:r>
              <a:rPr lang="en-US" noProof="0" dirty="0"/>
              <a:t>Headline 1 – Arial 20, black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06917" y="495149"/>
            <a:ext cx="9181988" cy="3095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rgbClr val="BFC3C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 err="1"/>
              <a:t>subheadline</a:t>
            </a:r>
            <a:r>
              <a:rPr lang="en-US" noProof="0" dirty="0"/>
              <a:t> – Arial 14, grey RBG 191/195/198</a:t>
            </a:r>
          </a:p>
        </p:txBody>
      </p:sp>
      <p:pic>
        <p:nvPicPr>
          <p:cNvPr id="9" name="Bild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717" y="793630"/>
            <a:ext cx="12240000" cy="45719"/>
          </a:xfrm>
          <a:prstGeom prst="rect">
            <a:avLst/>
          </a:prstGeom>
        </p:spPr>
      </p:pic>
      <p:pic>
        <p:nvPicPr>
          <p:cNvPr id="12" name="Bild 9" descr="attocube_Logo_RZ-small-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767" y="178100"/>
            <a:ext cx="1367953" cy="50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27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tto_4_ca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264586" y="6527055"/>
            <a:ext cx="22225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attocube systems AG  | </a:t>
            </a:r>
            <a:fld id="{6C04A8F1-F1F8-4C83-A0C3-2C003893BA22}" type="slidenum">
              <a:rPr lang="en-US" altLang="de-DE" sz="800" noProof="0" smtClean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‹Nr.›</a:t>
            </a:fld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306716" y="158139"/>
            <a:ext cx="11749616" cy="337574"/>
          </a:xfrm>
        </p:spPr>
        <p:txBody>
          <a:bodyPr/>
          <a:lstStyle>
            <a:lvl1pPr marL="0" indent="0">
              <a:buNone/>
              <a:defRPr sz="2000" baseline="0">
                <a:latin typeface="Arial" panose="020B0604020202020204" pitchFamily="34" charset="0"/>
              </a:defRPr>
            </a:lvl1pPr>
            <a:lvl2pPr marL="0" indent="0">
              <a:buNone/>
              <a:defRPr sz="1400" baseline="0">
                <a:solidFill>
                  <a:srgbClr val="B1BABF"/>
                </a:solidFill>
                <a:latin typeface="Arial" panose="020B0604020202020204" pitchFamily="34" charset="0"/>
              </a:defRPr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06917" y="495149"/>
            <a:ext cx="11749616" cy="309562"/>
          </a:xfr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10200456" y="931919"/>
            <a:ext cx="1991544" cy="2497081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Inhaltsplatzhalter 26"/>
          <p:cNvSpPr>
            <a:spLocks noGrp="1"/>
          </p:cNvSpPr>
          <p:nvPr>
            <p:ph sz="quarter" idx="12"/>
          </p:nvPr>
        </p:nvSpPr>
        <p:spPr>
          <a:xfrm>
            <a:off x="1991544" y="6541879"/>
            <a:ext cx="10154616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r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dirty="0" err="1"/>
              <a:t>Formatvorlagen</a:t>
            </a:r>
            <a:r>
              <a:rPr lang="en-US" noProof="0" dirty="0"/>
              <a:t> des </a:t>
            </a:r>
            <a:r>
              <a:rPr lang="en-US" noProof="0" dirty="0" err="1"/>
              <a:t>Textmasters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pic>
        <p:nvPicPr>
          <p:cNvPr id="13" name="Grafik 3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90306" y="4934946"/>
            <a:ext cx="22113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3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90306" y="2099671"/>
            <a:ext cx="22113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3449641"/>
            <a:ext cx="10513168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Bild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717" y="793630"/>
            <a:ext cx="12240000" cy="45719"/>
          </a:xfrm>
          <a:prstGeom prst="rect">
            <a:avLst/>
          </a:prstGeom>
        </p:spPr>
      </p:pic>
      <p:pic>
        <p:nvPicPr>
          <p:cNvPr id="14" name="Bild 9" descr="attocube_Logo_RZ-small-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767" y="178100"/>
            <a:ext cx="1367953" cy="50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45460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E4785E-34CB-433D-9B59-001E8DEAA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C86D68-6541-4C9F-8606-11EB13974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8B03-B3C3-4AE5-997B-8DB6CD7602EB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15CD50-DA25-4AF7-B319-100D1652A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DA7D67A-93FB-4CF4-9196-7900BB4F4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2318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ttocu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8" descr="nanofactory_ohne_Leute_kleiner.jpg">
            <a:extLst>
              <a:ext uri="{FF2B5EF4-FFF2-40B4-BE49-F238E27FC236}">
                <a16:creationId xmlns:a16="http://schemas.microsoft.com/office/drawing/2014/main" id="{27B589FC-0814-4484-B098-DD1C043179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3"/>
          <a:stretch/>
        </p:blipFill>
        <p:spPr>
          <a:xfrm>
            <a:off x="3351707" y="1178745"/>
            <a:ext cx="8131231" cy="450050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D3C40FE-F66B-48CE-AAA2-07E5705A1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225BBBD-EDA7-4DA2-8873-A79758170C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68463" y="2278063"/>
            <a:ext cx="8324850" cy="363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6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600">
                <a:solidFill>
                  <a:schemeClr val="tx2"/>
                </a:solidFill>
              </a:defRPr>
            </a:lvl4pPr>
            <a:lvl5pPr marL="1828800" indent="0"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12" name="Rechteck 14">
            <a:extLst>
              <a:ext uri="{FF2B5EF4-FFF2-40B4-BE49-F238E27FC236}">
                <a16:creationId xmlns:a16="http://schemas.microsoft.com/office/drawing/2014/main" id="{387FB957-203C-440D-BE4C-54FE0C068E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558948" y="5926933"/>
            <a:ext cx="58531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ctr"/>
            <a:r>
              <a:rPr lang="de-DE" sz="2200" dirty="0">
                <a:solidFill>
                  <a:srgbClr val="EC7404"/>
                </a:solidFill>
              </a:rPr>
              <a:t>Technology </a:t>
            </a:r>
            <a:r>
              <a:rPr lang="de-DE" sz="2200" dirty="0" err="1">
                <a:solidFill>
                  <a:srgbClr val="EC7404"/>
                </a:solidFill>
              </a:rPr>
              <a:t>leader</a:t>
            </a:r>
            <a:r>
              <a:rPr lang="de-DE" sz="2200" dirty="0">
                <a:solidFill>
                  <a:srgbClr val="EC7404"/>
                </a:solidFill>
              </a:rPr>
              <a:t> in </a:t>
            </a:r>
            <a:r>
              <a:rPr lang="de-DE" sz="2200" dirty="0" err="1">
                <a:solidFill>
                  <a:srgbClr val="EC7404"/>
                </a:solidFill>
              </a:rPr>
              <a:t>nanoscale</a:t>
            </a:r>
            <a:r>
              <a:rPr lang="de-DE" sz="2200" dirty="0">
                <a:solidFill>
                  <a:srgbClr val="EC7404"/>
                </a:solidFill>
              </a:rPr>
              <a:t> </a:t>
            </a:r>
            <a:r>
              <a:rPr lang="de-DE" sz="2200" dirty="0" err="1">
                <a:solidFill>
                  <a:srgbClr val="EC7404"/>
                </a:solidFill>
              </a:rPr>
              <a:t>applications</a:t>
            </a:r>
            <a:r>
              <a:rPr lang="de-DE" sz="2200" dirty="0">
                <a:solidFill>
                  <a:srgbClr val="EC7404"/>
                </a:solidFill>
              </a:rPr>
              <a:t>.</a:t>
            </a:r>
            <a:endParaRPr lang="en-US" sz="2200" dirty="0">
              <a:solidFill>
                <a:srgbClr val="EC7404"/>
              </a:solidFill>
            </a:endParaRPr>
          </a:p>
        </p:txBody>
      </p:sp>
      <p:pic>
        <p:nvPicPr>
          <p:cNvPr id="6" name="Bild 9" descr="attocube_Logo_RZ-small-.jpg">
            <a:extLst>
              <a:ext uri="{FF2B5EF4-FFF2-40B4-BE49-F238E27FC236}">
                <a16:creationId xmlns:a16="http://schemas.microsoft.com/office/drawing/2014/main" id="{BF662D41-0B02-42D9-9ED4-A7A391AC23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281" y="190912"/>
            <a:ext cx="1805100" cy="665607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C430B04-3E19-4734-A493-7CA4D9E7284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795ADE8-4A13-4208-9F86-86A68BA94277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E5FAEC6-0D40-466E-A9F3-4D579627351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D569A6C-FFD3-4CA6-A3B4-201EE04C8A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8751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ttocub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3C40FE-F66B-48CE-AAA2-07E5705A1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225BBBD-EDA7-4DA2-8873-A79758170C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68463" y="2278063"/>
            <a:ext cx="8324850" cy="363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6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600">
                <a:solidFill>
                  <a:schemeClr val="tx2"/>
                </a:solidFill>
              </a:defRPr>
            </a:lvl4pPr>
            <a:lvl5pPr marL="1828800" indent="0"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Untertitel bearbeiten</a:t>
            </a:r>
          </a:p>
        </p:txBody>
      </p:sp>
      <p:pic>
        <p:nvPicPr>
          <p:cNvPr id="6" name="Bild 1">
            <a:extLst>
              <a:ext uri="{FF2B5EF4-FFF2-40B4-BE49-F238E27FC236}">
                <a16:creationId xmlns:a16="http://schemas.microsoft.com/office/drawing/2014/main" id="{4FD0AED1-BA48-4E74-A918-E5FE3F7D06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4" r="-191"/>
          <a:stretch/>
        </p:blipFill>
        <p:spPr>
          <a:xfrm>
            <a:off x="14871" y="3487271"/>
            <a:ext cx="6026386" cy="3259892"/>
          </a:xfrm>
          <a:prstGeom prst="rect">
            <a:avLst/>
          </a:prstGeom>
        </p:spPr>
      </p:pic>
      <p:pic>
        <p:nvPicPr>
          <p:cNvPr id="5" name="Bild 9" descr="attocube_Logo_RZ-small-.jpg">
            <a:extLst>
              <a:ext uri="{FF2B5EF4-FFF2-40B4-BE49-F238E27FC236}">
                <a16:creationId xmlns:a16="http://schemas.microsoft.com/office/drawing/2014/main" id="{955F8808-0E9A-4E3B-A7C0-2829F0F25E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281" y="190912"/>
            <a:ext cx="1805100" cy="665607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DF34590-DE1E-40B1-AAF6-DD88163F50A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26DDF5F-403E-42F9-BFB6-BA12A514DCD1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2AADCD-3026-426A-8E63-7FFB6E16A9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3880AF3-F492-4A3E-8E20-9CF1D07B1CC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557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CG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7524439-9FC0-457B-8B3D-657C78542B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9" r="17598"/>
          <a:stretch/>
        </p:blipFill>
        <p:spPr>
          <a:xfrm>
            <a:off x="6279870" y="1331543"/>
            <a:ext cx="5214908" cy="471963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D3C40FE-F66B-48CE-AAA2-07E5705A1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225BBBD-EDA7-4DA2-8873-A79758170C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68463" y="2278063"/>
            <a:ext cx="8324850" cy="363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6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600">
                <a:solidFill>
                  <a:schemeClr val="tx2"/>
                </a:solidFill>
              </a:defRPr>
            </a:lvl4pPr>
            <a:lvl5pPr marL="1828800" indent="0"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Untertitel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B36ADA9-09C7-4E21-8FD1-E505370FA84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611" y="5970495"/>
            <a:ext cx="2610964" cy="35858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80242D7-381B-4523-9A25-70491071E15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7288"/>
            <a:ext cx="9545832" cy="5356272"/>
          </a:xfrm>
          <a:prstGeom prst="rect">
            <a:avLst/>
          </a:prstGeom>
        </p:spPr>
      </p:pic>
      <p:pic>
        <p:nvPicPr>
          <p:cNvPr id="9" name="Bild 9" descr="attocube_Logo_RZ-small-.jpg">
            <a:extLst>
              <a:ext uri="{FF2B5EF4-FFF2-40B4-BE49-F238E27FC236}">
                <a16:creationId xmlns:a16="http://schemas.microsoft.com/office/drawing/2014/main" id="{0DEAD44D-5164-4E6C-BA9F-995913275CA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281" y="190912"/>
            <a:ext cx="1805100" cy="665607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2915B8-0890-4D82-B10D-90C3891F773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B4F8115-4633-4FF2-8A77-C09AD353BEAA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B8917BE-3E34-46B6-AD94-44BAD0FA8A6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A828C5A-708C-41BF-869E-808212A337B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2080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C7D9C1D-5B0B-4DEE-9A7A-60E0572E87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5"/>
          <a:stretch/>
        </p:blipFill>
        <p:spPr>
          <a:xfrm>
            <a:off x="6554977" y="1696808"/>
            <a:ext cx="5637023" cy="399990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D3C40FE-F66B-48CE-AAA2-07E5705A1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225BBBD-EDA7-4DA2-8873-A79758170C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68463" y="2278063"/>
            <a:ext cx="8324850" cy="363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6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600">
                <a:solidFill>
                  <a:schemeClr val="tx2"/>
                </a:solidFill>
              </a:defRPr>
            </a:lvl4pPr>
            <a:lvl5pPr marL="1828800" indent="0"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Untertitel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B1F75BE-A75D-4358-A489-21B7CEDB4C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7288"/>
            <a:ext cx="9545832" cy="535627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C77D75F-69EF-475C-A8F6-AB42D32AF65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691" y="5943601"/>
            <a:ext cx="2563035" cy="433189"/>
          </a:xfrm>
          <a:prstGeom prst="rect">
            <a:avLst/>
          </a:prstGeom>
        </p:spPr>
      </p:pic>
      <p:pic>
        <p:nvPicPr>
          <p:cNvPr id="9" name="Bild 9" descr="attocube_Logo_RZ-small-.jpg">
            <a:extLst>
              <a:ext uri="{FF2B5EF4-FFF2-40B4-BE49-F238E27FC236}">
                <a16:creationId xmlns:a16="http://schemas.microsoft.com/office/drawing/2014/main" id="{E394A417-C490-4D7C-AF55-4B3A646823B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281" y="190912"/>
            <a:ext cx="1805100" cy="665607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1299904-A435-48DF-AB47-653C4C50F48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B5290A9-5776-4611-ADD1-32A0211875C9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B39E94-A1F5-4658-B557-9BA6115860D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2B69E51-3596-4D00-9D99-81207A7B870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45698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L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65F7475-2D4E-4E97-87C6-74AB4FC890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043" y="2137572"/>
            <a:ext cx="5698957" cy="373146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D3C40FE-F66B-48CE-AAA2-07E5705A1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225BBBD-EDA7-4DA2-8873-A79758170C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68463" y="2278063"/>
            <a:ext cx="8324850" cy="363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6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600">
                <a:solidFill>
                  <a:schemeClr val="tx2"/>
                </a:solidFill>
              </a:defRPr>
            </a:lvl4pPr>
            <a:lvl5pPr marL="1828800" indent="0"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Untertitel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B1F75BE-A75D-4358-A489-21B7CEDB4C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7288"/>
            <a:ext cx="9545832" cy="535627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D46AC71-E8E8-49D2-9BCB-9BF8DC8519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418" y="5934415"/>
            <a:ext cx="2507879" cy="427056"/>
          </a:xfrm>
          <a:prstGeom prst="rect">
            <a:avLst/>
          </a:prstGeom>
        </p:spPr>
      </p:pic>
      <p:pic>
        <p:nvPicPr>
          <p:cNvPr id="7" name="Bild 9" descr="attocube_Logo_RZ-small-.jpg">
            <a:extLst>
              <a:ext uri="{FF2B5EF4-FFF2-40B4-BE49-F238E27FC236}">
                <a16:creationId xmlns:a16="http://schemas.microsoft.com/office/drawing/2014/main" id="{54D49068-C671-4325-894B-C0DEF5B25B4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281" y="190912"/>
            <a:ext cx="1805100" cy="665607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1382096-4C16-4E2F-97BE-DE4C9AAC5E8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56A0910-3224-4417-8DAA-831FF46A9C99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247A20-BD5B-42DD-8432-494C93CA5C5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B6B92FE-1667-42FC-B137-EB4C00D4642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2024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textfeld-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4BE44-6980-4371-991A-7F1969CF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CED2F50-416A-4F39-BECC-A4AF7C8D1B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495465"/>
            <a:ext cx="10153650" cy="246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>
                <a:solidFill>
                  <a:schemeClr val="bg2"/>
                </a:solidFill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566844-84F1-42EC-886D-9C588C3C9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68E425C-7DFB-48F1-A6FB-11884A23ED06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DFBC58A-76EC-4D10-82C4-6FC7538D9D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1F80571-5EA4-4B3D-A0C1-89E562FB71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8B634A-22EE-4735-96F4-89E788AF0AE5}"/>
              </a:ext>
            </a:extLst>
          </p:cNvPr>
          <p:cNvSpPr txBox="1"/>
          <p:nvPr userDrawn="1"/>
        </p:nvSpPr>
        <p:spPr bwMode="auto">
          <a:xfrm>
            <a:off x="263524" y="6444067"/>
            <a:ext cx="1371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©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attocube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systems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AG</a:t>
            </a:r>
            <a:endParaRPr lang="de-DE" sz="90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E91E4AF-A849-4E7D-B488-66BFB24F48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175" y="6434642"/>
            <a:ext cx="1511300" cy="248816"/>
          </a:xfrm>
          <a:prstGeom prst="rect">
            <a:avLst/>
          </a:prstGeom>
        </p:spPr>
      </p:pic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779039C6-0F25-4C7C-BCBE-285C2DC58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5" y="970426"/>
            <a:ext cx="11664950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72089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3C40FE-F66B-48CE-AAA2-07E5705A1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6" name="Bild 9" descr="attocube_Logo_RZ-small-.jpg">
            <a:extLst>
              <a:ext uri="{FF2B5EF4-FFF2-40B4-BE49-F238E27FC236}">
                <a16:creationId xmlns:a16="http://schemas.microsoft.com/office/drawing/2014/main" id="{9FCA29BF-8B01-40F5-88D5-5A770B1B9A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281" y="190912"/>
            <a:ext cx="1805100" cy="665607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1822F88-569B-45B2-9210-67AA9A211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A288-8D3D-4F74-9C82-5F88155699C1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98FAF0C-BAFC-435A-8583-41424C9C3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D2D47AF-90F4-485C-819D-76E73DB03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8838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E4785E-34CB-433D-9B59-001E8DEAA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C86D68-6541-4C9F-8606-11EB13974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8B03-B3C3-4AE5-997B-8DB6CD7602EB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15CD50-DA25-4AF7-B319-100D1652A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DA7D67A-93FB-4CF4-9196-7900BB4F4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7341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textfeld-AL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4BE44-6980-4371-991A-7F1969CF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CED2F50-416A-4F39-BECC-A4AF7C8D1B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495465"/>
            <a:ext cx="10153650" cy="246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>
                <a:solidFill>
                  <a:schemeClr val="bg2"/>
                </a:solidFill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566844-84F1-42EC-886D-9C588C3C9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8CE568F-8031-4722-8575-1B13D63D01C1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DFBC58A-76EC-4D10-82C4-6FC7538D9D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1F80571-5EA4-4B3D-A0C1-89E562FB71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8B634A-22EE-4735-96F4-89E788AF0AE5}"/>
              </a:ext>
            </a:extLst>
          </p:cNvPr>
          <p:cNvSpPr txBox="1"/>
          <p:nvPr userDrawn="1"/>
        </p:nvSpPr>
        <p:spPr bwMode="auto">
          <a:xfrm>
            <a:off x="263524" y="6444067"/>
            <a:ext cx="1371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©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attocube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systems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AG</a:t>
            </a:r>
            <a:endParaRPr lang="de-DE" sz="9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779039C6-0F25-4C7C-BCBE-285C2DC58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5" y="970426"/>
            <a:ext cx="11664950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8134FFD-C682-4814-877B-4ABA287791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175" y="6457018"/>
            <a:ext cx="1511300" cy="24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21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textfeld-CG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4BE44-6980-4371-991A-7F1969CF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CED2F50-416A-4F39-BECC-A4AF7C8D1B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495465"/>
            <a:ext cx="10153650" cy="246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>
                <a:solidFill>
                  <a:schemeClr val="bg2"/>
                </a:solidFill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566844-84F1-42EC-886D-9C588C3C9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8CC83CE-88CC-438F-B008-3846FCAEC58E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DFBC58A-76EC-4D10-82C4-6FC7538D9D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1F80571-5EA4-4B3D-A0C1-89E562FB71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8B634A-22EE-4735-96F4-89E788AF0AE5}"/>
              </a:ext>
            </a:extLst>
          </p:cNvPr>
          <p:cNvSpPr txBox="1"/>
          <p:nvPr userDrawn="1"/>
        </p:nvSpPr>
        <p:spPr bwMode="auto">
          <a:xfrm>
            <a:off x="263524" y="6444067"/>
            <a:ext cx="1371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©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attocube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systems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AG</a:t>
            </a:r>
            <a:endParaRPr lang="de-DE" sz="9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779039C6-0F25-4C7C-BCBE-285C2DC58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5" y="970426"/>
            <a:ext cx="11664950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37019D4-18AB-4C4A-ADA1-4722C2AF4F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175" y="6467338"/>
            <a:ext cx="1511300" cy="20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30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4BE44-6980-4371-991A-7F1969CF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CED2F50-416A-4F39-BECC-A4AF7C8D1B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495465"/>
            <a:ext cx="10153650" cy="246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>
                <a:solidFill>
                  <a:schemeClr val="bg2"/>
                </a:solidFill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566844-84F1-42EC-886D-9C588C3C9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7E4023D-30B3-4C07-A690-45787FCA4C8F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DFBC58A-76EC-4D10-82C4-6FC7538D9D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1F80571-5EA4-4B3D-A0C1-89E562FB71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8B634A-22EE-4735-96F4-89E788AF0AE5}"/>
              </a:ext>
            </a:extLst>
          </p:cNvPr>
          <p:cNvSpPr txBox="1"/>
          <p:nvPr userDrawn="1"/>
        </p:nvSpPr>
        <p:spPr bwMode="auto">
          <a:xfrm>
            <a:off x="263524" y="6444067"/>
            <a:ext cx="1371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©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attocube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systems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AG</a:t>
            </a:r>
            <a:endParaRPr lang="de-DE" sz="9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E64B3E4E-DA09-4575-9D48-4F2C1E7B9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5" y="970426"/>
            <a:ext cx="5476875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D511A4BB-6A5F-416A-B9D6-0D0E7E1DD15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451600" y="970426"/>
            <a:ext cx="5476875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0334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-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4BE44-6980-4371-991A-7F1969CF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CED2F50-416A-4F39-BECC-A4AF7C8D1B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495465"/>
            <a:ext cx="10153650" cy="246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>
                <a:solidFill>
                  <a:schemeClr val="bg2"/>
                </a:solidFill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566844-84F1-42EC-886D-9C588C3C9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A807C80-1623-47D1-9093-8C7081F9208A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DFBC58A-76EC-4D10-82C4-6FC7538D9D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1F80571-5EA4-4B3D-A0C1-89E562FB71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8B634A-22EE-4735-96F4-89E788AF0AE5}"/>
              </a:ext>
            </a:extLst>
          </p:cNvPr>
          <p:cNvSpPr txBox="1"/>
          <p:nvPr userDrawn="1"/>
        </p:nvSpPr>
        <p:spPr bwMode="auto">
          <a:xfrm>
            <a:off x="263524" y="6444067"/>
            <a:ext cx="1371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©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attocube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systems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AG</a:t>
            </a:r>
            <a:endParaRPr lang="de-DE" sz="9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E64B3E4E-DA09-4575-9D48-4F2C1E7B9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5" y="970426"/>
            <a:ext cx="5476875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D511A4BB-6A5F-416A-B9D6-0D0E7E1DD15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451600" y="970426"/>
            <a:ext cx="5476875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E7865AB-465E-44AD-87D0-DD3B4AD8DD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175" y="6434642"/>
            <a:ext cx="1511300" cy="24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90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-AL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4BE44-6980-4371-991A-7F1969CF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CED2F50-416A-4F39-BECC-A4AF7C8D1B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495465"/>
            <a:ext cx="10153650" cy="246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>
                <a:solidFill>
                  <a:schemeClr val="bg2"/>
                </a:solidFill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566844-84F1-42EC-886D-9C588C3C9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45A7EF6-D7EE-4285-AD9F-F7F8E64A39F3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DFBC58A-76EC-4D10-82C4-6FC7538D9D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1F80571-5EA4-4B3D-A0C1-89E562FB71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8B634A-22EE-4735-96F4-89E788AF0AE5}"/>
              </a:ext>
            </a:extLst>
          </p:cNvPr>
          <p:cNvSpPr txBox="1"/>
          <p:nvPr userDrawn="1"/>
        </p:nvSpPr>
        <p:spPr bwMode="auto">
          <a:xfrm>
            <a:off x="263524" y="6444067"/>
            <a:ext cx="1371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©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attocube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systems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AG</a:t>
            </a:r>
            <a:endParaRPr lang="de-DE" sz="9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E64B3E4E-DA09-4575-9D48-4F2C1E7B9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5" y="970426"/>
            <a:ext cx="5476875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D511A4BB-6A5F-416A-B9D6-0D0E7E1DD15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451600" y="970426"/>
            <a:ext cx="5476875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504DC7C-A543-43F8-809D-F85456931C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175" y="6457018"/>
            <a:ext cx="1511300" cy="24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580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-CG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4BE44-6980-4371-991A-7F1969CF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CED2F50-416A-4F39-BECC-A4AF7C8D1B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495465"/>
            <a:ext cx="10153650" cy="246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>
                <a:solidFill>
                  <a:schemeClr val="bg2"/>
                </a:solidFill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566844-84F1-42EC-886D-9C588C3C9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8BB5BBA-0B18-4C26-9A78-33E224BD7784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DFBC58A-76EC-4D10-82C4-6FC7538D9D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1F80571-5EA4-4B3D-A0C1-89E562FB71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8B634A-22EE-4735-96F4-89E788AF0AE5}"/>
              </a:ext>
            </a:extLst>
          </p:cNvPr>
          <p:cNvSpPr txBox="1"/>
          <p:nvPr userDrawn="1"/>
        </p:nvSpPr>
        <p:spPr bwMode="auto">
          <a:xfrm>
            <a:off x="263524" y="6444067"/>
            <a:ext cx="1371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©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attocube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systems</a:t>
            </a:r>
            <a:r>
              <a:rPr lang="de-DE" altLang="de-DE" sz="9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 AG</a:t>
            </a:r>
            <a:endParaRPr lang="de-DE" sz="9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E64B3E4E-DA09-4575-9D48-4F2C1E7B9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5" y="970426"/>
            <a:ext cx="5476875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D511A4BB-6A5F-416A-B9D6-0D0E7E1DD15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451600" y="970426"/>
            <a:ext cx="5476875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001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10A19CB-B096-4750-A224-F9781B8F5E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175" y="6467338"/>
            <a:ext cx="1511300" cy="20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81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ttoMIC_Typ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Bildplatzhalter 34"/>
          <p:cNvSpPr>
            <a:spLocks noGrp="1"/>
          </p:cNvSpPr>
          <p:nvPr>
            <p:ph type="pic" sz="quarter" idx="18" hasCustomPrompt="1"/>
          </p:nvPr>
        </p:nvSpPr>
        <p:spPr>
          <a:xfrm>
            <a:off x="252000" y="1114425"/>
            <a:ext cx="619125" cy="619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 dirty="0"/>
              <a:t>KV</a:t>
            </a:r>
          </a:p>
        </p:txBody>
      </p:sp>
      <p:sp>
        <p:nvSpPr>
          <p:cNvPr id="39" name="Bildplatzhalter 38"/>
          <p:cNvSpPr>
            <a:spLocks noGrp="1"/>
          </p:cNvSpPr>
          <p:nvPr>
            <p:ph type="pic" sz="quarter" idx="20" hasCustomPrompt="1"/>
          </p:nvPr>
        </p:nvSpPr>
        <p:spPr>
          <a:xfrm>
            <a:off x="252000" y="4824000"/>
            <a:ext cx="619125" cy="619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 dirty="0"/>
              <a:t>KV</a:t>
            </a:r>
          </a:p>
        </p:txBody>
      </p:sp>
      <p:sp>
        <p:nvSpPr>
          <p:cNvPr id="41" name="Bildplatzhalter 40"/>
          <p:cNvSpPr>
            <a:spLocks noGrp="1"/>
          </p:cNvSpPr>
          <p:nvPr>
            <p:ph type="pic" sz="quarter" idx="21" hasCustomPrompt="1"/>
          </p:nvPr>
        </p:nvSpPr>
        <p:spPr>
          <a:xfrm>
            <a:off x="6948000" y="4824000"/>
            <a:ext cx="619125" cy="619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 dirty="0"/>
              <a:t>KV</a:t>
            </a:r>
          </a:p>
        </p:txBody>
      </p:sp>
      <p:sp>
        <p:nvSpPr>
          <p:cNvPr id="37" name="Bildplatzhalter 36"/>
          <p:cNvSpPr>
            <a:spLocks noGrp="1"/>
          </p:cNvSpPr>
          <p:nvPr>
            <p:ph type="pic" sz="quarter" idx="19" hasCustomPrompt="1"/>
          </p:nvPr>
        </p:nvSpPr>
        <p:spPr>
          <a:xfrm>
            <a:off x="6948000" y="1114425"/>
            <a:ext cx="619125" cy="619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 dirty="0"/>
              <a:t>KV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264586" y="6527055"/>
            <a:ext cx="22225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attocube systems AG  | </a:t>
            </a:r>
            <a:fld id="{6C04A8F1-F1F8-4C83-A0C3-2C003893BA22}" type="slidenum">
              <a:rPr lang="en-US" altLang="de-DE" sz="800" noProof="0" smtClean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‹Nr.›</a:t>
            </a:fld>
            <a:r>
              <a:rPr lang="en-US" altLang="de-DE" sz="800" noProof="0" dirty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306716" y="158139"/>
            <a:ext cx="11749616" cy="337574"/>
          </a:xfrm>
        </p:spPr>
        <p:txBody>
          <a:bodyPr/>
          <a:lstStyle>
            <a:lvl1pPr marL="0" indent="0">
              <a:buNone/>
              <a:defRPr sz="2000" baseline="0">
                <a:latin typeface="Arial" panose="020B0604020202020204" pitchFamily="34" charset="0"/>
              </a:defRPr>
            </a:lvl1pPr>
            <a:lvl2pPr marL="0" indent="0">
              <a:buNone/>
              <a:defRPr sz="1400" baseline="0">
                <a:solidFill>
                  <a:srgbClr val="B1BABF"/>
                </a:solidFill>
                <a:latin typeface="Arial" panose="020B0604020202020204" pitchFamily="34" charset="0"/>
              </a:defRPr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06917" y="495149"/>
            <a:ext cx="11749616" cy="309562"/>
          </a:xfr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rgbClr val="B1BA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10200456" y="931919"/>
            <a:ext cx="1991544" cy="2497081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2" hasCustomPrompt="1"/>
          </p:nvPr>
        </p:nvSpPr>
        <p:spPr>
          <a:xfrm>
            <a:off x="3791744" y="2309813"/>
            <a:ext cx="4608512" cy="2774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 err="1"/>
              <a:t>Produktbild</a:t>
            </a:r>
            <a:endParaRPr lang="en-US" noProof="0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3"/>
          </p:nvPr>
        </p:nvSpPr>
        <p:spPr>
          <a:xfrm>
            <a:off x="972000" y="1114425"/>
            <a:ext cx="4392088" cy="151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dirty="0" err="1"/>
              <a:t>Formatvorlagen</a:t>
            </a:r>
            <a:r>
              <a:rPr lang="en-US" noProof="0" dirty="0"/>
              <a:t> des </a:t>
            </a:r>
            <a:r>
              <a:rPr lang="en-US" noProof="0" dirty="0" err="1"/>
              <a:t>Textmasters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5"/>
          </p:nvPr>
        </p:nvSpPr>
        <p:spPr>
          <a:xfrm>
            <a:off x="972000" y="4824000"/>
            <a:ext cx="4392088" cy="151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 dirty="0" err="1"/>
              <a:t>Formatvorlagen</a:t>
            </a:r>
            <a:r>
              <a:rPr lang="en-US" noProof="0" dirty="0"/>
              <a:t> des </a:t>
            </a:r>
            <a:r>
              <a:rPr lang="en-US" noProof="0" dirty="0" err="1"/>
              <a:t>Textmasters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16"/>
          </p:nvPr>
        </p:nvSpPr>
        <p:spPr>
          <a:xfrm>
            <a:off x="7668000" y="4824000"/>
            <a:ext cx="4392088" cy="151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 dirty="0" err="1"/>
              <a:t>Formatvorlagen</a:t>
            </a:r>
            <a:r>
              <a:rPr lang="en-US" noProof="0" dirty="0"/>
              <a:t> des </a:t>
            </a:r>
            <a:r>
              <a:rPr lang="en-US" noProof="0" dirty="0" err="1"/>
              <a:t>Textmasters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3" name="Textplatzhalter 32"/>
          <p:cNvSpPr>
            <a:spLocks noGrp="1"/>
          </p:cNvSpPr>
          <p:nvPr>
            <p:ph type="body" sz="quarter" idx="17"/>
          </p:nvPr>
        </p:nvSpPr>
        <p:spPr>
          <a:xfrm>
            <a:off x="7668000" y="1114425"/>
            <a:ext cx="4392088" cy="151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 dirty="0" err="1"/>
              <a:t>Formatvorlagen</a:t>
            </a:r>
            <a:r>
              <a:rPr lang="en-US" noProof="0" dirty="0"/>
              <a:t> des </a:t>
            </a:r>
            <a:r>
              <a:rPr lang="en-US" noProof="0" dirty="0" err="1"/>
              <a:t>Textmasters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pic>
        <p:nvPicPr>
          <p:cNvPr id="17" name="Bild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717" y="793630"/>
            <a:ext cx="12240000" cy="45719"/>
          </a:xfrm>
          <a:prstGeom prst="rect">
            <a:avLst/>
          </a:prstGeom>
        </p:spPr>
      </p:pic>
      <p:pic>
        <p:nvPicPr>
          <p:cNvPr id="18" name="Bild 9" descr="attocube_Logo_RZ-small-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767" y="178100"/>
            <a:ext cx="1367953" cy="50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79308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913D7AD-0E6A-487D-A23F-5D7E8BEAA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9892"/>
            <a:ext cx="10153650" cy="376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pic>
        <p:nvPicPr>
          <p:cNvPr id="7" name="Bild 1">
            <a:extLst>
              <a:ext uri="{FF2B5EF4-FFF2-40B4-BE49-F238E27FC236}">
                <a16:creationId xmlns:a16="http://schemas.microsoft.com/office/drawing/2014/main" id="{F09F5A5F-DFA3-4943-B1C2-84FDEE09C92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717" y="793630"/>
            <a:ext cx="12240000" cy="45719"/>
          </a:xfrm>
          <a:prstGeom prst="rect">
            <a:avLst/>
          </a:prstGeom>
        </p:spPr>
      </p:pic>
      <p:pic>
        <p:nvPicPr>
          <p:cNvPr id="8" name="Bild 9" descr="attocube Logo">
            <a:extLst>
              <a:ext uri="{FF2B5EF4-FFF2-40B4-BE49-F238E27FC236}">
                <a16:creationId xmlns:a16="http://schemas.microsoft.com/office/drawing/2014/main" id="{02849E40-562D-46DA-998F-2A7D02AE8877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199" y="99892"/>
            <a:ext cx="1184276" cy="436686"/>
          </a:xfrm>
          <a:prstGeom prst="rect">
            <a:avLst/>
          </a:prstGeom>
        </p:spPr>
      </p:pic>
      <p:sp>
        <p:nvSpPr>
          <p:cNvPr id="14" name="Datumsplatzhalter 2">
            <a:extLst>
              <a:ext uri="{FF2B5EF4-FFF2-40B4-BE49-F238E27FC236}">
                <a16:creationId xmlns:a16="http://schemas.microsoft.com/office/drawing/2014/main" id="{9FE85C54-E112-421E-961A-634E032DCE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6466302"/>
            <a:ext cx="2743200" cy="233258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bg2"/>
                </a:solidFill>
              </a:defRPr>
            </a:lvl1pPr>
          </a:lstStyle>
          <a:p>
            <a:fld id="{82926B20-BAE6-4DAD-8C4A-C1DA2F076EEE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B70C013A-DB71-4953-A8BD-4E9E4AF2EC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12284" y="6447024"/>
            <a:ext cx="2582779" cy="233258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61D521BE-27E5-4066-8799-9B86B2F958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76368" y="6447024"/>
            <a:ext cx="422161" cy="233258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bg2"/>
                </a:solidFill>
              </a:defRPr>
            </a:lvl1pPr>
          </a:lstStyle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627FD94-EF73-41EB-8B77-26ED7EE48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5" y="970426"/>
            <a:ext cx="11664950" cy="534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9AF301F-C353-4AE4-892D-016CDDCED185}"/>
              </a:ext>
            </a:extLst>
          </p:cNvPr>
          <p:cNvSpPr txBox="1"/>
          <p:nvPr userDrawn="1"/>
        </p:nvSpPr>
        <p:spPr bwMode="auto">
          <a:xfrm>
            <a:off x="1502668" y="6438857"/>
            <a:ext cx="4571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sz="900" dirty="0">
                <a:solidFill>
                  <a:schemeClr val="bg2"/>
                </a:solidFill>
                <a:latin typeface="+mn-lt"/>
              </a:rPr>
              <a:t>|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159E0E9-2563-4A1B-983D-5EB07B842F2A}"/>
              </a:ext>
            </a:extLst>
          </p:cNvPr>
          <p:cNvSpPr txBox="1"/>
          <p:nvPr userDrawn="1"/>
        </p:nvSpPr>
        <p:spPr bwMode="auto">
          <a:xfrm>
            <a:off x="1852810" y="6438857"/>
            <a:ext cx="4571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r>
              <a:rPr lang="de-DE" sz="900" dirty="0">
                <a:solidFill>
                  <a:schemeClr val="bg2"/>
                </a:solidFill>
                <a:latin typeface="+mn-lt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213284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11" r:id="rId2"/>
    <p:sldLayoutId id="2147483712" r:id="rId3"/>
    <p:sldLayoutId id="2147483714" r:id="rId4"/>
    <p:sldLayoutId id="2147483713" r:id="rId5"/>
    <p:sldLayoutId id="2147483715" r:id="rId6"/>
    <p:sldLayoutId id="2147483716" r:id="rId7"/>
    <p:sldLayoutId id="2147483717" r:id="rId8"/>
    <p:sldLayoutId id="2147483721" r:id="rId9"/>
    <p:sldLayoutId id="2147483722" r:id="rId10"/>
    <p:sldLayoutId id="2147483723" r:id="rId11"/>
    <p:sldLayoutId id="2147483724" r:id="rId12"/>
    <p:sldLayoutId id="2147483726" r:id="rId13"/>
    <p:sldLayoutId id="2147483728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166" userDrawn="1">
          <p15:clr>
            <a:srgbClr val="F26B43"/>
          </p15:clr>
        </p15:guide>
        <p15:guide id="3" pos="6562" userDrawn="1">
          <p15:clr>
            <a:srgbClr val="F26B43"/>
          </p15:clr>
        </p15:guide>
        <p15:guide id="4" pos="751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459DA54-4562-407E-800B-92DC8A1C0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376" y="1748757"/>
            <a:ext cx="8325293" cy="529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2">
            <a:extLst>
              <a:ext uri="{FF2B5EF4-FFF2-40B4-BE49-F238E27FC236}">
                <a16:creationId xmlns:a16="http://schemas.microsoft.com/office/drawing/2014/main" id="{D7830640-AB4E-4F65-8C4F-CCEE211B30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6466302"/>
            <a:ext cx="2743200" cy="233258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bg2"/>
                </a:solidFill>
              </a:defRPr>
            </a:lvl1pPr>
          </a:lstStyle>
          <a:p>
            <a:fld id="{18AB366D-CCC4-4221-AF14-F509925B74CA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4F46441D-03D1-4884-8DD3-0BD606ABC1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12284" y="6447024"/>
            <a:ext cx="2582779" cy="233258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r>
              <a:rPr lang="de-DE"/>
              <a:t>Fußzeile - confidenial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69269F36-C375-4C67-93C1-BE860FAF5C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76368" y="6447024"/>
            <a:ext cx="422161" cy="233258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bg2"/>
                </a:solidFill>
              </a:defRPr>
            </a:lvl1pPr>
          </a:lstStyle>
          <a:p>
            <a:fld id="{4BF09FB9-50D8-4035-89CE-98ACCEDF25B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470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07" r:id="rId2"/>
    <p:sldLayoutId id="2147483708" r:id="rId3"/>
    <p:sldLayoutId id="2147483709" r:id="rId4"/>
    <p:sldLayoutId id="2147483710" r:id="rId5"/>
    <p:sldLayoutId id="2147483718" r:id="rId6"/>
    <p:sldLayoutId id="214748371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13" Type="http://schemas.openxmlformats.org/officeDocument/2006/relationships/image" Target="../media/image76.emf"/><Relationship Id="rId3" Type="http://schemas.openxmlformats.org/officeDocument/2006/relationships/image" Target="../media/image61.png"/><Relationship Id="rId7" Type="http://schemas.openxmlformats.org/officeDocument/2006/relationships/image" Target="../media/image70.png"/><Relationship Id="rId12" Type="http://schemas.openxmlformats.org/officeDocument/2006/relationships/image" Target="../media/image7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9.png"/><Relationship Id="rId11" Type="http://schemas.openxmlformats.org/officeDocument/2006/relationships/image" Target="../media/image74.emf"/><Relationship Id="rId5" Type="http://schemas.openxmlformats.org/officeDocument/2006/relationships/image" Target="../media/image68.png"/><Relationship Id="rId15" Type="http://schemas.openxmlformats.org/officeDocument/2006/relationships/image" Target="../media/image78.png"/><Relationship Id="rId10" Type="http://schemas.openxmlformats.org/officeDocument/2006/relationships/image" Target="../media/image73.emf"/><Relationship Id="rId4" Type="http://schemas.openxmlformats.org/officeDocument/2006/relationships/image" Target="../media/image67.png"/><Relationship Id="rId9" Type="http://schemas.openxmlformats.org/officeDocument/2006/relationships/image" Target="../media/image72.emf"/><Relationship Id="rId14" Type="http://schemas.openxmlformats.org/officeDocument/2006/relationships/image" Target="../media/image7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2.png"/><Relationship Id="rId4" Type="http://schemas.openxmlformats.org/officeDocument/2006/relationships/image" Target="../media/image81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0" Type="http://schemas.openxmlformats.org/officeDocument/2006/relationships/image" Target="../media/image91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9.jpeg"/><Relationship Id="rId7" Type="http://schemas.microsoft.com/office/2007/relationships/hdphoto" Target="../media/hdphoto1.wdp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2.png"/><Relationship Id="rId11" Type="http://schemas.openxmlformats.org/officeDocument/2006/relationships/image" Target="../media/image105.png"/><Relationship Id="rId5" Type="http://schemas.openxmlformats.org/officeDocument/2006/relationships/image" Target="../media/image101.png"/><Relationship Id="rId10" Type="http://schemas.openxmlformats.org/officeDocument/2006/relationships/image" Target="../media/image104.png"/><Relationship Id="rId4" Type="http://schemas.openxmlformats.org/officeDocument/2006/relationships/image" Target="../media/image100.png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13" Type="http://schemas.openxmlformats.org/officeDocument/2006/relationships/image" Target="../media/image60.png"/><Relationship Id="rId3" Type="http://schemas.openxmlformats.org/officeDocument/2006/relationships/image" Target="../media/image68.png"/><Relationship Id="rId7" Type="http://schemas.openxmlformats.org/officeDocument/2006/relationships/image" Target="../media/image72.emf"/><Relationship Id="rId12" Type="http://schemas.openxmlformats.org/officeDocument/2006/relationships/image" Target="../media/image77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1.emf"/><Relationship Id="rId11" Type="http://schemas.openxmlformats.org/officeDocument/2006/relationships/image" Target="../media/image76.emf"/><Relationship Id="rId5" Type="http://schemas.openxmlformats.org/officeDocument/2006/relationships/image" Target="../media/image70.png"/><Relationship Id="rId10" Type="http://schemas.openxmlformats.org/officeDocument/2006/relationships/image" Target="../media/image75.emf"/><Relationship Id="rId4" Type="http://schemas.openxmlformats.org/officeDocument/2006/relationships/image" Target="../media/image69.png"/><Relationship Id="rId9" Type="http://schemas.openxmlformats.org/officeDocument/2006/relationships/image" Target="../media/image7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attocube.skouz.de/en/products/microscopes/features/kelvin-probe-force-microscopy-kpfm" TargetMode="External"/><Relationship Id="rId13" Type="http://schemas.openxmlformats.org/officeDocument/2006/relationships/image" Target="../media/image119.emf"/><Relationship Id="rId3" Type="http://schemas.openxmlformats.org/officeDocument/2006/relationships/image" Target="../media/image112.png"/><Relationship Id="rId7" Type="http://schemas.openxmlformats.org/officeDocument/2006/relationships/image" Target="../media/image114.png"/><Relationship Id="rId12" Type="http://schemas.openxmlformats.org/officeDocument/2006/relationships/image" Target="../media/image118.emf"/><Relationship Id="rId2" Type="http://schemas.openxmlformats.org/officeDocument/2006/relationships/hyperlink" Target="http://attocube.skouz.de/en/products/microscopes/features/magnetic-force-microscopy-mfm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attocube.skouz.de/en/products/microscopes/features/conducting-tip-atomic-force-microscopy-ct-afm" TargetMode="External"/><Relationship Id="rId11" Type="http://schemas.openxmlformats.org/officeDocument/2006/relationships/image" Target="../media/image117.emf"/><Relationship Id="rId5" Type="http://schemas.openxmlformats.org/officeDocument/2006/relationships/image" Target="../media/image113.png"/><Relationship Id="rId10" Type="http://schemas.openxmlformats.org/officeDocument/2006/relationships/image" Target="../media/image116.emf"/><Relationship Id="rId4" Type="http://schemas.openxmlformats.org/officeDocument/2006/relationships/hyperlink" Target="http://attocube.skouz.de/en/products/microscopes/features/piezoresponse-force-upgrade-pfm" TargetMode="External"/><Relationship Id="rId9" Type="http://schemas.openxmlformats.org/officeDocument/2006/relationships/image" Target="../media/image11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jpeg"/><Relationship Id="rId3" Type="http://schemas.openxmlformats.org/officeDocument/2006/relationships/hyperlink" Target="https://onlinelibrary.wiley.com/doi/full/10.1002/adma.202002043" TargetMode="External"/><Relationship Id="rId7" Type="http://schemas.openxmlformats.org/officeDocument/2006/relationships/hyperlink" Target="https://journals.aps.org/prl/abstract/10.1103/PhysRevLett.127.117204" TargetMode="External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1.jpeg"/><Relationship Id="rId5" Type="http://schemas.openxmlformats.org/officeDocument/2006/relationships/hyperlink" Target="https://onlinelibrary.wiley.com/doi/full/10.1002/adma.202108637" TargetMode="External"/><Relationship Id="rId4" Type="http://schemas.openxmlformats.org/officeDocument/2006/relationships/hyperlink" Target="https://onlinelibrary.wiley.com/doi/full/10.1002/adma.202101323" TargetMode="External"/><Relationship Id="rId9" Type="http://schemas.openxmlformats.org/officeDocument/2006/relationships/hyperlink" Target="https://www.doi.org/10.1103/PhysRevB.94.064510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3/PhysRevLett.123.250503" TargetMode="External"/><Relationship Id="rId3" Type="http://schemas.openxmlformats.org/officeDocument/2006/relationships/image" Target="../media/image125.jpeg"/><Relationship Id="rId7" Type="http://schemas.openxmlformats.org/officeDocument/2006/relationships/hyperlink" Target="https://doi.org/10.1038/s41567-019-0585-6" TargetMode="External"/><Relationship Id="rId2" Type="http://schemas.openxmlformats.org/officeDocument/2006/relationships/hyperlink" Target="https://www.nature.com/articles/s41467-021-21158-8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doi.org/10.1038/s41566-019-0494-3" TargetMode="External"/><Relationship Id="rId5" Type="http://schemas.openxmlformats.org/officeDocument/2006/relationships/image" Target="../media/image126.jpeg"/><Relationship Id="rId4" Type="http://schemas.openxmlformats.org/officeDocument/2006/relationships/hyperlink" Target="https://pubs.acs.org/doi/abs/10.1021/acs.nanolett.9b05136" TargetMode="External"/><Relationship Id="rId9" Type="http://schemas.openxmlformats.org/officeDocument/2006/relationships/image" Target="../media/image127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29.png"/><Relationship Id="rId7" Type="http://schemas.openxmlformats.org/officeDocument/2006/relationships/image" Target="../media/image133.png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Relationship Id="rId9" Type="http://schemas.openxmlformats.org/officeDocument/2006/relationships/image" Target="../media/image13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36.jpeg"/><Relationship Id="rId7" Type="http://schemas.openxmlformats.org/officeDocument/2006/relationships/image" Target="../media/image14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9.png"/><Relationship Id="rId11" Type="http://schemas.openxmlformats.org/officeDocument/2006/relationships/image" Target="../media/image144.png"/><Relationship Id="rId5" Type="http://schemas.openxmlformats.org/officeDocument/2006/relationships/image" Target="../media/image138.jpeg"/><Relationship Id="rId10" Type="http://schemas.openxmlformats.org/officeDocument/2006/relationships/image" Target="../media/image143.png"/><Relationship Id="rId4" Type="http://schemas.openxmlformats.org/officeDocument/2006/relationships/image" Target="../media/image137.png"/><Relationship Id="rId9" Type="http://schemas.openxmlformats.org/officeDocument/2006/relationships/image" Target="../media/image14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7" Type="http://schemas.openxmlformats.org/officeDocument/2006/relationships/image" Target="../media/image1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148.pn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748719-A80A-492E-8D6E-A2AFF61A5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140" y="2278063"/>
            <a:ext cx="8325293" cy="529975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Cryogenic instruments for microscopy </a:t>
            </a:r>
            <a:br>
              <a:rPr lang="en-US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 nano-precise sample positioning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3092825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0B99C477-5C3B-4E02-AAF3-A070325F73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2318"/>
            <a:ext cx="12192000" cy="4773363"/>
          </a:xfrm>
          <a:prstGeom prst="rect">
            <a:avLst/>
          </a:prstGeom>
        </p:spPr>
      </p:pic>
      <p:pic>
        <p:nvPicPr>
          <p:cNvPr id="14" name="Bildplatzhalter 13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6" name="Bildplatzhalter 15"/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8" name="Bildplatzhalter 17"/>
          <p:cNvPicPr>
            <a:picLocks noGrp="1" noChangeAspect="1"/>
          </p:cNvPicPr>
          <p:nvPr>
            <p:ph type="pic" sz="quarter" idx="2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5" name="Bildplatzhalter 14"/>
          <p:cNvPicPr>
            <a:picLocks noGrp="1" noChangeAspect="1"/>
          </p:cNvPicPr>
          <p:nvPr>
            <p:ph type="pic" sz="quarter" idx="1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Cryogenic </a:t>
            </a:r>
            <a:r>
              <a:rPr lang="en-US" dirty="0" err="1"/>
              <a:t>nanopositioning</a:t>
            </a:r>
            <a:endParaRPr lang="en-US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Choose your degrees of freedom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n-US" altLang="de-DE" b="1" noProof="0" dirty="0">
                <a:latin typeface="Arial" panose="020B0604020202020204" pitchFamily="34" charset="0"/>
                <a:cs typeface="Arial" panose="020B0604020202020204" pitchFamily="34" charset="0"/>
              </a:rPr>
              <a:t>Extreme Environments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non-magnetic 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for cryogenic temperatures 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for high and ultra high vacuum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n-US" altLang="de-DE" b="1" noProof="0" dirty="0">
                <a:latin typeface="Arial" panose="020B0604020202020204" pitchFamily="34" charset="0"/>
                <a:cs typeface="Arial" panose="020B0604020202020204" pitchFamily="34" charset="0"/>
              </a:rPr>
              <a:t>Closed Loop Control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vailable with implemented encoders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xact and repeatable positioning in absolute and relative terms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n-US" altLang="de-DE" b="1" noProof="0" dirty="0">
                <a:latin typeface="Arial" panose="020B0604020202020204" pitchFamily="34" charset="0"/>
                <a:cs typeface="Arial" panose="020B0604020202020204" pitchFamily="34" charset="0"/>
              </a:rPr>
              <a:t>Large Travel Ranges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patented inertial drive technology for use in extreme working environments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motion over </a:t>
            </a:r>
            <a:r>
              <a:rPr lang="en-US" altLang="de-DE" noProof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centimetre</a:t>
            </a: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ranges with small steps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tuning in nm range 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n-US" altLang="de-DE" b="1" noProof="0" dirty="0">
                <a:latin typeface="Arial" panose="020B0604020202020204" pitchFamily="34" charset="0"/>
                <a:cs typeface="Arial" panose="020B0604020202020204" pitchFamily="34" charset="0"/>
              </a:rPr>
              <a:t>Multi Axis Operation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Combination of various positioners 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Movements with up to six degrees of freedom</a:t>
            </a:r>
          </a:p>
        </p:txBody>
      </p:sp>
    </p:spTree>
    <p:extLst>
      <p:ext uri="{BB962C8B-B14F-4D97-AF65-F5344CB8AC3E}">
        <p14:creationId xmlns:p14="http://schemas.microsoft.com/office/powerpoint/2010/main" val="344291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/>
              <a:t>nanopositioning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fields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application</a:t>
            </a:r>
            <a:endParaRPr lang="de-DE" dirty="0"/>
          </a:p>
        </p:txBody>
      </p:sp>
      <p:sp>
        <p:nvSpPr>
          <p:cNvPr id="4" name="AutoShape 2" descr="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C52F09B-9C13-4760-96CC-7B8A151D61C2}"/>
              </a:ext>
            </a:extLst>
          </p:cNvPr>
          <p:cNvGrpSpPr/>
          <p:nvPr/>
        </p:nvGrpSpPr>
        <p:grpSpPr>
          <a:xfrm>
            <a:off x="4245390" y="998125"/>
            <a:ext cx="3594858" cy="5379235"/>
            <a:chOff x="4245390" y="998125"/>
            <a:chExt cx="3594858" cy="5379235"/>
          </a:xfrm>
        </p:grpSpPr>
        <p:sp>
          <p:nvSpPr>
            <p:cNvPr id="14" name="Abgerundetes Rechteck 13"/>
            <p:cNvSpPr/>
            <p:nvPr/>
          </p:nvSpPr>
          <p:spPr>
            <a:xfrm>
              <a:off x="4245390" y="998125"/>
              <a:ext cx="3594858" cy="537923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EF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Scanning Probe microscopy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72621" y="1545017"/>
              <a:ext cx="1440000" cy="125158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23" name="Grafik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72621" y="3196213"/>
              <a:ext cx="1440000" cy="118472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27" name="Rechteck 26"/>
            <p:cNvSpPr/>
            <p:nvPr/>
          </p:nvSpPr>
          <p:spPr>
            <a:xfrm>
              <a:off x="5906438" y="1871261"/>
              <a:ext cx="191890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SPM using attocube </a:t>
              </a:r>
              <a:r>
                <a:rPr lang="en-US" sz="1200" dirty="0" err="1"/>
                <a:t>Nanopositioners</a:t>
              </a:r>
              <a:r>
                <a:rPr lang="en-US" sz="1200" dirty="0"/>
                <a:t> in Magnetic Fields above 30 T</a:t>
              </a:r>
              <a:endParaRPr lang="de-DE" sz="1200" dirty="0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5906438" y="3434084"/>
              <a:ext cx="1800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/>
                <a:t>Scanning Hall Probe </a:t>
              </a:r>
              <a:r>
                <a:rPr lang="de-DE" sz="1200" dirty="0" err="1"/>
                <a:t>Microscopy</a:t>
              </a:r>
              <a:r>
                <a:rPr lang="de-DE" sz="1200" dirty="0"/>
                <a:t> at 300 </a:t>
              </a:r>
              <a:r>
                <a:rPr lang="de-DE" sz="1200" dirty="0" err="1"/>
                <a:t>mK</a:t>
              </a:r>
              <a:r>
                <a:rPr lang="de-DE" sz="1200" dirty="0"/>
                <a:t> </a:t>
              </a:r>
              <a:r>
                <a:rPr lang="de-DE" sz="1200" dirty="0" err="1"/>
                <a:t>with</a:t>
              </a:r>
              <a:r>
                <a:rPr lang="de-DE" sz="1200" dirty="0"/>
                <a:t> ANP </a:t>
              </a:r>
              <a:r>
                <a:rPr lang="de-DE" sz="1200" dirty="0" err="1"/>
                <a:t>Positioners</a:t>
              </a:r>
              <a:endParaRPr lang="de-DE" sz="1200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5904551" y="5006017"/>
              <a:ext cx="1800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 err="1"/>
                <a:t>Magnetic</a:t>
              </a:r>
              <a:r>
                <a:rPr lang="de-DE" sz="1200" dirty="0"/>
                <a:t> </a:t>
              </a:r>
              <a:r>
                <a:rPr lang="de-DE" sz="1200" dirty="0" err="1"/>
                <a:t>Resonance</a:t>
              </a:r>
              <a:r>
                <a:rPr lang="de-DE" sz="1200" dirty="0"/>
                <a:t> Imaging </a:t>
              </a:r>
              <a:r>
                <a:rPr lang="de-DE" sz="1200" dirty="0" err="1"/>
                <a:t>of</a:t>
              </a:r>
              <a:r>
                <a:rPr lang="de-DE" sz="1200" dirty="0"/>
                <a:t> </a:t>
              </a:r>
              <a:r>
                <a:rPr lang="de-DE" sz="1200" dirty="0" err="1"/>
                <a:t>Nanoscale</a:t>
              </a:r>
              <a:r>
                <a:rPr lang="de-DE" sz="1200" dirty="0"/>
                <a:t> Virus at 300 </a:t>
              </a:r>
              <a:r>
                <a:rPr lang="de-DE" sz="1200" dirty="0" err="1"/>
                <a:t>mK</a:t>
              </a:r>
              <a:endParaRPr lang="de-DE" sz="1200" dirty="0"/>
            </a:p>
          </p:txBody>
        </p:sp>
        <p:pic>
          <p:nvPicPr>
            <p:cNvPr id="36" name="Grafik 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72621" y="4776578"/>
              <a:ext cx="1440000" cy="124183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F0457B9-7886-4A50-8452-1B4D4C7F1A82}"/>
              </a:ext>
            </a:extLst>
          </p:cNvPr>
          <p:cNvGrpSpPr/>
          <p:nvPr/>
        </p:nvGrpSpPr>
        <p:grpSpPr>
          <a:xfrm>
            <a:off x="8184934" y="998125"/>
            <a:ext cx="3594858" cy="5379235"/>
            <a:chOff x="8184934" y="998125"/>
            <a:chExt cx="3594858" cy="5379235"/>
          </a:xfrm>
        </p:grpSpPr>
        <p:sp>
          <p:nvSpPr>
            <p:cNvPr id="39" name="Abgerundetes Rechteck 38"/>
            <p:cNvSpPr/>
            <p:nvPr/>
          </p:nvSpPr>
          <p:spPr>
            <a:xfrm>
              <a:off x="8184934" y="998125"/>
              <a:ext cx="3594858" cy="537923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EF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Optical Measurements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84206" y="1546592"/>
              <a:ext cx="1440000" cy="124844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84206" y="3095119"/>
              <a:ext cx="1440000" cy="138691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30" name="Rechteck 29"/>
            <p:cNvSpPr/>
            <p:nvPr/>
          </p:nvSpPr>
          <p:spPr>
            <a:xfrm>
              <a:off x="9824206" y="1835091"/>
              <a:ext cx="192075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/>
                <a:t>Single Photon Generation </a:t>
              </a:r>
              <a:r>
                <a:rPr lang="de-DE" sz="1200" dirty="0" err="1"/>
                <a:t>with</a:t>
              </a:r>
              <a:r>
                <a:rPr lang="de-DE" sz="1200" dirty="0"/>
                <a:t> </a:t>
              </a:r>
              <a:r>
                <a:rPr lang="de-DE" sz="1200" dirty="0" err="1"/>
                <a:t>Controlled</a:t>
              </a:r>
              <a:r>
                <a:rPr lang="de-DE" sz="1200" dirty="0"/>
                <a:t> </a:t>
              </a:r>
              <a:r>
                <a:rPr lang="de-DE" sz="1200" dirty="0" err="1"/>
                <a:t>Polarization</a:t>
              </a:r>
              <a:r>
                <a:rPr lang="de-DE" sz="1200" dirty="0"/>
                <a:t> </a:t>
              </a:r>
              <a:r>
                <a:rPr lang="de-DE" sz="1200" dirty="0" err="1"/>
                <a:t>from</a:t>
              </a:r>
              <a:r>
                <a:rPr lang="de-DE" sz="1200" dirty="0"/>
                <a:t> </a:t>
              </a:r>
              <a:r>
                <a:rPr lang="de-DE" sz="1200" dirty="0" err="1"/>
                <a:t>InGaN</a:t>
              </a:r>
              <a:r>
                <a:rPr lang="de-DE" sz="1200" dirty="0"/>
                <a:t> Quantum </a:t>
              </a:r>
              <a:r>
                <a:rPr lang="de-DE" sz="1200" dirty="0" err="1"/>
                <a:t>Dots</a:t>
              </a:r>
              <a:endParaRPr lang="de-DE" sz="1200" dirty="0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9847965" y="3433376"/>
              <a:ext cx="18000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/>
                <a:t>Light-Matter </a:t>
              </a:r>
              <a:r>
                <a:rPr lang="de-DE" sz="1200" dirty="0" err="1"/>
                <a:t>Coupling</a:t>
              </a:r>
              <a:r>
                <a:rPr lang="de-DE" sz="1200" dirty="0"/>
                <a:t> in TMD </a:t>
              </a:r>
              <a:r>
                <a:rPr lang="de-DE" sz="1200" dirty="0" err="1"/>
                <a:t>Monolayers</a:t>
              </a:r>
              <a:r>
                <a:rPr lang="de-DE" sz="1200" dirty="0"/>
                <a:t> </a:t>
              </a:r>
              <a:r>
                <a:rPr lang="de-DE" sz="1200" dirty="0" err="1"/>
                <a:t>and</a:t>
              </a:r>
              <a:r>
                <a:rPr lang="de-DE" sz="1200" dirty="0"/>
                <a:t> </a:t>
              </a:r>
              <a:r>
                <a:rPr lang="de-DE" sz="1200" dirty="0" err="1"/>
                <a:t>Heterostructures</a:t>
              </a:r>
              <a:endParaRPr lang="de-DE" sz="1200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9868305" y="5010480"/>
              <a:ext cx="18024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/>
                <a:t>Dissipation in </a:t>
              </a:r>
              <a:r>
                <a:rPr lang="de-DE" sz="1200" dirty="0" err="1"/>
                <a:t>Optomechanical</a:t>
              </a:r>
              <a:r>
                <a:rPr lang="de-DE" sz="1200" dirty="0"/>
                <a:t> Resonators</a:t>
              </a:r>
            </a:p>
          </p:txBody>
        </p:sp>
        <p:pic>
          <p:nvPicPr>
            <p:cNvPr id="37" name="Grafik 3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91950" y="4776578"/>
              <a:ext cx="1440000" cy="127774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C20FD47-778F-4063-B3A8-1E11145BC49E}"/>
              </a:ext>
            </a:extLst>
          </p:cNvPr>
          <p:cNvGrpSpPr/>
          <p:nvPr/>
        </p:nvGrpSpPr>
        <p:grpSpPr>
          <a:xfrm>
            <a:off x="318904" y="998125"/>
            <a:ext cx="3594858" cy="5379235"/>
            <a:chOff x="318904" y="998125"/>
            <a:chExt cx="3594858" cy="5379235"/>
          </a:xfrm>
        </p:grpSpPr>
        <p:sp>
          <p:nvSpPr>
            <p:cNvPr id="40" name="Abgerundetes Rechteck 39"/>
            <p:cNvSpPr/>
            <p:nvPr/>
          </p:nvSpPr>
          <p:spPr>
            <a:xfrm>
              <a:off x="318904" y="998125"/>
              <a:ext cx="3594858" cy="537923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EF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Magneto-Transport Measurements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4361" y="1744716"/>
              <a:ext cx="1440000" cy="131715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0105" y="3158579"/>
              <a:ext cx="1440000" cy="126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</p:pic>
        <p:sp>
          <p:nvSpPr>
            <p:cNvPr id="24" name="Rechteck 23"/>
            <p:cNvSpPr/>
            <p:nvPr/>
          </p:nvSpPr>
          <p:spPr>
            <a:xfrm>
              <a:off x="1978120" y="1871477"/>
              <a:ext cx="1800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/>
                <a:t>Angle-</a:t>
              </a:r>
              <a:r>
                <a:rPr lang="de-DE" sz="1200" dirty="0" err="1"/>
                <a:t>dependent</a:t>
              </a:r>
              <a:r>
                <a:rPr lang="de-DE" sz="1200" dirty="0"/>
                <a:t> Transport </a:t>
              </a:r>
              <a:r>
                <a:rPr lang="de-DE" sz="1200" dirty="0" err="1"/>
                <a:t>Measurements</a:t>
              </a:r>
              <a:r>
                <a:rPr lang="de-DE" sz="1200" dirty="0"/>
                <a:t> at 40 </a:t>
              </a:r>
              <a:r>
                <a:rPr lang="de-DE" sz="1200" dirty="0" err="1"/>
                <a:t>mK</a:t>
              </a:r>
              <a:endParaRPr lang="de-DE" sz="1200" dirty="0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1972205" y="3429591"/>
              <a:ext cx="18000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/>
                <a:t>Van der Waals </a:t>
              </a:r>
              <a:r>
                <a:rPr lang="de-DE" sz="1200" dirty="0" err="1"/>
                <a:t>Heterostructure</a:t>
              </a:r>
              <a:r>
                <a:rPr lang="de-DE" sz="1200" dirty="0"/>
                <a:t> </a:t>
              </a:r>
              <a:r>
                <a:rPr lang="de-DE" sz="1200" dirty="0" err="1"/>
                <a:t>under</a:t>
              </a:r>
              <a:r>
                <a:rPr lang="de-DE" sz="1200" dirty="0"/>
                <a:t> Rotation at 40 </a:t>
              </a:r>
              <a:r>
                <a:rPr lang="de-DE" sz="1200" dirty="0" err="1"/>
                <a:t>mK</a:t>
              </a:r>
              <a:r>
                <a:rPr lang="de-DE" sz="1200" dirty="0"/>
                <a:t> 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982100" y="5006017"/>
              <a:ext cx="18000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/>
                <a:t>Transition </a:t>
              </a:r>
              <a:r>
                <a:rPr lang="de-DE" sz="1200" dirty="0" err="1"/>
                <a:t>from</a:t>
              </a:r>
              <a:r>
                <a:rPr lang="de-DE" sz="1200" dirty="0"/>
                <a:t> Slow </a:t>
              </a:r>
              <a:r>
                <a:rPr lang="de-DE" sz="1200" dirty="0" err="1"/>
                <a:t>Abrikosov</a:t>
              </a:r>
              <a:r>
                <a:rPr lang="de-DE" sz="1200" dirty="0"/>
                <a:t> </a:t>
              </a:r>
              <a:r>
                <a:rPr lang="de-DE" sz="1200" dirty="0" err="1"/>
                <a:t>to</a:t>
              </a:r>
              <a:r>
                <a:rPr lang="de-DE" sz="1200" dirty="0"/>
                <a:t> Fast </a:t>
              </a:r>
              <a:r>
                <a:rPr lang="de-DE" sz="1200" dirty="0" err="1"/>
                <a:t>Moving</a:t>
              </a:r>
              <a:r>
                <a:rPr lang="de-DE" sz="1200" dirty="0"/>
                <a:t> Josephson </a:t>
              </a:r>
              <a:r>
                <a:rPr lang="de-DE" sz="1200" dirty="0" err="1"/>
                <a:t>Vortices</a:t>
              </a:r>
              <a:r>
                <a:rPr lang="de-DE" sz="1200" dirty="0"/>
                <a:t> </a:t>
              </a:r>
            </a:p>
          </p:txBody>
        </p:sp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30105" y="4786611"/>
              <a:ext cx="1440000" cy="121454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87912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bgerundetes Rechteck 3">
            <a:extLst>
              <a:ext uri="{FF2B5EF4-FFF2-40B4-BE49-F238E27FC236}">
                <a16:creationId xmlns:a16="http://schemas.microsoft.com/office/drawing/2014/main" id="{D1C6B015-2AF0-42B4-B168-E7C366B286D1}"/>
              </a:ext>
            </a:extLst>
          </p:cNvPr>
          <p:cNvSpPr/>
          <p:nvPr/>
        </p:nvSpPr>
        <p:spPr>
          <a:xfrm>
            <a:off x="1858399" y="1967608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EF0A22-C654-4CE9-B6AB-19824FDCBA5D}"/>
              </a:ext>
            </a:extLst>
          </p:cNvPr>
          <p:cNvSpPr/>
          <p:nvPr/>
        </p:nvSpPr>
        <p:spPr>
          <a:xfrm>
            <a:off x="1696471" y="353304"/>
            <a:ext cx="251618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3600" cap="small" dirty="0">
                <a:solidFill>
                  <a:srgbClr val="EE72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cap="small" dirty="0">
              <a:solidFill>
                <a:srgbClr val="EE720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Bild 61">
            <a:extLst>
              <a:ext uri="{FF2B5EF4-FFF2-40B4-BE49-F238E27FC236}">
                <a16:creationId xmlns:a16="http://schemas.microsoft.com/office/drawing/2014/main" id="{C523A802-AB75-4730-B4EE-119C671341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6" y="181854"/>
            <a:ext cx="1285394" cy="138979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AD3DED5-F79D-4258-93A5-A0C11BA54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1951704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Attocube – an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Abgerundetes Rechteck 3">
            <a:extLst>
              <a:ext uri="{FF2B5EF4-FFF2-40B4-BE49-F238E27FC236}">
                <a16:creationId xmlns:a16="http://schemas.microsoft.com/office/drawing/2014/main" id="{CEEF7D3C-F771-42FB-B0D9-E68189375948}"/>
              </a:ext>
            </a:extLst>
          </p:cNvPr>
          <p:cNvSpPr/>
          <p:nvPr/>
        </p:nvSpPr>
        <p:spPr>
          <a:xfrm>
            <a:off x="1858399" y="2574604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99897C2B-EB50-46F1-93B7-9946F6DA4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2558700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Cryogenic</a:t>
            </a: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nanopositioning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Abgerundetes Rechteck 3">
            <a:extLst>
              <a:ext uri="{FF2B5EF4-FFF2-40B4-BE49-F238E27FC236}">
                <a16:creationId xmlns:a16="http://schemas.microsoft.com/office/drawing/2014/main" id="{B515E9E0-04F1-46B7-B86F-FB3AD5DF6C24}"/>
              </a:ext>
            </a:extLst>
          </p:cNvPr>
          <p:cNvSpPr/>
          <p:nvPr/>
        </p:nvSpPr>
        <p:spPr>
          <a:xfrm>
            <a:off x="1858399" y="3181600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F8CC1D1-2269-46D4-978C-261873769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3165696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Closed-cycle</a:t>
            </a:r>
            <a:r>
              <a:rPr lang="de-DE" altLang="en-US" b="1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cryostats</a:t>
            </a:r>
            <a:endParaRPr lang="de-DE" altLang="en-US" b="1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Bildplatzhalter 40">
            <a:extLst>
              <a:ext uri="{FF2B5EF4-FFF2-40B4-BE49-F238E27FC236}">
                <a16:creationId xmlns:a16="http://schemas.microsoft.com/office/drawing/2014/main" id="{0A510D19-EC94-4BE9-B067-96F280025E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7" t="10185" r="27194" b="7752"/>
          <a:stretch/>
        </p:blipFill>
        <p:spPr>
          <a:xfrm>
            <a:off x="6631578" y="1165833"/>
            <a:ext cx="2596139" cy="288995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11B8501-0ADD-490D-9BD4-982F448660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92" t="30507" r="10881" b="3506"/>
          <a:stretch/>
        </p:blipFill>
        <p:spPr>
          <a:xfrm>
            <a:off x="7234632" y="3105346"/>
            <a:ext cx="3986169" cy="258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1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bgerundetes Rechteck 3">
            <a:extLst>
              <a:ext uri="{FF2B5EF4-FFF2-40B4-BE49-F238E27FC236}">
                <a16:creationId xmlns:a16="http://schemas.microsoft.com/office/drawing/2014/main" id="{D1C6B015-2AF0-42B4-B168-E7C366B286D1}"/>
              </a:ext>
            </a:extLst>
          </p:cNvPr>
          <p:cNvSpPr/>
          <p:nvPr/>
        </p:nvSpPr>
        <p:spPr>
          <a:xfrm>
            <a:off x="1858399" y="1967608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EF0A22-C654-4CE9-B6AB-19824FDCBA5D}"/>
              </a:ext>
            </a:extLst>
          </p:cNvPr>
          <p:cNvSpPr/>
          <p:nvPr/>
        </p:nvSpPr>
        <p:spPr>
          <a:xfrm>
            <a:off x="1696471" y="353304"/>
            <a:ext cx="251618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3600" cap="small" dirty="0">
                <a:solidFill>
                  <a:srgbClr val="EE72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cap="small" dirty="0">
              <a:solidFill>
                <a:srgbClr val="EE720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Bild 61">
            <a:extLst>
              <a:ext uri="{FF2B5EF4-FFF2-40B4-BE49-F238E27FC236}">
                <a16:creationId xmlns:a16="http://schemas.microsoft.com/office/drawing/2014/main" id="{C523A802-AB75-4730-B4EE-119C671341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6" y="181854"/>
            <a:ext cx="1285394" cy="138979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AD3DED5-F79D-4258-93A5-A0C11BA54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1951704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Attocube – an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Abgerundetes Rechteck 3">
            <a:extLst>
              <a:ext uri="{FF2B5EF4-FFF2-40B4-BE49-F238E27FC236}">
                <a16:creationId xmlns:a16="http://schemas.microsoft.com/office/drawing/2014/main" id="{CEEF7D3C-F771-42FB-B0D9-E68189375948}"/>
              </a:ext>
            </a:extLst>
          </p:cNvPr>
          <p:cNvSpPr/>
          <p:nvPr/>
        </p:nvSpPr>
        <p:spPr>
          <a:xfrm>
            <a:off x="1858399" y="2574604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99897C2B-EB50-46F1-93B7-9946F6DA4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2558700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Cryogenic</a:t>
            </a: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nanopositioning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Abgerundetes Rechteck 3">
            <a:extLst>
              <a:ext uri="{FF2B5EF4-FFF2-40B4-BE49-F238E27FC236}">
                <a16:creationId xmlns:a16="http://schemas.microsoft.com/office/drawing/2014/main" id="{B515E9E0-04F1-46B7-B86F-FB3AD5DF6C24}"/>
              </a:ext>
            </a:extLst>
          </p:cNvPr>
          <p:cNvSpPr/>
          <p:nvPr/>
        </p:nvSpPr>
        <p:spPr>
          <a:xfrm>
            <a:off x="1858399" y="3181600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F8CC1D1-2269-46D4-978C-261873769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3165696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Closed-cycle</a:t>
            </a:r>
            <a:r>
              <a:rPr lang="de-DE" altLang="en-US" b="1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cryostats</a:t>
            </a:r>
            <a:endParaRPr lang="de-DE" altLang="en-US" b="1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Bildplatzhalter 40">
            <a:extLst>
              <a:ext uri="{FF2B5EF4-FFF2-40B4-BE49-F238E27FC236}">
                <a16:creationId xmlns:a16="http://schemas.microsoft.com/office/drawing/2014/main" id="{0A510D19-EC94-4BE9-B067-96F280025E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7" t="10185" r="27194" b="7752"/>
          <a:stretch/>
        </p:blipFill>
        <p:spPr>
          <a:xfrm>
            <a:off x="6631578" y="1165833"/>
            <a:ext cx="2596139" cy="288995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11B8501-0ADD-490D-9BD4-982F448660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92" t="30507" r="10881" b="3506"/>
          <a:stretch/>
        </p:blipFill>
        <p:spPr>
          <a:xfrm>
            <a:off x="7234632" y="3105346"/>
            <a:ext cx="3986169" cy="258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989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attoDRY800 – the 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cryooptical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table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The usual optical 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 rot="21251883">
            <a:off x="8107853" y="1353682"/>
            <a:ext cx="4348090" cy="3050811"/>
            <a:chOff x="1583121" y="48297"/>
            <a:chExt cx="5137870" cy="3452710"/>
          </a:xfrm>
        </p:grpSpPr>
        <p:pic>
          <p:nvPicPr>
            <p:cNvPr id="5" name="Picture 2" descr="http://depts.washington.edu/xulab/photos/cryo5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3121" y="48297"/>
              <a:ext cx="4543037" cy="345271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feld 5"/>
            <p:cNvSpPr txBox="1"/>
            <p:nvPr/>
          </p:nvSpPr>
          <p:spPr>
            <a:xfrm>
              <a:off x="1591282" y="3200734"/>
              <a:ext cx="5129709" cy="278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>
                  <a:solidFill>
                    <a:prstClr val="white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http://depts.washington.edu/xulab/in-the-lab/</a:t>
              </a:r>
            </a:p>
          </p:txBody>
        </p:sp>
      </p:grpSp>
      <p:grpSp>
        <p:nvGrpSpPr>
          <p:cNvPr id="7" name="Gruppieren 6"/>
          <p:cNvGrpSpPr/>
          <p:nvPr/>
        </p:nvGrpSpPr>
        <p:grpSpPr>
          <a:xfrm rot="258162">
            <a:off x="3832881" y="900427"/>
            <a:ext cx="4641166" cy="3229184"/>
            <a:chOff x="198286" y="386618"/>
            <a:chExt cx="10906317" cy="6726572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286" y="386618"/>
              <a:ext cx="10906317" cy="66801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9" name="Rechteck 8"/>
            <p:cNvSpPr/>
            <p:nvPr/>
          </p:nvSpPr>
          <p:spPr>
            <a:xfrm>
              <a:off x="679349" y="6600298"/>
              <a:ext cx="10031300" cy="5128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000" dirty="0">
                  <a:solidFill>
                    <a:prstClr val="white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http://ekmf.physto.se/images/original_size/lab/optocryo_sm.jpg</a:t>
              </a:r>
            </a:p>
          </p:txBody>
        </p:sp>
      </p:grpSp>
      <p:grpSp>
        <p:nvGrpSpPr>
          <p:cNvPr id="10" name="Gruppieren 9"/>
          <p:cNvGrpSpPr/>
          <p:nvPr/>
        </p:nvGrpSpPr>
        <p:grpSpPr>
          <a:xfrm rot="21244966">
            <a:off x="1627807" y="3843399"/>
            <a:ext cx="4247828" cy="2831886"/>
            <a:chOff x="2630696" y="-3106386"/>
            <a:chExt cx="8788119" cy="5858746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0696" y="-3106386"/>
              <a:ext cx="8788119" cy="585874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Rechteck 11"/>
            <p:cNvSpPr/>
            <p:nvPr/>
          </p:nvSpPr>
          <p:spPr>
            <a:xfrm>
              <a:off x="2730130" y="2189918"/>
              <a:ext cx="8685334" cy="5093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000" dirty="0">
                  <a:solidFill>
                    <a:prstClr val="white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http://nanotechnology.unlv.edu/Cryostat.htm</a:t>
              </a:r>
            </a:p>
          </p:txBody>
        </p:sp>
      </p:grpSp>
      <p:grpSp>
        <p:nvGrpSpPr>
          <p:cNvPr id="13" name="Gruppieren 12"/>
          <p:cNvGrpSpPr/>
          <p:nvPr/>
        </p:nvGrpSpPr>
        <p:grpSpPr>
          <a:xfrm rot="20796079">
            <a:off x="562900" y="933015"/>
            <a:ext cx="3907929" cy="3141770"/>
            <a:chOff x="6606801" y="118593"/>
            <a:chExt cx="9961412" cy="6539584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5"/>
            <a:srcRect b="26590"/>
            <a:stretch/>
          </p:blipFill>
          <p:spPr>
            <a:xfrm>
              <a:off x="6606801" y="118593"/>
              <a:ext cx="8555736" cy="65395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Rechteck 14"/>
            <p:cNvSpPr/>
            <p:nvPr/>
          </p:nvSpPr>
          <p:spPr>
            <a:xfrm rot="5962">
              <a:off x="6907112" y="5446746"/>
              <a:ext cx="9661101" cy="51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000" dirty="0">
                  <a:solidFill>
                    <a:prstClr val="white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http://nanotechnology.unlv.edu/tbe346.htm</a:t>
              </a:r>
            </a:p>
          </p:txBody>
        </p:sp>
      </p:grpSp>
      <p:grpSp>
        <p:nvGrpSpPr>
          <p:cNvPr id="16" name="Gruppieren 15"/>
          <p:cNvGrpSpPr/>
          <p:nvPr/>
        </p:nvGrpSpPr>
        <p:grpSpPr>
          <a:xfrm rot="256794">
            <a:off x="6343320" y="3849798"/>
            <a:ext cx="3779049" cy="2819086"/>
            <a:chOff x="1815268" y="571500"/>
            <a:chExt cx="6631663" cy="4947070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15268" y="571500"/>
              <a:ext cx="6566732" cy="4928164"/>
            </a:xfrm>
            <a:prstGeom prst="rect">
              <a:avLst/>
            </a:prstGeom>
          </p:spPr>
        </p:pic>
        <p:sp>
          <p:nvSpPr>
            <p:cNvPr id="18" name="Textfeld 17"/>
            <p:cNvSpPr txBox="1"/>
            <p:nvPr/>
          </p:nvSpPr>
          <p:spPr>
            <a:xfrm>
              <a:off x="3900512" y="5086489"/>
              <a:ext cx="4546419" cy="432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solidFill>
                    <a:prstClr val="white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http://www.hilase.cz/en/news-from-the-lab/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4034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rafik 4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92" t="30507" r="10881" b="3506"/>
          <a:stretch/>
        </p:blipFill>
        <p:spPr>
          <a:xfrm>
            <a:off x="914401" y="1441627"/>
            <a:ext cx="5491118" cy="3563457"/>
          </a:xfrm>
          <a:prstGeom prst="rect">
            <a:avLst/>
          </a:prstGeom>
        </p:spPr>
      </p:pic>
      <p:sp>
        <p:nvSpPr>
          <p:cNvPr id="98306" name="Textplatzhalter 5"/>
          <p:cNvSpPr>
            <a:spLocks noGrp="1"/>
          </p:cNvSpPr>
          <p:nvPr>
            <p:ph type="body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US" altLang="de-DE" noProof="0" dirty="0">
                <a:ea typeface="ＭＳ Ｐゴシック" panose="020B0600070205080204" pitchFamily="34" charset="-128"/>
                <a:cs typeface="Arial" panose="020B0604020202020204" pitchFamily="34" charset="0"/>
              </a:rPr>
              <a:t>attoDRY800 – the world‘s first </a:t>
            </a:r>
            <a:r>
              <a:rPr lang="en-US" altLang="de-DE" noProof="0" dirty="0" err="1">
                <a:ea typeface="ＭＳ Ｐゴシック" panose="020B0600070205080204" pitchFamily="34" charset="-128"/>
                <a:cs typeface="Arial" panose="020B0604020202020204" pitchFamily="34" charset="0"/>
              </a:rPr>
              <a:t>cryo</a:t>
            </a:r>
            <a:r>
              <a:rPr lang="en-US" altLang="de-DE" noProof="0" dirty="0">
                <a:ea typeface="ＭＳ Ｐゴシック" panose="020B0600070205080204" pitchFamily="34" charset="-128"/>
                <a:cs typeface="Arial" panose="020B0604020202020204" pitchFamily="34" charset="0"/>
              </a:rPr>
              <a:t>-optical table…</a:t>
            </a:r>
          </a:p>
        </p:txBody>
      </p:sp>
      <p:sp>
        <p:nvSpPr>
          <p:cNvPr id="98307" name="Textplatzhalter 2"/>
          <p:cNvSpPr>
            <a:spLocks noGrp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de-DE" noProof="0" dirty="0">
                <a:ea typeface="ＭＳ Ｐゴシック" panose="020B0600070205080204" pitchFamily="34" charset="-128"/>
              </a:rPr>
              <a:t>Optical closed-cycle cryostat</a:t>
            </a:r>
          </a:p>
        </p:txBody>
      </p:sp>
      <p:grpSp>
        <p:nvGrpSpPr>
          <p:cNvPr id="9" name="Gruppieren 8"/>
          <p:cNvGrpSpPr>
            <a:grpSpLocks/>
          </p:cNvGrpSpPr>
          <p:nvPr/>
        </p:nvGrpSpPr>
        <p:grpSpPr bwMode="auto">
          <a:xfrm>
            <a:off x="2139620" y="5425420"/>
            <a:ext cx="7812088" cy="1098550"/>
            <a:chOff x="755576" y="5229200"/>
            <a:chExt cx="7812691" cy="1098679"/>
          </a:xfrm>
        </p:grpSpPr>
        <p:grpSp>
          <p:nvGrpSpPr>
            <p:cNvPr id="10" name="Gruppieren 17"/>
            <p:cNvGrpSpPr>
              <a:grpSpLocks/>
            </p:cNvGrpSpPr>
            <p:nvPr/>
          </p:nvGrpSpPr>
          <p:grpSpPr bwMode="auto">
            <a:xfrm>
              <a:off x="755576" y="5229200"/>
              <a:ext cx="898422" cy="952636"/>
              <a:chOff x="5846427" y="1484869"/>
              <a:chExt cx="1348785" cy="1430176"/>
            </a:xfrm>
          </p:grpSpPr>
          <p:grpSp>
            <p:nvGrpSpPr>
              <p:cNvPr id="32" name="Gruppieren 27"/>
              <p:cNvGrpSpPr>
                <a:grpSpLocks/>
              </p:cNvGrpSpPr>
              <p:nvPr/>
            </p:nvGrpSpPr>
            <p:grpSpPr bwMode="auto">
              <a:xfrm>
                <a:off x="5846427" y="1484869"/>
                <a:ext cx="1348785" cy="1430176"/>
                <a:chOff x="5846427" y="1698778"/>
                <a:chExt cx="1348785" cy="1430176"/>
              </a:xfrm>
            </p:grpSpPr>
            <p:grpSp>
              <p:nvGrpSpPr>
                <p:cNvPr id="34" name="Gruppieren 6"/>
                <p:cNvGrpSpPr>
                  <a:grpSpLocks/>
                </p:cNvGrpSpPr>
                <p:nvPr/>
              </p:nvGrpSpPr>
              <p:grpSpPr bwMode="auto">
                <a:xfrm>
                  <a:off x="5846427" y="1698778"/>
                  <a:ext cx="1273446" cy="1118511"/>
                  <a:chOff x="1552575" y="3543079"/>
                  <a:chExt cx="6496050" cy="5705696"/>
                </a:xfrm>
              </p:grpSpPr>
              <p:pic>
                <p:nvPicPr>
                  <p:cNvPr id="36" name="Grafik 7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552575" y="3552825"/>
                    <a:ext cx="6496050" cy="5695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7" name="Grafik 8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56849" y="6065418"/>
                    <a:ext cx="1008994" cy="220717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8" name="Grafik 9"/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804828" y="4707837"/>
                    <a:ext cx="1560787" cy="3752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9" name="Grafik 10"/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16236" y="3543079"/>
                    <a:ext cx="1671647" cy="5695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0" name="Textfeld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05326" y="6202514"/>
                    <a:ext cx="2789374" cy="176798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r>
                      <a:rPr lang="de-DE" altLang="de-DE" sz="900" b="1" dirty="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4 K</a:t>
                    </a:r>
                  </a:p>
                </p:txBody>
              </p:sp>
            </p:grpSp>
            <p:sp>
              <p:nvSpPr>
                <p:cNvPr id="35" name="Textfeld 12"/>
                <p:cNvSpPr txBox="1">
                  <a:spLocks noChangeArrowheads="1"/>
                </p:cNvSpPr>
                <p:nvPr/>
              </p:nvSpPr>
              <p:spPr bwMode="auto">
                <a:xfrm>
                  <a:off x="5936100" y="2782410"/>
                  <a:ext cx="1259112" cy="3465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de-DE" altLang="de-DE" sz="900">
                      <a:cs typeface="Arial" panose="020B0604020202020204" pitchFamily="34" charset="0"/>
                    </a:rPr>
                    <a:t>Temp. range</a:t>
                  </a:r>
                </a:p>
              </p:txBody>
            </p:sp>
          </p:grpSp>
          <p:sp>
            <p:nvSpPr>
              <p:cNvPr id="33" name="Rechteck 16"/>
              <p:cNvSpPr>
                <a:spLocks noChangeArrowheads="1"/>
              </p:cNvSpPr>
              <p:nvPr/>
            </p:nvSpPr>
            <p:spPr bwMode="auto">
              <a:xfrm>
                <a:off x="6285093" y="1700808"/>
                <a:ext cx="739296" cy="346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 b="1">
                    <a:solidFill>
                      <a:schemeClr val="bg1"/>
                    </a:solidFill>
                    <a:cs typeface="Arial" panose="020B0604020202020204" pitchFamily="34" charset="0"/>
                  </a:rPr>
                  <a:t>300 K</a:t>
                </a:r>
              </a:p>
            </p:txBody>
          </p:sp>
        </p:grpSp>
        <p:grpSp>
          <p:nvGrpSpPr>
            <p:cNvPr id="11" name="Gruppieren 30"/>
            <p:cNvGrpSpPr>
              <a:grpSpLocks/>
            </p:cNvGrpSpPr>
            <p:nvPr/>
          </p:nvGrpSpPr>
          <p:grpSpPr bwMode="auto">
            <a:xfrm>
              <a:off x="2777970" y="5279199"/>
              <a:ext cx="857926" cy="888638"/>
              <a:chOff x="7463886" y="4356089"/>
              <a:chExt cx="1266024" cy="1311345"/>
            </a:xfrm>
          </p:grpSpPr>
          <p:pic>
            <p:nvPicPr>
              <p:cNvPr id="30" name="Grafik 20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0303" y="4356089"/>
                <a:ext cx="1063885" cy="1017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Textfeld 23"/>
              <p:cNvSpPr txBox="1">
                <a:spLocks noChangeArrowheads="1"/>
              </p:cNvSpPr>
              <p:nvPr/>
            </p:nvSpPr>
            <p:spPr bwMode="auto">
              <a:xfrm>
                <a:off x="7463886" y="5326800"/>
                <a:ext cx="1266024" cy="340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>
                    <a:cs typeface="Arial" panose="020B0604020202020204" pitchFamily="34" charset="0"/>
                  </a:rPr>
                  <a:t>Cryogen-free</a:t>
                </a:r>
              </a:p>
            </p:txBody>
          </p:sp>
        </p:grpSp>
        <p:grpSp>
          <p:nvGrpSpPr>
            <p:cNvPr id="12" name="Gruppieren 26"/>
            <p:cNvGrpSpPr>
              <a:grpSpLocks/>
            </p:cNvGrpSpPr>
            <p:nvPr/>
          </p:nvGrpSpPr>
          <p:grpSpPr bwMode="auto">
            <a:xfrm>
              <a:off x="4779480" y="5289165"/>
              <a:ext cx="851514" cy="1038714"/>
              <a:chOff x="8044994" y="4387422"/>
              <a:chExt cx="1213975" cy="1480857"/>
            </a:xfrm>
          </p:grpSpPr>
          <p:pic>
            <p:nvPicPr>
              <p:cNvPr id="28" name="Grafik 21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42505" y="4387422"/>
                <a:ext cx="1018955" cy="9865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Textfeld 24"/>
              <p:cNvSpPr txBox="1">
                <a:spLocks noChangeArrowheads="1"/>
              </p:cNvSpPr>
              <p:nvPr/>
            </p:nvSpPr>
            <p:spPr bwMode="auto">
              <a:xfrm>
                <a:off x="8044994" y="5341735"/>
                <a:ext cx="1213975" cy="526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de-DE" altLang="de-DE" sz="900" dirty="0">
                    <a:cs typeface="Arial" panose="020B0604020202020204" pitchFamily="34" charset="0"/>
                  </a:rPr>
                  <a:t>Touchscreen</a:t>
                </a:r>
                <a:br>
                  <a:rPr lang="de-DE" altLang="de-DE" sz="900" dirty="0">
                    <a:cs typeface="Arial" panose="020B0604020202020204" pitchFamily="34" charset="0"/>
                  </a:rPr>
                </a:br>
                <a:r>
                  <a:rPr lang="de-DE" altLang="de-DE" sz="900" dirty="0" err="1">
                    <a:cs typeface="Arial" panose="020B0604020202020204" pitchFamily="34" charset="0"/>
                  </a:rPr>
                  <a:t>control</a:t>
                </a:r>
                <a:endParaRPr lang="de-DE" altLang="de-DE" sz="900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Gruppieren 28"/>
            <p:cNvGrpSpPr>
              <a:grpSpLocks/>
            </p:cNvGrpSpPr>
            <p:nvPr/>
          </p:nvGrpSpPr>
          <p:grpSpPr bwMode="auto">
            <a:xfrm>
              <a:off x="5748789" y="5260244"/>
              <a:ext cx="928458" cy="929129"/>
              <a:chOff x="7197399" y="1751946"/>
              <a:chExt cx="1370107" cy="1371097"/>
            </a:xfrm>
          </p:grpSpPr>
          <p:pic>
            <p:nvPicPr>
              <p:cNvPr id="26" name="Grafik 25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13737" y="1751946"/>
                <a:ext cx="1017067" cy="1080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Textfeld 25"/>
              <p:cNvSpPr txBox="1">
                <a:spLocks noChangeArrowheads="1"/>
              </p:cNvSpPr>
              <p:nvPr/>
            </p:nvSpPr>
            <p:spPr bwMode="auto">
              <a:xfrm>
                <a:off x="7197399" y="2782409"/>
                <a:ext cx="1370107" cy="340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>
                    <a:cs typeface="Arial" panose="020B0604020202020204" pitchFamily="34" charset="0"/>
                  </a:rPr>
                  <a:t>Temp. stability</a:t>
                </a:r>
              </a:p>
            </p:txBody>
          </p:sp>
        </p:grpSp>
        <p:grpSp>
          <p:nvGrpSpPr>
            <p:cNvPr id="14" name="Gruppieren 33"/>
            <p:cNvGrpSpPr>
              <a:grpSpLocks/>
            </p:cNvGrpSpPr>
            <p:nvPr/>
          </p:nvGrpSpPr>
          <p:grpSpPr bwMode="auto">
            <a:xfrm>
              <a:off x="3669762" y="5286321"/>
              <a:ext cx="1005403" cy="881514"/>
              <a:chOff x="7147933" y="3133482"/>
              <a:chExt cx="1483653" cy="1300833"/>
            </a:xfrm>
          </p:grpSpPr>
          <p:pic>
            <p:nvPicPr>
              <p:cNvPr id="24" name="Grafik 31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8892" y="3133482"/>
                <a:ext cx="1039841" cy="994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Textfeld 32"/>
              <p:cNvSpPr txBox="1">
                <a:spLocks noChangeArrowheads="1"/>
              </p:cNvSpPr>
              <p:nvPr/>
            </p:nvSpPr>
            <p:spPr bwMode="auto">
              <a:xfrm>
                <a:off x="7147933" y="4093681"/>
                <a:ext cx="1483653" cy="340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>
                    <a:cs typeface="Arial" panose="020B0604020202020204" pitchFamily="34" charset="0"/>
                  </a:rPr>
                  <a:t>Fully automated</a:t>
                </a:r>
              </a:p>
            </p:txBody>
          </p:sp>
        </p:grpSp>
        <p:grpSp>
          <p:nvGrpSpPr>
            <p:cNvPr id="15" name="Gruppieren 19"/>
            <p:cNvGrpSpPr>
              <a:grpSpLocks/>
            </p:cNvGrpSpPr>
            <p:nvPr/>
          </p:nvGrpSpPr>
          <p:grpSpPr bwMode="auto">
            <a:xfrm>
              <a:off x="1763445" y="5322441"/>
              <a:ext cx="864339" cy="859395"/>
              <a:chOff x="2361451" y="5377917"/>
              <a:chExt cx="864339" cy="859395"/>
            </a:xfrm>
          </p:grpSpPr>
          <p:pic>
            <p:nvPicPr>
              <p:cNvPr id="22" name="Grafik 1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8254" y="5377917"/>
                <a:ext cx="612942" cy="604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Textfeld 35"/>
              <p:cNvSpPr txBox="1">
                <a:spLocks noChangeArrowheads="1"/>
              </p:cNvSpPr>
              <p:nvPr/>
            </p:nvSpPr>
            <p:spPr bwMode="auto">
              <a:xfrm>
                <a:off x="2361451" y="6006480"/>
                <a:ext cx="864339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>
                    <a:cs typeface="Arial" panose="020B0604020202020204" pitchFamily="34" charset="0"/>
                  </a:rPr>
                  <a:t>Low vibration</a:t>
                </a:r>
              </a:p>
            </p:txBody>
          </p:sp>
        </p:grpSp>
        <p:grpSp>
          <p:nvGrpSpPr>
            <p:cNvPr id="16" name="Gruppieren 48"/>
            <p:cNvGrpSpPr>
              <a:grpSpLocks/>
            </p:cNvGrpSpPr>
            <p:nvPr/>
          </p:nvGrpSpPr>
          <p:grpSpPr bwMode="auto">
            <a:xfrm>
              <a:off x="6793804" y="5319550"/>
              <a:ext cx="928459" cy="861849"/>
              <a:chOff x="6793804" y="5319550"/>
              <a:chExt cx="928459" cy="861849"/>
            </a:xfrm>
          </p:grpSpPr>
          <p:pic>
            <p:nvPicPr>
              <p:cNvPr id="20" name="Grafik 39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16851" y="5319550"/>
                <a:ext cx="652348" cy="61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Textfeld 45"/>
              <p:cNvSpPr txBox="1">
                <a:spLocks noChangeArrowheads="1"/>
              </p:cNvSpPr>
              <p:nvPr/>
            </p:nvSpPr>
            <p:spPr bwMode="auto">
              <a:xfrm>
                <a:off x="6793804" y="5950567"/>
                <a:ext cx="928459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>
                    <a:cs typeface="Arial" panose="020B0604020202020204" pitchFamily="34" charset="0"/>
                  </a:rPr>
                  <a:t>Fast cooldown</a:t>
                </a:r>
              </a:p>
            </p:txBody>
          </p:sp>
        </p:grpSp>
        <p:grpSp>
          <p:nvGrpSpPr>
            <p:cNvPr id="17" name="Gruppieren 47"/>
            <p:cNvGrpSpPr>
              <a:grpSpLocks/>
            </p:cNvGrpSpPr>
            <p:nvPr/>
          </p:nvGrpSpPr>
          <p:grpSpPr bwMode="auto">
            <a:xfrm>
              <a:off x="7931457" y="5300262"/>
              <a:ext cx="636810" cy="872594"/>
              <a:chOff x="7931457" y="5300262"/>
              <a:chExt cx="636810" cy="872594"/>
            </a:xfrm>
          </p:grpSpPr>
          <p:pic>
            <p:nvPicPr>
              <p:cNvPr id="18" name="Grafik 40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1457" y="5300262"/>
                <a:ext cx="636810" cy="6371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feld 46"/>
              <p:cNvSpPr txBox="1">
                <a:spLocks noChangeArrowheads="1"/>
              </p:cNvSpPr>
              <p:nvPr/>
            </p:nvSpPr>
            <p:spPr bwMode="auto">
              <a:xfrm>
                <a:off x="8024094" y="5942024"/>
                <a:ext cx="473206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>
                    <a:cs typeface="Arial" panose="020B0604020202020204" pitchFamily="34" charset="0"/>
                  </a:rPr>
                  <a:t>Silent</a:t>
                </a:r>
              </a:p>
            </p:txBody>
          </p:sp>
        </p:grp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52716E8-1D95-4C47-90C5-36851059B215}"/>
              </a:ext>
            </a:extLst>
          </p:cNvPr>
          <p:cNvGrpSpPr/>
          <p:nvPr/>
        </p:nvGrpSpPr>
        <p:grpSpPr>
          <a:xfrm>
            <a:off x="6680863" y="978308"/>
            <a:ext cx="4849812" cy="4376800"/>
            <a:chOff x="6588937" y="882526"/>
            <a:chExt cx="4849812" cy="4376800"/>
          </a:xfrm>
        </p:grpSpPr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9AB2624E-75CD-4540-AAFB-A4E2AA15ECBA}"/>
                </a:ext>
              </a:extLst>
            </p:cNvPr>
            <p:cNvSpPr/>
            <p:nvPr/>
          </p:nvSpPr>
          <p:spPr>
            <a:xfrm>
              <a:off x="6588937" y="882526"/>
              <a:ext cx="4849812" cy="4376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CF96171E-AE98-40B7-A7C5-CABB144B5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946270" y="1030763"/>
              <a:ext cx="3924977" cy="4100591"/>
            </a:xfrm>
            <a:prstGeom prst="rect">
              <a:avLst/>
            </a:prstGeom>
          </p:spPr>
        </p:pic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EC4F7030-4B27-4624-B6E9-6FA4046C8E88}"/>
              </a:ext>
            </a:extLst>
          </p:cNvPr>
          <p:cNvGrpSpPr/>
          <p:nvPr/>
        </p:nvGrpSpPr>
        <p:grpSpPr>
          <a:xfrm>
            <a:off x="346898" y="1201789"/>
            <a:ext cx="5962463" cy="2762996"/>
            <a:chOff x="346898" y="1201789"/>
            <a:chExt cx="5962463" cy="2762996"/>
          </a:xfrm>
        </p:grpSpPr>
        <p:sp>
          <p:nvSpPr>
            <p:cNvPr id="45" name="Rechteck: abgerundete Ecken 44">
              <a:extLst>
                <a:ext uri="{FF2B5EF4-FFF2-40B4-BE49-F238E27FC236}">
                  <a16:creationId xmlns:a16="http://schemas.microsoft.com/office/drawing/2014/main" id="{ACE77133-F405-4804-8310-D1357FE7E0A9}"/>
                </a:ext>
              </a:extLst>
            </p:cNvPr>
            <p:cNvSpPr/>
            <p:nvPr/>
          </p:nvSpPr>
          <p:spPr>
            <a:xfrm>
              <a:off x="346898" y="3054703"/>
              <a:ext cx="1649681" cy="53578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solidFill>
                    <a:srgbClr val="EE7204"/>
                  </a:solidFill>
                </a:rPr>
                <a:t>Optical </a:t>
              </a:r>
              <a:r>
                <a:rPr lang="de-DE" sz="1200" dirty="0" err="1">
                  <a:solidFill>
                    <a:srgbClr val="EE7204"/>
                  </a:solidFill>
                </a:rPr>
                <a:t>table</a:t>
              </a:r>
              <a:r>
                <a:rPr lang="de-DE" sz="1200" dirty="0">
                  <a:solidFill>
                    <a:srgbClr val="EE7204"/>
                  </a:solidFill>
                </a:rPr>
                <a:t> </a:t>
              </a:r>
              <a:r>
                <a:rPr lang="de-DE" sz="1200" dirty="0" err="1">
                  <a:solidFill>
                    <a:srgbClr val="EE7204"/>
                  </a:solidFill>
                </a:rPr>
                <a:t>included</a:t>
              </a:r>
              <a:r>
                <a:rPr lang="de-DE" sz="1200" dirty="0">
                  <a:solidFill>
                    <a:srgbClr val="EE7204"/>
                  </a:solidFill>
                </a:rPr>
                <a:t> (Newport)</a:t>
              </a:r>
            </a:p>
          </p:txBody>
        </p:sp>
        <p:sp>
          <p:nvSpPr>
            <p:cNvPr id="47" name="Rechteck: abgerundete Ecken 46">
              <a:extLst>
                <a:ext uri="{FF2B5EF4-FFF2-40B4-BE49-F238E27FC236}">
                  <a16:creationId xmlns:a16="http://schemas.microsoft.com/office/drawing/2014/main" id="{90DA543E-F969-4599-8DAB-5E3FD8862E12}"/>
                </a:ext>
              </a:extLst>
            </p:cNvPr>
            <p:cNvSpPr/>
            <p:nvPr/>
          </p:nvSpPr>
          <p:spPr>
            <a:xfrm>
              <a:off x="2362002" y="3429000"/>
              <a:ext cx="1649681" cy="53578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err="1">
                  <a:solidFill>
                    <a:srgbClr val="EE7204"/>
                  </a:solidFill>
                </a:rPr>
                <a:t>cryocooler</a:t>
              </a:r>
              <a:r>
                <a:rPr lang="de-DE" sz="1200" dirty="0">
                  <a:solidFill>
                    <a:srgbClr val="EE7204"/>
                  </a:solidFill>
                </a:rPr>
                <a:t>, </a:t>
              </a:r>
              <a:r>
                <a:rPr lang="de-DE" sz="1200" dirty="0" err="1">
                  <a:solidFill>
                    <a:srgbClr val="EE7204"/>
                  </a:solidFill>
                </a:rPr>
                <a:t>pumps</a:t>
              </a:r>
              <a:r>
                <a:rPr lang="de-DE" sz="1200" dirty="0">
                  <a:solidFill>
                    <a:srgbClr val="EE7204"/>
                  </a:solidFill>
                </a:rPr>
                <a:t>, </a:t>
              </a:r>
              <a:r>
                <a:rPr lang="de-DE" sz="1200" dirty="0" err="1">
                  <a:solidFill>
                    <a:srgbClr val="EE7204"/>
                  </a:solidFill>
                </a:rPr>
                <a:t>electronics</a:t>
              </a:r>
              <a:r>
                <a:rPr lang="de-DE" sz="1200" dirty="0">
                  <a:solidFill>
                    <a:srgbClr val="EE7204"/>
                  </a:solidFill>
                </a:rPr>
                <a:t>…</a:t>
              </a:r>
            </a:p>
          </p:txBody>
        </p:sp>
        <p:sp>
          <p:nvSpPr>
            <p:cNvPr id="48" name="Rechteck: abgerundete Ecken 47">
              <a:extLst>
                <a:ext uri="{FF2B5EF4-FFF2-40B4-BE49-F238E27FC236}">
                  <a16:creationId xmlns:a16="http://schemas.microsoft.com/office/drawing/2014/main" id="{DD8E1C88-D54C-41B2-A8BF-836642D5DA0A}"/>
                </a:ext>
              </a:extLst>
            </p:cNvPr>
            <p:cNvSpPr/>
            <p:nvPr/>
          </p:nvSpPr>
          <p:spPr>
            <a:xfrm>
              <a:off x="5216855" y="1201789"/>
              <a:ext cx="1092506" cy="37855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solidFill>
                    <a:srgbClr val="EE7204"/>
                  </a:solidFill>
                </a:rPr>
                <a:t>Touchscreen UI</a:t>
              </a:r>
            </a:p>
          </p:txBody>
        </p:sp>
        <p:sp>
          <p:nvSpPr>
            <p:cNvPr id="49" name="Rechteck: abgerundete Ecken 48">
              <a:extLst>
                <a:ext uri="{FF2B5EF4-FFF2-40B4-BE49-F238E27FC236}">
                  <a16:creationId xmlns:a16="http://schemas.microsoft.com/office/drawing/2014/main" id="{B6E36AFD-ABBD-4B14-8990-029E4BC6FA96}"/>
                </a:ext>
              </a:extLst>
            </p:cNvPr>
            <p:cNvSpPr/>
            <p:nvPr/>
          </p:nvSpPr>
          <p:spPr>
            <a:xfrm>
              <a:off x="2312221" y="1922384"/>
              <a:ext cx="1092506" cy="37855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err="1">
                  <a:solidFill>
                    <a:srgbClr val="EE7204"/>
                  </a:solidFill>
                </a:rPr>
                <a:t>coldplate</a:t>
              </a:r>
              <a:endParaRPr lang="de-DE" sz="1200" dirty="0">
                <a:solidFill>
                  <a:srgbClr val="EE7204"/>
                </a:solidFill>
              </a:endParaRPr>
            </a:p>
          </p:txBody>
        </p:sp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B0F0BF07-0122-44D1-9E01-D9F928784FD0}"/>
                </a:ext>
              </a:extLst>
            </p:cNvPr>
            <p:cNvSpPr/>
            <p:nvPr/>
          </p:nvSpPr>
          <p:spPr>
            <a:xfrm>
              <a:off x="2312221" y="1504384"/>
              <a:ext cx="1092506" cy="37855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solidFill>
                    <a:srgbClr val="EE7204"/>
                  </a:solidFill>
                </a:rPr>
                <a:t>Vacuum </a:t>
              </a:r>
              <a:r>
                <a:rPr lang="de-DE" sz="1200" dirty="0" err="1">
                  <a:solidFill>
                    <a:srgbClr val="EE7204"/>
                  </a:solidFill>
                </a:rPr>
                <a:t>shroud</a:t>
              </a:r>
              <a:endParaRPr lang="de-DE" sz="1200" dirty="0">
                <a:solidFill>
                  <a:srgbClr val="EE720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462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noProof="0" dirty="0">
                <a:cs typeface="Arial" panose="020B0604020202020204" pitchFamily="34" charset="0"/>
              </a:rPr>
              <a:t>Temperature sweeps, vibrations measurements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0" dirty="0"/>
              <a:t>attoDRY800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076C148-DD26-40FB-A385-41EFFE69C77A}"/>
              </a:ext>
            </a:extLst>
          </p:cNvPr>
          <p:cNvGrpSpPr/>
          <p:nvPr/>
        </p:nvGrpSpPr>
        <p:grpSpPr>
          <a:xfrm>
            <a:off x="320924" y="927512"/>
            <a:ext cx="4849812" cy="5120949"/>
            <a:chOff x="320924" y="927512"/>
            <a:chExt cx="4849812" cy="5120949"/>
          </a:xfrm>
        </p:grpSpPr>
        <p:sp>
          <p:nvSpPr>
            <p:cNvPr id="13" name="Rechteck: abgerundete Ecken 12">
              <a:extLst>
                <a:ext uri="{FF2B5EF4-FFF2-40B4-BE49-F238E27FC236}">
                  <a16:creationId xmlns:a16="http://schemas.microsoft.com/office/drawing/2014/main" id="{2B061C79-5467-4269-989C-60F3EFB2B806}"/>
                </a:ext>
              </a:extLst>
            </p:cNvPr>
            <p:cNvSpPr/>
            <p:nvPr/>
          </p:nvSpPr>
          <p:spPr>
            <a:xfrm>
              <a:off x="320924" y="927512"/>
              <a:ext cx="4849812" cy="512094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9573" name="Grafik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27" y="1195970"/>
              <a:ext cx="3848100" cy="305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9575" name="Rechteck 7167"/>
            <p:cNvSpPr>
              <a:spLocks noChangeArrowheads="1"/>
            </p:cNvSpPr>
            <p:nvPr/>
          </p:nvSpPr>
          <p:spPr bwMode="auto">
            <a:xfrm>
              <a:off x="1181730" y="4609094"/>
              <a:ext cx="3778250" cy="11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de-DE" sz="1400" dirty="0">
                  <a:cs typeface="Arial" panose="020B0604020202020204" pitchFamily="34" charset="0"/>
                </a:rPr>
                <a:t>Base Pressure	</a:t>
              </a:r>
              <a:r>
                <a:rPr lang="en-US" altLang="de-DE" sz="1400" b="1" dirty="0">
                  <a:solidFill>
                    <a:srgbClr val="006600"/>
                  </a:solidFill>
                  <a:cs typeface="Arial" panose="020B0604020202020204" pitchFamily="34" charset="0"/>
                </a:rPr>
                <a:t>&lt;5x10</a:t>
              </a:r>
              <a:r>
                <a:rPr lang="en-US" altLang="de-DE" sz="1400" b="1" baseline="30000" dirty="0">
                  <a:solidFill>
                    <a:srgbClr val="006600"/>
                  </a:solidFill>
                  <a:cs typeface="Arial" panose="020B0604020202020204" pitchFamily="34" charset="0"/>
                </a:rPr>
                <a:t>-6</a:t>
              </a:r>
              <a:r>
                <a:rPr lang="en-US" altLang="de-DE" sz="1400" b="1" dirty="0">
                  <a:solidFill>
                    <a:srgbClr val="0066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de-DE" sz="1400" b="1" dirty="0" err="1">
                  <a:solidFill>
                    <a:srgbClr val="006600"/>
                  </a:solidFill>
                  <a:cs typeface="Arial" panose="020B0604020202020204" pitchFamily="34" charset="0"/>
                </a:rPr>
                <a:t>mbars</a:t>
              </a:r>
              <a:endParaRPr lang="en-US" altLang="de-DE" sz="1400" dirty="0">
                <a:cs typeface="Arial" panose="020B0604020202020204" pitchFamily="34" charset="0"/>
              </a:endParaRPr>
            </a:p>
            <a:p>
              <a:r>
                <a:rPr lang="en-US" altLang="de-DE" sz="1400" dirty="0">
                  <a:cs typeface="Arial" panose="020B0604020202020204" pitchFamily="34" charset="0"/>
                </a:rPr>
                <a:t>Base Temperature  	</a:t>
              </a:r>
              <a:r>
                <a:rPr lang="en-US" altLang="de-DE" sz="1400" b="1" dirty="0">
                  <a:solidFill>
                    <a:srgbClr val="006600"/>
                  </a:solidFill>
                  <a:cs typeface="Arial" panose="020B0604020202020204" pitchFamily="34" charset="0"/>
                </a:rPr>
                <a:t>3.8 Kelvin</a:t>
              </a:r>
              <a:endParaRPr lang="en-US" altLang="de-DE" sz="1400" dirty="0">
                <a:cs typeface="Arial" panose="020B0604020202020204" pitchFamily="34" charset="0"/>
              </a:endParaRPr>
            </a:p>
            <a:p>
              <a:r>
                <a:rPr lang="en-US" altLang="de-DE" sz="1400" dirty="0">
                  <a:cs typeface="Arial" panose="020B0604020202020204" pitchFamily="34" charset="0"/>
                </a:rPr>
                <a:t>Cooling power	</a:t>
              </a:r>
              <a:r>
                <a:rPr lang="en-US" altLang="de-DE" sz="1400" b="1" dirty="0">
                  <a:solidFill>
                    <a:srgbClr val="006600"/>
                  </a:solidFill>
                  <a:cs typeface="Arial" panose="020B0604020202020204" pitchFamily="34" charset="0"/>
                </a:rPr>
                <a:t>170 </a:t>
              </a:r>
              <a:r>
                <a:rPr lang="en-US" altLang="de-DE" sz="1400" b="1" dirty="0" err="1">
                  <a:solidFill>
                    <a:srgbClr val="006600"/>
                  </a:solidFill>
                  <a:cs typeface="Arial" panose="020B0604020202020204" pitchFamily="34" charset="0"/>
                </a:rPr>
                <a:t>mW</a:t>
              </a:r>
              <a:r>
                <a:rPr lang="en-US" altLang="de-DE" sz="1400" b="1" dirty="0">
                  <a:solidFill>
                    <a:srgbClr val="006600"/>
                  </a:solidFill>
                  <a:cs typeface="Arial" panose="020B0604020202020204" pitchFamily="34" charset="0"/>
                </a:rPr>
                <a:t> at 5 K</a:t>
              </a:r>
              <a:endParaRPr lang="en-US" altLang="de-DE" sz="1400" dirty="0">
                <a:cs typeface="Arial" panose="020B0604020202020204" pitchFamily="34" charset="0"/>
              </a:endParaRPr>
            </a:p>
            <a:p>
              <a:r>
                <a:rPr lang="en-US" altLang="de-DE" sz="1400" dirty="0">
                  <a:cs typeface="Arial" panose="020B0604020202020204" pitchFamily="34" charset="0"/>
                </a:rPr>
                <a:t>Turnaround time	</a:t>
              </a:r>
              <a:r>
                <a:rPr lang="en-US" altLang="de-DE" sz="1400" b="1" dirty="0">
                  <a:solidFill>
                    <a:srgbClr val="006600"/>
                  </a:solidFill>
                  <a:cs typeface="Arial" panose="020B0604020202020204" pitchFamily="34" charset="0"/>
                </a:rPr>
                <a:t>4h cooling to 5 K,</a:t>
              </a:r>
            </a:p>
            <a:p>
              <a:r>
                <a:rPr lang="en-US" altLang="de-DE" sz="1400" b="1" dirty="0">
                  <a:solidFill>
                    <a:srgbClr val="006600"/>
                  </a:solidFill>
                  <a:cs typeface="Arial" panose="020B0604020202020204" pitchFamily="34" charset="0"/>
                </a:rPr>
                <a:t>		2h warming up</a:t>
              </a:r>
              <a:endParaRPr lang="de-DE" altLang="de-DE" sz="1400" dirty="0">
                <a:cs typeface="Arial" panose="020B0604020202020204" pitchFamily="34" charset="0"/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71101C1-C6CD-40EA-8917-CAE773D9837F}"/>
              </a:ext>
            </a:extLst>
          </p:cNvPr>
          <p:cNvGrpSpPr/>
          <p:nvPr/>
        </p:nvGrpSpPr>
        <p:grpSpPr>
          <a:xfrm>
            <a:off x="5296533" y="927511"/>
            <a:ext cx="5953104" cy="5120949"/>
            <a:chOff x="5296533" y="927511"/>
            <a:chExt cx="5953104" cy="5120949"/>
          </a:xfrm>
        </p:grpSpPr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1C9850D3-B077-4178-969E-D84D165C7614}"/>
                </a:ext>
              </a:extLst>
            </p:cNvPr>
            <p:cNvSpPr/>
            <p:nvPr/>
          </p:nvSpPr>
          <p:spPr>
            <a:xfrm>
              <a:off x="5296533" y="927511"/>
              <a:ext cx="5953104" cy="512094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BA983F39-638A-4C05-B2C2-F221EDB35D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6" t="4231"/>
            <a:stretch/>
          </p:blipFill>
          <p:spPr>
            <a:xfrm>
              <a:off x="5707631" y="1195970"/>
              <a:ext cx="3300425" cy="2203206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544DBE7F-668C-43E1-8934-E6BF3951D0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90"/>
            <a:stretch/>
          </p:blipFill>
          <p:spPr>
            <a:xfrm>
              <a:off x="7663675" y="2318141"/>
              <a:ext cx="3346595" cy="2407673"/>
            </a:xfrm>
            <a:prstGeom prst="rect">
              <a:avLst/>
            </a:prstGeom>
          </p:spPr>
        </p:pic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03D83B6B-65E1-49C0-A4E8-C6388F54A14E}"/>
                </a:ext>
              </a:extLst>
            </p:cNvPr>
            <p:cNvSpPr txBox="1"/>
            <p:nvPr/>
          </p:nvSpPr>
          <p:spPr>
            <a:xfrm>
              <a:off x="5669991" y="366763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Lowest</a:t>
              </a:r>
              <a:r>
                <a:rPr lang="de-DE" dirty="0"/>
                <a:t> </a:t>
              </a:r>
              <a:r>
                <a:rPr lang="de-DE" dirty="0" err="1"/>
                <a:t>vibrations</a:t>
              </a:r>
              <a:r>
                <a:rPr lang="de-DE" dirty="0"/>
                <a:t> </a:t>
              </a:r>
            </a:p>
            <a:p>
              <a:r>
                <a:rPr lang="de-DE" dirty="0"/>
                <a:t>on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market</a:t>
              </a:r>
              <a:endParaRPr lang="de-DE" dirty="0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CC44E0B-7C88-44E6-BB1B-EC82392B2B2D}"/>
                </a:ext>
              </a:extLst>
            </p:cNvPr>
            <p:cNvSpPr txBox="1"/>
            <p:nvPr/>
          </p:nvSpPr>
          <p:spPr>
            <a:xfrm>
              <a:off x="6346393" y="4981228"/>
              <a:ext cx="314380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/>
                <a:t>p2p </a:t>
              </a:r>
              <a:r>
                <a:rPr lang="de-DE" sz="1400" b="1" dirty="0" err="1"/>
                <a:t>vibrations</a:t>
              </a:r>
              <a:r>
                <a:rPr lang="de-DE" sz="1400" b="1" dirty="0"/>
                <a:t> @ 200 Hz (1500Hz)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sz="1400" dirty="0" err="1"/>
                <a:t>Vertical</a:t>
              </a:r>
              <a:r>
                <a:rPr lang="de-DE" sz="1400" dirty="0"/>
                <a:t>:	3 </a:t>
              </a:r>
              <a:r>
                <a:rPr lang="de-DE" sz="1400" dirty="0" err="1"/>
                <a:t>nm</a:t>
              </a:r>
              <a:r>
                <a:rPr lang="de-DE" sz="1400" dirty="0"/>
                <a:t> (4 </a:t>
              </a:r>
              <a:r>
                <a:rPr lang="de-DE" sz="1400" dirty="0" err="1"/>
                <a:t>nm</a:t>
              </a:r>
              <a:r>
                <a:rPr lang="de-DE" sz="1400" dirty="0"/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sz="1400" dirty="0"/>
                <a:t>Horizontal:	2 </a:t>
              </a:r>
              <a:r>
                <a:rPr lang="de-DE" sz="1400" dirty="0" err="1"/>
                <a:t>nm</a:t>
              </a:r>
              <a:r>
                <a:rPr lang="de-DE" sz="1400" dirty="0"/>
                <a:t> (17 </a:t>
              </a:r>
              <a:r>
                <a:rPr lang="de-DE" sz="1400" dirty="0" err="1"/>
                <a:t>nm</a:t>
              </a:r>
              <a:r>
                <a:rPr lang="de-DE" sz="1400" dirty="0"/>
                <a:t>) </a:t>
              </a:r>
            </a:p>
          </p:txBody>
        </p:sp>
      </p:grpSp>
      <p:pic>
        <p:nvPicPr>
          <p:cNvPr id="15" name="Grafik 14">
            <a:extLst>
              <a:ext uri="{FF2B5EF4-FFF2-40B4-BE49-F238E27FC236}">
                <a16:creationId xmlns:a16="http://schemas.microsoft.com/office/drawing/2014/main" id="{D8393EFC-4496-4195-B703-306F7F96F17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0" t="33506" r="19400" b="10138"/>
          <a:stretch/>
        </p:blipFill>
        <p:spPr>
          <a:xfrm>
            <a:off x="10087905" y="1152809"/>
            <a:ext cx="2111644" cy="125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/>
              <a:t>attoDRY800: </a:t>
            </a:r>
            <a:r>
              <a:rPr lang="de-DE" altLang="en-US" dirty="0" err="1">
                <a:ea typeface="MS PGothic" panose="020B0600070205080204" pitchFamily="34" charset="-128"/>
              </a:rPr>
              <a:t>Endless</a:t>
            </a:r>
            <a:r>
              <a:rPr lang="de-DE" altLang="en-US" dirty="0">
                <a:ea typeface="MS PGothic" panose="020B0600070205080204" pitchFamily="34" charset="-128"/>
              </a:rPr>
              <a:t> </a:t>
            </a:r>
            <a:r>
              <a:rPr lang="de-DE" altLang="en-US" dirty="0" err="1">
                <a:ea typeface="MS PGothic" panose="020B0600070205080204" pitchFamily="34" charset="-128"/>
              </a:rPr>
              <a:t>possibilities</a:t>
            </a:r>
            <a:r>
              <a:rPr lang="de-DE" altLang="en-US" dirty="0">
                <a:ea typeface="MS PGothic" panose="020B0600070205080204" pitchFamily="34" charset="-128"/>
              </a:rPr>
              <a:t> </a:t>
            </a:r>
            <a:r>
              <a:rPr lang="de-DE" altLang="en-US" dirty="0" err="1">
                <a:ea typeface="MS PGothic" panose="020B0600070205080204" pitchFamily="34" charset="-128"/>
              </a:rPr>
              <a:t>for</a:t>
            </a:r>
            <a:r>
              <a:rPr lang="de-DE" altLang="en-US" dirty="0">
                <a:ea typeface="MS PGothic" panose="020B0600070205080204" pitchFamily="34" charset="-128"/>
              </a:rPr>
              <a:t> </a:t>
            </a:r>
            <a:r>
              <a:rPr lang="de-DE" altLang="en-US" dirty="0" err="1">
                <a:ea typeface="MS PGothic" panose="020B0600070205080204" pitchFamily="34" charset="-128"/>
              </a:rPr>
              <a:t>optical</a:t>
            </a:r>
            <a:r>
              <a:rPr lang="de-DE" altLang="en-US" dirty="0">
                <a:ea typeface="MS PGothic" panose="020B0600070205080204" pitchFamily="34" charset="-128"/>
              </a:rPr>
              <a:t> </a:t>
            </a:r>
            <a:r>
              <a:rPr lang="de-DE" altLang="en-US" dirty="0" err="1">
                <a:ea typeface="MS PGothic" panose="020B0600070205080204" pitchFamily="34" charset="-128"/>
              </a:rPr>
              <a:t>configurations</a:t>
            </a:r>
            <a:r>
              <a:rPr lang="de-DE" altLang="en-US" dirty="0">
                <a:ea typeface="MS PGothic" panose="020B0600070205080204" pitchFamily="34" charset="-128"/>
              </a:rPr>
              <a:t>…</a:t>
            </a:r>
            <a:endParaRPr lang="de-DE" dirty="0"/>
          </a:p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en-US" dirty="0" err="1">
                <a:ea typeface="MS PGothic" panose="020B0600070205080204" pitchFamily="34" charset="-128"/>
              </a:rPr>
              <a:t>Choose</a:t>
            </a:r>
            <a:r>
              <a:rPr lang="de-DE" altLang="en-US" dirty="0">
                <a:ea typeface="MS PGothic" panose="020B0600070205080204" pitchFamily="34" charset="-128"/>
              </a:rPr>
              <a:t> </a:t>
            </a:r>
            <a:r>
              <a:rPr lang="de-DE" altLang="en-US" dirty="0" err="1">
                <a:ea typeface="MS PGothic" panose="020B0600070205080204" pitchFamily="34" charset="-128"/>
              </a:rPr>
              <a:t>your</a:t>
            </a:r>
            <a:r>
              <a:rPr lang="de-DE" altLang="en-US" dirty="0">
                <a:ea typeface="MS PGothic" panose="020B0600070205080204" pitchFamily="34" charset="-128"/>
              </a:rPr>
              <a:t> </a:t>
            </a:r>
            <a:r>
              <a:rPr lang="de-DE" altLang="en-US" dirty="0" err="1">
                <a:ea typeface="MS PGothic" panose="020B0600070205080204" pitchFamily="34" charset="-128"/>
              </a:rPr>
              <a:t>vacuum</a:t>
            </a:r>
            <a:r>
              <a:rPr lang="de-DE" altLang="en-US" dirty="0">
                <a:ea typeface="MS PGothic" panose="020B0600070205080204" pitchFamily="34" charset="-128"/>
              </a:rPr>
              <a:t> </a:t>
            </a:r>
            <a:r>
              <a:rPr lang="de-DE" altLang="en-US" dirty="0" err="1">
                <a:ea typeface="MS PGothic" panose="020B0600070205080204" pitchFamily="34" charset="-128"/>
              </a:rPr>
              <a:t>shroud</a:t>
            </a:r>
            <a:r>
              <a:rPr lang="de-DE" altLang="en-US" dirty="0">
                <a:ea typeface="MS PGothic" panose="020B0600070205080204" pitchFamily="34" charset="-128"/>
              </a:rPr>
              <a:t>!</a:t>
            </a:r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836" y="1717651"/>
            <a:ext cx="5435139" cy="3566666"/>
          </a:xfrm>
          <a:prstGeom prst="rect">
            <a:avLst/>
          </a:prstGeom>
        </p:spPr>
      </p:pic>
      <p:grpSp>
        <p:nvGrpSpPr>
          <p:cNvPr id="33" name="Gruppieren 32"/>
          <p:cNvGrpSpPr/>
          <p:nvPr/>
        </p:nvGrpSpPr>
        <p:grpSpPr>
          <a:xfrm>
            <a:off x="2443087" y="1014577"/>
            <a:ext cx="2041007" cy="1547423"/>
            <a:chOff x="5071908" y="898677"/>
            <a:chExt cx="2041007" cy="1547423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71908" y="1187699"/>
              <a:ext cx="2041007" cy="1258401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5870433" y="898677"/>
              <a:ext cx="660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Basic</a:t>
              </a: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4589498" y="701204"/>
            <a:ext cx="2806020" cy="1843345"/>
            <a:chOff x="8314347" y="661590"/>
            <a:chExt cx="2806020" cy="1843345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14347" y="661590"/>
              <a:ext cx="2806020" cy="1843345"/>
            </a:xfrm>
            <a:prstGeom prst="rect">
              <a:avLst/>
            </a:prstGeom>
          </p:spPr>
        </p:pic>
        <p:sp>
          <p:nvSpPr>
            <p:cNvPr id="16" name="Textfeld 15"/>
            <p:cNvSpPr txBox="1"/>
            <p:nvPr/>
          </p:nvSpPr>
          <p:spPr>
            <a:xfrm>
              <a:off x="8696132" y="818429"/>
              <a:ext cx="9421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RT-SWD</a:t>
              </a: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139025" y="908515"/>
            <a:ext cx="2412683" cy="1743625"/>
            <a:chOff x="139025" y="908515"/>
            <a:chExt cx="2412683" cy="1743625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2400" y="990418"/>
              <a:ext cx="2399308" cy="1661722"/>
            </a:xfrm>
            <a:prstGeom prst="rect">
              <a:avLst/>
            </a:prstGeom>
          </p:spPr>
        </p:pic>
        <p:sp>
          <p:nvSpPr>
            <p:cNvPr id="17" name="Textfeld 16"/>
            <p:cNvSpPr txBox="1"/>
            <p:nvPr/>
          </p:nvSpPr>
          <p:spPr>
            <a:xfrm>
              <a:off x="139025" y="908515"/>
              <a:ext cx="8522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LT-APO</a:t>
              </a: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9744635" y="974252"/>
            <a:ext cx="1957609" cy="2044218"/>
            <a:chOff x="9021949" y="2648925"/>
            <a:chExt cx="1957609" cy="2044218"/>
          </a:xfrm>
        </p:grpSpPr>
        <p:pic>
          <p:nvPicPr>
            <p:cNvPr id="19" name="Grafik 18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21949" y="2648925"/>
              <a:ext cx="1957609" cy="1783234"/>
            </a:xfrm>
            <a:prstGeom prst="rect">
              <a:avLst/>
            </a:prstGeom>
          </p:spPr>
        </p:pic>
        <p:sp>
          <p:nvSpPr>
            <p:cNvPr id="20" name="Textfeld 19"/>
            <p:cNvSpPr txBox="1"/>
            <p:nvPr/>
          </p:nvSpPr>
          <p:spPr>
            <a:xfrm>
              <a:off x="9314828" y="4323811"/>
              <a:ext cx="1371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HV </a:t>
              </a:r>
              <a:r>
                <a:rPr lang="de-DE" dirty="0" err="1"/>
                <a:t>objective</a:t>
              </a:r>
              <a:endParaRPr lang="de-DE" dirty="0"/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8666201" y="3136797"/>
            <a:ext cx="3328576" cy="1810304"/>
            <a:chOff x="8809505" y="4803040"/>
            <a:chExt cx="3328576" cy="1810304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87939" y="4803040"/>
              <a:ext cx="2250142" cy="1810304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>
            <a:xfrm>
              <a:off x="8809505" y="5013678"/>
              <a:ext cx="16230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Photonic</a:t>
              </a:r>
              <a:r>
                <a:rPr lang="de-DE" dirty="0"/>
                <a:t> Probe</a:t>
              </a:r>
            </a:p>
            <a:p>
              <a:r>
                <a:rPr lang="de-DE" dirty="0"/>
                <a:t>Station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8346863" y="4871768"/>
            <a:ext cx="2795544" cy="1834501"/>
            <a:chOff x="8346863" y="4871768"/>
            <a:chExt cx="2795544" cy="1834501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46863" y="4871768"/>
              <a:ext cx="2795544" cy="1834501"/>
            </a:xfrm>
            <a:prstGeom prst="rect">
              <a:avLst/>
            </a:prstGeom>
          </p:spPr>
        </p:pic>
        <p:sp>
          <p:nvSpPr>
            <p:cNvPr id="23" name="Textfeld 22"/>
            <p:cNvSpPr txBox="1"/>
            <p:nvPr/>
          </p:nvSpPr>
          <p:spPr>
            <a:xfrm>
              <a:off x="8534974" y="4959298"/>
              <a:ext cx="14537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RT </a:t>
              </a:r>
              <a:r>
                <a:rPr lang="de-DE" dirty="0" err="1"/>
                <a:t>free</a:t>
              </a:r>
              <a:r>
                <a:rPr lang="de-DE" dirty="0"/>
                <a:t>-beam</a:t>
              </a:r>
            </a:p>
            <a:p>
              <a:r>
                <a:rPr lang="de-DE" dirty="0"/>
                <a:t>5-sides</a:t>
              </a: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6238760" y="4951033"/>
            <a:ext cx="1681422" cy="1641559"/>
            <a:chOff x="2745796" y="891223"/>
            <a:chExt cx="1681422" cy="1641559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45796" y="891223"/>
              <a:ext cx="1664424" cy="1400412"/>
            </a:xfrm>
            <a:prstGeom prst="rect">
              <a:avLst/>
            </a:prstGeom>
          </p:spPr>
        </p:pic>
        <p:sp>
          <p:nvSpPr>
            <p:cNvPr id="24" name="Textfeld 23"/>
            <p:cNvSpPr txBox="1"/>
            <p:nvPr/>
          </p:nvSpPr>
          <p:spPr>
            <a:xfrm>
              <a:off x="2745796" y="2163450"/>
              <a:ext cx="168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RT Transmission</a:t>
              </a:r>
            </a:p>
          </p:txBody>
        </p:sp>
      </p:grpSp>
      <p:grpSp>
        <p:nvGrpSpPr>
          <p:cNvPr id="38" name="Gruppieren 37"/>
          <p:cNvGrpSpPr/>
          <p:nvPr/>
        </p:nvGrpSpPr>
        <p:grpSpPr>
          <a:xfrm>
            <a:off x="-489512" y="4366525"/>
            <a:ext cx="3515008" cy="2301493"/>
            <a:chOff x="2085524" y="4089930"/>
            <a:chExt cx="3515008" cy="2301493"/>
          </a:xfrm>
        </p:grpSpPr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85524" y="4089930"/>
              <a:ext cx="3515008" cy="2301493"/>
            </a:xfrm>
            <a:prstGeom prst="rect">
              <a:avLst/>
            </a:prstGeom>
          </p:spPr>
        </p:pic>
        <p:sp>
          <p:nvSpPr>
            <p:cNvPr id="26" name="Textfeld 25"/>
            <p:cNvSpPr txBox="1"/>
            <p:nvPr/>
          </p:nvSpPr>
          <p:spPr>
            <a:xfrm>
              <a:off x="2755309" y="4194626"/>
              <a:ext cx="1924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RT-LT </a:t>
              </a:r>
              <a:r>
                <a:rPr lang="de-DE" dirty="0" err="1"/>
                <a:t>transmission</a:t>
              </a:r>
              <a:endParaRPr lang="de-DE" dirty="0"/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600268" y="2864294"/>
            <a:ext cx="3363406" cy="1772624"/>
            <a:chOff x="599436" y="3070617"/>
            <a:chExt cx="3363406" cy="1772624"/>
          </a:xfrm>
        </p:grpSpPr>
        <p:pic>
          <p:nvPicPr>
            <p:cNvPr id="27" name="Grafik 26"/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35370" y="3089586"/>
              <a:ext cx="2427472" cy="1753655"/>
            </a:xfrm>
            <a:prstGeom prst="rect">
              <a:avLst/>
            </a:prstGeom>
          </p:spPr>
        </p:pic>
        <p:sp>
          <p:nvSpPr>
            <p:cNvPr id="28" name="Textfeld 27"/>
            <p:cNvSpPr txBox="1"/>
            <p:nvPr/>
          </p:nvSpPr>
          <p:spPr>
            <a:xfrm>
              <a:off x="599436" y="3070617"/>
              <a:ext cx="13725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dirty="0"/>
                <a:t>RT-fiber</a:t>
              </a:r>
            </a:p>
            <a:p>
              <a:pPr algn="r"/>
              <a:r>
                <a:rPr lang="de-DE" dirty="0" err="1"/>
                <a:t>transmission</a:t>
              </a:r>
              <a:endParaRPr lang="de-DE" dirty="0"/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2650656" y="4552391"/>
            <a:ext cx="2837650" cy="2188700"/>
            <a:chOff x="-429180" y="4405090"/>
            <a:chExt cx="2837650" cy="2188700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324541" y="4508345"/>
              <a:ext cx="2733011" cy="2085445"/>
            </a:xfrm>
            <a:prstGeom prst="rect">
              <a:avLst/>
            </a:prstGeom>
          </p:spPr>
        </p:pic>
        <p:sp>
          <p:nvSpPr>
            <p:cNvPr id="21" name="Textfeld 20"/>
            <p:cNvSpPr txBox="1"/>
            <p:nvPr/>
          </p:nvSpPr>
          <p:spPr>
            <a:xfrm>
              <a:off x="-429180" y="4405090"/>
              <a:ext cx="2093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LT-APO </a:t>
              </a:r>
              <a:r>
                <a:rPr lang="de-DE" dirty="0" err="1"/>
                <a:t>transmission</a:t>
              </a:r>
              <a:endParaRPr lang="de-DE" dirty="0"/>
            </a:p>
          </p:txBody>
        </p:sp>
      </p:grpSp>
      <p:grpSp>
        <p:nvGrpSpPr>
          <p:cNvPr id="35" name="Gruppieren 34"/>
          <p:cNvGrpSpPr/>
          <p:nvPr/>
        </p:nvGrpSpPr>
        <p:grpSpPr>
          <a:xfrm>
            <a:off x="6846710" y="928877"/>
            <a:ext cx="2676482" cy="1714456"/>
            <a:chOff x="7696191" y="2519980"/>
            <a:chExt cx="2676482" cy="1714456"/>
          </a:xfrm>
        </p:grpSpPr>
        <p:pic>
          <p:nvPicPr>
            <p:cNvPr id="29" name="Grafik 28"/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23919" y="2519980"/>
              <a:ext cx="2348754" cy="1714456"/>
            </a:xfrm>
            <a:prstGeom prst="rect">
              <a:avLst/>
            </a:prstGeom>
          </p:spPr>
        </p:pic>
        <p:sp>
          <p:nvSpPr>
            <p:cNvPr id="30" name="Textfeld 29"/>
            <p:cNvSpPr txBox="1"/>
            <p:nvPr/>
          </p:nvSpPr>
          <p:spPr>
            <a:xfrm>
              <a:off x="7696191" y="2553671"/>
              <a:ext cx="1497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RT-SWD/LCCC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746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/>
              <a:t>LT</a:t>
            </a:r>
            <a:r>
              <a:rPr lang="de-DE" dirty="0"/>
              <a:t>-APO </a:t>
            </a:r>
            <a:r>
              <a:rPr lang="de-DE" dirty="0" err="1"/>
              <a:t>option</a:t>
            </a:r>
            <a:r>
              <a:rPr lang="de-DE" dirty="0"/>
              <a:t> (</a:t>
            </a:r>
            <a:r>
              <a:rPr lang="de-DE" dirty="0" err="1"/>
              <a:t>cold</a:t>
            </a:r>
            <a:r>
              <a:rPr lang="de-DE" dirty="0"/>
              <a:t> </a:t>
            </a:r>
            <a:r>
              <a:rPr lang="de-DE" dirty="0" err="1"/>
              <a:t>objective</a:t>
            </a:r>
            <a:r>
              <a:rPr lang="de-DE" dirty="0"/>
              <a:t>)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noFill/>
        </p:spPr>
        <p:txBody>
          <a:bodyPr/>
          <a:lstStyle/>
          <a:p>
            <a:r>
              <a:rPr lang="de-DE" dirty="0"/>
              <a:t>attoDRY800 </a:t>
            </a:r>
            <a:r>
              <a:rPr lang="de-DE" dirty="0" err="1"/>
              <a:t>vacuum</a:t>
            </a:r>
            <a:r>
              <a:rPr lang="de-DE" dirty="0"/>
              <a:t> </a:t>
            </a:r>
            <a:r>
              <a:rPr lang="de-DE" dirty="0" err="1"/>
              <a:t>shroud</a:t>
            </a:r>
            <a:r>
              <a:rPr lang="de-DE" dirty="0"/>
              <a:t> </a:t>
            </a:r>
            <a:r>
              <a:rPr lang="de-DE" dirty="0" err="1"/>
              <a:t>options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6" t="5369"/>
          <a:stretch/>
        </p:blipFill>
        <p:spPr>
          <a:xfrm>
            <a:off x="173254" y="977963"/>
            <a:ext cx="7488455" cy="415721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73254" y="4631984"/>
            <a:ext cx="57892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ANPxy311 stages for sample positioning (6x6mm travel)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Cold apochromatic objective LT-APO with high NA (&gt;0.8)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minimal sample drift, broadband high collection efficiency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sample holder with 12 electrical contacts; temp. sensor &amp; heater included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feedthrough ring with blind flanges included, DC/SMA/fiber feedthroughs optional</a:t>
            </a:r>
            <a:endParaRPr lang="de-DE" sz="1600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D211FA29-40B9-4299-93D9-C62DFB78D0B4}"/>
              </a:ext>
            </a:extLst>
          </p:cNvPr>
          <p:cNvGrpSpPr/>
          <p:nvPr/>
        </p:nvGrpSpPr>
        <p:grpSpPr>
          <a:xfrm>
            <a:off x="5389253" y="895210"/>
            <a:ext cx="7400095" cy="4186469"/>
            <a:chOff x="5389253" y="895210"/>
            <a:chExt cx="7400095" cy="4186469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4FB5E58E-6E90-4A8F-8EB7-75EA0A5C2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89253" y="895210"/>
              <a:ext cx="6301708" cy="1131687"/>
            </a:xfrm>
            <a:prstGeom prst="rect">
              <a:avLst/>
            </a:prstGeom>
          </p:spPr>
        </p:pic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A63E986B-E84A-487D-A10C-12CF684297FE}"/>
                </a:ext>
              </a:extLst>
            </p:cNvPr>
            <p:cNvGrpSpPr/>
            <p:nvPr/>
          </p:nvGrpSpPr>
          <p:grpSpPr>
            <a:xfrm>
              <a:off x="8153084" y="2222186"/>
              <a:ext cx="2357639" cy="2017521"/>
              <a:chOff x="9001125" y="4840479"/>
              <a:chExt cx="2357639" cy="2017521"/>
            </a:xfrm>
          </p:grpSpPr>
          <p:pic>
            <p:nvPicPr>
              <p:cNvPr id="11" name="Grafik 10">
                <a:extLst>
                  <a:ext uri="{FF2B5EF4-FFF2-40B4-BE49-F238E27FC236}">
                    <a16:creationId xmlns:a16="http://schemas.microsoft.com/office/drawing/2014/main" id="{7C9F0002-542C-4495-9A82-DB8A8643D8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01125" y="4840479"/>
                <a:ext cx="2357639" cy="2017521"/>
              </a:xfrm>
              <a:prstGeom prst="rect">
                <a:avLst/>
              </a:prstGeom>
            </p:spPr>
          </p:pic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AAF15192-37CC-45AE-AAEC-0D3F97888040}"/>
                  </a:ext>
                </a:extLst>
              </p:cNvPr>
              <p:cNvCxnSpPr/>
              <p:nvPr/>
            </p:nvCxnSpPr>
            <p:spPr>
              <a:xfrm flipV="1">
                <a:off x="9933709" y="4954385"/>
                <a:ext cx="714895" cy="14879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r Verbinder 15">
                <a:extLst>
                  <a:ext uri="{FF2B5EF4-FFF2-40B4-BE49-F238E27FC236}">
                    <a16:creationId xmlns:a16="http://schemas.microsoft.com/office/drawing/2014/main" id="{03D1F5F8-3C4C-4103-AEF4-E6AF5BDF4C93}"/>
                  </a:ext>
                </a:extLst>
              </p:cNvPr>
              <p:cNvCxnSpPr/>
              <p:nvPr/>
            </p:nvCxnSpPr>
            <p:spPr>
              <a:xfrm flipH="1">
                <a:off x="9609513" y="6059979"/>
                <a:ext cx="39901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965D5CE-32DA-4D5A-AAEB-B3CB7AF84F7C}"/>
                </a:ext>
              </a:extLst>
            </p:cNvPr>
            <p:cNvSpPr txBox="1"/>
            <p:nvPr/>
          </p:nvSpPr>
          <p:spPr>
            <a:xfrm>
              <a:off x="7000064" y="4496904"/>
              <a:ext cx="57892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600" dirty="0"/>
                <a:t>Multi-color excitation and detection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600" dirty="0"/>
                <a:t>Different configurations available</a:t>
              </a:r>
              <a:endParaRPr lang="de-DE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135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61729136-C827-4AEC-AC90-A86672783B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558"/>
          <a:stretch/>
        </p:blipFill>
        <p:spPr>
          <a:xfrm>
            <a:off x="3315290" y="1591415"/>
            <a:ext cx="2328122" cy="2770359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>
                <a:cs typeface="Arial" panose="020B0604020202020204" pitchFamily="34" charset="0"/>
              </a:rPr>
              <a:t>Application </a:t>
            </a:r>
            <a:r>
              <a:rPr lang="de-DE" dirty="0" err="1">
                <a:cs typeface="Arial" panose="020B0604020202020204" pitchFamily="34" charset="0"/>
              </a:rPr>
              <a:t>example</a:t>
            </a:r>
            <a:r>
              <a:rPr lang="de-DE" dirty="0">
                <a:cs typeface="Arial" panose="020B0604020202020204" pitchFamily="34" charset="0"/>
              </a:rPr>
              <a:t>: QDs </a:t>
            </a:r>
            <a:r>
              <a:rPr lang="de-DE" dirty="0" err="1">
                <a:cs typeface="Arial" panose="020B0604020202020204" pitchFamily="34" charset="0"/>
              </a:rPr>
              <a:t>as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single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photon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sources</a:t>
            </a:r>
            <a:endParaRPr lang="de-DE" dirty="0">
              <a:cs typeface="Arial" panose="020B060402020202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 partnership with </a:t>
            </a:r>
            <a:r>
              <a:rPr lang="en-US" dirty="0" err="1"/>
              <a:t>Quandela</a:t>
            </a:r>
            <a:r>
              <a:rPr lang="en-US" dirty="0"/>
              <a:t> – www.quandela.com</a:t>
            </a:r>
          </a:p>
          <a:p>
            <a:endParaRPr lang="de-DE" dirty="0"/>
          </a:p>
        </p:txBody>
      </p:sp>
      <p:pic>
        <p:nvPicPr>
          <p:cNvPr id="7" name="Image 11" descr="Une image contenant gâteau, table, assis, intérieur&#10;&#10;Description générée avec un niveau de confiance très élevé">
            <a:extLst>
              <a:ext uri="{FF2B5EF4-FFF2-40B4-BE49-F238E27FC236}">
                <a16:creationId xmlns:a16="http://schemas.microsoft.com/office/drawing/2014/main" id="{987B1755-F4DE-42BF-87FA-C2C4E2D03C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382" y="4797152"/>
            <a:ext cx="2214800" cy="1661100"/>
          </a:xfrm>
          <a:prstGeom prst="rect">
            <a:avLst/>
          </a:prstGeom>
        </p:spPr>
      </p:pic>
      <p:sp>
        <p:nvSpPr>
          <p:cNvPr id="9" name="Sous-titre 2">
            <a:extLst>
              <a:ext uri="{FF2B5EF4-FFF2-40B4-BE49-F238E27FC236}">
                <a16:creationId xmlns:a16="http://schemas.microsoft.com/office/drawing/2014/main" id="{5776739A-180D-4577-893A-A40E707450FB}"/>
              </a:ext>
            </a:extLst>
          </p:cNvPr>
          <p:cNvSpPr txBox="1">
            <a:spLocks/>
          </p:cNvSpPr>
          <p:nvPr/>
        </p:nvSpPr>
        <p:spPr>
          <a:xfrm>
            <a:off x="5149964" y="2656186"/>
            <a:ext cx="1797639" cy="7199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Semiconductor</a:t>
            </a:r>
            <a:r>
              <a:rPr lang="fr-FR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Quantum Dot</a:t>
            </a:r>
          </a:p>
        </p:txBody>
      </p:sp>
      <p:sp>
        <p:nvSpPr>
          <p:cNvPr id="10" name="Triangle isocèle 19">
            <a:extLst>
              <a:ext uri="{FF2B5EF4-FFF2-40B4-BE49-F238E27FC236}">
                <a16:creationId xmlns:a16="http://schemas.microsoft.com/office/drawing/2014/main" id="{B7594B6A-EF5D-4822-85FD-AB5939672067}"/>
              </a:ext>
            </a:extLst>
          </p:cNvPr>
          <p:cNvSpPr/>
          <p:nvPr/>
        </p:nvSpPr>
        <p:spPr>
          <a:xfrm rot="17100000">
            <a:off x="3185923" y="3639227"/>
            <a:ext cx="1918511" cy="1334409"/>
          </a:xfrm>
          <a:prstGeom prst="triangle">
            <a:avLst/>
          </a:prstGeom>
          <a:gradFill flip="none" rotWithShape="1">
            <a:gsLst>
              <a:gs pos="0">
                <a:srgbClr val="C00000"/>
              </a:gs>
              <a:gs pos="60000">
                <a:schemeClr val="bg1">
                  <a:lumMod val="95000"/>
                  <a:alpha val="9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179" y="2671426"/>
            <a:ext cx="5616820" cy="3689829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75AE62C-A534-4F15-B38C-05D6C9D4729D}"/>
              </a:ext>
            </a:extLst>
          </p:cNvPr>
          <p:cNvGrpSpPr/>
          <p:nvPr/>
        </p:nvGrpSpPr>
        <p:grpSpPr>
          <a:xfrm>
            <a:off x="7101909" y="1453006"/>
            <a:ext cx="4325063" cy="1723360"/>
            <a:chOff x="7101909" y="1453006"/>
            <a:chExt cx="4325063" cy="1723360"/>
          </a:xfrm>
        </p:grpSpPr>
        <p:pic>
          <p:nvPicPr>
            <p:cNvPr id="11" name="Image 4" descr="Une image contenant périphérique&#10;&#10;Description générée avec un niveau de confiance élevé">
              <a:extLst>
                <a:ext uri="{FF2B5EF4-FFF2-40B4-BE49-F238E27FC236}">
                  <a16:creationId xmlns:a16="http://schemas.microsoft.com/office/drawing/2014/main" id="{06FFF723-DA16-4900-A40C-2BA3561E3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566023">
              <a:off x="9239199" y="2136006"/>
              <a:ext cx="1040360" cy="1040360"/>
            </a:xfrm>
            <a:prstGeom prst="rect">
              <a:avLst/>
            </a:prstGeom>
          </p:spPr>
        </p:pic>
        <p:sp>
          <p:nvSpPr>
            <p:cNvPr id="12" name="Sous-titre 2">
              <a:extLst>
                <a:ext uri="{FF2B5EF4-FFF2-40B4-BE49-F238E27FC236}">
                  <a16:creationId xmlns:a16="http://schemas.microsoft.com/office/drawing/2014/main" id="{053429EF-ECE9-490D-8E05-48E36E06C06F}"/>
                </a:ext>
              </a:extLst>
            </p:cNvPr>
            <p:cNvSpPr txBox="1">
              <a:spLocks/>
            </p:cNvSpPr>
            <p:nvPr/>
          </p:nvSpPr>
          <p:spPr>
            <a:xfrm>
              <a:off x="10099737" y="1453006"/>
              <a:ext cx="1327235" cy="44031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Excitation laser</a:t>
              </a:r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CD582D44-D867-4AD0-AD3A-4D53A7861425}"/>
                </a:ext>
              </a:extLst>
            </p:cNvPr>
            <p:cNvSpPr/>
            <p:nvPr/>
          </p:nvSpPr>
          <p:spPr>
            <a:xfrm>
              <a:off x="9488992" y="1487719"/>
              <a:ext cx="540774" cy="218609"/>
            </a:xfrm>
            <a:prstGeom prst="ellipse">
              <a:avLst/>
            </a:prstGeom>
            <a:solidFill>
              <a:srgbClr val="C00000">
                <a:alpha val="5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29B96797-079E-4F3A-A711-961C255324C5}"/>
                </a:ext>
              </a:extLst>
            </p:cNvPr>
            <p:cNvSpPr/>
            <p:nvPr/>
          </p:nvSpPr>
          <p:spPr>
            <a:xfrm>
              <a:off x="9495466" y="1880335"/>
              <a:ext cx="540774" cy="218609"/>
            </a:xfrm>
            <a:prstGeom prst="ellipse">
              <a:avLst/>
            </a:prstGeom>
            <a:solidFill>
              <a:srgbClr val="C00000">
                <a:alpha val="5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5" name="Picture 5">
              <a:extLst>
                <a:ext uri="{FF2B5EF4-FFF2-40B4-BE49-F238E27FC236}">
                  <a16:creationId xmlns:a16="http://schemas.microsoft.com/office/drawing/2014/main" id="{C84EF034-2923-418E-9AFC-54D244BD0D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9803" b="40983" l="4806" r="1153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5" t="28406" r="87623" b="57619"/>
            <a:stretch/>
          </p:blipFill>
          <p:spPr>
            <a:xfrm>
              <a:off x="8863829" y="2272132"/>
              <a:ext cx="515248" cy="650998"/>
            </a:xfrm>
            <a:prstGeom prst="rect">
              <a:avLst/>
            </a:prstGeom>
          </p:spPr>
        </p:pic>
        <p:pic>
          <p:nvPicPr>
            <p:cNvPr id="16" name="Picture 5">
              <a:extLst>
                <a:ext uri="{FF2B5EF4-FFF2-40B4-BE49-F238E27FC236}">
                  <a16:creationId xmlns:a16="http://schemas.microsoft.com/office/drawing/2014/main" id="{2921421D-D87F-4DE1-9A14-F69E9B712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9803" b="40983" l="4806" r="1153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5" t="28406" r="87623" b="57619"/>
            <a:stretch/>
          </p:blipFill>
          <p:spPr>
            <a:xfrm>
              <a:off x="8348581" y="2272801"/>
              <a:ext cx="515248" cy="650998"/>
            </a:xfrm>
            <a:prstGeom prst="rect">
              <a:avLst/>
            </a:prstGeom>
          </p:spPr>
        </p:pic>
        <p:pic>
          <p:nvPicPr>
            <p:cNvPr id="17" name="Image 9">
              <a:extLst>
                <a:ext uri="{FF2B5EF4-FFF2-40B4-BE49-F238E27FC236}">
                  <a16:creationId xmlns:a16="http://schemas.microsoft.com/office/drawing/2014/main" id="{5AB744B5-212F-4849-A46A-55929FACDC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5000" b="49412" l="60000" r="99881">
                          <a14:foregroundMark x1="60119" y1="43235" x2="62857" y2="43235"/>
                          <a14:foregroundMark x1="99530" y1="22225" x2="99881" y2="21765"/>
                          <a14:foregroundMark x1="96071" y1="26765" x2="98732" y2="23272"/>
                          <a14:backgroundMark x1="74524" y1="30588" x2="98810" y2="18824"/>
                          <a14:backgroundMark x1="98810" y1="18824" x2="92738" y2="13529"/>
                          <a14:backgroundMark x1="92738" y1="13529" x2="64762" y2="11765"/>
                          <a14:backgroundMark x1="64762" y1="11765" x2="64762" y2="27059"/>
                          <a14:backgroundMark x1="64762" y1="27059" x2="74286" y2="30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635" b="44890"/>
            <a:stretch/>
          </p:blipFill>
          <p:spPr>
            <a:xfrm rot="11387787">
              <a:off x="7101909" y="2452698"/>
              <a:ext cx="1237440" cy="667305"/>
            </a:xfrm>
            <a:prstGeom prst="rect">
              <a:avLst/>
            </a:prstGeom>
          </p:spPr>
        </p:pic>
      </p:grpSp>
      <p:pic>
        <p:nvPicPr>
          <p:cNvPr id="18" name="Image 10" descr="Une image contenant objet&#10;&#10;Description générée avec un niveau de confiance élevé">
            <a:extLst>
              <a:ext uri="{FF2B5EF4-FFF2-40B4-BE49-F238E27FC236}">
                <a16:creationId xmlns:a16="http://schemas.microsoft.com/office/drawing/2014/main" id="{1BB64854-33CC-4B2B-9292-72C1950A687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368" y="63609"/>
            <a:ext cx="843992" cy="72952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84D92CB7-7FAD-46E1-9D65-E21B3A5CE9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9511" y="2127411"/>
            <a:ext cx="254317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61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bgerundetes Rechteck 3">
            <a:extLst>
              <a:ext uri="{FF2B5EF4-FFF2-40B4-BE49-F238E27FC236}">
                <a16:creationId xmlns:a16="http://schemas.microsoft.com/office/drawing/2014/main" id="{D1C6B015-2AF0-42B4-B168-E7C366B286D1}"/>
              </a:ext>
            </a:extLst>
          </p:cNvPr>
          <p:cNvSpPr/>
          <p:nvPr/>
        </p:nvSpPr>
        <p:spPr>
          <a:xfrm>
            <a:off x="1858399" y="1967608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EF0A22-C654-4CE9-B6AB-19824FDCBA5D}"/>
              </a:ext>
            </a:extLst>
          </p:cNvPr>
          <p:cNvSpPr/>
          <p:nvPr/>
        </p:nvSpPr>
        <p:spPr>
          <a:xfrm>
            <a:off x="1696471" y="353304"/>
            <a:ext cx="251618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3600" cap="small" dirty="0">
                <a:solidFill>
                  <a:srgbClr val="EE72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cap="small" dirty="0">
              <a:solidFill>
                <a:srgbClr val="EE720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Bild 61">
            <a:extLst>
              <a:ext uri="{FF2B5EF4-FFF2-40B4-BE49-F238E27FC236}">
                <a16:creationId xmlns:a16="http://schemas.microsoft.com/office/drawing/2014/main" id="{C523A802-AB75-4730-B4EE-119C671341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6" y="181854"/>
            <a:ext cx="1285394" cy="138979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AD3DED5-F79D-4258-93A5-A0C11BA54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1951704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Attocube – an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Abgerundetes Rechteck 3">
            <a:extLst>
              <a:ext uri="{FF2B5EF4-FFF2-40B4-BE49-F238E27FC236}">
                <a16:creationId xmlns:a16="http://schemas.microsoft.com/office/drawing/2014/main" id="{CEEF7D3C-F771-42FB-B0D9-E68189375948}"/>
              </a:ext>
            </a:extLst>
          </p:cNvPr>
          <p:cNvSpPr/>
          <p:nvPr/>
        </p:nvSpPr>
        <p:spPr>
          <a:xfrm>
            <a:off x="1858399" y="2574604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99897C2B-EB50-46F1-93B7-9946F6DA4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2558700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Cryogenic</a:t>
            </a: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nanopositioning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Abgerundetes Rechteck 3">
            <a:extLst>
              <a:ext uri="{FF2B5EF4-FFF2-40B4-BE49-F238E27FC236}">
                <a16:creationId xmlns:a16="http://schemas.microsoft.com/office/drawing/2014/main" id="{B515E9E0-04F1-46B7-B86F-FB3AD5DF6C24}"/>
              </a:ext>
            </a:extLst>
          </p:cNvPr>
          <p:cNvSpPr/>
          <p:nvPr/>
        </p:nvSpPr>
        <p:spPr>
          <a:xfrm>
            <a:off x="1858399" y="3181600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F8CC1D1-2269-46D4-978C-261873769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3165696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Closed-cycle</a:t>
            </a: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cryostats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Abgerundetes Rechteck 3">
            <a:extLst>
              <a:ext uri="{FF2B5EF4-FFF2-40B4-BE49-F238E27FC236}">
                <a16:creationId xmlns:a16="http://schemas.microsoft.com/office/drawing/2014/main" id="{65E20570-1B54-4DBC-A0E8-DDD922CDAEB9}"/>
              </a:ext>
            </a:extLst>
          </p:cNvPr>
          <p:cNvSpPr/>
          <p:nvPr/>
        </p:nvSpPr>
        <p:spPr>
          <a:xfrm>
            <a:off x="1858399" y="3788597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03DF3726-B83D-4459-94DE-7C0AB39F08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3772693"/>
            <a:ext cx="3917436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Cryogenic</a:t>
            </a: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microscopy</a:t>
            </a: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solutions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02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bgerundetes Rechteck 3">
            <a:extLst>
              <a:ext uri="{FF2B5EF4-FFF2-40B4-BE49-F238E27FC236}">
                <a16:creationId xmlns:a16="http://schemas.microsoft.com/office/drawing/2014/main" id="{D1C6B015-2AF0-42B4-B168-E7C366B286D1}"/>
              </a:ext>
            </a:extLst>
          </p:cNvPr>
          <p:cNvSpPr/>
          <p:nvPr/>
        </p:nvSpPr>
        <p:spPr>
          <a:xfrm>
            <a:off x="1858399" y="1967608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EF0A22-C654-4CE9-B6AB-19824FDCBA5D}"/>
              </a:ext>
            </a:extLst>
          </p:cNvPr>
          <p:cNvSpPr/>
          <p:nvPr/>
        </p:nvSpPr>
        <p:spPr>
          <a:xfrm>
            <a:off x="1696471" y="353304"/>
            <a:ext cx="251618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3600" cap="small" dirty="0">
                <a:solidFill>
                  <a:srgbClr val="EE72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cap="small" dirty="0">
              <a:solidFill>
                <a:srgbClr val="EE720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Bild 61">
            <a:extLst>
              <a:ext uri="{FF2B5EF4-FFF2-40B4-BE49-F238E27FC236}">
                <a16:creationId xmlns:a16="http://schemas.microsoft.com/office/drawing/2014/main" id="{C523A802-AB75-4730-B4EE-119C671341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6" y="181854"/>
            <a:ext cx="1285394" cy="138979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AD3DED5-F79D-4258-93A5-A0C11BA54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1951704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Attocube – an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Abgerundetes Rechteck 3">
            <a:extLst>
              <a:ext uri="{FF2B5EF4-FFF2-40B4-BE49-F238E27FC236}">
                <a16:creationId xmlns:a16="http://schemas.microsoft.com/office/drawing/2014/main" id="{CEEF7D3C-F771-42FB-B0D9-E68189375948}"/>
              </a:ext>
            </a:extLst>
          </p:cNvPr>
          <p:cNvSpPr/>
          <p:nvPr/>
        </p:nvSpPr>
        <p:spPr>
          <a:xfrm>
            <a:off x="1858399" y="2574604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99897C2B-EB50-46F1-93B7-9946F6DA4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2558700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Cryogenic</a:t>
            </a: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nanopositioning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Abgerundetes Rechteck 3">
            <a:extLst>
              <a:ext uri="{FF2B5EF4-FFF2-40B4-BE49-F238E27FC236}">
                <a16:creationId xmlns:a16="http://schemas.microsoft.com/office/drawing/2014/main" id="{B515E9E0-04F1-46B7-B86F-FB3AD5DF6C24}"/>
              </a:ext>
            </a:extLst>
          </p:cNvPr>
          <p:cNvSpPr/>
          <p:nvPr/>
        </p:nvSpPr>
        <p:spPr>
          <a:xfrm>
            <a:off x="1858399" y="3181600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F8CC1D1-2269-46D4-978C-261873769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3165696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Closed-cycle</a:t>
            </a:r>
            <a:r>
              <a:rPr lang="de-DE" altLang="en-US" b="1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cryostats</a:t>
            </a:r>
            <a:endParaRPr lang="de-DE" altLang="en-US" b="1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Bildplatzhalter 40">
            <a:extLst>
              <a:ext uri="{FF2B5EF4-FFF2-40B4-BE49-F238E27FC236}">
                <a16:creationId xmlns:a16="http://schemas.microsoft.com/office/drawing/2014/main" id="{0A510D19-EC94-4BE9-B067-96F280025E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7" t="10185" r="27194" b="7752"/>
          <a:stretch/>
        </p:blipFill>
        <p:spPr>
          <a:xfrm>
            <a:off x="6631578" y="1165833"/>
            <a:ext cx="2596139" cy="288995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11B8501-0ADD-490D-9BD4-982F448660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92" t="30507" r="10881" b="3506"/>
          <a:stretch/>
        </p:blipFill>
        <p:spPr>
          <a:xfrm>
            <a:off x="7234632" y="3105346"/>
            <a:ext cx="3986169" cy="258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219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attoDRY2100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automated top-loading cryostat with variable temperature &amp; superconducting magnet</a:t>
            </a:r>
          </a:p>
        </p:txBody>
      </p:sp>
      <p:sp>
        <p:nvSpPr>
          <p:cNvPr id="39" name="Textplatzhalter 38"/>
          <p:cNvSpPr>
            <a:spLocks noGrp="1"/>
          </p:cNvSpPr>
          <p:nvPr>
            <p:ph type="body" sz="quarter" idx="16"/>
          </p:nvPr>
        </p:nvSpPr>
        <p:spPr>
          <a:xfrm>
            <a:off x="5902550" y="1403616"/>
            <a:ext cx="5157787" cy="3427444"/>
          </a:xfrm>
        </p:spPr>
        <p:txBody>
          <a:bodyPr>
            <a:normAutofit lnSpcReduction="10000"/>
          </a:bodyPr>
          <a:lstStyle/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cryogen-free </a:t>
            </a:r>
            <a:r>
              <a:rPr lang="en-US" b="1" noProof="0" dirty="0">
                <a:latin typeface="Arial" panose="020B0604020202020204" pitchFamily="34" charset="0"/>
                <a:cs typeface="Arial" panose="020B0604020202020204" pitchFamily="34" charset="0"/>
              </a:rPr>
              <a:t>&amp; low vibration 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cryostat platform</a:t>
            </a: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 no liquid helium required &amp; enables SPM</a:t>
            </a:r>
          </a:p>
          <a:p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Different options for superconducting magnet:</a:t>
            </a: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 9T, 12T, 9/3T, 1/1/1 T, 5/2/2T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automated temperature and magnetic field control</a:t>
            </a: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 fast parameter change via touchscreen</a:t>
            </a:r>
          </a:p>
          <a:p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variable temperature (1.65 .. 300 K) @ full field</a:t>
            </a: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 transport measurements &amp; LT-SPM</a:t>
            </a:r>
          </a:p>
          <a:p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pieren 5"/>
          <p:cNvGrpSpPr>
            <a:grpSpLocks/>
          </p:cNvGrpSpPr>
          <p:nvPr/>
        </p:nvGrpSpPr>
        <p:grpSpPr bwMode="auto">
          <a:xfrm>
            <a:off x="2135560" y="5301208"/>
            <a:ext cx="7812088" cy="1098550"/>
            <a:chOff x="755576" y="5229200"/>
            <a:chExt cx="7812691" cy="1098679"/>
          </a:xfrm>
        </p:grpSpPr>
        <p:grpSp>
          <p:nvGrpSpPr>
            <p:cNvPr id="7" name="Gruppieren 17"/>
            <p:cNvGrpSpPr>
              <a:grpSpLocks/>
            </p:cNvGrpSpPr>
            <p:nvPr/>
          </p:nvGrpSpPr>
          <p:grpSpPr bwMode="auto">
            <a:xfrm>
              <a:off x="755576" y="5229200"/>
              <a:ext cx="898422" cy="952636"/>
              <a:chOff x="5846427" y="1484869"/>
              <a:chExt cx="1348785" cy="1430176"/>
            </a:xfrm>
          </p:grpSpPr>
          <p:grpSp>
            <p:nvGrpSpPr>
              <p:cNvPr id="29" name="Gruppieren 27"/>
              <p:cNvGrpSpPr>
                <a:grpSpLocks/>
              </p:cNvGrpSpPr>
              <p:nvPr/>
            </p:nvGrpSpPr>
            <p:grpSpPr bwMode="auto">
              <a:xfrm>
                <a:off x="5846427" y="1484869"/>
                <a:ext cx="1348785" cy="1430176"/>
                <a:chOff x="5846427" y="1698778"/>
                <a:chExt cx="1348785" cy="1430176"/>
              </a:xfrm>
            </p:grpSpPr>
            <p:grpSp>
              <p:nvGrpSpPr>
                <p:cNvPr id="31" name="Gruppieren 6"/>
                <p:cNvGrpSpPr>
                  <a:grpSpLocks/>
                </p:cNvGrpSpPr>
                <p:nvPr/>
              </p:nvGrpSpPr>
              <p:grpSpPr bwMode="auto">
                <a:xfrm>
                  <a:off x="5846427" y="1698778"/>
                  <a:ext cx="1273446" cy="1118511"/>
                  <a:chOff x="1552575" y="3543079"/>
                  <a:chExt cx="6496050" cy="5705696"/>
                </a:xfrm>
              </p:grpSpPr>
              <p:pic>
                <p:nvPicPr>
                  <p:cNvPr id="33" name="Grafik 7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552575" y="3552825"/>
                    <a:ext cx="6496050" cy="5695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4" name="Grafik 8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56849" y="6065418"/>
                    <a:ext cx="1008994" cy="220717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5" name="Grafik 9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804828" y="4707837"/>
                    <a:ext cx="1560787" cy="3752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6" name="Grafik 10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16236" y="3543079"/>
                    <a:ext cx="1671647" cy="5695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7" name="Textfeld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05330" y="6202517"/>
                    <a:ext cx="3525733" cy="17677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r>
                      <a:rPr lang="de-DE" altLang="de-DE" sz="900" b="1">
                        <a:solidFill>
                          <a:schemeClr val="bg1"/>
                        </a:solidFill>
                      </a:rPr>
                      <a:t>1.5 K</a:t>
                    </a:r>
                  </a:p>
                </p:txBody>
              </p:sp>
            </p:grpSp>
            <p:sp>
              <p:nvSpPr>
                <p:cNvPr id="32" name="Textfeld 12"/>
                <p:cNvSpPr txBox="1">
                  <a:spLocks noChangeArrowheads="1"/>
                </p:cNvSpPr>
                <p:nvPr/>
              </p:nvSpPr>
              <p:spPr bwMode="auto">
                <a:xfrm>
                  <a:off x="5936100" y="2782410"/>
                  <a:ext cx="1259112" cy="3465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de-DE" altLang="de-DE" sz="900"/>
                    <a:t>Temp. range</a:t>
                  </a:r>
                </a:p>
              </p:txBody>
            </p:sp>
          </p:grpSp>
          <p:sp>
            <p:nvSpPr>
              <p:cNvPr id="30" name="Rechteck 16"/>
              <p:cNvSpPr>
                <a:spLocks noChangeArrowheads="1"/>
              </p:cNvSpPr>
              <p:nvPr/>
            </p:nvSpPr>
            <p:spPr bwMode="auto">
              <a:xfrm>
                <a:off x="6285093" y="1700808"/>
                <a:ext cx="739296" cy="346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 b="1">
                    <a:solidFill>
                      <a:schemeClr val="bg1"/>
                    </a:solidFill>
                  </a:rPr>
                  <a:t>300 K</a:t>
                </a:r>
              </a:p>
            </p:txBody>
          </p:sp>
        </p:grpSp>
        <p:grpSp>
          <p:nvGrpSpPr>
            <p:cNvPr id="8" name="Gruppieren 30"/>
            <p:cNvGrpSpPr>
              <a:grpSpLocks/>
            </p:cNvGrpSpPr>
            <p:nvPr/>
          </p:nvGrpSpPr>
          <p:grpSpPr bwMode="auto">
            <a:xfrm>
              <a:off x="2777970" y="5279199"/>
              <a:ext cx="857926" cy="888638"/>
              <a:chOff x="7463886" y="4356089"/>
              <a:chExt cx="1266024" cy="1311345"/>
            </a:xfrm>
          </p:grpSpPr>
          <p:pic>
            <p:nvPicPr>
              <p:cNvPr id="27" name="Grafik 2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0303" y="4356089"/>
                <a:ext cx="1063885" cy="1017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Textfeld 23"/>
              <p:cNvSpPr txBox="1">
                <a:spLocks noChangeArrowheads="1"/>
              </p:cNvSpPr>
              <p:nvPr/>
            </p:nvSpPr>
            <p:spPr bwMode="auto">
              <a:xfrm>
                <a:off x="7463886" y="5326800"/>
                <a:ext cx="1266024" cy="340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/>
                  <a:t>Cryogen-free</a:t>
                </a:r>
              </a:p>
            </p:txBody>
          </p:sp>
        </p:grpSp>
        <p:grpSp>
          <p:nvGrpSpPr>
            <p:cNvPr id="9" name="Gruppieren 26"/>
            <p:cNvGrpSpPr>
              <a:grpSpLocks/>
            </p:cNvGrpSpPr>
            <p:nvPr/>
          </p:nvGrpSpPr>
          <p:grpSpPr bwMode="auto">
            <a:xfrm>
              <a:off x="4779480" y="5289165"/>
              <a:ext cx="851514" cy="1038714"/>
              <a:chOff x="8044994" y="4387422"/>
              <a:chExt cx="1213975" cy="1480857"/>
            </a:xfrm>
          </p:grpSpPr>
          <p:pic>
            <p:nvPicPr>
              <p:cNvPr id="25" name="Grafik 21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42505" y="4387422"/>
                <a:ext cx="1018955" cy="9865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Textfeld 24"/>
              <p:cNvSpPr txBox="1">
                <a:spLocks noChangeArrowheads="1"/>
              </p:cNvSpPr>
              <p:nvPr/>
            </p:nvSpPr>
            <p:spPr bwMode="auto">
              <a:xfrm>
                <a:off x="8044994" y="5341735"/>
                <a:ext cx="1213975" cy="526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de-DE" altLang="de-DE" sz="900"/>
                  <a:t>Touchscreen</a:t>
                </a:r>
                <a:br>
                  <a:rPr lang="de-DE" altLang="de-DE" sz="900"/>
                </a:br>
                <a:r>
                  <a:rPr lang="de-DE" altLang="de-DE" sz="900"/>
                  <a:t>control</a:t>
                </a:r>
              </a:p>
            </p:txBody>
          </p:sp>
        </p:grpSp>
        <p:grpSp>
          <p:nvGrpSpPr>
            <p:cNvPr id="10" name="Gruppieren 28"/>
            <p:cNvGrpSpPr>
              <a:grpSpLocks/>
            </p:cNvGrpSpPr>
            <p:nvPr/>
          </p:nvGrpSpPr>
          <p:grpSpPr bwMode="auto">
            <a:xfrm>
              <a:off x="5748789" y="5260244"/>
              <a:ext cx="928458" cy="929129"/>
              <a:chOff x="7197399" y="1751946"/>
              <a:chExt cx="1370107" cy="1371097"/>
            </a:xfrm>
          </p:grpSpPr>
          <p:pic>
            <p:nvPicPr>
              <p:cNvPr id="23" name="Grafik 2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13737" y="1751946"/>
                <a:ext cx="1017067" cy="1080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Textfeld 25"/>
              <p:cNvSpPr txBox="1">
                <a:spLocks noChangeArrowheads="1"/>
              </p:cNvSpPr>
              <p:nvPr/>
            </p:nvSpPr>
            <p:spPr bwMode="auto">
              <a:xfrm>
                <a:off x="7197399" y="2782409"/>
                <a:ext cx="1370107" cy="340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/>
                  <a:t>Temp. stability</a:t>
                </a:r>
              </a:p>
            </p:txBody>
          </p:sp>
        </p:grpSp>
        <p:grpSp>
          <p:nvGrpSpPr>
            <p:cNvPr id="11" name="Gruppieren 33"/>
            <p:cNvGrpSpPr>
              <a:grpSpLocks/>
            </p:cNvGrpSpPr>
            <p:nvPr/>
          </p:nvGrpSpPr>
          <p:grpSpPr bwMode="auto">
            <a:xfrm>
              <a:off x="3669762" y="5286321"/>
              <a:ext cx="1005403" cy="881514"/>
              <a:chOff x="7147933" y="3133482"/>
              <a:chExt cx="1483653" cy="1300833"/>
            </a:xfrm>
          </p:grpSpPr>
          <p:pic>
            <p:nvPicPr>
              <p:cNvPr id="21" name="Grafik 31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8892" y="3133482"/>
                <a:ext cx="1039841" cy="994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Textfeld 32"/>
              <p:cNvSpPr txBox="1">
                <a:spLocks noChangeArrowheads="1"/>
              </p:cNvSpPr>
              <p:nvPr/>
            </p:nvSpPr>
            <p:spPr bwMode="auto">
              <a:xfrm>
                <a:off x="7147933" y="4093681"/>
                <a:ext cx="1483653" cy="340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/>
                  <a:t>Fully automated</a:t>
                </a:r>
              </a:p>
            </p:txBody>
          </p:sp>
        </p:grpSp>
        <p:grpSp>
          <p:nvGrpSpPr>
            <p:cNvPr id="12" name="Gruppieren 19"/>
            <p:cNvGrpSpPr>
              <a:grpSpLocks/>
            </p:cNvGrpSpPr>
            <p:nvPr/>
          </p:nvGrpSpPr>
          <p:grpSpPr bwMode="auto">
            <a:xfrm>
              <a:off x="1763445" y="5322441"/>
              <a:ext cx="864339" cy="859395"/>
              <a:chOff x="2361451" y="5377917"/>
              <a:chExt cx="864339" cy="859395"/>
            </a:xfrm>
          </p:grpSpPr>
          <p:pic>
            <p:nvPicPr>
              <p:cNvPr id="19" name="Grafik 1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8254" y="5377917"/>
                <a:ext cx="612942" cy="604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Textfeld 35"/>
              <p:cNvSpPr txBox="1">
                <a:spLocks noChangeArrowheads="1"/>
              </p:cNvSpPr>
              <p:nvPr/>
            </p:nvSpPr>
            <p:spPr bwMode="auto">
              <a:xfrm>
                <a:off x="2361451" y="6006480"/>
                <a:ext cx="864339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/>
                  <a:t>Low vibration</a:t>
                </a:r>
              </a:p>
            </p:txBody>
          </p:sp>
        </p:grpSp>
        <p:grpSp>
          <p:nvGrpSpPr>
            <p:cNvPr id="13" name="Gruppieren 48"/>
            <p:cNvGrpSpPr>
              <a:grpSpLocks/>
            </p:cNvGrpSpPr>
            <p:nvPr/>
          </p:nvGrpSpPr>
          <p:grpSpPr bwMode="auto">
            <a:xfrm>
              <a:off x="6793804" y="5319550"/>
              <a:ext cx="928459" cy="861849"/>
              <a:chOff x="6793804" y="5319550"/>
              <a:chExt cx="928459" cy="861849"/>
            </a:xfrm>
          </p:grpSpPr>
          <p:pic>
            <p:nvPicPr>
              <p:cNvPr id="17" name="Grafik 39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16851" y="5319550"/>
                <a:ext cx="652348" cy="61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Textfeld 45"/>
              <p:cNvSpPr txBox="1">
                <a:spLocks noChangeArrowheads="1"/>
              </p:cNvSpPr>
              <p:nvPr/>
            </p:nvSpPr>
            <p:spPr bwMode="auto">
              <a:xfrm>
                <a:off x="6793804" y="5950567"/>
                <a:ext cx="928459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/>
                  <a:t>Fast cooldown</a:t>
                </a:r>
              </a:p>
            </p:txBody>
          </p:sp>
        </p:grpSp>
        <p:grpSp>
          <p:nvGrpSpPr>
            <p:cNvPr id="14" name="Gruppieren 47"/>
            <p:cNvGrpSpPr>
              <a:grpSpLocks/>
            </p:cNvGrpSpPr>
            <p:nvPr/>
          </p:nvGrpSpPr>
          <p:grpSpPr bwMode="auto">
            <a:xfrm>
              <a:off x="7931457" y="5300262"/>
              <a:ext cx="636810" cy="872594"/>
              <a:chOff x="7931457" y="5300262"/>
              <a:chExt cx="636810" cy="872594"/>
            </a:xfrm>
          </p:grpSpPr>
          <p:pic>
            <p:nvPicPr>
              <p:cNvPr id="15" name="Grafik 40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1457" y="5300262"/>
                <a:ext cx="636810" cy="6371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Textfeld 46"/>
              <p:cNvSpPr txBox="1">
                <a:spLocks noChangeArrowheads="1"/>
              </p:cNvSpPr>
              <p:nvPr/>
            </p:nvSpPr>
            <p:spPr bwMode="auto">
              <a:xfrm>
                <a:off x="8024094" y="5942024"/>
                <a:ext cx="473206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de-DE" altLang="de-DE" sz="900"/>
                  <a:t>Silent</a:t>
                </a:r>
              </a:p>
            </p:txBody>
          </p:sp>
        </p:grpSp>
      </p:grpSp>
      <p:pic>
        <p:nvPicPr>
          <p:cNvPr id="41" name="Bildplatzhalter 40"/>
          <p:cNvPicPr>
            <a:picLocks noGrp="1" noChangeAspect="1"/>
          </p:cNvPicPr>
          <p:nvPr>
            <p:ph type="pic" sz="quarter" idx="15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" r="152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81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bgerundetes Rechteck 3">
            <a:extLst>
              <a:ext uri="{FF2B5EF4-FFF2-40B4-BE49-F238E27FC236}">
                <a16:creationId xmlns:a16="http://schemas.microsoft.com/office/drawing/2014/main" id="{D1C6B015-2AF0-42B4-B168-E7C366B286D1}"/>
              </a:ext>
            </a:extLst>
          </p:cNvPr>
          <p:cNvSpPr/>
          <p:nvPr/>
        </p:nvSpPr>
        <p:spPr>
          <a:xfrm>
            <a:off x="1858399" y="1967608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EF0A22-C654-4CE9-B6AB-19824FDCBA5D}"/>
              </a:ext>
            </a:extLst>
          </p:cNvPr>
          <p:cNvSpPr/>
          <p:nvPr/>
        </p:nvSpPr>
        <p:spPr>
          <a:xfrm>
            <a:off x="1696471" y="353304"/>
            <a:ext cx="251618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3600" cap="small" dirty="0">
                <a:solidFill>
                  <a:srgbClr val="EE72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cap="small" dirty="0">
              <a:solidFill>
                <a:srgbClr val="EE720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Bild 61">
            <a:extLst>
              <a:ext uri="{FF2B5EF4-FFF2-40B4-BE49-F238E27FC236}">
                <a16:creationId xmlns:a16="http://schemas.microsoft.com/office/drawing/2014/main" id="{C523A802-AB75-4730-B4EE-119C671341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6" y="181854"/>
            <a:ext cx="1285394" cy="138979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AD3DED5-F79D-4258-93A5-A0C11BA54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1951704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Attocube – an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Abgerundetes Rechteck 3">
            <a:extLst>
              <a:ext uri="{FF2B5EF4-FFF2-40B4-BE49-F238E27FC236}">
                <a16:creationId xmlns:a16="http://schemas.microsoft.com/office/drawing/2014/main" id="{CEEF7D3C-F771-42FB-B0D9-E68189375948}"/>
              </a:ext>
            </a:extLst>
          </p:cNvPr>
          <p:cNvSpPr/>
          <p:nvPr/>
        </p:nvSpPr>
        <p:spPr>
          <a:xfrm>
            <a:off x="1858399" y="2574604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99897C2B-EB50-46F1-93B7-9946F6DA4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2558700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Cryogenic</a:t>
            </a: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nanopositioning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Abgerundetes Rechteck 3">
            <a:extLst>
              <a:ext uri="{FF2B5EF4-FFF2-40B4-BE49-F238E27FC236}">
                <a16:creationId xmlns:a16="http://schemas.microsoft.com/office/drawing/2014/main" id="{B515E9E0-04F1-46B7-B86F-FB3AD5DF6C24}"/>
              </a:ext>
            </a:extLst>
          </p:cNvPr>
          <p:cNvSpPr/>
          <p:nvPr/>
        </p:nvSpPr>
        <p:spPr>
          <a:xfrm>
            <a:off x="1858399" y="3181600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F8CC1D1-2269-46D4-978C-261873769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3165696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Closed-cycle</a:t>
            </a: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cryostats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Abgerundetes Rechteck 3">
            <a:extLst>
              <a:ext uri="{FF2B5EF4-FFF2-40B4-BE49-F238E27FC236}">
                <a16:creationId xmlns:a16="http://schemas.microsoft.com/office/drawing/2014/main" id="{65E20570-1B54-4DBC-A0E8-DDD922CDAEB9}"/>
              </a:ext>
            </a:extLst>
          </p:cNvPr>
          <p:cNvSpPr/>
          <p:nvPr/>
        </p:nvSpPr>
        <p:spPr>
          <a:xfrm>
            <a:off x="1858399" y="3788597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03DF3726-B83D-4459-94DE-7C0AB39F08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3772693"/>
            <a:ext cx="3917436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Cryogenic</a:t>
            </a:r>
            <a:r>
              <a:rPr lang="de-DE" altLang="en-US" b="1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microscopy</a:t>
            </a:r>
            <a:r>
              <a:rPr lang="de-DE" altLang="en-US" b="1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solutions</a:t>
            </a:r>
            <a:endParaRPr lang="de-DE" altLang="en-US" b="1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Bildplatzhalter 40">
            <a:extLst>
              <a:ext uri="{FF2B5EF4-FFF2-40B4-BE49-F238E27FC236}">
                <a16:creationId xmlns:a16="http://schemas.microsoft.com/office/drawing/2014/main" id="{87A6B438-98C9-4CAD-B2F7-BDF805184A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7" t="10185" r="27194" b="7752"/>
          <a:stretch/>
        </p:blipFill>
        <p:spPr>
          <a:xfrm>
            <a:off x="6631578" y="1165833"/>
            <a:ext cx="2596139" cy="2889957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A582E18-A62C-4502-817D-DAAB3EEC0290}"/>
              </a:ext>
            </a:extLst>
          </p:cNvPr>
          <p:cNvGrpSpPr/>
          <p:nvPr/>
        </p:nvGrpSpPr>
        <p:grpSpPr>
          <a:xfrm>
            <a:off x="8347163" y="2705675"/>
            <a:ext cx="3381894" cy="3644392"/>
            <a:chOff x="8347163" y="2705675"/>
            <a:chExt cx="3381894" cy="3644392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0E13165B-6AC3-4B3B-9F37-CF23B2BDC5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897"/>
            <a:stretch/>
          </p:blipFill>
          <p:spPr>
            <a:xfrm>
              <a:off x="9132918" y="2705675"/>
              <a:ext cx="2596139" cy="3644392"/>
            </a:xfrm>
            <a:prstGeom prst="rect">
              <a:avLst/>
            </a:prstGeom>
          </p:spPr>
        </p:pic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3B46D772-0546-48B4-AFCA-3371BB044804}"/>
                </a:ext>
              </a:extLst>
            </p:cNvPr>
            <p:cNvGrpSpPr/>
            <p:nvPr/>
          </p:nvGrpSpPr>
          <p:grpSpPr>
            <a:xfrm>
              <a:off x="8347163" y="5109028"/>
              <a:ext cx="2630077" cy="736933"/>
              <a:chOff x="8347163" y="5109028"/>
              <a:chExt cx="2630077" cy="736933"/>
            </a:xfrm>
          </p:grpSpPr>
          <p:sp>
            <p:nvSpPr>
              <p:cNvPr id="21" name="Rechteck: abgerundete Ecken 20">
                <a:extLst>
                  <a:ext uri="{FF2B5EF4-FFF2-40B4-BE49-F238E27FC236}">
                    <a16:creationId xmlns:a16="http://schemas.microsoft.com/office/drawing/2014/main" id="{BF0F3B27-082D-4491-B902-D1D559726513}"/>
                  </a:ext>
                </a:extLst>
              </p:cNvPr>
              <p:cNvSpPr/>
              <p:nvPr/>
            </p:nvSpPr>
            <p:spPr>
              <a:xfrm>
                <a:off x="9884734" y="5288215"/>
                <a:ext cx="1092506" cy="37855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E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 err="1">
                    <a:solidFill>
                      <a:srgbClr val="EE7204"/>
                    </a:solidFill>
                  </a:rPr>
                  <a:t>Confocal</a:t>
                </a:r>
                <a:r>
                  <a:rPr lang="de-DE" sz="1200" dirty="0">
                    <a:solidFill>
                      <a:srgbClr val="EE7204"/>
                    </a:solidFill>
                  </a:rPr>
                  <a:t> </a:t>
                </a:r>
                <a:r>
                  <a:rPr lang="de-DE" sz="1200" dirty="0" err="1">
                    <a:solidFill>
                      <a:srgbClr val="EE7204"/>
                    </a:solidFill>
                  </a:rPr>
                  <a:t>imaging</a:t>
                </a:r>
                <a:endParaRPr lang="de-DE" sz="1200" dirty="0">
                  <a:solidFill>
                    <a:srgbClr val="EE7204"/>
                  </a:solidFill>
                </a:endParaRPr>
              </a:p>
            </p:txBody>
          </p:sp>
          <p:sp>
            <p:nvSpPr>
              <p:cNvPr id="23" name="Rechteck: abgerundete Ecken 22">
                <a:extLst>
                  <a:ext uri="{FF2B5EF4-FFF2-40B4-BE49-F238E27FC236}">
                    <a16:creationId xmlns:a16="http://schemas.microsoft.com/office/drawing/2014/main" id="{6AD4DD08-3245-413B-9EFF-B6AE2827137F}"/>
                  </a:ext>
                </a:extLst>
              </p:cNvPr>
              <p:cNvSpPr/>
              <p:nvPr/>
            </p:nvSpPr>
            <p:spPr>
              <a:xfrm>
                <a:off x="8347163" y="5109028"/>
                <a:ext cx="1283658" cy="73693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E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solidFill>
                      <a:srgbClr val="EE7204"/>
                    </a:solidFill>
                  </a:rPr>
                  <a:t>Scanning probe </a:t>
                </a:r>
                <a:r>
                  <a:rPr lang="de-DE" sz="1200" dirty="0" err="1">
                    <a:solidFill>
                      <a:srgbClr val="EE7204"/>
                    </a:solidFill>
                  </a:rPr>
                  <a:t>microscopes</a:t>
                </a:r>
                <a:endParaRPr lang="de-DE" sz="1200" dirty="0">
                  <a:solidFill>
                    <a:srgbClr val="EE7204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317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 err="1">
                <a:cs typeface="Arial" panose="020B0604020202020204" pitchFamily="34" charset="0"/>
              </a:rPr>
              <a:t>attoAFM</a:t>
            </a:r>
            <a:r>
              <a:rPr lang="en-US" noProof="0" dirty="0">
                <a:cs typeface="Arial" panose="020B0604020202020204" pitchFamily="34" charset="0"/>
              </a:rPr>
              <a:t> I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0" dirty="0"/>
              <a:t>Cantilever-based atomic force microscope</a:t>
            </a:r>
          </a:p>
        </p:txBody>
      </p:sp>
      <p:pic>
        <p:nvPicPr>
          <p:cNvPr id="419841" name="Picture 1" descr="/application/files/4515/4393/5970/microscopes-afmi-herosho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6" t="18037" r="54136" b="10078"/>
          <a:stretch/>
        </p:blipFill>
        <p:spPr bwMode="auto">
          <a:xfrm>
            <a:off x="247049" y="966828"/>
            <a:ext cx="3431481" cy="514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ADC2E64-FAE6-4999-B13A-52CEDEE740DD}"/>
              </a:ext>
            </a:extLst>
          </p:cNvPr>
          <p:cNvGrpSpPr/>
          <p:nvPr/>
        </p:nvGrpSpPr>
        <p:grpSpPr>
          <a:xfrm>
            <a:off x="4499810" y="927511"/>
            <a:ext cx="7445141" cy="5665794"/>
            <a:chOff x="4499810" y="927511"/>
            <a:chExt cx="7445141" cy="5665794"/>
          </a:xfrm>
        </p:grpSpPr>
        <p:sp>
          <p:nvSpPr>
            <p:cNvPr id="97" name="Rechteck: abgerundete Ecken 96">
              <a:extLst>
                <a:ext uri="{FF2B5EF4-FFF2-40B4-BE49-F238E27FC236}">
                  <a16:creationId xmlns:a16="http://schemas.microsoft.com/office/drawing/2014/main" id="{5855C99E-1837-4CC7-99E4-D8DA8F0C6233}"/>
                </a:ext>
              </a:extLst>
            </p:cNvPr>
            <p:cNvSpPr/>
            <p:nvPr/>
          </p:nvSpPr>
          <p:spPr>
            <a:xfrm>
              <a:off x="4499810" y="927511"/>
              <a:ext cx="7445141" cy="566579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7" name="Gruppieren 6"/>
            <p:cNvGrpSpPr/>
            <p:nvPr/>
          </p:nvGrpSpPr>
          <p:grpSpPr>
            <a:xfrm>
              <a:off x="6852613" y="2121133"/>
              <a:ext cx="2119940" cy="1901864"/>
              <a:chOff x="1096332" y="4163693"/>
              <a:chExt cx="2119940" cy="1901864"/>
            </a:xfrm>
          </p:grpSpPr>
          <p:sp>
            <p:nvSpPr>
              <p:cNvPr id="8" name="AutoShape 36"/>
              <p:cNvSpPr>
                <a:spLocks noChangeArrowheads="1"/>
              </p:cNvSpPr>
              <p:nvPr/>
            </p:nvSpPr>
            <p:spPr bwMode="auto">
              <a:xfrm rot="11258264">
                <a:off x="2463022" y="5229242"/>
                <a:ext cx="142876" cy="2857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652 w 21600"/>
                  <a:gd name="T13" fmla="*/ 4538 h 21600"/>
                  <a:gd name="T14" fmla="*/ 16948 w 21600"/>
                  <a:gd name="T15" fmla="*/ 1706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CC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square" anchor="ctr"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9" name="Rectangle 37"/>
              <p:cNvSpPr>
                <a:spLocks noChangeArrowheads="1"/>
              </p:cNvSpPr>
              <p:nvPr/>
            </p:nvSpPr>
            <p:spPr bwMode="auto">
              <a:xfrm rot="16658264">
                <a:off x="1558833" y="4799156"/>
                <a:ext cx="357190" cy="715930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" flip="none" algn="tl"/>
              </a:blip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0" name="Freeform 38"/>
              <p:cNvSpPr>
                <a:spLocks/>
              </p:cNvSpPr>
              <p:nvPr/>
            </p:nvSpPr>
            <p:spPr bwMode="auto">
              <a:xfrm rot="458264">
                <a:off x="2446069" y="4163694"/>
                <a:ext cx="357182" cy="1071570"/>
              </a:xfrm>
              <a:custGeom>
                <a:avLst/>
                <a:gdLst>
                  <a:gd name="T0" fmla="*/ 0 w 140"/>
                  <a:gd name="T1" fmla="*/ 0 h 1029"/>
                  <a:gd name="T2" fmla="*/ 0 w 140"/>
                  <a:gd name="T3" fmla="*/ 3701 h 1029"/>
                  <a:gd name="T4" fmla="*/ 138 w 140"/>
                  <a:gd name="T5" fmla="*/ 3701 h 1029"/>
                  <a:gd name="T6" fmla="*/ 140 w 140"/>
                  <a:gd name="T7" fmla="*/ 0 h 10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1029"/>
                  <a:gd name="T14" fmla="*/ 140 w 140"/>
                  <a:gd name="T15" fmla="*/ 1029 h 1029"/>
                  <a:gd name="connsiteX0" fmla="*/ 0 w 10000"/>
                  <a:gd name="connsiteY0" fmla="*/ 0 h 10000"/>
                  <a:gd name="connsiteX1" fmla="*/ 0 w 10000"/>
                  <a:gd name="connsiteY1" fmla="*/ 10000 h 10000"/>
                  <a:gd name="connsiteX2" fmla="*/ 9857 w 10000"/>
                  <a:gd name="connsiteY2" fmla="*/ 10000 h 10000"/>
                  <a:gd name="connsiteX3" fmla="*/ 10000 w 10000"/>
                  <a:gd name="connsiteY3" fmla="*/ 0 h 10000"/>
                  <a:gd name="connsiteX0" fmla="*/ 0 w 9905"/>
                  <a:gd name="connsiteY0" fmla="*/ 442 h 10442"/>
                  <a:gd name="connsiteX1" fmla="*/ 0 w 9905"/>
                  <a:gd name="connsiteY1" fmla="*/ 10442 h 10442"/>
                  <a:gd name="connsiteX2" fmla="*/ 9857 w 9905"/>
                  <a:gd name="connsiteY2" fmla="*/ 10442 h 10442"/>
                  <a:gd name="connsiteX3" fmla="*/ 9299 w 9905"/>
                  <a:gd name="connsiteY3" fmla="*/ 0 h 10442"/>
                  <a:gd name="connsiteX0" fmla="*/ 1387 w 10000"/>
                  <a:gd name="connsiteY0" fmla="*/ 0 h 10000"/>
                  <a:gd name="connsiteX1" fmla="*/ 0 w 10000"/>
                  <a:gd name="connsiteY1" fmla="*/ 10000 h 10000"/>
                  <a:gd name="connsiteX2" fmla="*/ 9952 w 10000"/>
                  <a:gd name="connsiteY2" fmla="*/ 10000 h 10000"/>
                  <a:gd name="connsiteX3" fmla="*/ 9388 w 10000"/>
                  <a:gd name="connsiteY3" fmla="*/ 0 h 10000"/>
                  <a:gd name="connsiteX0" fmla="*/ 0 w 8613"/>
                  <a:gd name="connsiteY0" fmla="*/ 0 h 10000"/>
                  <a:gd name="connsiteX1" fmla="*/ 0 w 8613"/>
                  <a:gd name="connsiteY1" fmla="*/ 9453 h 10000"/>
                  <a:gd name="connsiteX2" fmla="*/ 8565 w 8613"/>
                  <a:gd name="connsiteY2" fmla="*/ 10000 h 10000"/>
                  <a:gd name="connsiteX3" fmla="*/ 8001 w 8613"/>
                  <a:gd name="connsiteY3" fmla="*/ 0 h 10000"/>
                  <a:gd name="connsiteX0" fmla="*/ 0 w 9346"/>
                  <a:gd name="connsiteY0" fmla="*/ 0 h 9453"/>
                  <a:gd name="connsiteX1" fmla="*/ 0 w 9346"/>
                  <a:gd name="connsiteY1" fmla="*/ 9453 h 9453"/>
                  <a:gd name="connsiteX2" fmla="*/ 9290 w 9346"/>
                  <a:gd name="connsiteY2" fmla="*/ 9453 h 9453"/>
                  <a:gd name="connsiteX3" fmla="*/ 9289 w 9346"/>
                  <a:gd name="connsiteY3" fmla="*/ 0 h 9453"/>
                  <a:gd name="connsiteX0" fmla="*/ 0 w 9940"/>
                  <a:gd name="connsiteY0" fmla="*/ 0 h 10000"/>
                  <a:gd name="connsiteX1" fmla="*/ 0 w 9940"/>
                  <a:gd name="connsiteY1" fmla="*/ 10000 h 10000"/>
                  <a:gd name="connsiteX2" fmla="*/ 9940 w 9940"/>
                  <a:gd name="connsiteY2" fmla="*/ 10000 h 10000"/>
                  <a:gd name="connsiteX3" fmla="*/ 9939 w 9940"/>
                  <a:gd name="connsiteY3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940" h="10000">
                    <a:moveTo>
                      <a:pt x="0" y="0"/>
                    </a:moveTo>
                    <a:lnTo>
                      <a:pt x="0" y="10000"/>
                    </a:lnTo>
                    <a:lnTo>
                      <a:pt x="9940" y="10000"/>
                    </a:lnTo>
                    <a:cubicBezTo>
                      <a:pt x="9940" y="6667"/>
                      <a:pt x="9939" y="3333"/>
                      <a:pt x="9939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1" name="Line 42"/>
              <p:cNvSpPr>
                <a:spLocks noChangeShapeType="1"/>
              </p:cNvSpPr>
              <p:nvPr/>
            </p:nvSpPr>
            <p:spPr bwMode="auto">
              <a:xfrm rot="458264">
                <a:off x="1920859" y="5480130"/>
                <a:ext cx="631902" cy="0"/>
              </a:xfrm>
              <a:prstGeom prst="line">
                <a:avLst/>
              </a:prstGeom>
              <a:solidFill>
                <a:schemeClr val="bg1">
                  <a:lumMod val="6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2" name="AutoShape 43"/>
              <p:cNvSpPr>
                <a:spLocks noChangeArrowheads="1"/>
              </p:cNvSpPr>
              <p:nvPr/>
            </p:nvSpPr>
            <p:spPr bwMode="auto">
              <a:xfrm rot="11258264">
                <a:off x="2485073" y="5520178"/>
                <a:ext cx="66930" cy="57791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3" name="AutoShape 41"/>
              <p:cNvSpPr>
                <a:spLocks noChangeArrowheads="1"/>
              </p:cNvSpPr>
              <p:nvPr/>
            </p:nvSpPr>
            <p:spPr bwMode="auto">
              <a:xfrm rot="11258264">
                <a:off x="1279085" y="5303619"/>
                <a:ext cx="954743" cy="1115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05 w 21600"/>
                  <a:gd name="T13" fmla="*/ 2314 h 21600"/>
                  <a:gd name="T14" fmla="*/ 19195 w 21600"/>
                  <a:gd name="T15" fmla="*/ 192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02" y="21600"/>
                    </a:lnTo>
                    <a:lnTo>
                      <a:pt x="2039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4" name="Freeform 46"/>
              <p:cNvSpPr>
                <a:spLocks/>
              </p:cNvSpPr>
              <p:nvPr/>
            </p:nvSpPr>
            <p:spPr bwMode="auto">
              <a:xfrm rot="458264">
                <a:off x="1096332" y="4192648"/>
                <a:ext cx="1357341" cy="785806"/>
              </a:xfrm>
              <a:custGeom>
                <a:avLst/>
                <a:gdLst>
                  <a:gd name="T0" fmla="*/ 0 w 695"/>
                  <a:gd name="T1" fmla="*/ 1165 h 1166"/>
                  <a:gd name="T2" fmla="*/ 695 w 695"/>
                  <a:gd name="T3" fmla="*/ 1166 h 1166"/>
                  <a:gd name="T4" fmla="*/ 695 w 695"/>
                  <a:gd name="T5" fmla="*/ 0 h 1166"/>
                  <a:gd name="T6" fmla="*/ 0 60000 65536"/>
                  <a:gd name="T7" fmla="*/ 0 60000 65536"/>
                  <a:gd name="T8" fmla="*/ 0 60000 65536"/>
                  <a:gd name="T9" fmla="*/ 0 w 695"/>
                  <a:gd name="T10" fmla="*/ 0 h 1166"/>
                  <a:gd name="T11" fmla="*/ 695 w 695"/>
                  <a:gd name="T12" fmla="*/ 1166 h 1166"/>
                  <a:gd name="connsiteX0" fmla="*/ 0 w 11632"/>
                  <a:gd name="connsiteY0" fmla="*/ 21596 h 25204"/>
                  <a:gd name="connsiteX1" fmla="*/ 10000 w 11632"/>
                  <a:gd name="connsiteY1" fmla="*/ 21605 h 25204"/>
                  <a:gd name="connsiteX2" fmla="*/ 9789 w 11632"/>
                  <a:gd name="connsiteY2" fmla="*/ 0 h 25204"/>
                  <a:gd name="connsiteX0" fmla="*/ 0 w 11632"/>
                  <a:gd name="connsiteY0" fmla="*/ 21596 h 25204"/>
                  <a:gd name="connsiteX1" fmla="*/ 10000 w 11632"/>
                  <a:gd name="connsiteY1" fmla="*/ 21605 h 25204"/>
                  <a:gd name="connsiteX2" fmla="*/ 9789 w 11632"/>
                  <a:gd name="connsiteY2" fmla="*/ 0 h 25204"/>
                  <a:gd name="connsiteX0" fmla="*/ 0 w 11632"/>
                  <a:gd name="connsiteY0" fmla="*/ 21596 h 21913"/>
                  <a:gd name="connsiteX1" fmla="*/ 10000 w 11632"/>
                  <a:gd name="connsiteY1" fmla="*/ 21605 h 21913"/>
                  <a:gd name="connsiteX2" fmla="*/ 9789 w 11632"/>
                  <a:gd name="connsiteY2" fmla="*/ 0 h 21913"/>
                  <a:gd name="connsiteX0" fmla="*/ 0 w 11632"/>
                  <a:gd name="connsiteY0" fmla="*/ 21596 h 21605"/>
                  <a:gd name="connsiteX1" fmla="*/ 10000 w 11632"/>
                  <a:gd name="connsiteY1" fmla="*/ 21605 h 21605"/>
                  <a:gd name="connsiteX2" fmla="*/ 9789 w 11632"/>
                  <a:gd name="connsiteY2" fmla="*/ 0 h 21605"/>
                  <a:gd name="connsiteX0" fmla="*/ 0 w 10000"/>
                  <a:gd name="connsiteY0" fmla="*/ 21596 h 21605"/>
                  <a:gd name="connsiteX1" fmla="*/ 10000 w 10000"/>
                  <a:gd name="connsiteY1" fmla="*/ 21605 h 21605"/>
                  <a:gd name="connsiteX2" fmla="*/ 9789 w 10000"/>
                  <a:gd name="connsiteY2" fmla="*/ 0 h 21605"/>
                  <a:gd name="connsiteX0" fmla="*/ 0 w 10374"/>
                  <a:gd name="connsiteY0" fmla="*/ 21596 h 21605"/>
                  <a:gd name="connsiteX1" fmla="*/ 10000 w 10374"/>
                  <a:gd name="connsiteY1" fmla="*/ 21605 h 21605"/>
                  <a:gd name="connsiteX2" fmla="*/ 10304 w 10374"/>
                  <a:gd name="connsiteY2" fmla="*/ 0 h 21605"/>
                  <a:gd name="connsiteX0" fmla="*/ 0 w 10000"/>
                  <a:gd name="connsiteY0" fmla="*/ 21596 h 21605"/>
                  <a:gd name="connsiteX1" fmla="*/ 10000 w 10000"/>
                  <a:gd name="connsiteY1" fmla="*/ 21605 h 21605"/>
                  <a:gd name="connsiteX2" fmla="*/ 9789 w 10000"/>
                  <a:gd name="connsiteY2" fmla="*/ 0 h 21605"/>
                  <a:gd name="connsiteX0" fmla="*/ 0 w 9859"/>
                  <a:gd name="connsiteY0" fmla="*/ 21596 h 21596"/>
                  <a:gd name="connsiteX1" fmla="*/ 9789 w 9859"/>
                  <a:gd name="connsiteY1" fmla="*/ 21276 h 21596"/>
                  <a:gd name="connsiteX2" fmla="*/ 9789 w 9859"/>
                  <a:gd name="connsiteY2" fmla="*/ 0 h 21596"/>
                  <a:gd name="connsiteX0" fmla="*/ 0 w 9929"/>
                  <a:gd name="connsiteY0" fmla="*/ 10000 h 10000"/>
                  <a:gd name="connsiteX1" fmla="*/ 9929 w 9929"/>
                  <a:gd name="connsiteY1" fmla="*/ 9852 h 10000"/>
                  <a:gd name="connsiteX2" fmla="*/ 9929 w 9929"/>
                  <a:gd name="connsiteY2" fmla="*/ 0 h 10000"/>
                  <a:gd name="connsiteX0" fmla="*/ 0 w 10000"/>
                  <a:gd name="connsiteY0" fmla="*/ 9852 h 9852"/>
                  <a:gd name="connsiteX1" fmla="*/ 10000 w 10000"/>
                  <a:gd name="connsiteY1" fmla="*/ 9852 h 9852"/>
                  <a:gd name="connsiteX2" fmla="*/ 10000 w 10000"/>
                  <a:gd name="connsiteY2" fmla="*/ 0 h 9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9852">
                    <a:moveTo>
                      <a:pt x="0" y="9852"/>
                    </a:moveTo>
                    <a:lnTo>
                      <a:pt x="10000" y="9852"/>
                    </a:lnTo>
                    <a:lnTo>
                      <a:pt x="10000" y="0"/>
                    </a:lnTo>
                  </a:path>
                </a:pathLst>
              </a:custGeom>
              <a:gradFill flip="none" rotWithShape="1">
                <a:gsLst>
                  <a:gs pos="84000">
                    <a:schemeClr val="bg1">
                      <a:lumMod val="50000"/>
                    </a:schemeClr>
                  </a:gs>
                  <a:gs pos="48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27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square" anchor="ctr"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5" name="Rectangle 33"/>
              <p:cNvSpPr>
                <a:spLocks noChangeArrowheads="1"/>
              </p:cNvSpPr>
              <p:nvPr/>
            </p:nvSpPr>
            <p:spPr bwMode="auto">
              <a:xfrm>
                <a:off x="1797047" y="5886169"/>
                <a:ext cx="1419225" cy="179388"/>
              </a:xfrm>
              <a:prstGeom prst="rect">
                <a:avLst/>
              </a:prstGeom>
              <a:solidFill>
                <a:schemeClr val="bg2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6" name="Freihandform 15"/>
              <p:cNvSpPr/>
              <p:nvPr/>
            </p:nvSpPr>
            <p:spPr>
              <a:xfrm>
                <a:off x="2000251" y="5798170"/>
                <a:ext cx="1000133" cy="88004"/>
              </a:xfrm>
              <a:custGeom>
                <a:avLst/>
                <a:gdLst>
                  <a:gd name="connsiteX0" fmla="*/ 0 w 1490458"/>
                  <a:gd name="connsiteY0" fmla="*/ 159026 h 340179"/>
                  <a:gd name="connsiteX1" fmla="*/ 29817 w 1490458"/>
                  <a:gd name="connsiteY1" fmla="*/ 139148 h 340179"/>
                  <a:gd name="connsiteX2" fmla="*/ 89452 w 1490458"/>
                  <a:gd name="connsiteY2" fmla="*/ 79513 h 340179"/>
                  <a:gd name="connsiteX3" fmla="*/ 159026 w 1490458"/>
                  <a:gd name="connsiteY3" fmla="*/ 49695 h 340179"/>
                  <a:gd name="connsiteX4" fmla="*/ 308113 w 1490458"/>
                  <a:gd name="connsiteY4" fmla="*/ 59635 h 340179"/>
                  <a:gd name="connsiteX5" fmla="*/ 417443 w 1490458"/>
                  <a:gd name="connsiteY5" fmla="*/ 149087 h 340179"/>
                  <a:gd name="connsiteX6" fmla="*/ 437322 w 1490458"/>
                  <a:gd name="connsiteY6" fmla="*/ 178904 h 340179"/>
                  <a:gd name="connsiteX7" fmla="*/ 477078 w 1490458"/>
                  <a:gd name="connsiteY7" fmla="*/ 198782 h 340179"/>
                  <a:gd name="connsiteX8" fmla="*/ 506895 w 1490458"/>
                  <a:gd name="connsiteY8" fmla="*/ 218661 h 340179"/>
                  <a:gd name="connsiteX9" fmla="*/ 596348 w 1490458"/>
                  <a:gd name="connsiteY9" fmla="*/ 208721 h 340179"/>
                  <a:gd name="connsiteX10" fmla="*/ 675861 w 1490458"/>
                  <a:gd name="connsiteY10" fmla="*/ 139148 h 340179"/>
                  <a:gd name="connsiteX11" fmla="*/ 695739 w 1490458"/>
                  <a:gd name="connsiteY11" fmla="*/ 119269 h 340179"/>
                  <a:gd name="connsiteX12" fmla="*/ 765313 w 1490458"/>
                  <a:gd name="connsiteY12" fmla="*/ 29817 h 340179"/>
                  <a:gd name="connsiteX13" fmla="*/ 824948 w 1490458"/>
                  <a:gd name="connsiteY13" fmla="*/ 0 h 340179"/>
                  <a:gd name="connsiteX14" fmla="*/ 884582 w 1490458"/>
                  <a:gd name="connsiteY14" fmla="*/ 9939 h 340179"/>
                  <a:gd name="connsiteX15" fmla="*/ 934278 w 1490458"/>
                  <a:gd name="connsiteY15" fmla="*/ 59635 h 340179"/>
                  <a:gd name="connsiteX16" fmla="*/ 964095 w 1490458"/>
                  <a:gd name="connsiteY16" fmla="*/ 89452 h 340179"/>
                  <a:gd name="connsiteX17" fmla="*/ 983974 w 1490458"/>
                  <a:gd name="connsiteY17" fmla="*/ 109330 h 340179"/>
                  <a:gd name="connsiteX18" fmla="*/ 1013791 w 1490458"/>
                  <a:gd name="connsiteY18" fmla="*/ 129208 h 340179"/>
                  <a:gd name="connsiteX19" fmla="*/ 1083365 w 1490458"/>
                  <a:gd name="connsiteY19" fmla="*/ 119269 h 340179"/>
                  <a:gd name="connsiteX20" fmla="*/ 1103243 w 1490458"/>
                  <a:gd name="connsiteY20" fmla="*/ 89452 h 340179"/>
                  <a:gd name="connsiteX21" fmla="*/ 1123122 w 1490458"/>
                  <a:gd name="connsiteY21" fmla="*/ 69574 h 340179"/>
                  <a:gd name="connsiteX22" fmla="*/ 1143000 w 1490458"/>
                  <a:gd name="connsiteY22" fmla="*/ 99391 h 340179"/>
                  <a:gd name="connsiteX23" fmla="*/ 1152939 w 1490458"/>
                  <a:gd name="connsiteY23" fmla="*/ 129208 h 340179"/>
                  <a:gd name="connsiteX24" fmla="*/ 1182756 w 1490458"/>
                  <a:gd name="connsiteY24" fmla="*/ 149087 h 340179"/>
                  <a:gd name="connsiteX25" fmla="*/ 1272209 w 1490458"/>
                  <a:gd name="connsiteY25" fmla="*/ 139148 h 340179"/>
                  <a:gd name="connsiteX26" fmla="*/ 1331843 w 1490458"/>
                  <a:gd name="connsiteY26" fmla="*/ 99391 h 340179"/>
                  <a:gd name="connsiteX27" fmla="*/ 1361661 w 1490458"/>
                  <a:gd name="connsiteY27" fmla="*/ 89452 h 340179"/>
                  <a:gd name="connsiteX28" fmla="*/ 1411356 w 1490458"/>
                  <a:gd name="connsiteY28" fmla="*/ 318052 h 340179"/>
                  <a:gd name="connsiteX29" fmla="*/ 1341782 w 1490458"/>
                  <a:gd name="connsiteY29" fmla="*/ 327991 h 340179"/>
                  <a:gd name="connsiteX30" fmla="*/ 1192695 w 1490458"/>
                  <a:gd name="connsiteY30" fmla="*/ 337930 h 340179"/>
                  <a:gd name="connsiteX31" fmla="*/ 824948 w 1490458"/>
                  <a:gd name="connsiteY31" fmla="*/ 327991 h 340179"/>
                  <a:gd name="connsiteX32" fmla="*/ 755374 w 1490458"/>
                  <a:gd name="connsiteY32" fmla="*/ 318052 h 340179"/>
                  <a:gd name="connsiteX33" fmla="*/ 636104 w 1490458"/>
                  <a:gd name="connsiteY33" fmla="*/ 298174 h 340179"/>
                  <a:gd name="connsiteX34" fmla="*/ 477078 w 1490458"/>
                  <a:gd name="connsiteY34" fmla="*/ 268356 h 340179"/>
                  <a:gd name="connsiteX35" fmla="*/ 29817 w 1490458"/>
                  <a:gd name="connsiteY35" fmla="*/ 258417 h 340179"/>
                  <a:gd name="connsiteX36" fmla="*/ 0 w 1490458"/>
                  <a:gd name="connsiteY36" fmla="*/ 159026 h 340179"/>
                  <a:gd name="connsiteX0" fmla="*/ 0 w 1490458"/>
                  <a:gd name="connsiteY0" fmla="*/ 159026 h 340179"/>
                  <a:gd name="connsiteX1" fmla="*/ 29817 w 1490458"/>
                  <a:gd name="connsiteY1" fmla="*/ 139148 h 340179"/>
                  <a:gd name="connsiteX2" fmla="*/ 89452 w 1490458"/>
                  <a:gd name="connsiteY2" fmla="*/ 79513 h 340179"/>
                  <a:gd name="connsiteX3" fmla="*/ 159026 w 1490458"/>
                  <a:gd name="connsiteY3" fmla="*/ 49695 h 340179"/>
                  <a:gd name="connsiteX4" fmla="*/ 308113 w 1490458"/>
                  <a:gd name="connsiteY4" fmla="*/ 59635 h 340179"/>
                  <a:gd name="connsiteX5" fmla="*/ 417443 w 1490458"/>
                  <a:gd name="connsiteY5" fmla="*/ 149087 h 340179"/>
                  <a:gd name="connsiteX6" fmla="*/ 437322 w 1490458"/>
                  <a:gd name="connsiteY6" fmla="*/ 178904 h 340179"/>
                  <a:gd name="connsiteX7" fmla="*/ 477078 w 1490458"/>
                  <a:gd name="connsiteY7" fmla="*/ 198782 h 340179"/>
                  <a:gd name="connsiteX8" fmla="*/ 506895 w 1490458"/>
                  <a:gd name="connsiteY8" fmla="*/ 218661 h 340179"/>
                  <a:gd name="connsiteX9" fmla="*/ 596348 w 1490458"/>
                  <a:gd name="connsiteY9" fmla="*/ 208721 h 340179"/>
                  <a:gd name="connsiteX10" fmla="*/ 675861 w 1490458"/>
                  <a:gd name="connsiteY10" fmla="*/ 139148 h 340179"/>
                  <a:gd name="connsiteX11" fmla="*/ 695739 w 1490458"/>
                  <a:gd name="connsiteY11" fmla="*/ 119269 h 340179"/>
                  <a:gd name="connsiteX12" fmla="*/ 765313 w 1490458"/>
                  <a:gd name="connsiteY12" fmla="*/ 29817 h 340179"/>
                  <a:gd name="connsiteX13" fmla="*/ 824948 w 1490458"/>
                  <a:gd name="connsiteY13" fmla="*/ 0 h 340179"/>
                  <a:gd name="connsiteX14" fmla="*/ 884582 w 1490458"/>
                  <a:gd name="connsiteY14" fmla="*/ 9939 h 340179"/>
                  <a:gd name="connsiteX15" fmla="*/ 934278 w 1490458"/>
                  <a:gd name="connsiteY15" fmla="*/ 59635 h 340179"/>
                  <a:gd name="connsiteX16" fmla="*/ 964095 w 1490458"/>
                  <a:gd name="connsiteY16" fmla="*/ 89452 h 340179"/>
                  <a:gd name="connsiteX17" fmla="*/ 983974 w 1490458"/>
                  <a:gd name="connsiteY17" fmla="*/ 109330 h 340179"/>
                  <a:gd name="connsiteX18" fmla="*/ 1013791 w 1490458"/>
                  <a:gd name="connsiteY18" fmla="*/ 129208 h 340179"/>
                  <a:gd name="connsiteX19" fmla="*/ 1083365 w 1490458"/>
                  <a:gd name="connsiteY19" fmla="*/ 119269 h 340179"/>
                  <a:gd name="connsiteX20" fmla="*/ 1103243 w 1490458"/>
                  <a:gd name="connsiteY20" fmla="*/ 89452 h 340179"/>
                  <a:gd name="connsiteX21" fmla="*/ 1123122 w 1490458"/>
                  <a:gd name="connsiteY21" fmla="*/ 69574 h 340179"/>
                  <a:gd name="connsiteX22" fmla="*/ 1143000 w 1490458"/>
                  <a:gd name="connsiteY22" fmla="*/ 99391 h 340179"/>
                  <a:gd name="connsiteX23" fmla="*/ 1152939 w 1490458"/>
                  <a:gd name="connsiteY23" fmla="*/ 129208 h 340179"/>
                  <a:gd name="connsiteX24" fmla="*/ 1182756 w 1490458"/>
                  <a:gd name="connsiteY24" fmla="*/ 149087 h 340179"/>
                  <a:gd name="connsiteX25" fmla="*/ 1272209 w 1490458"/>
                  <a:gd name="connsiteY25" fmla="*/ 139148 h 340179"/>
                  <a:gd name="connsiteX26" fmla="*/ 1331843 w 1490458"/>
                  <a:gd name="connsiteY26" fmla="*/ 99391 h 340179"/>
                  <a:gd name="connsiteX27" fmla="*/ 1361661 w 1490458"/>
                  <a:gd name="connsiteY27" fmla="*/ 89452 h 340179"/>
                  <a:gd name="connsiteX28" fmla="*/ 1411356 w 1490458"/>
                  <a:gd name="connsiteY28" fmla="*/ 318052 h 340179"/>
                  <a:gd name="connsiteX29" fmla="*/ 1341782 w 1490458"/>
                  <a:gd name="connsiteY29" fmla="*/ 327991 h 340179"/>
                  <a:gd name="connsiteX30" fmla="*/ 1192695 w 1490458"/>
                  <a:gd name="connsiteY30" fmla="*/ 337930 h 340179"/>
                  <a:gd name="connsiteX31" fmla="*/ 755374 w 1490458"/>
                  <a:gd name="connsiteY31" fmla="*/ 318052 h 340179"/>
                  <a:gd name="connsiteX32" fmla="*/ 636104 w 1490458"/>
                  <a:gd name="connsiteY32" fmla="*/ 298174 h 340179"/>
                  <a:gd name="connsiteX33" fmla="*/ 477078 w 1490458"/>
                  <a:gd name="connsiteY33" fmla="*/ 268356 h 340179"/>
                  <a:gd name="connsiteX34" fmla="*/ 29817 w 1490458"/>
                  <a:gd name="connsiteY34" fmla="*/ 258417 h 340179"/>
                  <a:gd name="connsiteX35" fmla="*/ 0 w 1490458"/>
                  <a:gd name="connsiteY35" fmla="*/ 159026 h 340179"/>
                  <a:gd name="connsiteX0" fmla="*/ 0 w 1490458"/>
                  <a:gd name="connsiteY0" fmla="*/ 159026 h 340179"/>
                  <a:gd name="connsiteX1" fmla="*/ 29817 w 1490458"/>
                  <a:gd name="connsiteY1" fmla="*/ 139148 h 340179"/>
                  <a:gd name="connsiteX2" fmla="*/ 89452 w 1490458"/>
                  <a:gd name="connsiteY2" fmla="*/ 79513 h 340179"/>
                  <a:gd name="connsiteX3" fmla="*/ 159026 w 1490458"/>
                  <a:gd name="connsiteY3" fmla="*/ 49695 h 340179"/>
                  <a:gd name="connsiteX4" fmla="*/ 308113 w 1490458"/>
                  <a:gd name="connsiteY4" fmla="*/ 59635 h 340179"/>
                  <a:gd name="connsiteX5" fmla="*/ 417443 w 1490458"/>
                  <a:gd name="connsiteY5" fmla="*/ 149087 h 340179"/>
                  <a:gd name="connsiteX6" fmla="*/ 437322 w 1490458"/>
                  <a:gd name="connsiteY6" fmla="*/ 178904 h 340179"/>
                  <a:gd name="connsiteX7" fmla="*/ 477078 w 1490458"/>
                  <a:gd name="connsiteY7" fmla="*/ 198782 h 340179"/>
                  <a:gd name="connsiteX8" fmla="*/ 506895 w 1490458"/>
                  <a:gd name="connsiteY8" fmla="*/ 218661 h 340179"/>
                  <a:gd name="connsiteX9" fmla="*/ 596348 w 1490458"/>
                  <a:gd name="connsiteY9" fmla="*/ 208721 h 340179"/>
                  <a:gd name="connsiteX10" fmla="*/ 675861 w 1490458"/>
                  <a:gd name="connsiteY10" fmla="*/ 139148 h 340179"/>
                  <a:gd name="connsiteX11" fmla="*/ 695739 w 1490458"/>
                  <a:gd name="connsiteY11" fmla="*/ 119269 h 340179"/>
                  <a:gd name="connsiteX12" fmla="*/ 765313 w 1490458"/>
                  <a:gd name="connsiteY12" fmla="*/ 29817 h 340179"/>
                  <a:gd name="connsiteX13" fmla="*/ 824948 w 1490458"/>
                  <a:gd name="connsiteY13" fmla="*/ 0 h 340179"/>
                  <a:gd name="connsiteX14" fmla="*/ 884582 w 1490458"/>
                  <a:gd name="connsiteY14" fmla="*/ 9939 h 340179"/>
                  <a:gd name="connsiteX15" fmla="*/ 934278 w 1490458"/>
                  <a:gd name="connsiteY15" fmla="*/ 59635 h 340179"/>
                  <a:gd name="connsiteX16" fmla="*/ 964095 w 1490458"/>
                  <a:gd name="connsiteY16" fmla="*/ 89452 h 340179"/>
                  <a:gd name="connsiteX17" fmla="*/ 983974 w 1490458"/>
                  <a:gd name="connsiteY17" fmla="*/ 109330 h 340179"/>
                  <a:gd name="connsiteX18" fmla="*/ 1013791 w 1490458"/>
                  <a:gd name="connsiteY18" fmla="*/ 129208 h 340179"/>
                  <a:gd name="connsiteX19" fmla="*/ 1083365 w 1490458"/>
                  <a:gd name="connsiteY19" fmla="*/ 119269 h 340179"/>
                  <a:gd name="connsiteX20" fmla="*/ 1103243 w 1490458"/>
                  <a:gd name="connsiteY20" fmla="*/ 89452 h 340179"/>
                  <a:gd name="connsiteX21" fmla="*/ 1123122 w 1490458"/>
                  <a:gd name="connsiteY21" fmla="*/ 69574 h 340179"/>
                  <a:gd name="connsiteX22" fmla="*/ 1143000 w 1490458"/>
                  <a:gd name="connsiteY22" fmla="*/ 99391 h 340179"/>
                  <a:gd name="connsiteX23" fmla="*/ 1152939 w 1490458"/>
                  <a:gd name="connsiteY23" fmla="*/ 129208 h 340179"/>
                  <a:gd name="connsiteX24" fmla="*/ 1182756 w 1490458"/>
                  <a:gd name="connsiteY24" fmla="*/ 149087 h 340179"/>
                  <a:gd name="connsiteX25" fmla="*/ 1272209 w 1490458"/>
                  <a:gd name="connsiteY25" fmla="*/ 139148 h 340179"/>
                  <a:gd name="connsiteX26" fmla="*/ 1331843 w 1490458"/>
                  <a:gd name="connsiteY26" fmla="*/ 99391 h 340179"/>
                  <a:gd name="connsiteX27" fmla="*/ 1361661 w 1490458"/>
                  <a:gd name="connsiteY27" fmla="*/ 89452 h 340179"/>
                  <a:gd name="connsiteX28" fmla="*/ 1411356 w 1490458"/>
                  <a:gd name="connsiteY28" fmla="*/ 318052 h 340179"/>
                  <a:gd name="connsiteX29" fmla="*/ 1341782 w 1490458"/>
                  <a:gd name="connsiteY29" fmla="*/ 327991 h 340179"/>
                  <a:gd name="connsiteX30" fmla="*/ 1192695 w 1490458"/>
                  <a:gd name="connsiteY30" fmla="*/ 337930 h 340179"/>
                  <a:gd name="connsiteX31" fmla="*/ 636104 w 1490458"/>
                  <a:gd name="connsiteY31" fmla="*/ 298174 h 340179"/>
                  <a:gd name="connsiteX32" fmla="*/ 477078 w 1490458"/>
                  <a:gd name="connsiteY32" fmla="*/ 268356 h 340179"/>
                  <a:gd name="connsiteX33" fmla="*/ 29817 w 1490458"/>
                  <a:gd name="connsiteY33" fmla="*/ 258417 h 340179"/>
                  <a:gd name="connsiteX34" fmla="*/ 0 w 1490458"/>
                  <a:gd name="connsiteY34" fmla="*/ 159026 h 340179"/>
                  <a:gd name="connsiteX0" fmla="*/ 0 w 1490458"/>
                  <a:gd name="connsiteY0" fmla="*/ 159026 h 340179"/>
                  <a:gd name="connsiteX1" fmla="*/ 29817 w 1490458"/>
                  <a:gd name="connsiteY1" fmla="*/ 139148 h 340179"/>
                  <a:gd name="connsiteX2" fmla="*/ 89452 w 1490458"/>
                  <a:gd name="connsiteY2" fmla="*/ 79513 h 340179"/>
                  <a:gd name="connsiteX3" fmla="*/ 159026 w 1490458"/>
                  <a:gd name="connsiteY3" fmla="*/ 49695 h 340179"/>
                  <a:gd name="connsiteX4" fmla="*/ 308113 w 1490458"/>
                  <a:gd name="connsiteY4" fmla="*/ 59635 h 340179"/>
                  <a:gd name="connsiteX5" fmla="*/ 417443 w 1490458"/>
                  <a:gd name="connsiteY5" fmla="*/ 149087 h 340179"/>
                  <a:gd name="connsiteX6" fmla="*/ 437322 w 1490458"/>
                  <a:gd name="connsiteY6" fmla="*/ 178904 h 340179"/>
                  <a:gd name="connsiteX7" fmla="*/ 477078 w 1490458"/>
                  <a:gd name="connsiteY7" fmla="*/ 198782 h 340179"/>
                  <a:gd name="connsiteX8" fmla="*/ 506895 w 1490458"/>
                  <a:gd name="connsiteY8" fmla="*/ 218661 h 340179"/>
                  <a:gd name="connsiteX9" fmla="*/ 596348 w 1490458"/>
                  <a:gd name="connsiteY9" fmla="*/ 208721 h 340179"/>
                  <a:gd name="connsiteX10" fmla="*/ 675861 w 1490458"/>
                  <a:gd name="connsiteY10" fmla="*/ 139148 h 340179"/>
                  <a:gd name="connsiteX11" fmla="*/ 695739 w 1490458"/>
                  <a:gd name="connsiteY11" fmla="*/ 119269 h 340179"/>
                  <a:gd name="connsiteX12" fmla="*/ 765313 w 1490458"/>
                  <a:gd name="connsiteY12" fmla="*/ 29817 h 340179"/>
                  <a:gd name="connsiteX13" fmla="*/ 824948 w 1490458"/>
                  <a:gd name="connsiteY13" fmla="*/ 0 h 340179"/>
                  <a:gd name="connsiteX14" fmla="*/ 884582 w 1490458"/>
                  <a:gd name="connsiteY14" fmla="*/ 9939 h 340179"/>
                  <a:gd name="connsiteX15" fmla="*/ 934278 w 1490458"/>
                  <a:gd name="connsiteY15" fmla="*/ 59635 h 340179"/>
                  <a:gd name="connsiteX16" fmla="*/ 964095 w 1490458"/>
                  <a:gd name="connsiteY16" fmla="*/ 89452 h 340179"/>
                  <a:gd name="connsiteX17" fmla="*/ 983974 w 1490458"/>
                  <a:gd name="connsiteY17" fmla="*/ 109330 h 340179"/>
                  <a:gd name="connsiteX18" fmla="*/ 1013791 w 1490458"/>
                  <a:gd name="connsiteY18" fmla="*/ 129208 h 340179"/>
                  <a:gd name="connsiteX19" fmla="*/ 1083365 w 1490458"/>
                  <a:gd name="connsiteY19" fmla="*/ 119269 h 340179"/>
                  <a:gd name="connsiteX20" fmla="*/ 1103243 w 1490458"/>
                  <a:gd name="connsiteY20" fmla="*/ 89452 h 340179"/>
                  <a:gd name="connsiteX21" fmla="*/ 1123122 w 1490458"/>
                  <a:gd name="connsiteY21" fmla="*/ 69574 h 340179"/>
                  <a:gd name="connsiteX22" fmla="*/ 1143000 w 1490458"/>
                  <a:gd name="connsiteY22" fmla="*/ 99391 h 340179"/>
                  <a:gd name="connsiteX23" fmla="*/ 1152939 w 1490458"/>
                  <a:gd name="connsiteY23" fmla="*/ 129208 h 340179"/>
                  <a:gd name="connsiteX24" fmla="*/ 1182756 w 1490458"/>
                  <a:gd name="connsiteY24" fmla="*/ 149087 h 340179"/>
                  <a:gd name="connsiteX25" fmla="*/ 1272209 w 1490458"/>
                  <a:gd name="connsiteY25" fmla="*/ 139148 h 340179"/>
                  <a:gd name="connsiteX26" fmla="*/ 1331843 w 1490458"/>
                  <a:gd name="connsiteY26" fmla="*/ 99391 h 340179"/>
                  <a:gd name="connsiteX27" fmla="*/ 1361661 w 1490458"/>
                  <a:gd name="connsiteY27" fmla="*/ 89452 h 340179"/>
                  <a:gd name="connsiteX28" fmla="*/ 1411356 w 1490458"/>
                  <a:gd name="connsiteY28" fmla="*/ 318052 h 340179"/>
                  <a:gd name="connsiteX29" fmla="*/ 1341782 w 1490458"/>
                  <a:gd name="connsiteY29" fmla="*/ 327991 h 340179"/>
                  <a:gd name="connsiteX30" fmla="*/ 1192695 w 1490458"/>
                  <a:gd name="connsiteY30" fmla="*/ 337930 h 340179"/>
                  <a:gd name="connsiteX31" fmla="*/ 477078 w 1490458"/>
                  <a:gd name="connsiteY31" fmla="*/ 268356 h 340179"/>
                  <a:gd name="connsiteX32" fmla="*/ 29817 w 1490458"/>
                  <a:gd name="connsiteY32" fmla="*/ 258417 h 340179"/>
                  <a:gd name="connsiteX33" fmla="*/ 0 w 1490458"/>
                  <a:gd name="connsiteY33" fmla="*/ 159026 h 340179"/>
                  <a:gd name="connsiteX0" fmla="*/ 0 w 1490458"/>
                  <a:gd name="connsiteY0" fmla="*/ 159026 h 340179"/>
                  <a:gd name="connsiteX1" fmla="*/ 29817 w 1490458"/>
                  <a:gd name="connsiteY1" fmla="*/ 139148 h 340179"/>
                  <a:gd name="connsiteX2" fmla="*/ 89452 w 1490458"/>
                  <a:gd name="connsiteY2" fmla="*/ 79513 h 340179"/>
                  <a:gd name="connsiteX3" fmla="*/ 159026 w 1490458"/>
                  <a:gd name="connsiteY3" fmla="*/ 49695 h 340179"/>
                  <a:gd name="connsiteX4" fmla="*/ 308113 w 1490458"/>
                  <a:gd name="connsiteY4" fmla="*/ 59635 h 340179"/>
                  <a:gd name="connsiteX5" fmla="*/ 417443 w 1490458"/>
                  <a:gd name="connsiteY5" fmla="*/ 149087 h 340179"/>
                  <a:gd name="connsiteX6" fmla="*/ 437322 w 1490458"/>
                  <a:gd name="connsiteY6" fmla="*/ 178904 h 340179"/>
                  <a:gd name="connsiteX7" fmla="*/ 477078 w 1490458"/>
                  <a:gd name="connsiteY7" fmla="*/ 198782 h 340179"/>
                  <a:gd name="connsiteX8" fmla="*/ 506895 w 1490458"/>
                  <a:gd name="connsiteY8" fmla="*/ 218661 h 340179"/>
                  <a:gd name="connsiteX9" fmla="*/ 596348 w 1490458"/>
                  <a:gd name="connsiteY9" fmla="*/ 208721 h 340179"/>
                  <a:gd name="connsiteX10" fmla="*/ 675861 w 1490458"/>
                  <a:gd name="connsiteY10" fmla="*/ 139148 h 340179"/>
                  <a:gd name="connsiteX11" fmla="*/ 695739 w 1490458"/>
                  <a:gd name="connsiteY11" fmla="*/ 119269 h 340179"/>
                  <a:gd name="connsiteX12" fmla="*/ 765313 w 1490458"/>
                  <a:gd name="connsiteY12" fmla="*/ 29817 h 340179"/>
                  <a:gd name="connsiteX13" fmla="*/ 824948 w 1490458"/>
                  <a:gd name="connsiteY13" fmla="*/ 0 h 340179"/>
                  <a:gd name="connsiteX14" fmla="*/ 884582 w 1490458"/>
                  <a:gd name="connsiteY14" fmla="*/ 9939 h 340179"/>
                  <a:gd name="connsiteX15" fmla="*/ 934278 w 1490458"/>
                  <a:gd name="connsiteY15" fmla="*/ 59635 h 340179"/>
                  <a:gd name="connsiteX16" fmla="*/ 964095 w 1490458"/>
                  <a:gd name="connsiteY16" fmla="*/ 89452 h 340179"/>
                  <a:gd name="connsiteX17" fmla="*/ 983974 w 1490458"/>
                  <a:gd name="connsiteY17" fmla="*/ 109330 h 340179"/>
                  <a:gd name="connsiteX18" fmla="*/ 1013791 w 1490458"/>
                  <a:gd name="connsiteY18" fmla="*/ 129208 h 340179"/>
                  <a:gd name="connsiteX19" fmla="*/ 1083365 w 1490458"/>
                  <a:gd name="connsiteY19" fmla="*/ 119269 h 340179"/>
                  <a:gd name="connsiteX20" fmla="*/ 1103243 w 1490458"/>
                  <a:gd name="connsiteY20" fmla="*/ 89452 h 340179"/>
                  <a:gd name="connsiteX21" fmla="*/ 1123122 w 1490458"/>
                  <a:gd name="connsiteY21" fmla="*/ 69574 h 340179"/>
                  <a:gd name="connsiteX22" fmla="*/ 1143000 w 1490458"/>
                  <a:gd name="connsiteY22" fmla="*/ 99391 h 340179"/>
                  <a:gd name="connsiteX23" fmla="*/ 1152939 w 1490458"/>
                  <a:gd name="connsiteY23" fmla="*/ 129208 h 340179"/>
                  <a:gd name="connsiteX24" fmla="*/ 1182756 w 1490458"/>
                  <a:gd name="connsiteY24" fmla="*/ 149087 h 340179"/>
                  <a:gd name="connsiteX25" fmla="*/ 1272209 w 1490458"/>
                  <a:gd name="connsiteY25" fmla="*/ 139148 h 340179"/>
                  <a:gd name="connsiteX26" fmla="*/ 1331843 w 1490458"/>
                  <a:gd name="connsiteY26" fmla="*/ 99391 h 340179"/>
                  <a:gd name="connsiteX27" fmla="*/ 1361661 w 1490458"/>
                  <a:gd name="connsiteY27" fmla="*/ 89452 h 340179"/>
                  <a:gd name="connsiteX28" fmla="*/ 1411356 w 1490458"/>
                  <a:gd name="connsiteY28" fmla="*/ 318052 h 340179"/>
                  <a:gd name="connsiteX29" fmla="*/ 1341782 w 1490458"/>
                  <a:gd name="connsiteY29" fmla="*/ 327991 h 340179"/>
                  <a:gd name="connsiteX30" fmla="*/ 1192695 w 1490458"/>
                  <a:gd name="connsiteY30" fmla="*/ 337930 h 340179"/>
                  <a:gd name="connsiteX31" fmla="*/ 29817 w 1490458"/>
                  <a:gd name="connsiteY31" fmla="*/ 258417 h 340179"/>
                  <a:gd name="connsiteX32" fmla="*/ 0 w 1490458"/>
                  <a:gd name="connsiteY32" fmla="*/ 159026 h 340179"/>
                  <a:gd name="connsiteX0" fmla="*/ 193813 w 1684271"/>
                  <a:gd name="connsiteY0" fmla="*/ 159026 h 340179"/>
                  <a:gd name="connsiteX1" fmla="*/ 223630 w 1684271"/>
                  <a:gd name="connsiteY1" fmla="*/ 139148 h 340179"/>
                  <a:gd name="connsiteX2" fmla="*/ 283265 w 1684271"/>
                  <a:gd name="connsiteY2" fmla="*/ 79513 h 340179"/>
                  <a:gd name="connsiteX3" fmla="*/ 352839 w 1684271"/>
                  <a:gd name="connsiteY3" fmla="*/ 49695 h 340179"/>
                  <a:gd name="connsiteX4" fmla="*/ 501926 w 1684271"/>
                  <a:gd name="connsiteY4" fmla="*/ 59635 h 340179"/>
                  <a:gd name="connsiteX5" fmla="*/ 611256 w 1684271"/>
                  <a:gd name="connsiteY5" fmla="*/ 149087 h 340179"/>
                  <a:gd name="connsiteX6" fmla="*/ 631135 w 1684271"/>
                  <a:gd name="connsiteY6" fmla="*/ 178904 h 340179"/>
                  <a:gd name="connsiteX7" fmla="*/ 670891 w 1684271"/>
                  <a:gd name="connsiteY7" fmla="*/ 198782 h 340179"/>
                  <a:gd name="connsiteX8" fmla="*/ 700708 w 1684271"/>
                  <a:gd name="connsiteY8" fmla="*/ 218661 h 340179"/>
                  <a:gd name="connsiteX9" fmla="*/ 790161 w 1684271"/>
                  <a:gd name="connsiteY9" fmla="*/ 208721 h 340179"/>
                  <a:gd name="connsiteX10" fmla="*/ 869674 w 1684271"/>
                  <a:gd name="connsiteY10" fmla="*/ 139148 h 340179"/>
                  <a:gd name="connsiteX11" fmla="*/ 889552 w 1684271"/>
                  <a:gd name="connsiteY11" fmla="*/ 119269 h 340179"/>
                  <a:gd name="connsiteX12" fmla="*/ 959126 w 1684271"/>
                  <a:gd name="connsiteY12" fmla="*/ 29817 h 340179"/>
                  <a:gd name="connsiteX13" fmla="*/ 1018761 w 1684271"/>
                  <a:gd name="connsiteY13" fmla="*/ 0 h 340179"/>
                  <a:gd name="connsiteX14" fmla="*/ 1078395 w 1684271"/>
                  <a:gd name="connsiteY14" fmla="*/ 9939 h 340179"/>
                  <a:gd name="connsiteX15" fmla="*/ 1128091 w 1684271"/>
                  <a:gd name="connsiteY15" fmla="*/ 59635 h 340179"/>
                  <a:gd name="connsiteX16" fmla="*/ 1157908 w 1684271"/>
                  <a:gd name="connsiteY16" fmla="*/ 89452 h 340179"/>
                  <a:gd name="connsiteX17" fmla="*/ 1177787 w 1684271"/>
                  <a:gd name="connsiteY17" fmla="*/ 109330 h 340179"/>
                  <a:gd name="connsiteX18" fmla="*/ 1207604 w 1684271"/>
                  <a:gd name="connsiteY18" fmla="*/ 129208 h 340179"/>
                  <a:gd name="connsiteX19" fmla="*/ 1277178 w 1684271"/>
                  <a:gd name="connsiteY19" fmla="*/ 119269 h 340179"/>
                  <a:gd name="connsiteX20" fmla="*/ 1297056 w 1684271"/>
                  <a:gd name="connsiteY20" fmla="*/ 89452 h 340179"/>
                  <a:gd name="connsiteX21" fmla="*/ 1316935 w 1684271"/>
                  <a:gd name="connsiteY21" fmla="*/ 69574 h 340179"/>
                  <a:gd name="connsiteX22" fmla="*/ 1336813 w 1684271"/>
                  <a:gd name="connsiteY22" fmla="*/ 99391 h 340179"/>
                  <a:gd name="connsiteX23" fmla="*/ 1346752 w 1684271"/>
                  <a:gd name="connsiteY23" fmla="*/ 129208 h 340179"/>
                  <a:gd name="connsiteX24" fmla="*/ 1376569 w 1684271"/>
                  <a:gd name="connsiteY24" fmla="*/ 149087 h 340179"/>
                  <a:gd name="connsiteX25" fmla="*/ 1466022 w 1684271"/>
                  <a:gd name="connsiteY25" fmla="*/ 139148 h 340179"/>
                  <a:gd name="connsiteX26" fmla="*/ 1525656 w 1684271"/>
                  <a:gd name="connsiteY26" fmla="*/ 99391 h 340179"/>
                  <a:gd name="connsiteX27" fmla="*/ 1555474 w 1684271"/>
                  <a:gd name="connsiteY27" fmla="*/ 89452 h 340179"/>
                  <a:gd name="connsiteX28" fmla="*/ 1605169 w 1684271"/>
                  <a:gd name="connsiteY28" fmla="*/ 318052 h 340179"/>
                  <a:gd name="connsiteX29" fmla="*/ 1535595 w 1684271"/>
                  <a:gd name="connsiteY29" fmla="*/ 327991 h 340179"/>
                  <a:gd name="connsiteX30" fmla="*/ 223630 w 1684271"/>
                  <a:gd name="connsiteY30" fmla="*/ 258417 h 340179"/>
                  <a:gd name="connsiteX31" fmla="*/ 193813 w 1684271"/>
                  <a:gd name="connsiteY31" fmla="*/ 159026 h 340179"/>
                  <a:gd name="connsiteX0" fmla="*/ 205409 w 1695867"/>
                  <a:gd name="connsiteY0" fmla="*/ 159026 h 346213"/>
                  <a:gd name="connsiteX1" fmla="*/ 235226 w 1695867"/>
                  <a:gd name="connsiteY1" fmla="*/ 139148 h 346213"/>
                  <a:gd name="connsiteX2" fmla="*/ 294861 w 1695867"/>
                  <a:gd name="connsiteY2" fmla="*/ 79513 h 346213"/>
                  <a:gd name="connsiteX3" fmla="*/ 364435 w 1695867"/>
                  <a:gd name="connsiteY3" fmla="*/ 49695 h 346213"/>
                  <a:gd name="connsiteX4" fmla="*/ 513522 w 1695867"/>
                  <a:gd name="connsiteY4" fmla="*/ 59635 h 346213"/>
                  <a:gd name="connsiteX5" fmla="*/ 622852 w 1695867"/>
                  <a:gd name="connsiteY5" fmla="*/ 149087 h 346213"/>
                  <a:gd name="connsiteX6" fmla="*/ 642731 w 1695867"/>
                  <a:gd name="connsiteY6" fmla="*/ 178904 h 346213"/>
                  <a:gd name="connsiteX7" fmla="*/ 682487 w 1695867"/>
                  <a:gd name="connsiteY7" fmla="*/ 198782 h 346213"/>
                  <a:gd name="connsiteX8" fmla="*/ 712304 w 1695867"/>
                  <a:gd name="connsiteY8" fmla="*/ 218661 h 346213"/>
                  <a:gd name="connsiteX9" fmla="*/ 801757 w 1695867"/>
                  <a:gd name="connsiteY9" fmla="*/ 208721 h 346213"/>
                  <a:gd name="connsiteX10" fmla="*/ 881270 w 1695867"/>
                  <a:gd name="connsiteY10" fmla="*/ 139148 h 346213"/>
                  <a:gd name="connsiteX11" fmla="*/ 901148 w 1695867"/>
                  <a:gd name="connsiteY11" fmla="*/ 119269 h 346213"/>
                  <a:gd name="connsiteX12" fmla="*/ 970722 w 1695867"/>
                  <a:gd name="connsiteY12" fmla="*/ 29817 h 346213"/>
                  <a:gd name="connsiteX13" fmla="*/ 1030357 w 1695867"/>
                  <a:gd name="connsiteY13" fmla="*/ 0 h 346213"/>
                  <a:gd name="connsiteX14" fmla="*/ 1089991 w 1695867"/>
                  <a:gd name="connsiteY14" fmla="*/ 9939 h 346213"/>
                  <a:gd name="connsiteX15" fmla="*/ 1139687 w 1695867"/>
                  <a:gd name="connsiteY15" fmla="*/ 59635 h 346213"/>
                  <a:gd name="connsiteX16" fmla="*/ 1169504 w 1695867"/>
                  <a:gd name="connsiteY16" fmla="*/ 89452 h 346213"/>
                  <a:gd name="connsiteX17" fmla="*/ 1189383 w 1695867"/>
                  <a:gd name="connsiteY17" fmla="*/ 109330 h 346213"/>
                  <a:gd name="connsiteX18" fmla="*/ 1219200 w 1695867"/>
                  <a:gd name="connsiteY18" fmla="*/ 129208 h 346213"/>
                  <a:gd name="connsiteX19" fmla="*/ 1288774 w 1695867"/>
                  <a:gd name="connsiteY19" fmla="*/ 119269 h 346213"/>
                  <a:gd name="connsiteX20" fmla="*/ 1308652 w 1695867"/>
                  <a:gd name="connsiteY20" fmla="*/ 89452 h 346213"/>
                  <a:gd name="connsiteX21" fmla="*/ 1328531 w 1695867"/>
                  <a:gd name="connsiteY21" fmla="*/ 69574 h 346213"/>
                  <a:gd name="connsiteX22" fmla="*/ 1348409 w 1695867"/>
                  <a:gd name="connsiteY22" fmla="*/ 99391 h 346213"/>
                  <a:gd name="connsiteX23" fmla="*/ 1358348 w 1695867"/>
                  <a:gd name="connsiteY23" fmla="*/ 129208 h 346213"/>
                  <a:gd name="connsiteX24" fmla="*/ 1388165 w 1695867"/>
                  <a:gd name="connsiteY24" fmla="*/ 149087 h 346213"/>
                  <a:gd name="connsiteX25" fmla="*/ 1477618 w 1695867"/>
                  <a:gd name="connsiteY25" fmla="*/ 139148 h 346213"/>
                  <a:gd name="connsiteX26" fmla="*/ 1537252 w 1695867"/>
                  <a:gd name="connsiteY26" fmla="*/ 99391 h 346213"/>
                  <a:gd name="connsiteX27" fmla="*/ 1567070 w 1695867"/>
                  <a:gd name="connsiteY27" fmla="*/ 89452 h 346213"/>
                  <a:gd name="connsiteX28" fmla="*/ 1616765 w 1695867"/>
                  <a:gd name="connsiteY28" fmla="*/ 318052 h 346213"/>
                  <a:gd name="connsiteX29" fmla="*/ 235226 w 1695867"/>
                  <a:gd name="connsiteY29" fmla="*/ 258417 h 346213"/>
                  <a:gd name="connsiteX30" fmla="*/ 205409 w 1695867"/>
                  <a:gd name="connsiteY30" fmla="*/ 159026 h 346213"/>
                  <a:gd name="connsiteX0" fmla="*/ 205409 w 1695867"/>
                  <a:gd name="connsiteY0" fmla="*/ 159026 h 318052"/>
                  <a:gd name="connsiteX1" fmla="*/ 235226 w 1695867"/>
                  <a:gd name="connsiteY1" fmla="*/ 139148 h 318052"/>
                  <a:gd name="connsiteX2" fmla="*/ 294861 w 1695867"/>
                  <a:gd name="connsiteY2" fmla="*/ 79513 h 318052"/>
                  <a:gd name="connsiteX3" fmla="*/ 364435 w 1695867"/>
                  <a:gd name="connsiteY3" fmla="*/ 49695 h 318052"/>
                  <a:gd name="connsiteX4" fmla="*/ 513522 w 1695867"/>
                  <a:gd name="connsiteY4" fmla="*/ 59635 h 318052"/>
                  <a:gd name="connsiteX5" fmla="*/ 622852 w 1695867"/>
                  <a:gd name="connsiteY5" fmla="*/ 149087 h 318052"/>
                  <a:gd name="connsiteX6" fmla="*/ 642731 w 1695867"/>
                  <a:gd name="connsiteY6" fmla="*/ 178904 h 318052"/>
                  <a:gd name="connsiteX7" fmla="*/ 682487 w 1695867"/>
                  <a:gd name="connsiteY7" fmla="*/ 198782 h 318052"/>
                  <a:gd name="connsiteX8" fmla="*/ 712304 w 1695867"/>
                  <a:gd name="connsiteY8" fmla="*/ 218661 h 318052"/>
                  <a:gd name="connsiteX9" fmla="*/ 801757 w 1695867"/>
                  <a:gd name="connsiteY9" fmla="*/ 208721 h 318052"/>
                  <a:gd name="connsiteX10" fmla="*/ 881270 w 1695867"/>
                  <a:gd name="connsiteY10" fmla="*/ 139148 h 318052"/>
                  <a:gd name="connsiteX11" fmla="*/ 901148 w 1695867"/>
                  <a:gd name="connsiteY11" fmla="*/ 119269 h 318052"/>
                  <a:gd name="connsiteX12" fmla="*/ 970722 w 1695867"/>
                  <a:gd name="connsiteY12" fmla="*/ 29817 h 318052"/>
                  <a:gd name="connsiteX13" fmla="*/ 1030357 w 1695867"/>
                  <a:gd name="connsiteY13" fmla="*/ 0 h 318052"/>
                  <a:gd name="connsiteX14" fmla="*/ 1089991 w 1695867"/>
                  <a:gd name="connsiteY14" fmla="*/ 9939 h 318052"/>
                  <a:gd name="connsiteX15" fmla="*/ 1139687 w 1695867"/>
                  <a:gd name="connsiteY15" fmla="*/ 59635 h 318052"/>
                  <a:gd name="connsiteX16" fmla="*/ 1169504 w 1695867"/>
                  <a:gd name="connsiteY16" fmla="*/ 89452 h 318052"/>
                  <a:gd name="connsiteX17" fmla="*/ 1189383 w 1695867"/>
                  <a:gd name="connsiteY17" fmla="*/ 109330 h 318052"/>
                  <a:gd name="connsiteX18" fmla="*/ 1219200 w 1695867"/>
                  <a:gd name="connsiteY18" fmla="*/ 129208 h 318052"/>
                  <a:gd name="connsiteX19" fmla="*/ 1288774 w 1695867"/>
                  <a:gd name="connsiteY19" fmla="*/ 119269 h 318052"/>
                  <a:gd name="connsiteX20" fmla="*/ 1308652 w 1695867"/>
                  <a:gd name="connsiteY20" fmla="*/ 89452 h 318052"/>
                  <a:gd name="connsiteX21" fmla="*/ 1328531 w 1695867"/>
                  <a:gd name="connsiteY21" fmla="*/ 69574 h 318052"/>
                  <a:gd name="connsiteX22" fmla="*/ 1348409 w 1695867"/>
                  <a:gd name="connsiteY22" fmla="*/ 99391 h 318052"/>
                  <a:gd name="connsiteX23" fmla="*/ 1358348 w 1695867"/>
                  <a:gd name="connsiteY23" fmla="*/ 129208 h 318052"/>
                  <a:gd name="connsiteX24" fmla="*/ 1388165 w 1695867"/>
                  <a:gd name="connsiteY24" fmla="*/ 149087 h 318052"/>
                  <a:gd name="connsiteX25" fmla="*/ 1477618 w 1695867"/>
                  <a:gd name="connsiteY25" fmla="*/ 139148 h 318052"/>
                  <a:gd name="connsiteX26" fmla="*/ 1537252 w 1695867"/>
                  <a:gd name="connsiteY26" fmla="*/ 99391 h 318052"/>
                  <a:gd name="connsiteX27" fmla="*/ 1567070 w 1695867"/>
                  <a:gd name="connsiteY27" fmla="*/ 89452 h 318052"/>
                  <a:gd name="connsiteX28" fmla="*/ 1616765 w 1695867"/>
                  <a:gd name="connsiteY28" fmla="*/ 318052 h 318052"/>
                  <a:gd name="connsiteX29" fmla="*/ 235226 w 1695867"/>
                  <a:gd name="connsiteY29" fmla="*/ 258417 h 318052"/>
                  <a:gd name="connsiteX30" fmla="*/ 205409 w 1695867"/>
                  <a:gd name="connsiteY30" fmla="*/ 159026 h 318052"/>
                  <a:gd name="connsiteX0" fmla="*/ 202933 w 1693391"/>
                  <a:gd name="connsiteY0" fmla="*/ 159026 h 334210"/>
                  <a:gd name="connsiteX1" fmla="*/ 232750 w 1693391"/>
                  <a:gd name="connsiteY1" fmla="*/ 139148 h 334210"/>
                  <a:gd name="connsiteX2" fmla="*/ 292385 w 1693391"/>
                  <a:gd name="connsiteY2" fmla="*/ 79513 h 334210"/>
                  <a:gd name="connsiteX3" fmla="*/ 361959 w 1693391"/>
                  <a:gd name="connsiteY3" fmla="*/ 49695 h 334210"/>
                  <a:gd name="connsiteX4" fmla="*/ 511046 w 1693391"/>
                  <a:gd name="connsiteY4" fmla="*/ 59635 h 334210"/>
                  <a:gd name="connsiteX5" fmla="*/ 620376 w 1693391"/>
                  <a:gd name="connsiteY5" fmla="*/ 149087 h 334210"/>
                  <a:gd name="connsiteX6" fmla="*/ 640255 w 1693391"/>
                  <a:gd name="connsiteY6" fmla="*/ 178904 h 334210"/>
                  <a:gd name="connsiteX7" fmla="*/ 680011 w 1693391"/>
                  <a:gd name="connsiteY7" fmla="*/ 198782 h 334210"/>
                  <a:gd name="connsiteX8" fmla="*/ 709828 w 1693391"/>
                  <a:gd name="connsiteY8" fmla="*/ 218661 h 334210"/>
                  <a:gd name="connsiteX9" fmla="*/ 799281 w 1693391"/>
                  <a:gd name="connsiteY9" fmla="*/ 208721 h 334210"/>
                  <a:gd name="connsiteX10" fmla="*/ 878794 w 1693391"/>
                  <a:gd name="connsiteY10" fmla="*/ 139148 h 334210"/>
                  <a:gd name="connsiteX11" fmla="*/ 898672 w 1693391"/>
                  <a:gd name="connsiteY11" fmla="*/ 119269 h 334210"/>
                  <a:gd name="connsiteX12" fmla="*/ 968246 w 1693391"/>
                  <a:gd name="connsiteY12" fmla="*/ 29817 h 334210"/>
                  <a:gd name="connsiteX13" fmla="*/ 1027881 w 1693391"/>
                  <a:gd name="connsiteY13" fmla="*/ 0 h 334210"/>
                  <a:gd name="connsiteX14" fmla="*/ 1087515 w 1693391"/>
                  <a:gd name="connsiteY14" fmla="*/ 9939 h 334210"/>
                  <a:gd name="connsiteX15" fmla="*/ 1137211 w 1693391"/>
                  <a:gd name="connsiteY15" fmla="*/ 59635 h 334210"/>
                  <a:gd name="connsiteX16" fmla="*/ 1167028 w 1693391"/>
                  <a:gd name="connsiteY16" fmla="*/ 89452 h 334210"/>
                  <a:gd name="connsiteX17" fmla="*/ 1186907 w 1693391"/>
                  <a:gd name="connsiteY17" fmla="*/ 109330 h 334210"/>
                  <a:gd name="connsiteX18" fmla="*/ 1216724 w 1693391"/>
                  <a:gd name="connsiteY18" fmla="*/ 129208 h 334210"/>
                  <a:gd name="connsiteX19" fmla="*/ 1286298 w 1693391"/>
                  <a:gd name="connsiteY19" fmla="*/ 119269 h 334210"/>
                  <a:gd name="connsiteX20" fmla="*/ 1306176 w 1693391"/>
                  <a:gd name="connsiteY20" fmla="*/ 89452 h 334210"/>
                  <a:gd name="connsiteX21" fmla="*/ 1326055 w 1693391"/>
                  <a:gd name="connsiteY21" fmla="*/ 69574 h 334210"/>
                  <a:gd name="connsiteX22" fmla="*/ 1345933 w 1693391"/>
                  <a:gd name="connsiteY22" fmla="*/ 99391 h 334210"/>
                  <a:gd name="connsiteX23" fmla="*/ 1355872 w 1693391"/>
                  <a:gd name="connsiteY23" fmla="*/ 129208 h 334210"/>
                  <a:gd name="connsiteX24" fmla="*/ 1385689 w 1693391"/>
                  <a:gd name="connsiteY24" fmla="*/ 149087 h 334210"/>
                  <a:gd name="connsiteX25" fmla="*/ 1475142 w 1693391"/>
                  <a:gd name="connsiteY25" fmla="*/ 139148 h 334210"/>
                  <a:gd name="connsiteX26" fmla="*/ 1534776 w 1693391"/>
                  <a:gd name="connsiteY26" fmla="*/ 99391 h 334210"/>
                  <a:gd name="connsiteX27" fmla="*/ 1564594 w 1693391"/>
                  <a:gd name="connsiteY27" fmla="*/ 89452 h 334210"/>
                  <a:gd name="connsiteX28" fmla="*/ 1614289 w 1693391"/>
                  <a:gd name="connsiteY28" fmla="*/ 318052 h 334210"/>
                  <a:gd name="connsiteX29" fmla="*/ 235226 w 1693391"/>
                  <a:gd name="connsiteY29" fmla="*/ 334210 h 334210"/>
                  <a:gd name="connsiteX30" fmla="*/ 202933 w 1693391"/>
                  <a:gd name="connsiteY30" fmla="*/ 159026 h 334210"/>
                  <a:gd name="connsiteX0" fmla="*/ 202933 w 1743088"/>
                  <a:gd name="connsiteY0" fmla="*/ 159026 h 334210"/>
                  <a:gd name="connsiteX1" fmla="*/ 232750 w 1743088"/>
                  <a:gd name="connsiteY1" fmla="*/ 139148 h 334210"/>
                  <a:gd name="connsiteX2" fmla="*/ 292385 w 1743088"/>
                  <a:gd name="connsiteY2" fmla="*/ 79513 h 334210"/>
                  <a:gd name="connsiteX3" fmla="*/ 361959 w 1743088"/>
                  <a:gd name="connsiteY3" fmla="*/ 49695 h 334210"/>
                  <a:gd name="connsiteX4" fmla="*/ 511046 w 1743088"/>
                  <a:gd name="connsiteY4" fmla="*/ 59635 h 334210"/>
                  <a:gd name="connsiteX5" fmla="*/ 620376 w 1743088"/>
                  <a:gd name="connsiteY5" fmla="*/ 149087 h 334210"/>
                  <a:gd name="connsiteX6" fmla="*/ 640255 w 1743088"/>
                  <a:gd name="connsiteY6" fmla="*/ 178904 h 334210"/>
                  <a:gd name="connsiteX7" fmla="*/ 680011 w 1743088"/>
                  <a:gd name="connsiteY7" fmla="*/ 198782 h 334210"/>
                  <a:gd name="connsiteX8" fmla="*/ 709828 w 1743088"/>
                  <a:gd name="connsiteY8" fmla="*/ 218661 h 334210"/>
                  <a:gd name="connsiteX9" fmla="*/ 799281 w 1743088"/>
                  <a:gd name="connsiteY9" fmla="*/ 208721 h 334210"/>
                  <a:gd name="connsiteX10" fmla="*/ 878794 w 1743088"/>
                  <a:gd name="connsiteY10" fmla="*/ 139148 h 334210"/>
                  <a:gd name="connsiteX11" fmla="*/ 898672 w 1743088"/>
                  <a:gd name="connsiteY11" fmla="*/ 119269 h 334210"/>
                  <a:gd name="connsiteX12" fmla="*/ 968246 w 1743088"/>
                  <a:gd name="connsiteY12" fmla="*/ 29817 h 334210"/>
                  <a:gd name="connsiteX13" fmla="*/ 1027881 w 1743088"/>
                  <a:gd name="connsiteY13" fmla="*/ 0 h 334210"/>
                  <a:gd name="connsiteX14" fmla="*/ 1087515 w 1743088"/>
                  <a:gd name="connsiteY14" fmla="*/ 9939 h 334210"/>
                  <a:gd name="connsiteX15" fmla="*/ 1137211 w 1743088"/>
                  <a:gd name="connsiteY15" fmla="*/ 59635 h 334210"/>
                  <a:gd name="connsiteX16" fmla="*/ 1167028 w 1743088"/>
                  <a:gd name="connsiteY16" fmla="*/ 89452 h 334210"/>
                  <a:gd name="connsiteX17" fmla="*/ 1186907 w 1743088"/>
                  <a:gd name="connsiteY17" fmla="*/ 109330 h 334210"/>
                  <a:gd name="connsiteX18" fmla="*/ 1216724 w 1743088"/>
                  <a:gd name="connsiteY18" fmla="*/ 129208 h 334210"/>
                  <a:gd name="connsiteX19" fmla="*/ 1286298 w 1743088"/>
                  <a:gd name="connsiteY19" fmla="*/ 119269 h 334210"/>
                  <a:gd name="connsiteX20" fmla="*/ 1306176 w 1743088"/>
                  <a:gd name="connsiteY20" fmla="*/ 89452 h 334210"/>
                  <a:gd name="connsiteX21" fmla="*/ 1326055 w 1743088"/>
                  <a:gd name="connsiteY21" fmla="*/ 69574 h 334210"/>
                  <a:gd name="connsiteX22" fmla="*/ 1345933 w 1743088"/>
                  <a:gd name="connsiteY22" fmla="*/ 99391 h 334210"/>
                  <a:gd name="connsiteX23" fmla="*/ 1355872 w 1743088"/>
                  <a:gd name="connsiteY23" fmla="*/ 129208 h 334210"/>
                  <a:gd name="connsiteX24" fmla="*/ 1385689 w 1743088"/>
                  <a:gd name="connsiteY24" fmla="*/ 149087 h 334210"/>
                  <a:gd name="connsiteX25" fmla="*/ 1475142 w 1743088"/>
                  <a:gd name="connsiteY25" fmla="*/ 139148 h 334210"/>
                  <a:gd name="connsiteX26" fmla="*/ 1534776 w 1743088"/>
                  <a:gd name="connsiteY26" fmla="*/ 99391 h 334210"/>
                  <a:gd name="connsiteX27" fmla="*/ 1564594 w 1743088"/>
                  <a:gd name="connsiteY27" fmla="*/ 89452 h 334210"/>
                  <a:gd name="connsiteX28" fmla="*/ 1663986 w 1743088"/>
                  <a:gd name="connsiteY28" fmla="*/ 334210 h 334210"/>
                  <a:gd name="connsiteX29" fmla="*/ 235226 w 1743088"/>
                  <a:gd name="connsiteY29" fmla="*/ 334210 h 334210"/>
                  <a:gd name="connsiteX30" fmla="*/ 202933 w 1743088"/>
                  <a:gd name="connsiteY30" fmla="*/ 159026 h 334210"/>
                  <a:gd name="connsiteX0" fmla="*/ 202933 w 1776738"/>
                  <a:gd name="connsiteY0" fmla="*/ 159026 h 334210"/>
                  <a:gd name="connsiteX1" fmla="*/ 232750 w 1776738"/>
                  <a:gd name="connsiteY1" fmla="*/ 139148 h 334210"/>
                  <a:gd name="connsiteX2" fmla="*/ 292385 w 1776738"/>
                  <a:gd name="connsiteY2" fmla="*/ 79513 h 334210"/>
                  <a:gd name="connsiteX3" fmla="*/ 361959 w 1776738"/>
                  <a:gd name="connsiteY3" fmla="*/ 49695 h 334210"/>
                  <a:gd name="connsiteX4" fmla="*/ 511046 w 1776738"/>
                  <a:gd name="connsiteY4" fmla="*/ 59635 h 334210"/>
                  <a:gd name="connsiteX5" fmla="*/ 620376 w 1776738"/>
                  <a:gd name="connsiteY5" fmla="*/ 149087 h 334210"/>
                  <a:gd name="connsiteX6" fmla="*/ 640255 w 1776738"/>
                  <a:gd name="connsiteY6" fmla="*/ 178904 h 334210"/>
                  <a:gd name="connsiteX7" fmla="*/ 680011 w 1776738"/>
                  <a:gd name="connsiteY7" fmla="*/ 198782 h 334210"/>
                  <a:gd name="connsiteX8" fmla="*/ 709828 w 1776738"/>
                  <a:gd name="connsiteY8" fmla="*/ 218661 h 334210"/>
                  <a:gd name="connsiteX9" fmla="*/ 799281 w 1776738"/>
                  <a:gd name="connsiteY9" fmla="*/ 208721 h 334210"/>
                  <a:gd name="connsiteX10" fmla="*/ 878794 w 1776738"/>
                  <a:gd name="connsiteY10" fmla="*/ 139148 h 334210"/>
                  <a:gd name="connsiteX11" fmla="*/ 898672 w 1776738"/>
                  <a:gd name="connsiteY11" fmla="*/ 119269 h 334210"/>
                  <a:gd name="connsiteX12" fmla="*/ 968246 w 1776738"/>
                  <a:gd name="connsiteY12" fmla="*/ 29817 h 334210"/>
                  <a:gd name="connsiteX13" fmla="*/ 1027881 w 1776738"/>
                  <a:gd name="connsiteY13" fmla="*/ 0 h 334210"/>
                  <a:gd name="connsiteX14" fmla="*/ 1087515 w 1776738"/>
                  <a:gd name="connsiteY14" fmla="*/ 9939 h 334210"/>
                  <a:gd name="connsiteX15" fmla="*/ 1137211 w 1776738"/>
                  <a:gd name="connsiteY15" fmla="*/ 59635 h 334210"/>
                  <a:gd name="connsiteX16" fmla="*/ 1167028 w 1776738"/>
                  <a:gd name="connsiteY16" fmla="*/ 89452 h 334210"/>
                  <a:gd name="connsiteX17" fmla="*/ 1186907 w 1776738"/>
                  <a:gd name="connsiteY17" fmla="*/ 109330 h 334210"/>
                  <a:gd name="connsiteX18" fmla="*/ 1216724 w 1776738"/>
                  <a:gd name="connsiteY18" fmla="*/ 129208 h 334210"/>
                  <a:gd name="connsiteX19" fmla="*/ 1286298 w 1776738"/>
                  <a:gd name="connsiteY19" fmla="*/ 119269 h 334210"/>
                  <a:gd name="connsiteX20" fmla="*/ 1306176 w 1776738"/>
                  <a:gd name="connsiteY20" fmla="*/ 89452 h 334210"/>
                  <a:gd name="connsiteX21" fmla="*/ 1326055 w 1776738"/>
                  <a:gd name="connsiteY21" fmla="*/ 69574 h 334210"/>
                  <a:gd name="connsiteX22" fmla="*/ 1345933 w 1776738"/>
                  <a:gd name="connsiteY22" fmla="*/ 99391 h 334210"/>
                  <a:gd name="connsiteX23" fmla="*/ 1355872 w 1776738"/>
                  <a:gd name="connsiteY23" fmla="*/ 129208 h 334210"/>
                  <a:gd name="connsiteX24" fmla="*/ 1385689 w 1776738"/>
                  <a:gd name="connsiteY24" fmla="*/ 149087 h 334210"/>
                  <a:gd name="connsiteX25" fmla="*/ 1475142 w 1776738"/>
                  <a:gd name="connsiteY25" fmla="*/ 139148 h 334210"/>
                  <a:gd name="connsiteX26" fmla="*/ 1534776 w 1776738"/>
                  <a:gd name="connsiteY26" fmla="*/ 99391 h 334210"/>
                  <a:gd name="connsiteX27" fmla="*/ 1663985 w 1776738"/>
                  <a:gd name="connsiteY27" fmla="*/ 119896 h 334210"/>
                  <a:gd name="connsiteX28" fmla="*/ 1663986 w 1776738"/>
                  <a:gd name="connsiteY28" fmla="*/ 334210 h 334210"/>
                  <a:gd name="connsiteX29" fmla="*/ 235226 w 1776738"/>
                  <a:gd name="connsiteY29" fmla="*/ 334210 h 334210"/>
                  <a:gd name="connsiteX30" fmla="*/ 202933 w 1776738"/>
                  <a:gd name="connsiteY30" fmla="*/ 159026 h 334210"/>
                  <a:gd name="connsiteX0" fmla="*/ 202933 w 1663986"/>
                  <a:gd name="connsiteY0" fmla="*/ 159026 h 334210"/>
                  <a:gd name="connsiteX1" fmla="*/ 232750 w 1663986"/>
                  <a:gd name="connsiteY1" fmla="*/ 139148 h 334210"/>
                  <a:gd name="connsiteX2" fmla="*/ 292385 w 1663986"/>
                  <a:gd name="connsiteY2" fmla="*/ 79513 h 334210"/>
                  <a:gd name="connsiteX3" fmla="*/ 361959 w 1663986"/>
                  <a:gd name="connsiteY3" fmla="*/ 49695 h 334210"/>
                  <a:gd name="connsiteX4" fmla="*/ 511046 w 1663986"/>
                  <a:gd name="connsiteY4" fmla="*/ 59635 h 334210"/>
                  <a:gd name="connsiteX5" fmla="*/ 620376 w 1663986"/>
                  <a:gd name="connsiteY5" fmla="*/ 149087 h 334210"/>
                  <a:gd name="connsiteX6" fmla="*/ 640255 w 1663986"/>
                  <a:gd name="connsiteY6" fmla="*/ 178904 h 334210"/>
                  <a:gd name="connsiteX7" fmla="*/ 680011 w 1663986"/>
                  <a:gd name="connsiteY7" fmla="*/ 198782 h 334210"/>
                  <a:gd name="connsiteX8" fmla="*/ 709828 w 1663986"/>
                  <a:gd name="connsiteY8" fmla="*/ 218661 h 334210"/>
                  <a:gd name="connsiteX9" fmla="*/ 799281 w 1663986"/>
                  <a:gd name="connsiteY9" fmla="*/ 208721 h 334210"/>
                  <a:gd name="connsiteX10" fmla="*/ 878794 w 1663986"/>
                  <a:gd name="connsiteY10" fmla="*/ 139148 h 334210"/>
                  <a:gd name="connsiteX11" fmla="*/ 898672 w 1663986"/>
                  <a:gd name="connsiteY11" fmla="*/ 119269 h 334210"/>
                  <a:gd name="connsiteX12" fmla="*/ 968246 w 1663986"/>
                  <a:gd name="connsiteY12" fmla="*/ 29817 h 334210"/>
                  <a:gd name="connsiteX13" fmla="*/ 1027881 w 1663986"/>
                  <a:gd name="connsiteY13" fmla="*/ 0 h 334210"/>
                  <a:gd name="connsiteX14" fmla="*/ 1087515 w 1663986"/>
                  <a:gd name="connsiteY14" fmla="*/ 9939 h 334210"/>
                  <a:gd name="connsiteX15" fmla="*/ 1137211 w 1663986"/>
                  <a:gd name="connsiteY15" fmla="*/ 59635 h 334210"/>
                  <a:gd name="connsiteX16" fmla="*/ 1167028 w 1663986"/>
                  <a:gd name="connsiteY16" fmla="*/ 89452 h 334210"/>
                  <a:gd name="connsiteX17" fmla="*/ 1186907 w 1663986"/>
                  <a:gd name="connsiteY17" fmla="*/ 109330 h 334210"/>
                  <a:gd name="connsiteX18" fmla="*/ 1216724 w 1663986"/>
                  <a:gd name="connsiteY18" fmla="*/ 129208 h 334210"/>
                  <a:gd name="connsiteX19" fmla="*/ 1286298 w 1663986"/>
                  <a:gd name="connsiteY19" fmla="*/ 119269 h 334210"/>
                  <a:gd name="connsiteX20" fmla="*/ 1306176 w 1663986"/>
                  <a:gd name="connsiteY20" fmla="*/ 89452 h 334210"/>
                  <a:gd name="connsiteX21" fmla="*/ 1326055 w 1663986"/>
                  <a:gd name="connsiteY21" fmla="*/ 69574 h 334210"/>
                  <a:gd name="connsiteX22" fmla="*/ 1345933 w 1663986"/>
                  <a:gd name="connsiteY22" fmla="*/ 99391 h 334210"/>
                  <a:gd name="connsiteX23" fmla="*/ 1355872 w 1663986"/>
                  <a:gd name="connsiteY23" fmla="*/ 129208 h 334210"/>
                  <a:gd name="connsiteX24" fmla="*/ 1385689 w 1663986"/>
                  <a:gd name="connsiteY24" fmla="*/ 149087 h 334210"/>
                  <a:gd name="connsiteX25" fmla="*/ 1475142 w 1663986"/>
                  <a:gd name="connsiteY25" fmla="*/ 139148 h 334210"/>
                  <a:gd name="connsiteX26" fmla="*/ 1534776 w 1663986"/>
                  <a:gd name="connsiteY26" fmla="*/ 99391 h 334210"/>
                  <a:gd name="connsiteX27" fmla="*/ 1663985 w 1663986"/>
                  <a:gd name="connsiteY27" fmla="*/ 119896 h 334210"/>
                  <a:gd name="connsiteX28" fmla="*/ 1663986 w 1663986"/>
                  <a:gd name="connsiteY28" fmla="*/ 334210 h 334210"/>
                  <a:gd name="connsiteX29" fmla="*/ 235226 w 1663986"/>
                  <a:gd name="connsiteY29" fmla="*/ 334210 h 334210"/>
                  <a:gd name="connsiteX30" fmla="*/ 202933 w 1663986"/>
                  <a:gd name="connsiteY30" fmla="*/ 159026 h 334210"/>
                  <a:gd name="connsiteX0" fmla="*/ 202933 w 1663986"/>
                  <a:gd name="connsiteY0" fmla="*/ 159026 h 334210"/>
                  <a:gd name="connsiteX1" fmla="*/ 292385 w 1663986"/>
                  <a:gd name="connsiteY1" fmla="*/ 79513 h 334210"/>
                  <a:gd name="connsiteX2" fmla="*/ 361959 w 1663986"/>
                  <a:gd name="connsiteY2" fmla="*/ 49695 h 334210"/>
                  <a:gd name="connsiteX3" fmla="*/ 511046 w 1663986"/>
                  <a:gd name="connsiteY3" fmla="*/ 59635 h 334210"/>
                  <a:gd name="connsiteX4" fmla="*/ 620376 w 1663986"/>
                  <a:gd name="connsiteY4" fmla="*/ 149087 h 334210"/>
                  <a:gd name="connsiteX5" fmla="*/ 640255 w 1663986"/>
                  <a:gd name="connsiteY5" fmla="*/ 178904 h 334210"/>
                  <a:gd name="connsiteX6" fmla="*/ 680011 w 1663986"/>
                  <a:gd name="connsiteY6" fmla="*/ 198782 h 334210"/>
                  <a:gd name="connsiteX7" fmla="*/ 709828 w 1663986"/>
                  <a:gd name="connsiteY7" fmla="*/ 218661 h 334210"/>
                  <a:gd name="connsiteX8" fmla="*/ 799281 w 1663986"/>
                  <a:gd name="connsiteY8" fmla="*/ 208721 h 334210"/>
                  <a:gd name="connsiteX9" fmla="*/ 878794 w 1663986"/>
                  <a:gd name="connsiteY9" fmla="*/ 139148 h 334210"/>
                  <a:gd name="connsiteX10" fmla="*/ 898672 w 1663986"/>
                  <a:gd name="connsiteY10" fmla="*/ 119269 h 334210"/>
                  <a:gd name="connsiteX11" fmla="*/ 968246 w 1663986"/>
                  <a:gd name="connsiteY11" fmla="*/ 29817 h 334210"/>
                  <a:gd name="connsiteX12" fmla="*/ 1027881 w 1663986"/>
                  <a:gd name="connsiteY12" fmla="*/ 0 h 334210"/>
                  <a:gd name="connsiteX13" fmla="*/ 1087515 w 1663986"/>
                  <a:gd name="connsiteY13" fmla="*/ 9939 h 334210"/>
                  <a:gd name="connsiteX14" fmla="*/ 1137211 w 1663986"/>
                  <a:gd name="connsiteY14" fmla="*/ 59635 h 334210"/>
                  <a:gd name="connsiteX15" fmla="*/ 1167028 w 1663986"/>
                  <a:gd name="connsiteY15" fmla="*/ 89452 h 334210"/>
                  <a:gd name="connsiteX16" fmla="*/ 1186907 w 1663986"/>
                  <a:gd name="connsiteY16" fmla="*/ 109330 h 334210"/>
                  <a:gd name="connsiteX17" fmla="*/ 1216724 w 1663986"/>
                  <a:gd name="connsiteY17" fmla="*/ 129208 h 334210"/>
                  <a:gd name="connsiteX18" fmla="*/ 1286298 w 1663986"/>
                  <a:gd name="connsiteY18" fmla="*/ 119269 h 334210"/>
                  <a:gd name="connsiteX19" fmla="*/ 1306176 w 1663986"/>
                  <a:gd name="connsiteY19" fmla="*/ 89452 h 334210"/>
                  <a:gd name="connsiteX20" fmla="*/ 1326055 w 1663986"/>
                  <a:gd name="connsiteY20" fmla="*/ 69574 h 334210"/>
                  <a:gd name="connsiteX21" fmla="*/ 1345933 w 1663986"/>
                  <a:gd name="connsiteY21" fmla="*/ 99391 h 334210"/>
                  <a:gd name="connsiteX22" fmla="*/ 1355872 w 1663986"/>
                  <a:gd name="connsiteY22" fmla="*/ 129208 h 334210"/>
                  <a:gd name="connsiteX23" fmla="*/ 1385689 w 1663986"/>
                  <a:gd name="connsiteY23" fmla="*/ 149087 h 334210"/>
                  <a:gd name="connsiteX24" fmla="*/ 1475142 w 1663986"/>
                  <a:gd name="connsiteY24" fmla="*/ 139148 h 334210"/>
                  <a:gd name="connsiteX25" fmla="*/ 1534776 w 1663986"/>
                  <a:gd name="connsiteY25" fmla="*/ 99391 h 334210"/>
                  <a:gd name="connsiteX26" fmla="*/ 1663985 w 1663986"/>
                  <a:gd name="connsiteY26" fmla="*/ 119896 h 334210"/>
                  <a:gd name="connsiteX27" fmla="*/ 1663986 w 1663986"/>
                  <a:gd name="connsiteY27" fmla="*/ 334210 h 334210"/>
                  <a:gd name="connsiteX28" fmla="*/ 235226 w 1663986"/>
                  <a:gd name="connsiteY28" fmla="*/ 334210 h 334210"/>
                  <a:gd name="connsiteX29" fmla="*/ 202933 w 1663986"/>
                  <a:gd name="connsiteY29" fmla="*/ 159026 h 334210"/>
                  <a:gd name="connsiteX0" fmla="*/ 235225 w 1663986"/>
                  <a:gd name="connsiteY0" fmla="*/ 119896 h 334210"/>
                  <a:gd name="connsiteX1" fmla="*/ 292385 w 1663986"/>
                  <a:gd name="connsiteY1" fmla="*/ 79513 h 334210"/>
                  <a:gd name="connsiteX2" fmla="*/ 361959 w 1663986"/>
                  <a:gd name="connsiteY2" fmla="*/ 49695 h 334210"/>
                  <a:gd name="connsiteX3" fmla="*/ 511046 w 1663986"/>
                  <a:gd name="connsiteY3" fmla="*/ 59635 h 334210"/>
                  <a:gd name="connsiteX4" fmla="*/ 620376 w 1663986"/>
                  <a:gd name="connsiteY4" fmla="*/ 149087 h 334210"/>
                  <a:gd name="connsiteX5" fmla="*/ 640255 w 1663986"/>
                  <a:gd name="connsiteY5" fmla="*/ 178904 h 334210"/>
                  <a:gd name="connsiteX6" fmla="*/ 680011 w 1663986"/>
                  <a:gd name="connsiteY6" fmla="*/ 198782 h 334210"/>
                  <a:gd name="connsiteX7" fmla="*/ 709828 w 1663986"/>
                  <a:gd name="connsiteY7" fmla="*/ 218661 h 334210"/>
                  <a:gd name="connsiteX8" fmla="*/ 799281 w 1663986"/>
                  <a:gd name="connsiteY8" fmla="*/ 208721 h 334210"/>
                  <a:gd name="connsiteX9" fmla="*/ 878794 w 1663986"/>
                  <a:gd name="connsiteY9" fmla="*/ 139148 h 334210"/>
                  <a:gd name="connsiteX10" fmla="*/ 898672 w 1663986"/>
                  <a:gd name="connsiteY10" fmla="*/ 119269 h 334210"/>
                  <a:gd name="connsiteX11" fmla="*/ 968246 w 1663986"/>
                  <a:gd name="connsiteY11" fmla="*/ 29817 h 334210"/>
                  <a:gd name="connsiteX12" fmla="*/ 1027881 w 1663986"/>
                  <a:gd name="connsiteY12" fmla="*/ 0 h 334210"/>
                  <a:gd name="connsiteX13" fmla="*/ 1087515 w 1663986"/>
                  <a:gd name="connsiteY13" fmla="*/ 9939 h 334210"/>
                  <a:gd name="connsiteX14" fmla="*/ 1137211 w 1663986"/>
                  <a:gd name="connsiteY14" fmla="*/ 59635 h 334210"/>
                  <a:gd name="connsiteX15" fmla="*/ 1167028 w 1663986"/>
                  <a:gd name="connsiteY15" fmla="*/ 89452 h 334210"/>
                  <a:gd name="connsiteX16" fmla="*/ 1186907 w 1663986"/>
                  <a:gd name="connsiteY16" fmla="*/ 109330 h 334210"/>
                  <a:gd name="connsiteX17" fmla="*/ 1216724 w 1663986"/>
                  <a:gd name="connsiteY17" fmla="*/ 129208 h 334210"/>
                  <a:gd name="connsiteX18" fmla="*/ 1286298 w 1663986"/>
                  <a:gd name="connsiteY18" fmla="*/ 119269 h 334210"/>
                  <a:gd name="connsiteX19" fmla="*/ 1306176 w 1663986"/>
                  <a:gd name="connsiteY19" fmla="*/ 89452 h 334210"/>
                  <a:gd name="connsiteX20" fmla="*/ 1326055 w 1663986"/>
                  <a:gd name="connsiteY20" fmla="*/ 69574 h 334210"/>
                  <a:gd name="connsiteX21" fmla="*/ 1345933 w 1663986"/>
                  <a:gd name="connsiteY21" fmla="*/ 99391 h 334210"/>
                  <a:gd name="connsiteX22" fmla="*/ 1355872 w 1663986"/>
                  <a:gd name="connsiteY22" fmla="*/ 129208 h 334210"/>
                  <a:gd name="connsiteX23" fmla="*/ 1385689 w 1663986"/>
                  <a:gd name="connsiteY23" fmla="*/ 149087 h 334210"/>
                  <a:gd name="connsiteX24" fmla="*/ 1475142 w 1663986"/>
                  <a:gd name="connsiteY24" fmla="*/ 139148 h 334210"/>
                  <a:gd name="connsiteX25" fmla="*/ 1534776 w 1663986"/>
                  <a:gd name="connsiteY25" fmla="*/ 99391 h 334210"/>
                  <a:gd name="connsiteX26" fmla="*/ 1663985 w 1663986"/>
                  <a:gd name="connsiteY26" fmla="*/ 119896 h 334210"/>
                  <a:gd name="connsiteX27" fmla="*/ 1663986 w 1663986"/>
                  <a:gd name="connsiteY27" fmla="*/ 334210 h 334210"/>
                  <a:gd name="connsiteX28" fmla="*/ 235226 w 1663986"/>
                  <a:gd name="connsiteY28" fmla="*/ 334210 h 334210"/>
                  <a:gd name="connsiteX29" fmla="*/ 235225 w 1663986"/>
                  <a:gd name="connsiteY29" fmla="*/ 119896 h 334210"/>
                  <a:gd name="connsiteX0" fmla="*/ 0 w 1428761"/>
                  <a:gd name="connsiteY0" fmla="*/ 119896 h 334210"/>
                  <a:gd name="connsiteX1" fmla="*/ 57160 w 1428761"/>
                  <a:gd name="connsiteY1" fmla="*/ 79513 h 334210"/>
                  <a:gd name="connsiteX2" fmla="*/ 126734 w 1428761"/>
                  <a:gd name="connsiteY2" fmla="*/ 49695 h 334210"/>
                  <a:gd name="connsiteX3" fmla="*/ 275821 w 1428761"/>
                  <a:gd name="connsiteY3" fmla="*/ 59635 h 334210"/>
                  <a:gd name="connsiteX4" fmla="*/ 385151 w 1428761"/>
                  <a:gd name="connsiteY4" fmla="*/ 149087 h 334210"/>
                  <a:gd name="connsiteX5" fmla="*/ 405030 w 1428761"/>
                  <a:gd name="connsiteY5" fmla="*/ 178904 h 334210"/>
                  <a:gd name="connsiteX6" fmla="*/ 444786 w 1428761"/>
                  <a:gd name="connsiteY6" fmla="*/ 198782 h 334210"/>
                  <a:gd name="connsiteX7" fmla="*/ 474603 w 1428761"/>
                  <a:gd name="connsiteY7" fmla="*/ 218661 h 334210"/>
                  <a:gd name="connsiteX8" fmla="*/ 564056 w 1428761"/>
                  <a:gd name="connsiteY8" fmla="*/ 208721 h 334210"/>
                  <a:gd name="connsiteX9" fmla="*/ 643569 w 1428761"/>
                  <a:gd name="connsiteY9" fmla="*/ 139148 h 334210"/>
                  <a:gd name="connsiteX10" fmla="*/ 663447 w 1428761"/>
                  <a:gd name="connsiteY10" fmla="*/ 119269 h 334210"/>
                  <a:gd name="connsiteX11" fmla="*/ 733021 w 1428761"/>
                  <a:gd name="connsiteY11" fmla="*/ 29817 h 334210"/>
                  <a:gd name="connsiteX12" fmla="*/ 792656 w 1428761"/>
                  <a:gd name="connsiteY12" fmla="*/ 0 h 334210"/>
                  <a:gd name="connsiteX13" fmla="*/ 852290 w 1428761"/>
                  <a:gd name="connsiteY13" fmla="*/ 9939 h 334210"/>
                  <a:gd name="connsiteX14" fmla="*/ 901986 w 1428761"/>
                  <a:gd name="connsiteY14" fmla="*/ 59635 h 334210"/>
                  <a:gd name="connsiteX15" fmla="*/ 931803 w 1428761"/>
                  <a:gd name="connsiteY15" fmla="*/ 89452 h 334210"/>
                  <a:gd name="connsiteX16" fmla="*/ 951682 w 1428761"/>
                  <a:gd name="connsiteY16" fmla="*/ 109330 h 334210"/>
                  <a:gd name="connsiteX17" fmla="*/ 981499 w 1428761"/>
                  <a:gd name="connsiteY17" fmla="*/ 129208 h 334210"/>
                  <a:gd name="connsiteX18" fmla="*/ 1051073 w 1428761"/>
                  <a:gd name="connsiteY18" fmla="*/ 119269 h 334210"/>
                  <a:gd name="connsiteX19" fmla="*/ 1070951 w 1428761"/>
                  <a:gd name="connsiteY19" fmla="*/ 89452 h 334210"/>
                  <a:gd name="connsiteX20" fmla="*/ 1090830 w 1428761"/>
                  <a:gd name="connsiteY20" fmla="*/ 69574 h 334210"/>
                  <a:gd name="connsiteX21" fmla="*/ 1110708 w 1428761"/>
                  <a:gd name="connsiteY21" fmla="*/ 99391 h 334210"/>
                  <a:gd name="connsiteX22" fmla="*/ 1120647 w 1428761"/>
                  <a:gd name="connsiteY22" fmla="*/ 129208 h 334210"/>
                  <a:gd name="connsiteX23" fmla="*/ 1150464 w 1428761"/>
                  <a:gd name="connsiteY23" fmla="*/ 149087 h 334210"/>
                  <a:gd name="connsiteX24" fmla="*/ 1239917 w 1428761"/>
                  <a:gd name="connsiteY24" fmla="*/ 139148 h 334210"/>
                  <a:gd name="connsiteX25" fmla="*/ 1299551 w 1428761"/>
                  <a:gd name="connsiteY25" fmla="*/ 99391 h 334210"/>
                  <a:gd name="connsiteX26" fmla="*/ 1428760 w 1428761"/>
                  <a:gd name="connsiteY26" fmla="*/ 119896 h 334210"/>
                  <a:gd name="connsiteX27" fmla="*/ 1428761 w 1428761"/>
                  <a:gd name="connsiteY27" fmla="*/ 334210 h 334210"/>
                  <a:gd name="connsiteX28" fmla="*/ 1 w 1428761"/>
                  <a:gd name="connsiteY28" fmla="*/ 334210 h 334210"/>
                  <a:gd name="connsiteX29" fmla="*/ 0 w 1428761"/>
                  <a:gd name="connsiteY29" fmla="*/ 119896 h 334210"/>
                  <a:gd name="connsiteX0" fmla="*/ 0 w 1428761"/>
                  <a:gd name="connsiteY0" fmla="*/ 119896 h 334210"/>
                  <a:gd name="connsiteX1" fmla="*/ 57160 w 1428761"/>
                  <a:gd name="connsiteY1" fmla="*/ 79513 h 334210"/>
                  <a:gd name="connsiteX2" fmla="*/ 126734 w 1428761"/>
                  <a:gd name="connsiteY2" fmla="*/ 49695 h 334210"/>
                  <a:gd name="connsiteX3" fmla="*/ 275821 w 1428761"/>
                  <a:gd name="connsiteY3" fmla="*/ 59635 h 334210"/>
                  <a:gd name="connsiteX4" fmla="*/ 385151 w 1428761"/>
                  <a:gd name="connsiteY4" fmla="*/ 149087 h 334210"/>
                  <a:gd name="connsiteX5" fmla="*/ 444786 w 1428761"/>
                  <a:gd name="connsiteY5" fmla="*/ 198782 h 334210"/>
                  <a:gd name="connsiteX6" fmla="*/ 474603 w 1428761"/>
                  <a:gd name="connsiteY6" fmla="*/ 218661 h 334210"/>
                  <a:gd name="connsiteX7" fmla="*/ 564056 w 1428761"/>
                  <a:gd name="connsiteY7" fmla="*/ 208721 h 334210"/>
                  <a:gd name="connsiteX8" fmla="*/ 643569 w 1428761"/>
                  <a:gd name="connsiteY8" fmla="*/ 139148 h 334210"/>
                  <a:gd name="connsiteX9" fmla="*/ 663447 w 1428761"/>
                  <a:gd name="connsiteY9" fmla="*/ 119269 h 334210"/>
                  <a:gd name="connsiteX10" fmla="*/ 733021 w 1428761"/>
                  <a:gd name="connsiteY10" fmla="*/ 29817 h 334210"/>
                  <a:gd name="connsiteX11" fmla="*/ 792656 w 1428761"/>
                  <a:gd name="connsiteY11" fmla="*/ 0 h 334210"/>
                  <a:gd name="connsiteX12" fmla="*/ 852290 w 1428761"/>
                  <a:gd name="connsiteY12" fmla="*/ 9939 h 334210"/>
                  <a:gd name="connsiteX13" fmla="*/ 901986 w 1428761"/>
                  <a:gd name="connsiteY13" fmla="*/ 59635 h 334210"/>
                  <a:gd name="connsiteX14" fmla="*/ 931803 w 1428761"/>
                  <a:gd name="connsiteY14" fmla="*/ 89452 h 334210"/>
                  <a:gd name="connsiteX15" fmla="*/ 951682 w 1428761"/>
                  <a:gd name="connsiteY15" fmla="*/ 109330 h 334210"/>
                  <a:gd name="connsiteX16" fmla="*/ 981499 w 1428761"/>
                  <a:gd name="connsiteY16" fmla="*/ 129208 h 334210"/>
                  <a:gd name="connsiteX17" fmla="*/ 1051073 w 1428761"/>
                  <a:gd name="connsiteY17" fmla="*/ 119269 h 334210"/>
                  <a:gd name="connsiteX18" fmla="*/ 1070951 w 1428761"/>
                  <a:gd name="connsiteY18" fmla="*/ 89452 h 334210"/>
                  <a:gd name="connsiteX19" fmla="*/ 1090830 w 1428761"/>
                  <a:gd name="connsiteY19" fmla="*/ 69574 h 334210"/>
                  <a:gd name="connsiteX20" fmla="*/ 1110708 w 1428761"/>
                  <a:gd name="connsiteY20" fmla="*/ 99391 h 334210"/>
                  <a:gd name="connsiteX21" fmla="*/ 1120647 w 1428761"/>
                  <a:gd name="connsiteY21" fmla="*/ 129208 h 334210"/>
                  <a:gd name="connsiteX22" fmla="*/ 1150464 w 1428761"/>
                  <a:gd name="connsiteY22" fmla="*/ 149087 h 334210"/>
                  <a:gd name="connsiteX23" fmla="*/ 1239917 w 1428761"/>
                  <a:gd name="connsiteY23" fmla="*/ 139148 h 334210"/>
                  <a:gd name="connsiteX24" fmla="*/ 1299551 w 1428761"/>
                  <a:gd name="connsiteY24" fmla="*/ 99391 h 334210"/>
                  <a:gd name="connsiteX25" fmla="*/ 1428760 w 1428761"/>
                  <a:gd name="connsiteY25" fmla="*/ 119896 h 334210"/>
                  <a:gd name="connsiteX26" fmla="*/ 1428761 w 1428761"/>
                  <a:gd name="connsiteY26" fmla="*/ 334210 h 334210"/>
                  <a:gd name="connsiteX27" fmla="*/ 1 w 1428761"/>
                  <a:gd name="connsiteY27" fmla="*/ 334210 h 334210"/>
                  <a:gd name="connsiteX28" fmla="*/ 0 w 1428761"/>
                  <a:gd name="connsiteY28" fmla="*/ 119896 h 334210"/>
                  <a:gd name="connsiteX0" fmla="*/ 0 w 1428761"/>
                  <a:gd name="connsiteY0" fmla="*/ 119896 h 334210"/>
                  <a:gd name="connsiteX1" fmla="*/ 57160 w 1428761"/>
                  <a:gd name="connsiteY1" fmla="*/ 79513 h 334210"/>
                  <a:gd name="connsiteX2" fmla="*/ 126734 w 1428761"/>
                  <a:gd name="connsiteY2" fmla="*/ 49695 h 334210"/>
                  <a:gd name="connsiteX3" fmla="*/ 275821 w 1428761"/>
                  <a:gd name="connsiteY3" fmla="*/ 59635 h 334210"/>
                  <a:gd name="connsiteX4" fmla="*/ 385151 w 1428761"/>
                  <a:gd name="connsiteY4" fmla="*/ 149087 h 334210"/>
                  <a:gd name="connsiteX5" fmla="*/ 444786 w 1428761"/>
                  <a:gd name="connsiteY5" fmla="*/ 198782 h 334210"/>
                  <a:gd name="connsiteX6" fmla="*/ 500066 w 1428761"/>
                  <a:gd name="connsiteY6" fmla="*/ 191334 h 334210"/>
                  <a:gd name="connsiteX7" fmla="*/ 564056 w 1428761"/>
                  <a:gd name="connsiteY7" fmla="*/ 208721 h 334210"/>
                  <a:gd name="connsiteX8" fmla="*/ 643569 w 1428761"/>
                  <a:gd name="connsiteY8" fmla="*/ 139148 h 334210"/>
                  <a:gd name="connsiteX9" fmla="*/ 663447 w 1428761"/>
                  <a:gd name="connsiteY9" fmla="*/ 119269 h 334210"/>
                  <a:gd name="connsiteX10" fmla="*/ 733021 w 1428761"/>
                  <a:gd name="connsiteY10" fmla="*/ 29817 h 334210"/>
                  <a:gd name="connsiteX11" fmla="*/ 792656 w 1428761"/>
                  <a:gd name="connsiteY11" fmla="*/ 0 h 334210"/>
                  <a:gd name="connsiteX12" fmla="*/ 852290 w 1428761"/>
                  <a:gd name="connsiteY12" fmla="*/ 9939 h 334210"/>
                  <a:gd name="connsiteX13" fmla="*/ 901986 w 1428761"/>
                  <a:gd name="connsiteY13" fmla="*/ 59635 h 334210"/>
                  <a:gd name="connsiteX14" fmla="*/ 931803 w 1428761"/>
                  <a:gd name="connsiteY14" fmla="*/ 89452 h 334210"/>
                  <a:gd name="connsiteX15" fmla="*/ 951682 w 1428761"/>
                  <a:gd name="connsiteY15" fmla="*/ 109330 h 334210"/>
                  <a:gd name="connsiteX16" fmla="*/ 981499 w 1428761"/>
                  <a:gd name="connsiteY16" fmla="*/ 129208 h 334210"/>
                  <a:gd name="connsiteX17" fmla="*/ 1051073 w 1428761"/>
                  <a:gd name="connsiteY17" fmla="*/ 119269 h 334210"/>
                  <a:gd name="connsiteX18" fmla="*/ 1070951 w 1428761"/>
                  <a:gd name="connsiteY18" fmla="*/ 89452 h 334210"/>
                  <a:gd name="connsiteX19" fmla="*/ 1090830 w 1428761"/>
                  <a:gd name="connsiteY19" fmla="*/ 69574 h 334210"/>
                  <a:gd name="connsiteX20" fmla="*/ 1110708 w 1428761"/>
                  <a:gd name="connsiteY20" fmla="*/ 99391 h 334210"/>
                  <a:gd name="connsiteX21" fmla="*/ 1120647 w 1428761"/>
                  <a:gd name="connsiteY21" fmla="*/ 129208 h 334210"/>
                  <a:gd name="connsiteX22" fmla="*/ 1150464 w 1428761"/>
                  <a:gd name="connsiteY22" fmla="*/ 149087 h 334210"/>
                  <a:gd name="connsiteX23" fmla="*/ 1239917 w 1428761"/>
                  <a:gd name="connsiteY23" fmla="*/ 139148 h 334210"/>
                  <a:gd name="connsiteX24" fmla="*/ 1299551 w 1428761"/>
                  <a:gd name="connsiteY24" fmla="*/ 99391 h 334210"/>
                  <a:gd name="connsiteX25" fmla="*/ 1428760 w 1428761"/>
                  <a:gd name="connsiteY25" fmla="*/ 119896 h 334210"/>
                  <a:gd name="connsiteX26" fmla="*/ 1428761 w 1428761"/>
                  <a:gd name="connsiteY26" fmla="*/ 334210 h 334210"/>
                  <a:gd name="connsiteX27" fmla="*/ 1 w 1428761"/>
                  <a:gd name="connsiteY27" fmla="*/ 334210 h 334210"/>
                  <a:gd name="connsiteX28" fmla="*/ 0 w 1428761"/>
                  <a:gd name="connsiteY28" fmla="*/ 119896 h 334210"/>
                  <a:gd name="connsiteX0" fmla="*/ 0 w 1428761"/>
                  <a:gd name="connsiteY0" fmla="*/ 119896 h 334210"/>
                  <a:gd name="connsiteX1" fmla="*/ 57160 w 1428761"/>
                  <a:gd name="connsiteY1" fmla="*/ 79513 h 334210"/>
                  <a:gd name="connsiteX2" fmla="*/ 126734 w 1428761"/>
                  <a:gd name="connsiteY2" fmla="*/ 49695 h 334210"/>
                  <a:gd name="connsiteX3" fmla="*/ 275821 w 1428761"/>
                  <a:gd name="connsiteY3" fmla="*/ 59635 h 334210"/>
                  <a:gd name="connsiteX4" fmla="*/ 385151 w 1428761"/>
                  <a:gd name="connsiteY4" fmla="*/ 149087 h 334210"/>
                  <a:gd name="connsiteX5" fmla="*/ 444786 w 1428761"/>
                  <a:gd name="connsiteY5" fmla="*/ 198782 h 334210"/>
                  <a:gd name="connsiteX6" fmla="*/ 500066 w 1428761"/>
                  <a:gd name="connsiteY6" fmla="*/ 191334 h 334210"/>
                  <a:gd name="connsiteX7" fmla="*/ 571504 w 1428761"/>
                  <a:gd name="connsiteY7" fmla="*/ 119896 h 334210"/>
                  <a:gd name="connsiteX8" fmla="*/ 643569 w 1428761"/>
                  <a:gd name="connsiteY8" fmla="*/ 139148 h 334210"/>
                  <a:gd name="connsiteX9" fmla="*/ 663447 w 1428761"/>
                  <a:gd name="connsiteY9" fmla="*/ 119269 h 334210"/>
                  <a:gd name="connsiteX10" fmla="*/ 733021 w 1428761"/>
                  <a:gd name="connsiteY10" fmla="*/ 29817 h 334210"/>
                  <a:gd name="connsiteX11" fmla="*/ 792656 w 1428761"/>
                  <a:gd name="connsiteY11" fmla="*/ 0 h 334210"/>
                  <a:gd name="connsiteX12" fmla="*/ 852290 w 1428761"/>
                  <a:gd name="connsiteY12" fmla="*/ 9939 h 334210"/>
                  <a:gd name="connsiteX13" fmla="*/ 901986 w 1428761"/>
                  <a:gd name="connsiteY13" fmla="*/ 59635 h 334210"/>
                  <a:gd name="connsiteX14" fmla="*/ 931803 w 1428761"/>
                  <a:gd name="connsiteY14" fmla="*/ 89452 h 334210"/>
                  <a:gd name="connsiteX15" fmla="*/ 951682 w 1428761"/>
                  <a:gd name="connsiteY15" fmla="*/ 109330 h 334210"/>
                  <a:gd name="connsiteX16" fmla="*/ 981499 w 1428761"/>
                  <a:gd name="connsiteY16" fmla="*/ 129208 h 334210"/>
                  <a:gd name="connsiteX17" fmla="*/ 1051073 w 1428761"/>
                  <a:gd name="connsiteY17" fmla="*/ 119269 h 334210"/>
                  <a:gd name="connsiteX18" fmla="*/ 1070951 w 1428761"/>
                  <a:gd name="connsiteY18" fmla="*/ 89452 h 334210"/>
                  <a:gd name="connsiteX19" fmla="*/ 1090830 w 1428761"/>
                  <a:gd name="connsiteY19" fmla="*/ 69574 h 334210"/>
                  <a:gd name="connsiteX20" fmla="*/ 1110708 w 1428761"/>
                  <a:gd name="connsiteY20" fmla="*/ 99391 h 334210"/>
                  <a:gd name="connsiteX21" fmla="*/ 1120647 w 1428761"/>
                  <a:gd name="connsiteY21" fmla="*/ 129208 h 334210"/>
                  <a:gd name="connsiteX22" fmla="*/ 1150464 w 1428761"/>
                  <a:gd name="connsiteY22" fmla="*/ 149087 h 334210"/>
                  <a:gd name="connsiteX23" fmla="*/ 1239917 w 1428761"/>
                  <a:gd name="connsiteY23" fmla="*/ 139148 h 334210"/>
                  <a:gd name="connsiteX24" fmla="*/ 1299551 w 1428761"/>
                  <a:gd name="connsiteY24" fmla="*/ 99391 h 334210"/>
                  <a:gd name="connsiteX25" fmla="*/ 1428760 w 1428761"/>
                  <a:gd name="connsiteY25" fmla="*/ 119896 h 334210"/>
                  <a:gd name="connsiteX26" fmla="*/ 1428761 w 1428761"/>
                  <a:gd name="connsiteY26" fmla="*/ 334210 h 334210"/>
                  <a:gd name="connsiteX27" fmla="*/ 1 w 1428761"/>
                  <a:gd name="connsiteY27" fmla="*/ 334210 h 334210"/>
                  <a:gd name="connsiteX28" fmla="*/ 0 w 1428761"/>
                  <a:gd name="connsiteY28" fmla="*/ 119896 h 334210"/>
                  <a:gd name="connsiteX0" fmla="*/ 0 w 1428761"/>
                  <a:gd name="connsiteY0" fmla="*/ 119896 h 334210"/>
                  <a:gd name="connsiteX1" fmla="*/ 57160 w 1428761"/>
                  <a:gd name="connsiteY1" fmla="*/ 79513 h 334210"/>
                  <a:gd name="connsiteX2" fmla="*/ 126734 w 1428761"/>
                  <a:gd name="connsiteY2" fmla="*/ 49695 h 334210"/>
                  <a:gd name="connsiteX3" fmla="*/ 275821 w 1428761"/>
                  <a:gd name="connsiteY3" fmla="*/ 59635 h 334210"/>
                  <a:gd name="connsiteX4" fmla="*/ 385151 w 1428761"/>
                  <a:gd name="connsiteY4" fmla="*/ 149087 h 334210"/>
                  <a:gd name="connsiteX5" fmla="*/ 444786 w 1428761"/>
                  <a:gd name="connsiteY5" fmla="*/ 198782 h 334210"/>
                  <a:gd name="connsiteX6" fmla="*/ 500066 w 1428761"/>
                  <a:gd name="connsiteY6" fmla="*/ 191334 h 334210"/>
                  <a:gd name="connsiteX7" fmla="*/ 571504 w 1428761"/>
                  <a:gd name="connsiteY7" fmla="*/ 119896 h 334210"/>
                  <a:gd name="connsiteX8" fmla="*/ 643569 w 1428761"/>
                  <a:gd name="connsiteY8" fmla="*/ 139148 h 334210"/>
                  <a:gd name="connsiteX9" fmla="*/ 714380 w 1428761"/>
                  <a:gd name="connsiteY9" fmla="*/ 48458 h 334210"/>
                  <a:gd name="connsiteX10" fmla="*/ 733021 w 1428761"/>
                  <a:gd name="connsiteY10" fmla="*/ 29817 h 334210"/>
                  <a:gd name="connsiteX11" fmla="*/ 792656 w 1428761"/>
                  <a:gd name="connsiteY11" fmla="*/ 0 h 334210"/>
                  <a:gd name="connsiteX12" fmla="*/ 852290 w 1428761"/>
                  <a:gd name="connsiteY12" fmla="*/ 9939 h 334210"/>
                  <a:gd name="connsiteX13" fmla="*/ 901986 w 1428761"/>
                  <a:gd name="connsiteY13" fmla="*/ 59635 h 334210"/>
                  <a:gd name="connsiteX14" fmla="*/ 931803 w 1428761"/>
                  <a:gd name="connsiteY14" fmla="*/ 89452 h 334210"/>
                  <a:gd name="connsiteX15" fmla="*/ 951682 w 1428761"/>
                  <a:gd name="connsiteY15" fmla="*/ 109330 h 334210"/>
                  <a:gd name="connsiteX16" fmla="*/ 981499 w 1428761"/>
                  <a:gd name="connsiteY16" fmla="*/ 129208 h 334210"/>
                  <a:gd name="connsiteX17" fmla="*/ 1051073 w 1428761"/>
                  <a:gd name="connsiteY17" fmla="*/ 119269 h 334210"/>
                  <a:gd name="connsiteX18" fmla="*/ 1070951 w 1428761"/>
                  <a:gd name="connsiteY18" fmla="*/ 89452 h 334210"/>
                  <a:gd name="connsiteX19" fmla="*/ 1090830 w 1428761"/>
                  <a:gd name="connsiteY19" fmla="*/ 69574 h 334210"/>
                  <a:gd name="connsiteX20" fmla="*/ 1110708 w 1428761"/>
                  <a:gd name="connsiteY20" fmla="*/ 99391 h 334210"/>
                  <a:gd name="connsiteX21" fmla="*/ 1120647 w 1428761"/>
                  <a:gd name="connsiteY21" fmla="*/ 129208 h 334210"/>
                  <a:gd name="connsiteX22" fmla="*/ 1150464 w 1428761"/>
                  <a:gd name="connsiteY22" fmla="*/ 149087 h 334210"/>
                  <a:gd name="connsiteX23" fmla="*/ 1239917 w 1428761"/>
                  <a:gd name="connsiteY23" fmla="*/ 139148 h 334210"/>
                  <a:gd name="connsiteX24" fmla="*/ 1299551 w 1428761"/>
                  <a:gd name="connsiteY24" fmla="*/ 99391 h 334210"/>
                  <a:gd name="connsiteX25" fmla="*/ 1428760 w 1428761"/>
                  <a:gd name="connsiteY25" fmla="*/ 119896 h 334210"/>
                  <a:gd name="connsiteX26" fmla="*/ 1428761 w 1428761"/>
                  <a:gd name="connsiteY26" fmla="*/ 334210 h 334210"/>
                  <a:gd name="connsiteX27" fmla="*/ 1 w 1428761"/>
                  <a:gd name="connsiteY27" fmla="*/ 334210 h 334210"/>
                  <a:gd name="connsiteX28" fmla="*/ 0 w 1428761"/>
                  <a:gd name="connsiteY28" fmla="*/ 119896 h 334210"/>
                  <a:gd name="connsiteX0" fmla="*/ 0 w 1428761"/>
                  <a:gd name="connsiteY0" fmla="*/ 119896 h 334210"/>
                  <a:gd name="connsiteX1" fmla="*/ 57160 w 1428761"/>
                  <a:gd name="connsiteY1" fmla="*/ 79513 h 334210"/>
                  <a:gd name="connsiteX2" fmla="*/ 126734 w 1428761"/>
                  <a:gd name="connsiteY2" fmla="*/ 49695 h 334210"/>
                  <a:gd name="connsiteX3" fmla="*/ 275821 w 1428761"/>
                  <a:gd name="connsiteY3" fmla="*/ 59635 h 334210"/>
                  <a:gd name="connsiteX4" fmla="*/ 385151 w 1428761"/>
                  <a:gd name="connsiteY4" fmla="*/ 149087 h 334210"/>
                  <a:gd name="connsiteX5" fmla="*/ 444786 w 1428761"/>
                  <a:gd name="connsiteY5" fmla="*/ 198782 h 334210"/>
                  <a:gd name="connsiteX6" fmla="*/ 500066 w 1428761"/>
                  <a:gd name="connsiteY6" fmla="*/ 191334 h 334210"/>
                  <a:gd name="connsiteX7" fmla="*/ 571504 w 1428761"/>
                  <a:gd name="connsiteY7" fmla="*/ 119896 h 334210"/>
                  <a:gd name="connsiteX8" fmla="*/ 643569 w 1428761"/>
                  <a:gd name="connsiteY8" fmla="*/ 139148 h 334210"/>
                  <a:gd name="connsiteX9" fmla="*/ 642942 w 1428761"/>
                  <a:gd name="connsiteY9" fmla="*/ 48458 h 334210"/>
                  <a:gd name="connsiteX10" fmla="*/ 733021 w 1428761"/>
                  <a:gd name="connsiteY10" fmla="*/ 29817 h 334210"/>
                  <a:gd name="connsiteX11" fmla="*/ 792656 w 1428761"/>
                  <a:gd name="connsiteY11" fmla="*/ 0 h 334210"/>
                  <a:gd name="connsiteX12" fmla="*/ 852290 w 1428761"/>
                  <a:gd name="connsiteY12" fmla="*/ 9939 h 334210"/>
                  <a:gd name="connsiteX13" fmla="*/ 901986 w 1428761"/>
                  <a:gd name="connsiteY13" fmla="*/ 59635 h 334210"/>
                  <a:gd name="connsiteX14" fmla="*/ 931803 w 1428761"/>
                  <a:gd name="connsiteY14" fmla="*/ 89452 h 334210"/>
                  <a:gd name="connsiteX15" fmla="*/ 951682 w 1428761"/>
                  <a:gd name="connsiteY15" fmla="*/ 109330 h 334210"/>
                  <a:gd name="connsiteX16" fmla="*/ 981499 w 1428761"/>
                  <a:gd name="connsiteY16" fmla="*/ 129208 h 334210"/>
                  <a:gd name="connsiteX17" fmla="*/ 1051073 w 1428761"/>
                  <a:gd name="connsiteY17" fmla="*/ 119269 h 334210"/>
                  <a:gd name="connsiteX18" fmla="*/ 1070951 w 1428761"/>
                  <a:gd name="connsiteY18" fmla="*/ 89452 h 334210"/>
                  <a:gd name="connsiteX19" fmla="*/ 1090830 w 1428761"/>
                  <a:gd name="connsiteY19" fmla="*/ 69574 h 334210"/>
                  <a:gd name="connsiteX20" fmla="*/ 1110708 w 1428761"/>
                  <a:gd name="connsiteY20" fmla="*/ 99391 h 334210"/>
                  <a:gd name="connsiteX21" fmla="*/ 1120647 w 1428761"/>
                  <a:gd name="connsiteY21" fmla="*/ 129208 h 334210"/>
                  <a:gd name="connsiteX22" fmla="*/ 1150464 w 1428761"/>
                  <a:gd name="connsiteY22" fmla="*/ 149087 h 334210"/>
                  <a:gd name="connsiteX23" fmla="*/ 1239917 w 1428761"/>
                  <a:gd name="connsiteY23" fmla="*/ 139148 h 334210"/>
                  <a:gd name="connsiteX24" fmla="*/ 1299551 w 1428761"/>
                  <a:gd name="connsiteY24" fmla="*/ 99391 h 334210"/>
                  <a:gd name="connsiteX25" fmla="*/ 1428760 w 1428761"/>
                  <a:gd name="connsiteY25" fmla="*/ 119896 h 334210"/>
                  <a:gd name="connsiteX26" fmla="*/ 1428761 w 1428761"/>
                  <a:gd name="connsiteY26" fmla="*/ 334210 h 334210"/>
                  <a:gd name="connsiteX27" fmla="*/ 1 w 1428761"/>
                  <a:gd name="connsiteY27" fmla="*/ 334210 h 334210"/>
                  <a:gd name="connsiteX28" fmla="*/ 0 w 1428761"/>
                  <a:gd name="connsiteY28" fmla="*/ 119896 h 334210"/>
                  <a:gd name="connsiteX0" fmla="*/ 0 w 1428761"/>
                  <a:gd name="connsiteY0" fmla="*/ 119896 h 334210"/>
                  <a:gd name="connsiteX1" fmla="*/ 57160 w 1428761"/>
                  <a:gd name="connsiteY1" fmla="*/ 79513 h 334210"/>
                  <a:gd name="connsiteX2" fmla="*/ 126734 w 1428761"/>
                  <a:gd name="connsiteY2" fmla="*/ 49695 h 334210"/>
                  <a:gd name="connsiteX3" fmla="*/ 275821 w 1428761"/>
                  <a:gd name="connsiteY3" fmla="*/ 59635 h 334210"/>
                  <a:gd name="connsiteX4" fmla="*/ 385151 w 1428761"/>
                  <a:gd name="connsiteY4" fmla="*/ 149087 h 334210"/>
                  <a:gd name="connsiteX5" fmla="*/ 444786 w 1428761"/>
                  <a:gd name="connsiteY5" fmla="*/ 198782 h 334210"/>
                  <a:gd name="connsiteX6" fmla="*/ 500066 w 1428761"/>
                  <a:gd name="connsiteY6" fmla="*/ 191334 h 334210"/>
                  <a:gd name="connsiteX7" fmla="*/ 571504 w 1428761"/>
                  <a:gd name="connsiteY7" fmla="*/ 119896 h 334210"/>
                  <a:gd name="connsiteX8" fmla="*/ 643569 w 1428761"/>
                  <a:gd name="connsiteY8" fmla="*/ 139148 h 334210"/>
                  <a:gd name="connsiteX9" fmla="*/ 642942 w 1428761"/>
                  <a:gd name="connsiteY9" fmla="*/ 48458 h 334210"/>
                  <a:gd name="connsiteX10" fmla="*/ 714380 w 1428761"/>
                  <a:gd name="connsiteY10" fmla="*/ 48458 h 334210"/>
                  <a:gd name="connsiteX11" fmla="*/ 792656 w 1428761"/>
                  <a:gd name="connsiteY11" fmla="*/ 0 h 334210"/>
                  <a:gd name="connsiteX12" fmla="*/ 852290 w 1428761"/>
                  <a:gd name="connsiteY12" fmla="*/ 9939 h 334210"/>
                  <a:gd name="connsiteX13" fmla="*/ 901986 w 1428761"/>
                  <a:gd name="connsiteY13" fmla="*/ 59635 h 334210"/>
                  <a:gd name="connsiteX14" fmla="*/ 931803 w 1428761"/>
                  <a:gd name="connsiteY14" fmla="*/ 89452 h 334210"/>
                  <a:gd name="connsiteX15" fmla="*/ 951682 w 1428761"/>
                  <a:gd name="connsiteY15" fmla="*/ 109330 h 334210"/>
                  <a:gd name="connsiteX16" fmla="*/ 981499 w 1428761"/>
                  <a:gd name="connsiteY16" fmla="*/ 129208 h 334210"/>
                  <a:gd name="connsiteX17" fmla="*/ 1051073 w 1428761"/>
                  <a:gd name="connsiteY17" fmla="*/ 119269 h 334210"/>
                  <a:gd name="connsiteX18" fmla="*/ 1070951 w 1428761"/>
                  <a:gd name="connsiteY18" fmla="*/ 89452 h 334210"/>
                  <a:gd name="connsiteX19" fmla="*/ 1090830 w 1428761"/>
                  <a:gd name="connsiteY19" fmla="*/ 69574 h 334210"/>
                  <a:gd name="connsiteX20" fmla="*/ 1110708 w 1428761"/>
                  <a:gd name="connsiteY20" fmla="*/ 99391 h 334210"/>
                  <a:gd name="connsiteX21" fmla="*/ 1120647 w 1428761"/>
                  <a:gd name="connsiteY21" fmla="*/ 129208 h 334210"/>
                  <a:gd name="connsiteX22" fmla="*/ 1150464 w 1428761"/>
                  <a:gd name="connsiteY22" fmla="*/ 149087 h 334210"/>
                  <a:gd name="connsiteX23" fmla="*/ 1239917 w 1428761"/>
                  <a:gd name="connsiteY23" fmla="*/ 139148 h 334210"/>
                  <a:gd name="connsiteX24" fmla="*/ 1299551 w 1428761"/>
                  <a:gd name="connsiteY24" fmla="*/ 99391 h 334210"/>
                  <a:gd name="connsiteX25" fmla="*/ 1428760 w 1428761"/>
                  <a:gd name="connsiteY25" fmla="*/ 119896 h 334210"/>
                  <a:gd name="connsiteX26" fmla="*/ 1428761 w 1428761"/>
                  <a:gd name="connsiteY26" fmla="*/ 334210 h 334210"/>
                  <a:gd name="connsiteX27" fmla="*/ 1 w 1428761"/>
                  <a:gd name="connsiteY27" fmla="*/ 334210 h 334210"/>
                  <a:gd name="connsiteX28" fmla="*/ 0 w 1428761"/>
                  <a:gd name="connsiteY28" fmla="*/ 119896 h 334210"/>
                  <a:gd name="connsiteX0" fmla="*/ 0 w 1428761"/>
                  <a:gd name="connsiteY0" fmla="*/ 119896 h 334210"/>
                  <a:gd name="connsiteX1" fmla="*/ 57160 w 1428761"/>
                  <a:gd name="connsiteY1" fmla="*/ 79513 h 334210"/>
                  <a:gd name="connsiteX2" fmla="*/ 126734 w 1428761"/>
                  <a:gd name="connsiteY2" fmla="*/ 49695 h 334210"/>
                  <a:gd name="connsiteX3" fmla="*/ 275821 w 1428761"/>
                  <a:gd name="connsiteY3" fmla="*/ 59635 h 334210"/>
                  <a:gd name="connsiteX4" fmla="*/ 385151 w 1428761"/>
                  <a:gd name="connsiteY4" fmla="*/ 149087 h 334210"/>
                  <a:gd name="connsiteX5" fmla="*/ 444786 w 1428761"/>
                  <a:gd name="connsiteY5" fmla="*/ 198782 h 334210"/>
                  <a:gd name="connsiteX6" fmla="*/ 500066 w 1428761"/>
                  <a:gd name="connsiteY6" fmla="*/ 191334 h 334210"/>
                  <a:gd name="connsiteX7" fmla="*/ 571504 w 1428761"/>
                  <a:gd name="connsiteY7" fmla="*/ 119896 h 334210"/>
                  <a:gd name="connsiteX8" fmla="*/ 643569 w 1428761"/>
                  <a:gd name="connsiteY8" fmla="*/ 139148 h 334210"/>
                  <a:gd name="connsiteX9" fmla="*/ 642942 w 1428761"/>
                  <a:gd name="connsiteY9" fmla="*/ 48458 h 334210"/>
                  <a:gd name="connsiteX10" fmla="*/ 714380 w 1428761"/>
                  <a:gd name="connsiteY10" fmla="*/ 48458 h 334210"/>
                  <a:gd name="connsiteX11" fmla="*/ 792656 w 1428761"/>
                  <a:gd name="connsiteY11" fmla="*/ 0 h 334210"/>
                  <a:gd name="connsiteX12" fmla="*/ 852290 w 1428761"/>
                  <a:gd name="connsiteY12" fmla="*/ 9939 h 334210"/>
                  <a:gd name="connsiteX13" fmla="*/ 901986 w 1428761"/>
                  <a:gd name="connsiteY13" fmla="*/ 59635 h 334210"/>
                  <a:gd name="connsiteX14" fmla="*/ 931803 w 1428761"/>
                  <a:gd name="connsiteY14" fmla="*/ 89452 h 334210"/>
                  <a:gd name="connsiteX15" fmla="*/ 951682 w 1428761"/>
                  <a:gd name="connsiteY15" fmla="*/ 109330 h 334210"/>
                  <a:gd name="connsiteX16" fmla="*/ 981499 w 1428761"/>
                  <a:gd name="connsiteY16" fmla="*/ 129208 h 334210"/>
                  <a:gd name="connsiteX17" fmla="*/ 1051073 w 1428761"/>
                  <a:gd name="connsiteY17" fmla="*/ 119269 h 334210"/>
                  <a:gd name="connsiteX18" fmla="*/ 1070951 w 1428761"/>
                  <a:gd name="connsiteY18" fmla="*/ 89452 h 334210"/>
                  <a:gd name="connsiteX19" fmla="*/ 1090830 w 1428761"/>
                  <a:gd name="connsiteY19" fmla="*/ 69574 h 334210"/>
                  <a:gd name="connsiteX20" fmla="*/ 1110708 w 1428761"/>
                  <a:gd name="connsiteY20" fmla="*/ 99391 h 334210"/>
                  <a:gd name="connsiteX21" fmla="*/ 1120647 w 1428761"/>
                  <a:gd name="connsiteY21" fmla="*/ 129208 h 334210"/>
                  <a:gd name="connsiteX22" fmla="*/ 1150464 w 1428761"/>
                  <a:gd name="connsiteY22" fmla="*/ 149087 h 334210"/>
                  <a:gd name="connsiteX23" fmla="*/ 1239917 w 1428761"/>
                  <a:gd name="connsiteY23" fmla="*/ 139148 h 334210"/>
                  <a:gd name="connsiteX24" fmla="*/ 1299551 w 1428761"/>
                  <a:gd name="connsiteY24" fmla="*/ 99391 h 334210"/>
                  <a:gd name="connsiteX25" fmla="*/ 1428760 w 1428761"/>
                  <a:gd name="connsiteY25" fmla="*/ 119896 h 334210"/>
                  <a:gd name="connsiteX26" fmla="*/ 1428761 w 1428761"/>
                  <a:gd name="connsiteY26" fmla="*/ 334210 h 334210"/>
                  <a:gd name="connsiteX27" fmla="*/ 1 w 1428761"/>
                  <a:gd name="connsiteY27" fmla="*/ 334210 h 334210"/>
                  <a:gd name="connsiteX28" fmla="*/ 0 w 1428761"/>
                  <a:gd name="connsiteY28" fmla="*/ 119896 h 334210"/>
                  <a:gd name="connsiteX0" fmla="*/ 0 w 1428761"/>
                  <a:gd name="connsiteY0" fmla="*/ 119896 h 334210"/>
                  <a:gd name="connsiteX1" fmla="*/ 57160 w 1428761"/>
                  <a:gd name="connsiteY1" fmla="*/ 79513 h 334210"/>
                  <a:gd name="connsiteX2" fmla="*/ 126734 w 1428761"/>
                  <a:gd name="connsiteY2" fmla="*/ 49695 h 334210"/>
                  <a:gd name="connsiteX3" fmla="*/ 275821 w 1428761"/>
                  <a:gd name="connsiteY3" fmla="*/ 59635 h 334210"/>
                  <a:gd name="connsiteX4" fmla="*/ 385151 w 1428761"/>
                  <a:gd name="connsiteY4" fmla="*/ 149087 h 334210"/>
                  <a:gd name="connsiteX5" fmla="*/ 444786 w 1428761"/>
                  <a:gd name="connsiteY5" fmla="*/ 198782 h 334210"/>
                  <a:gd name="connsiteX6" fmla="*/ 500066 w 1428761"/>
                  <a:gd name="connsiteY6" fmla="*/ 191334 h 334210"/>
                  <a:gd name="connsiteX7" fmla="*/ 571504 w 1428761"/>
                  <a:gd name="connsiteY7" fmla="*/ 119896 h 334210"/>
                  <a:gd name="connsiteX8" fmla="*/ 643569 w 1428761"/>
                  <a:gd name="connsiteY8" fmla="*/ 139148 h 334210"/>
                  <a:gd name="connsiteX9" fmla="*/ 655796 w 1428761"/>
                  <a:gd name="connsiteY9" fmla="*/ 69216 h 334210"/>
                  <a:gd name="connsiteX10" fmla="*/ 714380 w 1428761"/>
                  <a:gd name="connsiteY10" fmla="*/ 48458 h 334210"/>
                  <a:gd name="connsiteX11" fmla="*/ 792656 w 1428761"/>
                  <a:gd name="connsiteY11" fmla="*/ 0 h 334210"/>
                  <a:gd name="connsiteX12" fmla="*/ 852290 w 1428761"/>
                  <a:gd name="connsiteY12" fmla="*/ 9939 h 334210"/>
                  <a:gd name="connsiteX13" fmla="*/ 901986 w 1428761"/>
                  <a:gd name="connsiteY13" fmla="*/ 59635 h 334210"/>
                  <a:gd name="connsiteX14" fmla="*/ 931803 w 1428761"/>
                  <a:gd name="connsiteY14" fmla="*/ 89452 h 334210"/>
                  <a:gd name="connsiteX15" fmla="*/ 951682 w 1428761"/>
                  <a:gd name="connsiteY15" fmla="*/ 109330 h 334210"/>
                  <a:gd name="connsiteX16" fmla="*/ 981499 w 1428761"/>
                  <a:gd name="connsiteY16" fmla="*/ 129208 h 334210"/>
                  <a:gd name="connsiteX17" fmla="*/ 1051073 w 1428761"/>
                  <a:gd name="connsiteY17" fmla="*/ 119269 h 334210"/>
                  <a:gd name="connsiteX18" fmla="*/ 1070951 w 1428761"/>
                  <a:gd name="connsiteY18" fmla="*/ 89452 h 334210"/>
                  <a:gd name="connsiteX19" fmla="*/ 1090830 w 1428761"/>
                  <a:gd name="connsiteY19" fmla="*/ 69574 h 334210"/>
                  <a:gd name="connsiteX20" fmla="*/ 1110708 w 1428761"/>
                  <a:gd name="connsiteY20" fmla="*/ 99391 h 334210"/>
                  <a:gd name="connsiteX21" fmla="*/ 1120647 w 1428761"/>
                  <a:gd name="connsiteY21" fmla="*/ 129208 h 334210"/>
                  <a:gd name="connsiteX22" fmla="*/ 1150464 w 1428761"/>
                  <a:gd name="connsiteY22" fmla="*/ 149087 h 334210"/>
                  <a:gd name="connsiteX23" fmla="*/ 1239917 w 1428761"/>
                  <a:gd name="connsiteY23" fmla="*/ 139148 h 334210"/>
                  <a:gd name="connsiteX24" fmla="*/ 1299551 w 1428761"/>
                  <a:gd name="connsiteY24" fmla="*/ 99391 h 334210"/>
                  <a:gd name="connsiteX25" fmla="*/ 1428760 w 1428761"/>
                  <a:gd name="connsiteY25" fmla="*/ 119896 h 334210"/>
                  <a:gd name="connsiteX26" fmla="*/ 1428761 w 1428761"/>
                  <a:gd name="connsiteY26" fmla="*/ 334210 h 334210"/>
                  <a:gd name="connsiteX27" fmla="*/ 1 w 1428761"/>
                  <a:gd name="connsiteY27" fmla="*/ 334210 h 334210"/>
                  <a:gd name="connsiteX28" fmla="*/ 0 w 1428761"/>
                  <a:gd name="connsiteY28" fmla="*/ 119896 h 334210"/>
                  <a:gd name="connsiteX0" fmla="*/ 0 w 1428761"/>
                  <a:gd name="connsiteY0" fmla="*/ 119607 h 333921"/>
                  <a:gd name="connsiteX1" fmla="*/ 57160 w 1428761"/>
                  <a:gd name="connsiteY1" fmla="*/ 79224 h 333921"/>
                  <a:gd name="connsiteX2" fmla="*/ 126734 w 1428761"/>
                  <a:gd name="connsiteY2" fmla="*/ 49406 h 333921"/>
                  <a:gd name="connsiteX3" fmla="*/ 275821 w 1428761"/>
                  <a:gd name="connsiteY3" fmla="*/ 59346 h 333921"/>
                  <a:gd name="connsiteX4" fmla="*/ 385151 w 1428761"/>
                  <a:gd name="connsiteY4" fmla="*/ 148798 h 333921"/>
                  <a:gd name="connsiteX5" fmla="*/ 444786 w 1428761"/>
                  <a:gd name="connsiteY5" fmla="*/ 198493 h 333921"/>
                  <a:gd name="connsiteX6" fmla="*/ 500066 w 1428761"/>
                  <a:gd name="connsiteY6" fmla="*/ 191045 h 333921"/>
                  <a:gd name="connsiteX7" fmla="*/ 571504 w 1428761"/>
                  <a:gd name="connsiteY7" fmla="*/ 119607 h 333921"/>
                  <a:gd name="connsiteX8" fmla="*/ 643569 w 1428761"/>
                  <a:gd name="connsiteY8" fmla="*/ 138859 h 333921"/>
                  <a:gd name="connsiteX9" fmla="*/ 655796 w 1428761"/>
                  <a:gd name="connsiteY9" fmla="*/ 68927 h 333921"/>
                  <a:gd name="connsiteX10" fmla="*/ 714380 w 1428761"/>
                  <a:gd name="connsiteY10" fmla="*/ 48169 h 333921"/>
                  <a:gd name="connsiteX11" fmla="*/ 785818 w 1428761"/>
                  <a:gd name="connsiteY11" fmla="*/ 119607 h 333921"/>
                  <a:gd name="connsiteX12" fmla="*/ 852290 w 1428761"/>
                  <a:gd name="connsiteY12" fmla="*/ 9650 h 333921"/>
                  <a:gd name="connsiteX13" fmla="*/ 901986 w 1428761"/>
                  <a:gd name="connsiteY13" fmla="*/ 59346 h 333921"/>
                  <a:gd name="connsiteX14" fmla="*/ 931803 w 1428761"/>
                  <a:gd name="connsiteY14" fmla="*/ 89163 h 333921"/>
                  <a:gd name="connsiteX15" fmla="*/ 951682 w 1428761"/>
                  <a:gd name="connsiteY15" fmla="*/ 109041 h 333921"/>
                  <a:gd name="connsiteX16" fmla="*/ 981499 w 1428761"/>
                  <a:gd name="connsiteY16" fmla="*/ 128919 h 333921"/>
                  <a:gd name="connsiteX17" fmla="*/ 1051073 w 1428761"/>
                  <a:gd name="connsiteY17" fmla="*/ 118980 h 333921"/>
                  <a:gd name="connsiteX18" fmla="*/ 1070951 w 1428761"/>
                  <a:gd name="connsiteY18" fmla="*/ 89163 h 333921"/>
                  <a:gd name="connsiteX19" fmla="*/ 1090830 w 1428761"/>
                  <a:gd name="connsiteY19" fmla="*/ 69285 h 333921"/>
                  <a:gd name="connsiteX20" fmla="*/ 1110708 w 1428761"/>
                  <a:gd name="connsiteY20" fmla="*/ 99102 h 333921"/>
                  <a:gd name="connsiteX21" fmla="*/ 1120647 w 1428761"/>
                  <a:gd name="connsiteY21" fmla="*/ 128919 h 333921"/>
                  <a:gd name="connsiteX22" fmla="*/ 1150464 w 1428761"/>
                  <a:gd name="connsiteY22" fmla="*/ 148798 h 333921"/>
                  <a:gd name="connsiteX23" fmla="*/ 1239917 w 1428761"/>
                  <a:gd name="connsiteY23" fmla="*/ 138859 h 333921"/>
                  <a:gd name="connsiteX24" fmla="*/ 1299551 w 1428761"/>
                  <a:gd name="connsiteY24" fmla="*/ 99102 h 333921"/>
                  <a:gd name="connsiteX25" fmla="*/ 1428760 w 1428761"/>
                  <a:gd name="connsiteY25" fmla="*/ 119607 h 333921"/>
                  <a:gd name="connsiteX26" fmla="*/ 1428761 w 1428761"/>
                  <a:gd name="connsiteY26" fmla="*/ 333921 h 333921"/>
                  <a:gd name="connsiteX27" fmla="*/ 1 w 1428761"/>
                  <a:gd name="connsiteY27" fmla="*/ 333921 h 333921"/>
                  <a:gd name="connsiteX28" fmla="*/ 0 w 1428761"/>
                  <a:gd name="connsiteY28" fmla="*/ 119607 h 333921"/>
                  <a:gd name="connsiteX0" fmla="*/ 0 w 1428761"/>
                  <a:gd name="connsiteY0" fmla="*/ 92846 h 307160"/>
                  <a:gd name="connsiteX1" fmla="*/ 57160 w 1428761"/>
                  <a:gd name="connsiteY1" fmla="*/ 52463 h 307160"/>
                  <a:gd name="connsiteX2" fmla="*/ 126734 w 1428761"/>
                  <a:gd name="connsiteY2" fmla="*/ 22645 h 307160"/>
                  <a:gd name="connsiteX3" fmla="*/ 275821 w 1428761"/>
                  <a:gd name="connsiteY3" fmla="*/ 32585 h 307160"/>
                  <a:gd name="connsiteX4" fmla="*/ 385151 w 1428761"/>
                  <a:gd name="connsiteY4" fmla="*/ 122037 h 307160"/>
                  <a:gd name="connsiteX5" fmla="*/ 444786 w 1428761"/>
                  <a:gd name="connsiteY5" fmla="*/ 171732 h 307160"/>
                  <a:gd name="connsiteX6" fmla="*/ 500066 w 1428761"/>
                  <a:gd name="connsiteY6" fmla="*/ 164284 h 307160"/>
                  <a:gd name="connsiteX7" fmla="*/ 571504 w 1428761"/>
                  <a:gd name="connsiteY7" fmla="*/ 92846 h 307160"/>
                  <a:gd name="connsiteX8" fmla="*/ 643569 w 1428761"/>
                  <a:gd name="connsiteY8" fmla="*/ 112098 h 307160"/>
                  <a:gd name="connsiteX9" fmla="*/ 655796 w 1428761"/>
                  <a:gd name="connsiteY9" fmla="*/ 42166 h 307160"/>
                  <a:gd name="connsiteX10" fmla="*/ 714380 w 1428761"/>
                  <a:gd name="connsiteY10" fmla="*/ 21408 h 307160"/>
                  <a:gd name="connsiteX11" fmla="*/ 785818 w 1428761"/>
                  <a:gd name="connsiteY11" fmla="*/ 92846 h 307160"/>
                  <a:gd name="connsiteX12" fmla="*/ 857256 w 1428761"/>
                  <a:gd name="connsiteY12" fmla="*/ 21408 h 307160"/>
                  <a:gd name="connsiteX13" fmla="*/ 901986 w 1428761"/>
                  <a:gd name="connsiteY13" fmla="*/ 32585 h 307160"/>
                  <a:gd name="connsiteX14" fmla="*/ 931803 w 1428761"/>
                  <a:gd name="connsiteY14" fmla="*/ 62402 h 307160"/>
                  <a:gd name="connsiteX15" fmla="*/ 951682 w 1428761"/>
                  <a:gd name="connsiteY15" fmla="*/ 82280 h 307160"/>
                  <a:gd name="connsiteX16" fmla="*/ 981499 w 1428761"/>
                  <a:gd name="connsiteY16" fmla="*/ 102158 h 307160"/>
                  <a:gd name="connsiteX17" fmla="*/ 1051073 w 1428761"/>
                  <a:gd name="connsiteY17" fmla="*/ 92219 h 307160"/>
                  <a:gd name="connsiteX18" fmla="*/ 1070951 w 1428761"/>
                  <a:gd name="connsiteY18" fmla="*/ 62402 h 307160"/>
                  <a:gd name="connsiteX19" fmla="*/ 1090830 w 1428761"/>
                  <a:gd name="connsiteY19" fmla="*/ 42524 h 307160"/>
                  <a:gd name="connsiteX20" fmla="*/ 1110708 w 1428761"/>
                  <a:gd name="connsiteY20" fmla="*/ 72341 h 307160"/>
                  <a:gd name="connsiteX21" fmla="*/ 1120647 w 1428761"/>
                  <a:gd name="connsiteY21" fmla="*/ 102158 h 307160"/>
                  <a:gd name="connsiteX22" fmla="*/ 1150464 w 1428761"/>
                  <a:gd name="connsiteY22" fmla="*/ 122037 h 307160"/>
                  <a:gd name="connsiteX23" fmla="*/ 1239917 w 1428761"/>
                  <a:gd name="connsiteY23" fmla="*/ 112098 h 307160"/>
                  <a:gd name="connsiteX24" fmla="*/ 1299551 w 1428761"/>
                  <a:gd name="connsiteY24" fmla="*/ 72341 h 307160"/>
                  <a:gd name="connsiteX25" fmla="*/ 1428760 w 1428761"/>
                  <a:gd name="connsiteY25" fmla="*/ 92846 h 307160"/>
                  <a:gd name="connsiteX26" fmla="*/ 1428761 w 1428761"/>
                  <a:gd name="connsiteY26" fmla="*/ 307160 h 307160"/>
                  <a:gd name="connsiteX27" fmla="*/ 1 w 1428761"/>
                  <a:gd name="connsiteY27" fmla="*/ 307160 h 307160"/>
                  <a:gd name="connsiteX28" fmla="*/ 0 w 1428761"/>
                  <a:gd name="connsiteY28" fmla="*/ 92846 h 307160"/>
                  <a:gd name="connsiteX0" fmla="*/ 0 w 1428761"/>
                  <a:gd name="connsiteY0" fmla="*/ 92846 h 307160"/>
                  <a:gd name="connsiteX1" fmla="*/ 57160 w 1428761"/>
                  <a:gd name="connsiteY1" fmla="*/ 52463 h 307160"/>
                  <a:gd name="connsiteX2" fmla="*/ 126734 w 1428761"/>
                  <a:gd name="connsiteY2" fmla="*/ 22645 h 307160"/>
                  <a:gd name="connsiteX3" fmla="*/ 275821 w 1428761"/>
                  <a:gd name="connsiteY3" fmla="*/ 32585 h 307160"/>
                  <a:gd name="connsiteX4" fmla="*/ 385151 w 1428761"/>
                  <a:gd name="connsiteY4" fmla="*/ 122037 h 307160"/>
                  <a:gd name="connsiteX5" fmla="*/ 444786 w 1428761"/>
                  <a:gd name="connsiteY5" fmla="*/ 171732 h 307160"/>
                  <a:gd name="connsiteX6" fmla="*/ 500066 w 1428761"/>
                  <a:gd name="connsiteY6" fmla="*/ 164284 h 307160"/>
                  <a:gd name="connsiteX7" fmla="*/ 571504 w 1428761"/>
                  <a:gd name="connsiteY7" fmla="*/ 92846 h 307160"/>
                  <a:gd name="connsiteX8" fmla="*/ 643569 w 1428761"/>
                  <a:gd name="connsiteY8" fmla="*/ 112098 h 307160"/>
                  <a:gd name="connsiteX9" fmla="*/ 655796 w 1428761"/>
                  <a:gd name="connsiteY9" fmla="*/ 42166 h 307160"/>
                  <a:gd name="connsiteX10" fmla="*/ 714380 w 1428761"/>
                  <a:gd name="connsiteY10" fmla="*/ 21408 h 307160"/>
                  <a:gd name="connsiteX11" fmla="*/ 785818 w 1428761"/>
                  <a:gd name="connsiteY11" fmla="*/ 92846 h 307160"/>
                  <a:gd name="connsiteX12" fmla="*/ 857256 w 1428761"/>
                  <a:gd name="connsiteY12" fmla="*/ 21408 h 307160"/>
                  <a:gd name="connsiteX13" fmla="*/ 882357 w 1428761"/>
                  <a:gd name="connsiteY13" fmla="*/ 46765 h 307160"/>
                  <a:gd name="connsiteX14" fmla="*/ 931803 w 1428761"/>
                  <a:gd name="connsiteY14" fmla="*/ 62402 h 307160"/>
                  <a:gd name="connsiteX15" fmla="*/ 951682 w 1428761"/>
                  <a:gd name="connsiteY15" fmla="*/ 82280 h 307160"/>
                  <a:gd name="connsiteX16" fmla="*/ 981499 w 1428761"/>
                  <a:gd name="connsiteY16" fmla="*/ 102158 h 307160"/>
                  <a:gd name="connsiteX17" fmla="*/ 1051073 w 1428761"/>
                  <a:gd name="connsiteY17" fmla="*/ 92219 h 307160"/>
                  <a:gd name="connsiteX18" fmla="*/ 1070951 w 1428761"/>
                  <a:gd name="connsiteY18" fmla="*/ 62402 h 307160"/>
                  <a:gd name="connsiteX19" fmla="*/ 1090830 w 1428761"/>
                  <a:gd name="connsiteY19" fmla="*/ 42524 h 307160"/>
                  <a:gd name="connsiteX20" fmla="*/ 1110708 w 1428761"/>
                  <a:gd name="connsiteY20" fmla="*/ 72341 h 307160"/>
                  <a:gd name="connsiteX21" fmla="*/ 1120647 w 1428761"/>
                  <a:gd name="connsiteY21" fmla="*/ 102158 h 307160"/>
                  <a:gd name="connsiteX22" fmla="*/ 1150464 w 1428761"/>
                  <a:gd name="connsiteY22" fmla="*/ 122037 h 307160"/>
                  <a:gd name="connsiteX23" fmla="*/ 1239917 w 1428761"/>
                  <a:gd name="connsiteY23" fmla="*/ 112098 h 307160"/>
                  <a:gd name="connsiteX24" fmla="*/ 1299551 w 1428761"/>
                  <a:gd name="connsiteY24" fmla="*/ 72341 h 307160"/>
                  <a:gd name="connsiteX25" fmla="*/ 1428760 w 1428761"/>
                  <a:gd name="connsiteY25" fmla="*/ 92846 h 307160"/>
                  <a:gd name="connsiteX26" fmla="*/ 1428761 w 1428761"/>
                  <a:gd name="connsiteY26" fmla="*/ 307160 h 307160"/>
                  <a:gd name="connsiteX27" fmla="*/ 1 w 1428761"/>
                  <a:gd name="connsiteY27" fmla="*/ 307160 h 307160"/>
                  <a:gd name="connsiteX28" fmla="*/ 0 w 1428761"/>
                  <a:gd name="connsiteY28" fmla="*/ 92846 h 307160"/>
                  <a:gd name="connsiteX0" fmla="*/ 0 w 1428761"/>
                  <a:gd name="connsiteY0" fmla="*/ 92846 h 307160"/>
                  <a:gd name="connsiteX1" fmla="*/ 57160 w 1428761"/>
                  <a:gd name="connsiteY1" fmla="*/ 52463 h 307160"/>
                  <a:gd name="connsiteX2" fmla="*/ 126734 w 1428761"/>
                  <a:gd name="connsiteY2" fmla="*/ 22645 h 307160"/>
                  <a:gd name="connsiteX3" fmla="*/ 275821 w 1428761"/>
                  <a:gd name="connsiteY3" fmla="*/ 32585 h 307160"/>
                  <a:gd name="connsiteX4" fmla="*/ 385151 w 1428761"/>
                  <a:gd name="connsiteY4" fmla="*/ 122037 h 307160"/>
                  <a:gd name="connsiteX5" fmla="*/ 444786 w 1428761"/>
                  <a:gd name="connsiteY5" fmla="*/ 171732 h 307160"/>
                  <a:gd name="connsiteX6" fmla="*/ 500066 w 1428761"/>
                  <a:gd name="connsiteY6" fmla="*/ 164284 h 307160"/>
                  <a:gd name="connsiteX7" fmla="*/ 571504 w 1428761"/>
                  <a:gd name="connsiteY7" fmla="*/ 92846 h 307160"/>
                  <a:gd name="connsiteX8" fmla="*/ 643569 w 1428761"/>
                  <a:gd name="connsiteY8" fmla="*/ 112098 h 307160"/>
                  <a:gd name="connsiteX9" fmla="*/ 655796 w 1428761"/>
                  <a:gd name="connsiteY9" fmla="*/ 42166 h 307160"/>
                  <a:gd name="connsiteX10" fmla="*/ 714380 w 1428761"/>
                  <a:gd name="connsiteY10" fmla="*/ 21408 h 307160"/>
                  <a:gd name="connsiteX11" fmla="*/ 785818 w 1428761"/>
                  <a:gd name="connsiteY11" fmla="*/ 92846 h 307160"/>
                  <a:gd name="connsiteX12" fmla="*/ 857256 w 1428761"/>
                  <a:gd name="connsiteY12" fmla="*/ 21408 h 307160"/>
                  <a:gd name="connsiteX13" fmla="*/ 882357 w 1428761"/>
                  <a:gd name="connsiteY13" fmla="*/ 46765 h 307160"/>
                  <a:gd name="connsiteX14" fmla="*/ 931803 w 1428761"/>
                  <a:gd name="connsiteY14" fmla="*/ 62402 h 307160"/>
                  <a:gd name="connsiteX15" fmla="*/ 981499 w 1428761"/>
                  <a:gd name="connsiteY15" fmla="*/ 102158 h 307160"/>
                  <a:gd name="connsiteX16" fmla="*/ 1051073 w 1428761"/>
                  <a:gd name="connsiteY16" fmla="*/ 92219 h 307160"/>
                  <a:gd name="connsiteX17" fmla="*/ 1070951 w 1428761"/>
                  <a:gd name="connsiteY17" fmla="*/ 62402 h 307160"/>
                  <a:gd name="connsiteX18" fmla="*/ 1090830 w 1428761"/>
                  <a:gd name="connsiteY18" fmla="*/ 42524 h 307160"/>
                  <a:gd name="connsiteX19" fmla="*/ 1110708 w 1428761"/>
                  <a:gd name="connsiteY19" fmla="*/ 72341 h 307160"/>
                  <a:gd name="connsiteX20" fmla="*/ 1120647 w 1428761"/>
                  <a:gd name="connsiteY20" fmla="*/ 102158 h 307160"/>
                  <a:gd name="connsiteX21" fmla="*/ 1150464 w 1428761"/>
                  <a:gd name="connsiteY21" fmla="*/ 122037 h 307160"/>
                  <a:gd name="connsiteX22" fmla="*/ 1239917 w 1428761"/>
                  <a:gd name="connsiteY22" fmla="*/ 112098 h 307160"/>
                  <a:gd name="connsiteX23" fmla="*/ 1299551 w 1428761"/>
                  <a:gd name="connsiteY23" fmla="*/ 72341 h 307160"/>
                  <a:gd name="connsiteX24" fmla="*/ 1428760 w 1428761"/>
                  <a:gd name="connsiteY24" fmla="*/ 92846 h 307160"/>
                  <a:gd name="connsiteX25" fmla="*/ 1428761 w 1428761"/>
                  <a:gd name="connsiteY25" fmla="*/ 307160 h 307160"/>
                  <a:gd name="connsiteX26" fmla="*/ 1 w 1428761"/>
                  <a:gd name="connsiteY26" fmla="*/ 307160 h 307160"/>
                  <a:gd name="connsiteX27" fmla="*/ 0 w 1428761"/>
                  <a:gd name="connsiteY27" fmla="*/ 92846 h 307160"/>
                  <a:gd name="connsiteX0" fmla="*/ 0 w 1428761"/>
                  <a:gd name="connsiteY0" fmla="*/ 92846 h 307160"/>
                  <a:gd name="connsiteX1" fmla="*/ 57160 w 1428761"/>
                  <a:gd name="connsiteY1" fmla="*/ 52463 h 307160"/>
                  <a:gd name="connsiteX2" fmla="*/ 126734 w 1428761"/>
                  <a:gd name="connsiteY2" fmla="*/ 22645 h 307160"/>
                  <a:gd name="connsiteX3" fmla="*/ 275821 w 1428761"/>
                  <a:gd name="connsiteY3" fmla="*/ 32585 h 307160"/>
                  <a:gd name="connsiteX4" fmla="*/ 385151 w 1428761"/>
                  <a:gd name="connsiteY4" fmla="*/ 122037 h 307160"/>
                  <a:gd name="connsiteX5" fmla="*/ 444786 w 1428761"/>
                  <a:gd name="connsiteY5" fmla="*/ 171732 h 307160"/>
                  <a:gd name="connsiteX6" fmla="*/ 500066 w 1428761"/>
                  <a:gd name="connsiteY6" fmla="*/ 164284 h 307160"/>
                  <a:gd name="connsiteX7" fmla="*/ 571504 w 1428761"/>
                  <a:gd name="connsiteY7" fmla="*/ 92846 h 307160"/>
                  <a:gd name="connsiteX8" fmla="*/ 643569 w 1428761"/>
                  <a:gd name="connsiteY8" fmla="*/ 112098 h 307160"/>
                  <a:gd name="connsiteX9" fmla="*/ 655796 w 1428761"/>
                  <a:gd name="connsiteY9" fmla="*/ 42166 h 307160"/>
                  <a:gd name="connsiteX10" fmla="*/ 714380 w 1428761"/>
                  <a:gd name="connsiteY10" fmla="*/ 21408 h 307160"/>
                  <a:gd name="connsiteX11" fmla="*/ 785818 w 1428761"/>
                  <a:gd name="connsiteY11" fmla="*/ 92846 h 307160"/>
                  <a:gd name="connsiteX12" fmla="*/ 857256 w 1428761"/>
                  <a:gd name="connsiteY12" fmla="*/ 21408 h 307160"/>
                  <a:gd name="connsiteX13" fmla="*/ 882357 w 1428761"/>
                  <a:gd name="connsiteY13" fmla="*/ 46765 h 307160"/>
                  <a:gd name="connsiteX14" fmla="*/ 981499 w 1428761"/>
                  <a:gd name="connsiteY14" fmla="*/ 102158 h 307160"/>
                  <a:gd name="connsiteX15" fmla="*/ 1051073 w 1428761"/>
                  <a:gd name="connsiteY15" fmla="*/ 92219 h 307160"/>
                  <a:gd name="connsiteX16" fmla="*/ 1070951 w 1428761"/>
                  <a:gd name="connsiteY16" fmla="*/ 62402 h 307160"/>
                  <a:gd name="connsiteX17" fmla="*/ 1090830 w 1428761"/>
                  <a:gd name="connsiteY17" fmla="*/ 42524 h 307160"/>
                  <a:gd name="connsiteX18" fmla="*/ 1110708 w 1428761"/>
                  <a:gd name="connsiteY18" fmla="*/ 72341 h 307160"/>
                  <a:gd name="connsiteX19" fmla="*/ 1120647 w 1428761"/>
                  <a:gd name="connsiteY19" fmla="*/ 102158 h 307160"/>
                  <a:gd name="connsiteX20" fmla="*/ 1150464 w 1428761"/>
                  <a:gd name="connsiteY20" fmla="*/ 122037 h 307160"/>
                  <a:gd name="connsiteX21" fmla="*/ 1239917 w 1428761"/>
                  <a:gd name="connsiteY21" fmla="*/ 112098 h 307160"/>
                  <a:gd name="connsiteX22" fmla="*/ 1299551 w 1428761"/>
                  <a:gd name="connsiteY22" fmla="*/ 72341 h 307160"/>
                  <a:gd name="connsiteX23" fmla="*/ 1428760 w 1428761"/>
                  <a:gd name="connsiteY23" fmla="*/ 92846 h 307160"/>
                  <a:gd name="connsiteX24" fmla="*/ 1428761 w 1428761"/>
                  <a:gd name="connsiteY24" fmla="*/ 307160 h 307160"/>
                  <a:gd name="connsiteX25" fmla="*/ 1 w 1428761"/>
                  <a:gd name="connsiteY25" fmla="*/ 307160 h 307160"/>
                  <a:gd name="connsiteX26" fmla="*/ 0 w 1428761"/>
                  <a:gd name="connsiteY26" fmla="*/ 92846 h 307160"/>
                  <a:gd name="connsiteX0" fmla="*/ 0 w 1428761"/>
                  <a:gd name="connsiteY0" fmla="*/ 92238 h 306552"/>
                  <a:gd name="connsiteX1" fmla="*/ 57160 w 1428761"/>
                  <a:gd name="connsiteY1" fmla="*/ 51855 h 306552"/>
                  <a:gd name="connsiteX2" fmla="*/ 126734 w 1428761"/>
                  <a:gd name="connsiteY2" fmla="*/ 22037 h 306552"/>
                  <a:gd name="connsiteX3" fmla="*/ 275821 w 1428761"/>
                  <a:gd name="connsiteY3" fmla="*/ 31977 h 306552"/>
                  <a:gd name="connsiteX4" fmla="*/ 385151 w 1428761"/>
                  <a:gd name="connsiteY4" fmla="*/ 121429 h 306552"/>
                  <a:gd name="connsiteX5" fmla="*/ 444786 w 1428761"/>
                  <a:gd name="connsiteY5" fmla="*/ 171124 h 306552"/>
                  <a:gd name="connsiteX6" fmla="*/ 500066 w 1428761"/>
                  <a:gd name="connsiteY6" fmla="*/ 163676 h 306552"/>
                  <a:gd name="connsiteX7" fmla="*/ 571504 w 1428761"/>
                  <a:gd name="connsiteY7" fmla="*/ 92238 h 306552"/>
                  <a:gd name="connsiteX8" fmla="*/ 643569 w 1428761"/>
                  <a:gd name="connsiteY8" fmla="*/ 111490 h 306552"/>
                  <a:gd name="connsiteX9" fmla="*/ 655796 w 1428761"/>
                  <a:gd name="connsiteY9" fmla="*/ 41558 h 306552"/>
                  <a:gd name="connsiteX10" fmla="*/ 714380 w 1428761"/>
                  <a:gd name="connsiteY10" fmla="*/ 20800 h 306552"/>
                  <a:gd name="connsiteX11" fmla="*/ 785818 w 1428761"/>
                  <a:gd name="connsiteY11" fmla="*/ 92238 h 306552"/>
                  <a:gd name="connsiteX12" fmla="*/ 857256 w 1428761"/>
                  <a:gd name="connsiteY12" fmla="*/ 20800 h 306552"/>
                  <a:gd name="connsiteX13" fmla="*/ 882357 w 1428761"/>
                  <a:gd name="connsiteY13" fmla="*/ 46157 h 306552"/>
                  <a:gd name="connsiteX14" fmla="*/ 981499 w 1428761"/>
                  <a:gd name="connsiteY14" fmla="*/ 101550 h 306552"/>
                  <a:gd name="connsiteX15" fmla="*/ 1051073 w 1428761"/>
                  <a:gd name="connsiteY15" fmla="*/ 91611 h 306552"/>
                  <a:gd name="connsiteX16" fmla="*/ 1070951 w 1428761"/>
                  <a:gd name="connsiteY16" fmla="*/ 61794 h 306552"/>
                  <a:gd name="connsiteX17" fmla="*/ 1090830 w 1428761"/>
                  <a:gd name="connsiteY17" fmla="*/ 41916 h 306552"/>
                  <a:gd name="connsiteX18" fmla="*/ 1110708 w 1428761"/>
                  <a:gd name="connsiteY18" fmla="*/ 71733 h 306552"/>
                  <a:gd name="connsiteX19" fmla="*/ 1120647 w 1428761"/>
                  <a:gd name="connsiteY19" fmla="*/ 101550 h 306552"/>
                  <a:gd name="connsiteX20" fmla="*/ 1150464 w 1428761"/>
                  <a:gd name="connsiteY20" fmla="*/ 121429 h 306552"/>
                  <a:gd name="connsiteX21" fmla="*/ 1239917 w 1428761"/>
                  <a:gd name="connsiteY21" fmla="*/ 111490 h 306552"/>
                  <a:gd name="connsiteX22" fmla="*/ 1299551 w 1428761"/>
                  <a:gd name="connsiteY22" fmla="*/ 71733 h 306552"/>
                  <a:gd name="connsiteX23" fmla="*/ 1428760 w 1428761"/>
                  <a:gd name="connsiteY23" fmla="*/ 92238 h 306552"/>
                  <a:gd name="connsiteX24" fmla="*/ 1428761 w 1428761"/>
                  <a:gd name="connsiteY24" fmla="*/ 306552 h 306552"/>
                  <a:gd name="connsiteX25" fmla="*/ 1 w 1428761"/>
                  <a:gd name="connsiteY25" fmla="*/ 306552 h 306552"/>
                  <a:gd name="connsiteX26" fmla="*/ 0 w 1428761"/>
                  <a:gd name="connsiteY26" fmla="*/ 92238 h 306552"/>
                  <a:gd name="connsiteX0" fmla="*/ 0 w 1428761"/>
                  <a:gd name="connsiteY0" fmla="*/ 92238 h 306552"/>
                  <a:gd name="connsiteX1" fmla="*/ 57160 w 1428761"/>
                  <a:gd name="connsiteY1" fmla="*/ 51855 h 306552"/>
                  <a:gd name="connsiteX2" fmla="*/ 126734 w 1428761"/>
                  <a:gd name="connsiteY2" fmla="*/ 22037 h 306552"/>
                  <a:gd name="connsiteX3" fmla="*/ 275821 w 1428761"/>
                  <a:gd name="connsiteY3" fmla="*/ 31977 h 306552"/>
                  <a:gd name="connsiteX4" fmla="*/ 385151 w 1428761"/>
                  <a:gd name="connsiteY4" fmla="*/ 121429 h 306552"/>
                  <a:gd name="connsiteX5" fmla="*/ 444786 w 1428761"/>
                  <a:gd name="connsiteY5" fmla="*/ 171124 h 306552"/>
                  <a:gd name="connsiteX6" fmla="*/ 500066 w 1428761"/>
                  <a:gd name="connsiteY6" fmla="*/ 163676 h 306552"/>
                  <a:gd name="connsiteX7" fmla="*/ 571504 w 1428761"/>
                  <a:gd name="connsiteY7" fmla="*/ 92238 h 306552"/>
                  <a:gd name="connsiteX8" fmla="*/ 643569 w 1428761"/>
                  <a:gd name="connsiteY8" fmla="*/ 111490 h 306552"/>
                  <a:gd name="connsiteX9" fmla="*/ 655796 w 1428761"/>
                  <a:gd name="connsiteY9" fmla="*/ 41558 h 306552"/>
                  <a:gd name="connsiteX10" fmla="*/ 714380 w 1428761"/>
                  <a:gd name="connsiteY10" fmla="*/ 20800 h 306552"/>
                  <a:gd name="connsiteX11" fmla="*/ 785818 w 1428761"/>
                  <a:gd name="connsiteY11" fmla="*/ 92238 h 306552"/>
                  <a:gd name="connsiteX12" fmla="*/ 857256 w 1428761"/>
                  <a:gd name="connsiteY12" fmla="*/ 20800 h 306552"/>
                  <a:gd name="connsiteX13" fmla="*/ 882357 w 1428761"/>
                  <a:gd name="connsiteY13" fmla="*/ 46157 h 306552"/>
                  <a:gd name="connsiteX14" fmla="*/ 981499 w 1428761"/>
                  <a:gd name="connsiteY14" fmla="*/ 101550 h 306552"/>
                  <a:gd name="connsiteX15" fmla="*/ 1051073 w 1428761"/>
                  <a:gd name="connsiteY15" fmla="*/ 91611 h 306552"/>
                  <a:gd name="connsiteX16" fmla="*/ 1070951 w 1428761"/>
                  <a:gd name="connsiteY16" fmla="*/ 61794 h 306552"/>
                  <a:gd name="connsiteX17" fmla="*/ 1090830 w 1428761"/>
                  <a:gd name="connsiteY17" fmla="*/ 41916 h 306552"/>
                  <a:gd name="connsiteX18" fmla="*/ 1110708 w 1428761"/>
                  <a:gd name="connsiteY18" fmla="*/ 71733 h 306552"/>
                  <a:gd name="connsiteX19" fmla="*/ 1120647 w 1428761"/>
                  <a:gd name="connsiteY19" fmla="*/ 101550 h 306552"/>
                  <a:gd name="connsiteX20" fmla="*/ 1150464 w 1428761"/>
                  <a:gd name="connsiteY20" fmla="*/ 121429 h 306552"/>
                  <a:gd name="connsiteX21" fmla="*/ 1239917 w 1428761"/>
                  <a:gd name="connsiteY21" fmla="*/ 111490 h 306552"/>
                  <a:gd name="connsiteX22" fmla="*/ 1299551 w 1428761"/>
                  <a:gd name="connsiteY22" fmla="*/ 71733 h 306552"/>
                  <a:gd name="connsiteX23" fmla="*/ 1428760 w 1428761"/>
                  <a:gd name="connsiteY23" fmla="*/ 92238 h 306552"/>
                  <a:gd name="connsiteX24" fmla="*/ 1428761 w 1428761"/>
                  <a:gd name="connsiteY24" fmla="*/ 306552 h 306552"/>
                  <a:gd name="connsiteX25" fmla="*/ 1 w 1428761"/>
                  <a:gd name="connsiteY25" fmla="*/ 306552 h 306552"/>
                  <a:gd name="connsiteX26" fmla="*/ 0 w 1428761"/>
                  <a:gd name="connsiteY26" fmla="*/ 92238 h 306552"/>
                  <a:gd name="connsiteX0" fmla="*/ 0 w 1428761"/>
                  <a:gd name="connsiteY0" fmla="*/ 81088 h 295402"/>
                  <a:gd name="connsiteX1" fmla="*/ 57160 w 1428761"/>
                  <a:gd name="connsiteY1" fmla="*/ 40705 h 295402"/>
                  <a:gd name="connsiteX2" fmla="*/ 126734 w 1428761"/>
                  <a:gd name="connsiteY2" fmla="*/ 10887 h 295402"/>
                  <a:gd name="connsiteX3" fmla="*/ 275821 w 1428761"/>
                  <a:gd name="connsiteY3" fmla="*/ 20827 h 295402"/>
                  <a:gd name="connsiteX4" fmla="*/ 385151 w 1428761"/>
                  <a:gd name="connsiteY4" fmla="*/ 110279 h 295402"/>
                  <a:gd name="connsiteX5" fmla="*/ 444786 w 1428761"/>
                  <a:gd name="connsiteY5" fmla="*/ 159974 h 295402"/>
                  <a:gd name="connsiteX6" fmla="*/ 500066 w 1428761"/>
                  <a:gd name="connsiteY6" fmla="*/ 152526 h 295402"/>
                  <a:gd name="connsiteX7" fmla="*/ 571504 w 1428761"/>
                  <a:gd name="connsiteY7" fmla="*/ 81088 h 295402"/>
                  <a:gd name="connsiteX8" fmla="*/ 643569 w 1428761"/>
                  <a:gd name="connsiteY8" fmla="*/ 100340 h 295402"/>
                  <a:gd name="connsiteX9" fmla="*/ 655796 w 1428761"/>
                  <a:gd name="connsiteY9" fmla="*/ 30408 h 295402"/>
                  <a:gd name="connsiteX10" fmla="*/ 714380 w 1428761"/>
                  <a:gd name="connsiteY10" fmla="*/ 9650 h 295402"/>
                  <a:gd name="connsiteX11" fmla="*/ 785818 w 1428761"/>
                  <a:gd name="connsiteY11" fmla="*/ 81088 h 295402"/>
                  <a:gd name="connsiteX12" fmla="*/ 857256 w 1428761"/>
                  <a:gd name="connsiteY12" fmla="*/ 9650 h 295402"/>
                  <a:gd name="connsiteX13" fmla="*/ 882357 w 1428761"/>
                  <a:gd name="connsiteY13" fmla="*/ 35007 h 295402"/>
                  <a:gd name="connsiteX14" fmla="*/ 981499 w 1428761"/>
                  <a:gd name="connsiteY14" fmla="*/ 90400 h 295402"/>
                  <a:gd name="connsiteX15" fmla="*/ 1051073 w 1428761"/>
                  <a:gd name="connsiteY15" fmla="*/ 80461 h 295402"/>
                  <a:gd name="connsiteX16" fmla="*/ 1070951 w 1428761"/>
                  <a:gd name="connsiteY16" fmla="*/ 50644 h 295402"/>
                  <a:gd name="connsiteX17" fmla="*/ 1090830 w 1428761"/>
                  <a:gd name="connsiteY17" fmla="*/ 30766 h 295402"/>
                  <a:gd name="connsiteX18" fmla="*/ 1110708 w 1428761"/>
                  <a:gd name="connsiteY18" fmla="*/ 60583 h 295402"/>
                  <a:gd name="connsiteX19" fmla="*/ 1120647 w 1428761"/>
                  <a:gd name="connsiteY19" fmla="*/ 90400 h 295402"/>
                  <a:gd name="connsiteX20" fmla="*/ 1150464 w 1428761"/>
                  <a:gd name="connsiteY20" fmla="*/ 110279 h 295402"/>
                  <a:gd name="connsiteX21" fmla="*/ 1239917 w 1428761"/>
                  <a:gd name="connsiteY21" fmla="*/ 100340 h 295402"/>
                  <a:gd name="connsiteX22" fmla="*/ 1299551 w 1428761"/>
                  <a:gd name="connsiteY22" fmla="*/ 60583 h 295402"/>
                  <a:gd name="connsiteX23" fmla="*/ 1428760 w 1428761"/>
                  <a:gd name="connsiteY23" fmla="*/ 81088 h 295402"/>
                  <a:gd name="connsiteX24" fmla="*/ 1428761 w 1428761"/>
                  <a:gd name="connsiteY24" fmla="*/ 295402 h 295402"/>
                  <a:gd name="connsiteX25" fmla="*/ 1 w 1428761"/>
                  <a:gd name="connsiteY25" fmla="*/ 295402 h 295402"/>
                  <a:gd name="connsiteX26" fmla="*/ 0 w 1428761"/>
                  <a:gd name="connsiteY26" fmla="*/ 81088 h 295402"/>
                  <a:gd name="connsiteX0" fmla="*/ 0 w 1428761"/>
                  <a:gd name="connsiteY0" fmla="*/ 81088 h 295402"/>
                  <a:gd name="connsiteX1" fmla="*/ 57160 w 1428761"/>
                  <a:gd name="connsiteY1" fmla="*/ 40705 h 295402"/>
                  <a:gd name="connsiteX2" fmla="*/ 126734 w 1428761"/>
                  <a:gd name="connsiteY2" fmla="*/ 10887 h 295402"/>
                  <a:gd name="connsiteX3" fmla="*/ 275821 w 1428761"/>
                  <a:gd name="connsiteY3" fmla="*/ 20827 h 295402"/>
                  <a:gd name="connsiteX4" fmla="*/ 385151 w 1428761"/>
                  <a:gd name="connsiteY4" fmla="*/ 110279 h 295402"/>
                  <a:gd name="connsiteX5" fmla="*/ 444786 w 1428761"/>
                  <a:gd name="connsiteY5" fmla="*/ 159974 h 295402"/>
                  <a:gd name="connsiteX6" fmla="*/ 500066 w 1428761"/>
                  <a:gd name="connsiteY6" fmla="*/ 152526 h 295402"/>
                  <a:gd name="connsiteX7" fmla="*/ 571504 w 1428761"/>
                  <a:gd name="connsiteY7" fmla="*/ 81088 h 295402"/>
                  <a:gd name="connsiteX8" fmla="*/ 643569 w 1428761"/>
                  <a:gd name="connsiteY8" fmla="*/ 100340 h 295402"/>
                  <a:gd name="connsiteX9" fmla="*/ 655796 w 1428761"/>
                  <a:gd name="connsiteY9" fmla="*/ 30408 h 295402"/>
                  <a:gd name="connsiteX10" fmla="*/ 714380 w 1428761"/>
                  <a:gd name="connsiteY10" fmla="*/ 9650 h 295402"/>
                  <a:gd name="connsiteX11" fmla="*/ 785818 w 1428761"/>
                  <a:gd name="connsiteY11" fmla="*/ 81088 h 295402"/>
                  <a:gd name="connsiteX12" fmla="*/ 857256 w 1428761"/>
                  <a:gd name="connsiteY12" fmla="*/ 9650 h 295402"/>
                  <a:gd name="connsiteX13" fmla="*/ 928694 w 1428761"/>
                  <a:gd name="connsiteY13" fmla="*/ 81087 h 295402"/>
                  <a:gd name="connsiteX14" fmla="*/ 981499 w 1428761"/>
                  <a:gd name="connsiteY14" fmla="*/ 90400 h 295402"/>
                  <a:gd name="connsiteX15" fmla="*/ 1051073 w 1428761"/>
                  <a:gd name="connsiteY15" fmla="*/ 80461 h 295402"/>
                  <a:gd name="connsiteX16" fmla="*/ 1070951 w 1428761"/>
                  <a:gd name="connsiteY16" fmla="*/ 50644 h 295402"/>
                  <a:gd name="connsiteX17" fmla="*/ 1090830 w 1428761"/>
                  <a:gd name="connsiteY17" fmla="*/ 30766 h 295402"/>
                  <a:gd name="connsiteX18" fmla="*/ 1110708 w 1428761"/>
                  <a:gd name="connsiteY18" fmla="*/ 60583 h 295402"/>
                  <a:gd name="connsiteX19" fmla="*/ 1120647 w 1428761"/>
                  <a:gd name="connsiteY19" fmla="*/ 90400 h 295402"/>
                  <a:gd name="connsiteX20" fmla="*/ 1150464 w 1428761"/>
                  <a:gd name="connsiteY20" fmla="*/ 110279 h 295402"/>
                  <a:gd name="connsiteX21" fmla="*/ 1239917 w 1428761"/>
                  <a:gd name="connsiteY21" fmla="*/ 100340 h 295402"/>
                  <a:gd name="connsiteX22" fmla="*/ 1299551 w 1428761"/>
                  <a:gd name="connsiteY22" fmla="*/ 60583 h 295402"/>
                  <a:gd name="connsiteX23" fmla="*/ 1428760 w 1428761"/>
                  <a:gd name="connsiteY23" fmla="*/ 81088 h 295402"/>
                  <a:gd name="connsiteX24" fmla="*/ 1428761 w 1428761"/>
                  <a:gd name="connsiteY24" fmla="*/ 295402 h 295402"/>
                  <a:gd name="connsiteX25" fmla="*/ 1 w 1428761"/>
                  <a:gd name="connsiteY25" fmla="*/ 295402 h 295402"/>
                  <a:gd name="connsiteX26" fmla="*/ 0 w 1428761"/>
                  <a:gd name="connsiteY26" fmla="*/ 81088 h 295402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85151 w 1428761"/>
                  <a:gd name="connsiteY4" fmla="*/ 117195 h 302318"/>
                  <a:gd name="connsiteX5" fmla="*/ 444786 w 1428761"/>
                  <a:gd name="connsiteY5" fmla="*/ 166890 h 302318"/>
                  <a:gd name="connsiteX6" fmla="*/ 500066 w 1428761"/>
                  <a:gd name="connsiteY6" fmla="*/ 159442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70951 w 1428761"/>
                  <a:gd name="connsiteY16" fmla="*/ 57560 h 302318"/>
                  <a:gd name="connsiteX17" fmla="*/ 1090830 w 1428761"/>
                  <a:gd name="connsiteY17" fmla="*/ 37682 h 302318"/>
                  <a:gd name="connsiteX18" fmla="*/ 1110708 w 1428761"/>
                  <a:gd name="connsiteY18" fmla="*/ 67499 h 302318"/>
                  <a:gd name="connsiteX19" fmla="*/ 1120647 w 1428761"/>
                  <a:gd name="connsiteY19" fmla="*/ 97316 h 302318"/>
                  <a:gd name="connsiteX20" fmla="*/ 1150464 w 1428761"/>
                  <a:gd name="connsiteY20" fmla="*/ 117195 h 302318"/>
                  <a:gd name="connsiteX21" fmla="*/ 1239917 w 1428761"/>
                  <a:gd name="connsiteY21" fmla="*/ 107256 h 302318"/>
                  <a:gd name="connsiteX22" fmla="*/ 1299551 w 1428761"/>
                  <a:gd name="connsiteY22" fmla="*/ 67499 h 302318"/>
                  <a:gd name="connsiteX23" fmla="*/ 1428760 w 1428761"/>
                  <a:gd name="connsiteY23" fmla="*/ 88004 h 302318"/>
                  <a:gd name="connsiteX24" fmla="*/ 1428761 w 1428761"/>
                  <a:gd name="connsiteY24" fmla="*/ 302318 h 302318"/>
                  <a:gd name="connsiteX25" fmla="*/ 1 w 1428761"/>
                  <a:gd name="connsiteY25" fmla="*/ 302318 h 302318"/>
                  <a:gd name="connsiteX26" fmla="*/ 0 w 1428761"/>
                  <a:gd name="connsiteY26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85151 w 1428761"/>
                  <a:gd name="connsiteY4" fmla="*/ 117195 h 302318"/>
                  <a:gd name="connsiteX5" fmla="*/ 444786 w 1428761"/>
                  <a:gd name="connsiteY5" fmla="*/ 166890 h 302318"/>
                  <a:gd name="connsiteX6" fmla="*/ 500066 w 1428761"/>
                  <a:gd name="connsiteY6" fmla="*/ 159442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10708 w 1428761"/>
                  <a:gd name="connsiteY17" fmla="*/ 67499 h 302318"/>
                  <a:gd name="connsiteX18" fmla="*/ 1120647 w 1428761"/>
                  <a:gd name="connsiteY18" fmla="*/ 97316 h 302318"/>
                  <a:gd name="connsiteX19" fmla="*/ 1150464 w 1428761"/>
                  <a:gd name="connsiteY19" fmla="*/ 117195 h 302318"/>
                  <a:gd name="connsiteX20" fmla="*/ 1239917 w 1428761"/>
                  <a:gd name="connsiteY20" fmla="*/ 107256 h 302318"/>
                  <a:gd name="connsiteX21" fmla="*/ 1299551 w 1428761"/>
                  <a:gd name="connsiteY21" fmla="*/ 67499 h 302318"/>
                  <a:gd name="connsiteX22" fmla="*/ 1428760 w 1428761"/>
                  <a:gd name="connsiteY22" fmla="*/ 88004 h 302318"/>
                  <a:gd name="connsiteX23" fmla="*/ 1428761 w 1428761"/>
                  <a:gd name="connsiteY23" fmla="*/ 302318 h 302318"/>
                  <a:gd name="connsiteX24" fmla="*/ 1 w 1428761"/>
                  <a:gd name="connsiteY24" fmla="*/ 302318 h 302318"/>
                  <a:gd name="connsiteX25" fmla="*/ 0 w 1428761"/>
                  <a:gd name="connsiteY25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85151 w 1428761"/>
                  <a:gd name="connsiteY4" fmla="*/ 117195 h 302318"/>
                  <a:gd name="connsiteX5" fmla="*/ 444786 w 1428761"/>
                  <a:gd name="connsiteY5" fmla="*/ 166890 h 302318"/>
                  <a:gd name="connsiteX6" fmla="*/ 500066 w 1428761"/>
                  <a:gd name="connsiteY6" fmla="*/ 159442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20647 w 1428761"/>
                  <a:gd name="connsiteY17" fmla="*/ 97316 h 302318"/>
                  <a:gd name="connsiteX18" fmla="*/ 1150464 w 1428761"/>
                  <a:gd name="connsiteY18" fmla="*/ 117195 h 302318"/>
                  <a:gd name="connsiteX19" fmla="*/ 1239917 w 1428761"/>
                  <a:gd name="connsiteY19" fmla="*/ 107256 h 302318"/>
                  <a:gd name="connsiteX20" fmla="*/ 1299551 w 1428761"/>
                  <a:gd name="connsiteY20" fmla="*/ 67499 h 302318"/>
                  <a:gd name="connsiteX21" fmla="*/ 1428760 w 1428761"/>
                  <a:gd name="connsiteY21" fmla="*/ 88004 h 302318"/>
                  <a:gd name="connsiteX22" fmla="*/ 1428761 w 1428761"/>
                  <a:gd name="connsiteY22" fmla="*/ 302318 h 302318"/>
                  <a:gd name="connsiteX23" fmla="*/ 1 w 1428761"/>
                  <a:gd name="connsiteY23" fmla="*/ 302318 h 302318"/>
                  <a:gd name="connsiteX24" fmla="*/ 0 w 1428761"/>
                  <a:gd name="connsiteY24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85151 w 1428761"/>
                  <a:gd name="connsiteY4" fmla="*/ 117195 h 302318"/>
                  <a:gd name="connsiteX5" fmla="*/ 444786 w 1428761"/>
                  <a:gd name="connsiteY5" fmla="*/ 166890 h 302318"/>
                  <a:gd name="connsiteX6" fmla="*/ 500066 w 1428761"/>
                  <a:gd name="connsiteY6" fmla="*/ 159442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20647 w 1428761"/>
                  <a:gd name="connsiteY17" fmla="*/ 97316 h 302318"/>
                  <a:gd name="connsiteX18" fmla="*/ 1239917 w 1428761"/>
                  <a:gd name="connsiteY18" fmla="*/ 107256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85151 w 1428761"/>
                  <a:gd name="connsiteY4" fmla="*/ 117195 h 302318"/>
                  <a:gd name="connsiteX5" fmla="*/ 444786 w 1428761"/>
                  <a:gd name="connsiteY5" fmla="*/ 166890 h 302318"/>
                  <a:gd name="connsiteX6" fmla="*/ 500066 w 1428761"/>
                  <a:gd name="connsiteY6" fmla="*/ 159442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43008 w 1428761"/>
                  <a:gd name="connsiteY17" fmla="*/ 88003 h 302318"/>
                  <a:gd name="connsiteX18" fmla="*/ 1239917 w 1428761"/>
                  <a:gd name="connsiteY18" fmla="*/ 107256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85151 w 1428761"/>
                  <a:gd name="connsiteY4" fmla="*/ 117195 h 302318"/>
                  <a:gd name="connsiteX5" fmla="*/ 444786 w 1428761"/>
                  <a:gd name="connsiteY5" fmla="*/ 166890 h 302318"/>
                  <a:gd name="connsiteX6" fmla="*/ 500066 w 1428761"/>
                  <a:gd name="connsiteY6" fmla="*/ 159442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43008 w 1428761"/>
                  <a:gd name="connsiteY17" fmla="*/ 88003 h 302318"/>
                  <a:gd name="connsiteX18" fmla="*/ 1285884 w 1428761"/>
                  <a:gd name="connsiteY18" fmla="*/ 88003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85151 w 1428761"/>
                  <a:gd name="connsiteY4" fmla="*/ 117195 h 302318"/>
                  <a:gd name="connsiteX5" fmla="*/ 444786 w 1428761"/>
                  <a:gd name="connsiteY5" fmla="*/ 166890 h 302318"/>
                  <a:gd name="connsiteX6" fmla="*/ 500066 w 1428761"/>
                  <a:gd name="connsiteY6" fmla="*/ 159442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43008 w 1428761"/>
                  <a:gd name="connsiteY17" fmla="*/ 88003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85151 w 1428761"/>
                  <a:gd name="connsiteY4" fmla="*/ 117195 h 302318"/>
                  <a:gd name="connsiteX5" fmla="*/ 444786 w 1428761"/>
                  <a:gd name="connsiteY5" fmla="*/ 166890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43008 w 1428761"/>
                  <a:gd name="connsiteY17" fmla="*/ 88003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85151 w 1428761"/>
                  <a:gd name="connsiteY4" fmla="*/ 117195 h 302318"/>
                  <a:gd name="connsiteX5" fmla="*/ 428628 w 1428761"/>
                  <a:gd name="connsiteY5" fmla="*/ 16565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43008 w 1428761"/>
                  <a:gd name="connsiteY17" fmla="*/ 88003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57190 w 1428761"/>
                  <a:gd name="connsiteY4" fmla="*/ 88003 h 302318"/>
                  <a:gd name="connsiteX5" fmla="*/ 428628 w 1428761"/>
                  <a:gd name="connsiteY5" fmla="*/ 16565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43008 w 1428761"/>
                  <a:gd name="connsiteY17" fmla="*/ 88003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57190 w 1428761"/>
                  <a:gd name="connsiteY4" fmla="*/ 88003 h 302318"/>
                  <a:gd name="connsiteX5" fmla="*/ 435419 w 1428761"/>
                  <a:gd name="connsiteY5" fmla="*/ 47191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43569 w 1428761"/>
                  <a:gd name="connsiteY8" fmla="*/ 107256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43008 w 1428761"/>
                  <a:gd name="connsiteY17" fmla="*/ 88003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57190 w 1428761"/>
                  <a:gd name="connsiteY4" fmla="*/ 88003 h 302318"/>
                  <a:gd name="connsiteX5" fmla="*/ 435419 w 1428761"/>
                  <a:gd name="connsiteY5" fmla="*/ 47191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17255 w 1428761"/>
                  <a:gd name="connsiteY8" fmla="*/ 80942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43008 w 1428761"/>
                  <a:gd name="connsiteY17" fmla="*/ 88003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75821 w 1428761"/>
                  <a:gd name="connsiteY3" fmla="*/ 27743 h 302318"/>
                  <a:gd name="connsiteX4" fmla="*/ 357190 w 1428761"/>
                  <a:gd name="connsiteY4" fmla="*/ 88003 h 302318"/>
                  <a:gd name="connsiteX5" fmla="*/ 435419 w 1428761"/>
                  <a:gd name="connsiteY5" fmla="*/ 47191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17255 w 1428761"/>
                  <a:gd name="connsiteY8" fmla="*/ 80942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66032 w 1428761"/>
                  <a:gd name="connsiteY17" fmla="*/ 61689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57160 w 1428761"/>
                  <a:gd name="connsiteY1" fmla="*/ 47621 h 302318"/>
                  <a:gd name="connsiteX2" fmla="*/ 126734 w 1428761"/>
                  <a:gd name="connsiteY2" fmla="*/ 17803 h 302318"/>
                  <a:gd name="connsiteX3" fmla="*/ 229772 w 1428761"/>
                  <a:gd name="connsiteY3" fmla="*/ 77081 h 302318"/>
                  <a:gd name="connsiteX4" fmla="*/ 357190 w 1428761"/>
                  <a:gd name="connsiteY4" fmla="*/ 88003 h 302318"/>
                  <a:gd name="connsiteX5" fmla="*/ 435419 w 1428761"/>
                  <a:gd name="connsiteY5" fmla="*/ 47191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17255 w 1428761"/>
                  <a:gd name="connsiteY8" fmla="*/ 80942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66032 w 1428761"/>
                  <a:gd name="connsiteY17" fmla="*/ 61689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96630 w 1428761"/>
                  <a:gd name="connsiteY1" fmla="*/ 64067 h 302318"/>
                  <a:gd name="connsiteX2" fmla="*/ 126734 w 1428761"/>
                  <a:gd name="connsiteY2" fmla="*/ 17803 h 302318"/>
                  <a:gd name="connsiteX3" fmla="*/ 229772 w 1428761"/>
                  <a:gd name="connsiteY3" fmla="*/ 77081 h 302318"/>
                  <a:gd name="connsiteX4" fmla="*/ 357190 w 1428761"/>
                  <a:gd name="connsiteY4" fmla="*/ 88003 h 302318"/>
                  <a:gd name="connsiteX5" fmla="*/ 435419 w 1428761"/>
                  <a:gd name="connsiteY5" fmla="*/ 47191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17255 w 1428761"/>
                  <a:gd name="connsiteY8" fmla="*/ 80942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66032 w 1428761"/>
                  <a:gd name="connsiteY17" fmla="*/ 61689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96630 w 1428761"/>
                  <a:gd name="connsiteY1" fmla="*/ 64067 h 302318"/>
                  <a:gd name="connsiteX2" fmla="*/ 126734 w 1428761"/>
                  <a:gd name="connsiteY2" fmla="*/ 17803 h 302318"/>
                  <a:gd name="connsiteX3" fmla="*/ 229772 w 1428761"/>
                  <a:gd name="connsiteY3" fmla="*/ 77081 h 302318"/>
                  <a:gd name="connsiteX4" fmla="*/ 357190 w 1428761"/>
                  <a:gd name="connsiteY4" fmla="*/ 88003 h 302318"/>
                  <a:gd name="connsiteX5" fmla="*/ 435419 w 1428761"/>
                  <a:gd name="connsiteY5" fmla="*/ 47191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17255 w 1428761"/>
                  <a:gd name="connsiteY8" fmla="*/ 80942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66032 w 1428761"/>
                  <a:gd name="connsiteY17" fmla="*/ 61689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  <a:gd name="connsiteX0" fmla="*/ 0 w 1428761"/>
                  <a:gd name="connsiteY0" fmla="*/ 88004 h 302318"/>
                  <a:gd name="connsiteX1" fmla="*/ 96630 w 1428761"/>
                  <a:gd name="connsiteY1" fmla="*/ 64067 h 302318"/>
                  <a:gd name="connsiteX2" fmla="*/ 166008 w 1428761"/>
                  <a:gd name="connsiteY2" fmla="*/ 45140 h 302318"/>
                  <a:gd name="connsiteX3" fmla="*/ 229772 w 1428761"/>
                  <a:gd name="connsiteY3" fmla="*/ 77081 h 302318"/>
                  <a:gd name="connsiteX4" fmla="*/ 357190 w 1428761"/>
                  <a:gd name="connsiteY4" fmla="*/ 88003 h 302318"/>
                  <a:gd name="connsiteX5" fmla="*/ 435419 w 1428761"/>
                  <a:gd name="connsiteY5" fmla="*/ 47191 h 302318"/>
                  <a:gd name="connsiteX6" fmla="*/ 500066 w 1428761"/>
                  <a:gd name="connsiteY6" fmla="*/ 88003 h 302318"/>
                  <a:gd name="connsiteX7" fmla="*/ 571504 w 1428761"/>
                  <a:gd name="connsiteY7" fmla="*/ 88004 h 302318"/>
                  <a:gd name="connsiteX8" fmla="*/ 617255 w 1428761"/>
                  <a:gd name="connsiteY8" fmla="*/ 80942 h 302318"/>
                  <a:gd name="connsiteX9" fmla="*/ 655796 w 1428761"/>
                  <a:gd name="connsiteY9" fmla="*/ 37324 h 302318"/>
                  <a:gd name="connsiteX10" fmla="*/ 714380 w 1428761"/>
                  <a:gd name="connsiteY10" fmla="*/ 16566 h 302318"/>
                  <a:gd name="connsiteX11" fmla="*/ 785818 w 1428761"/>
                  <a:gd name="connsiteY11" fmla="*/ 88004 h 302318"/>
                  <a:gd name="connsiteX12" fmla="*/ 857256 w 1428761"/>
                  <a:gd name="connsiteY12" fmla="*/ 16566 h 302318"/>
                  <a:gd name="connsiteX13" fmla="*/ 928694 w 1428761"/>
                  <a:gd name="connsiteY13" fmla="*/ 16565 h 302318"/>
                  <a:gd name="connsiteX14" fmla="*/ 981499 w 1428761"/>
                  <a:gd name="connsiteY14" fmla="*/ 97316 h 302318"/>
                  <a:gd name="connsiteX15" fmla="*/ 1051073 w 1428761"/>
                  <a:gd name="connsiteY15" fmla="*/ 87377 h 302318"/>
                  <a:gd name="connsiteX16" fmla="*/ 1090830 w 1428761"/>
                  <a:gd name="connsiteY16" fmla="*/ 37682 h 302318"/>
                  <a:gd name="connsiteX17" fmla="*/ 1166032 w 1428761"/>
                  <a:gd name="connsiteY17" fmla="*/ 61689 h 302318"/>
                  <a:gd name="connsiteX18" fmla="*/ 1214446 w 1428761"/>
                  <a:gd name="connsiteY18" fmla="*/ 16565 h 302318"/>
                  <a:gd name="connsiteX19" fmla="*/ 1299551 w 1428761"/>
                  <a:gd name="connsiteY19" fmla="*/ 67499 h 302318"/>
                  <a:gd name="connsiteX20" fmla="*/ 1428760 w 1428761"/>
                  <a:gd name="connsiteY20" fmla="*/ 88004 h 302318"/>
                  <a:gd name="connsiteX21" fmla="*/ 1428761 w 1428761"/>
                  <a:gd name="connsiteY21" fmla="*/ 302318 h 302318"/>
                  <a:gd name="connsiteX22" fmla="*/ 1 w 1428761"/>
                  <a:gd name="connsiteY22" fmla="*/ 302318 h 302318"/>
                  <a:gd name="connsiteX23" fmla="*/ 0 w 1428761"/>
                  <a:gd name="connsiteY23" fmla="*/ 88004 h 302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28761" h="302318">
                    <a:moveTo>
                      <a:pt x="0" y="88004"/>
                    </a:moveTo>
                    <a:cubicBezTo>
                      <a:pt x="83133" y="82758"/>
                      <a:pt x="70126" y="82289"/>
                      <a:pt x="96630" y="64067"/>
                    </a:cubicBezTo>
                    <a:cubicBezTo>
                      <a:pt x="140503" y="49443"/>
                      <a:pt x="116880" y="69704"/>
                      <a:pt x="166008" y="45140"/>
                    </a:cubicBezTo>
                    <a:cubicBezTo>
                      <a:pt x="215704" y="48453"/>
                      <a:pt x="181320" y="65545"/>
                      <a:pt x="229772" y="77081"/>
                    </a:cubicBezTo>
                    <a:cubicBezTo>
                      <a:pt x="255122" y="83117"/>
                      <a:pt x="343335" y="67221"/>
                      <a:pt x="357190" y="88003"/>
                    </a:cubicBezTo>
                    <a:cubicBezTo>
                      <a:pt x="385351" y="111194"/>
                      <a:pt x="420510" y="35595"/>
                      <a:pt x="435419" y="47191"/>
                    </a:cubicBezTo>
                    <a:cubicBezTo>
                      <a:pt x="445790" y="53118"/>
                      <a:pt x="490127" y="81377"/>
                      <a:pt x="500066" y="88003"/>
                    </a:cubicBezTo>
                    <a:cubicBezTo>
                      <a:pt x="529884" y="84690"/>
                      <a:pt x="542399" y="95280"/>
                      <a:pt x="571504" y="88004"/>
                    </a:cubicBezTo>
                    <a:cubicBezTo>
                      <a:pt x="593419" y="82525"/>
                      <a:pt x="612838" y="85359"/>
                      <a:pt x="617255" y="80942"/>
                    </a:cubicBezTo>
                    <a:cubicBezTo>
                      <a:pt x="623881" y="74316"/>
                      <a:pt x="650598" y="45121"/>
                      <a:pt x="655796" y="37324"/>
                    </a:cubicBezTo>
                    <a:cubicBezTo>
                      <a:pt x="707148" y="29681"/>
                      <a:pt x="637209" y="23759"/>
                      <a:pt x="714380" y="16566"/>
                    </a:cubicBezTo>
                    <a:cubicBezTo>
                      <a:pt x="767005" y="48808"/>
                      <a:pt x="755934" y="97965"/>
                      <a:pt x="785818" y="88004"/>
                    </a:cubicBezTo>
                    <a:cubicBezTo>
                      <a:pt x="805696" y="91317"/>
                      <a:pt x="839565" y="6916"/>
                      <a:pt x="857256" y="16566"/>
                    </a:cubicBezTo>
                    <a:cubicBezTo>
                      <a:pt x="877822" y="27784"/>
                      <a:pt x="912129" y="0"/>
                      <a:pt x="928694" y="16565"/>
                    </a:cubicBezTo>
                    <a:lnTo>
                      <a:pt x="981499" y="97316"/>
                    </a:lnTo>
                    <a:cubicBezTo>
                      <a:pt x="1004690" y="94003"/>
                      <a:pt x="1029665" y="96891"/>
                      <a:pt x="1051073" y="87377"/>
                    </a:cubicBezTo>
                    <a:cubicBezTo>
                      <a:pt x="1069295" y="77438"/>
                      <a:pt x="1080891" y="40995"/>
                      <a:pt x="1090830" y="37682"/>
                    </a:cubicBezTo>
                    <a:cubicBezTo>
                      <a:pt x="1102426" y="39338"/>
                      <a:pt x="1156093" y="48437"/>
                      <a:pt x="1166032" y="61689"/>
                    </a:cubicBezTo>
                    <a:cubicBezTo>
                      <a:pt x="1190880" y="73285"/>
                      <a:pt x="1184629" y="21535"/>
                      <a:pt x="1214446" y="16565"/>
                    </a:cubicBezTo>
                    <a:cubicBezTo>
                      <a:pt x="1237111" y="9010"/>
                      <a:pt x="1276886" y="75054"/>
                      <a:pt x="1299551" y="67499"/>
                    </a:cubicBezTo>
                    <a:lnTo>
                      <a:pt x="1428760" y="88004"/>
                    </a:lnTo>
                    <a:cubicBezTo>
                      <a:pt x="1428760" y="159442"/>
                      <a:pt x="1428761" y="230880"/>
                      <a:pt x="1428761" y="302318"/>
                    </a:cubicBezTo>
                    <a:lnTo>
                      <a:pt x="1" y="302318"/>
                    </a:lnTo>
                    <a:cubicBezTo>
                      <a:pt x="1" y="230880"/>
                      <a:pt x="0" y="159442"/>
                      <a:pt x="0" y="880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Autofit/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Freeform 38"/>
              <p:cNvSpPr>
                <a:spLocks/>
              </p:cNvSpPr>
              <p:nvPr/>
            </p:nvSpPr>
            <p:spPr bwMode="auto">
              <a:xfrm rot="458264">
                <a:off x="2584183" y="4163693"/>
                <a:ext cx="80954" cy="1071570"/>
              </a:xfrm>
              <a:custGeom>
                <a:avLst/>
                <a:gdLst>
                  <a:gd name="T0" fmla="*/ 0 w 140"/>
                  <a:gd name="T1" fmla="*/ 0 h 1029"/>
                  <a:gd name="T2" fmla="*/ 0 w 140"/>
                  <a:gd name="T3" fmla="*/ 3701 h 1029"/>
                  <a:gd name="T4" fmla="*/ 138 w 140"/>
                  <a:gd name="T5" fmla="*/ 3701 h 1029"/>
                  <a:gd name="T6" fmla="*/ 140 w 140"/>
                  <a:gd name="T7" fmla="*/ 0 h 10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1029"/>
                  <a:gd name="T14" fmla="*/ 140 w 140"/>
                  <a:gd name="T15" fmla="*/ 1029 h 1029"/>
                  <a:gd name="connsiteX0" fmla="*/ 0 w 10000"/>
                  <a:gd name="connsiteY0" fmla="*/ 0 h 10000"/>
                  <a:gd name="connsiteX1" fmla="*/ 0 w 10000"/>
                  <a:gd name="connsiteY1" fmla="*/ 10000 h 10000"/>
                  <a:gd name="connsiteX2" fmla="*/ 9857 w 10000"/>
                  <a:gd name="connsiteY2" fmla="*/ 10000 h 10000"/>
                  <a:gd name="connsiteX3" fmla="*/ 10000 w 10000"/>
                  <a:gd name="connsiteY3" fmla="*/ 0 h 10000"/>
                  <a:gd name="connsiteX0" fmla="*/ 0 w 9905"/>
                  <a:gd name="connsiteY0" fmla="*/ 442 h 10442"/>
                  <a:gd name="connsiteX1" fmla="*/ 0 w 9905"/>
                  <a:gd name="connsiteY1" fmla="*/ 10442 h 10442"/>
                  <a:gd name="connsiteX2" fmla="*/ 9857 w 9905"/>
                  <a:gd name="connsiteY2" fmla="*/ 10442 h 10442"/>
                  <a:gd name="connsiteX3" fmla="*/ 9299 w 9905"/>
                  <a:gd name="connsiteY3" fmla="*/ 0 h 10442"/>
                  <a:gd name="connsiteX0" fmla="*/ 1387 w 10000"/>
                  <a:gd name="connsiteY0" fmla="*/ 0 h 10000"/>
                  <a:gd name="connsiteX1" fmla="*/ 0 w 10000"/>
                  <a:gd name="connsiteY1" fmla="*/ 10000 h 10000"/>
                  <a:gd name="connsiteX2" fmla="*/ 9952 w 10000"/>
                  <a:gd name="connsiteY2" fmla="*/ 10000 h 10000"/>
                  <a:gd name="connsiteX3" fmla="*/ 9388 w 10000"/>
                  <a:gd name="connsiteY3" fmla="*/ 0 h 10000"/>
                  <a:gd name="connsiteX0" fmla="*/ 0 w 8613"/>
                  <a:gd name="connsiteY0" fmla="*/ 0 h 10000"/>
                  <a:gd name="connsiteX1" fmla="*/ 0 w 8613"/>
                  <a:gd name="connsiteY1" fmla="*/ 9453 h 10000"/>
                  <a:gd name="connsiteX2" fmla="*/ 8565 w 8613"/>
                  <a:gd name="connsiteY2" fmla="*/ 10000 h 10000"/>
                  <a:gd name="connsiteX3" fmla="*/ 8001 w 8613"/>
                  <a:gd name="connsiteY3" fmla="*/ 0 h 10000"/>
                  <a:gd name="connsiteX0" fmla="*/ 0 w 9346"/>
                  <a:gd name="connsiteY0" fmla="*/ 0 h 9453"/>
                  <a:gd name="connsiteX1" fmla="*/ 0 w 9346"/>
                  <a:gd name="connsiteY1" fmla="*/ 9453 h 9453"/>
                  <a:gd name="connsiteX2" fmla="*/ 9290 w 9346"/>
                  <a:gd name="connsiteY2" fmla="*/ 9453 h 9453"/>
                  <a:gd name="connsiteX3" fmla="*/ 9289 w 9346"/>
                  <a:gd name="connsiteY3" fmla="*/ 0 h 9453"/>
                  <a:gd name="connsiteX0" fmla="*/ 0 w 9940"/>
                  <a:gd name="connsiteY0" fmla="*/ 0 h 10000"/>
                  <a:gd name="connsiteX1" fmla="*/ 0 w 9940"/>
                  <a:gd name="connsiteY1" fmla="*/ 10000 h 10000"/>
                  <a:gd name="connsiteX2" fmla="*/ 9940 w 9940"/>
                  <a:gd name="connsiteY2" fmla="*/ 10000 h 10000"/>
                  <a:gd name="connsiteX3" fmla="*/ 9939 w 9940"/>
                  <a:gd name="connsiteY3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940" h="10000">
                    <a:moveTo>
                      <a:pt x="0" y="0"/>
                    </a:moveTo>
                    <a:lnTo>
                      <a:pt x="0" y="10000"/>
                    </a:lnTo>
                    <a:lnTo>
                      <a:pt x="9940" y="10000"/>
                    </a:lnTo>
                    <a:cubicBezTo>
                      <a:pt x="9940" y="6667"/>
                      <a:pt x="9939" y="3333"/>
                      <a:pt x="9939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19" name="Gruppieren 18"/>
            <p:cNvGrpSpPr/>
            <p:nvPr/>
          </p:nvGrpSpPr>
          <p:grpSpPr>
            <a:xfrm>
              <a:off x="7989257" y="2238596"/>
              <a:ext cx="3578264" cy="1377951"/>
              <a:chOff x="2505050" y="4318009"/>
              <a:chExt cx="3578264" cy="1377951"/>
            </a:xfrm>
          </p:grpSpPr>
          <p:sp>
            <p:nvSpPr>
              <p:cNvPr id="20" name="AutoShape 43"/>
              <p:cNvSpPr>
                <a:spLocks noChangeArrowheads="1"/>
              </p:cNvSpPr>
              <p:nvPr/>
            </p:nvSpPr>
            <p:spPr bwMode="auto">
              <a:xfrm rot="10800000">
                <a:off x="4440239" y="5406256"/>
                <a:ext cx="285752" cy="246734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21" name="Group 48"/>
              <p:cNvGrpSpPr>
                <a:grpSpLocks/>
              </p:cNvGrpSpPr>
              <p:nvPr/>
            </p:nvGrpSpPr>
            <p:grpSpPr bwMode="auto">
              <a:xfrm rot="16200000">
                <a:off x="3879838" y="4452952"/>
                <a:ext cx="1119188" cy="854075"/>
                <a:chOff x="2901" y="2076"/>
                <a:chExt cx="705" cy="538"/>
              </a:xfrm>
            </p:grpSpPr>
            <p:sp>
              <p:nvSpPr>
                <p:cNvPr id="32" name="Freeform 49"/>
                <p:cNvSpPr>
                  <a:spLocks/>
                </p:cNvSpPr>
                <p:nvPr/>
              </p:nvSpPr>
              <p:spPr bwMode="auto">
                <a:xfrm>
                  <a:off x="2923" y="2358"/>
                  <a:ext cx="256" cy="162"/>
                </a:xfrm>
                <a:custGeom>
                  <a:avLst/>
                  <a:gdLst>
                    <a:gd name="T0" fmla="*/ 834827 w 114"/>
                    <a:gd name="T1" fmla="*/ 3426994 h 113"/>
                    <a:gd name="T2" fmla="*/ 0 w 114"/>
                    <a:gd name="T3" fmla="*/ 0 h 113"/>
                    <a:gd name="T4" fmla="*/ 0 w 114"/>
                    <a:gd name="T5" fmla="*/ 8623696 h 113"/>
                    <a:gd name="T6" fmla="*/ 834827 w 114"/>
                    <a:gd name="T7" fmla="*/ 5186146 h 113"/>
                    <a:gd name="T8" fmla="*/ 834827 w 114"/>
                    <a:gd name="T9" fmla="*/ 3426994 h 11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13"/>
                    <a:gd name="T17" fmla="*/ 114 w 114"/>
                    <a:gd name="T18" fmla="*/ 113 h 113"/>
                    <a:gd name="connsiteX0" fmla="*/ 9823 w 10000"/>
                    <a:gd name="connsiteY0" fmla="*/ 2786 h 10000"/>
                    <a:gd name="connsiteX1" fmla="*/ 0 w 10000"/>
                    <a:gd name="connsiteY1" fmla="*/ 0 h 10000"/>
                    <a:gd name="connsiteX2" fmla="*/ 0 w 10000"/>
                    <a:gd name="connsiteY2" fmla="*/ 10000 h 10000"/>
                    <a:gd name="connsiteX3" fmla="*/ 10000 w 10000"/>
                    <a:gd name="connsiteY3" fmla="*/ 6018 h 10000"/>
                    <a:gd name="connsiteX4" fmla="*/ 9823 w 10000"/>
                    <a:gd name="connsiteY4" fmla="*/ 2786 h 10000"/>
                    <a:gd name="connsiteX0" fmla="*/ 9823 w 9823"/>
                    <a:gd name="connsiteY0" fmla="*/ 2786 h 10000"/>
                    <a:gd name="connsiteX1" fmla="*/ 0 w 9823"/>
                    <a:gd name="connsiteY1" fmla="*/ 0 h 10000"/>
                    <a:gd name="connsiteX2" fmla="*/ 0 w 9823"/>
                    <a:gd name="connsiteY2" fmla="*/ 10000 h 10000"/>
                    <a:gd name="connsiteX3" fmla="*/ 9823 w 9823"/>
                    <a:gd name="connsiteY3" fmla="*/ 8197 h 10000"/>
                    <a:gd name="connsiteX4" fmla="*/ 9823 w 9823"/>
                    <a:gd name="connsiteY4" fmla="*/ 2786 h 10000"/>
                    <a:gd name="connsiteX0" fmla="*/ 10000 w 10000"/>
                    <a:gd name="connsiteY0" fmla="*/ 1803 h 9017"/>
                    <a:gd name="connsiteX1" fmla="*/ 1053 w 10000"/>
                    <a:gd name="connsiteY1" fmla="*/ 0 h 9017"/>
                    <a:gd name="connsiteX2" fmla="*/ 0 w 10000"/>
                    <a:gd name="connsiteY2" fmla="*/ 9017 h 9017"/>
                    <a:gd name="connsiteX3" fmla="*/ 10000 w 10000"/>
                    <a:gd name="connsiteY3" fmla="*/ 7214 h 9017"/>
                    <a:gd name="connsiteX4" fmla="*/ 10000 w 10000"/>
                    <a:gd name="connsiteY4" fmla="*/ 1803 h 9017"/>
                    <a:gd name="connsiteX0" fmla="*/ 8947 w 8947"/>
                    <a:gd name="connsiteY0" fmla="*/ 2000 h 10000"/>
                    <a:gd name="connsiteX1" fmla="*/ 0 w 8947"/>
                    <a:gd name="connsiteY1" fmla="*/ 0 h 10000"/>
                    <a:gd name="connsiteX2" fmla="*/ 0 w 8947"/>
                    <a:gd name="connsiteY2" fmla="*/ 10000 h 10000"/>
                    <a:gd name="connsiteX3" fmla="*/ 8947 w 8947"/>
                    <a:gd name="connsiteY3" fmla="*/ 8000 h 10000"/>
                    <a:gd name="connsiteX4" fmla="*/ 8947 w 8947"/>
                    <a:gd name="connsiteY4" fmla="*/ 2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47" h="10000">
                      <a:moveTo>
                        <a:pt x="8947" y="2000"/>
                      </a:moveTo>
                      <a:lnTo>
                        <a:pt x="0" y="0"/>
                      </a:lnTo>
                      <a:lnTo>
                        <a:pt x="0" y="10000"/>
                      </a:lnTo>
                      <a:lnTo>
                        <a:pt x="8947" y="8000"/>
                      </a:lnTo>
                      <a:lnTo>
                        <a:pt x="8947" y="200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6350">
                  <a:noFill/>
                  <a:round/>
                  <a:headEnd/>
                  <a:tailEnd/>
                </a:ln>
              </p:spPr>
              <p:txBody>
                <a:bodyPr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33" name="Line 52"/>
                <p:cNvSpPr>
                  <a:spLocks noChangeShapeType="1"/>
                </p:cNvSpPr>
                <p:nvPr/>
              </p:nvSpPr>
              <p:spPr bwMode="auto">
                <a:xfrm>
                  <a:off x="2920" y="2076"/>
                  <a:ext cx="0" cy="49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34" name="Freeform 50"/>
                <p:cNvSpPr>
                  <a:spLocks/>
                </p:cNvSpPr>
                <p:nvPr/>
              </p:nvSpPr>
              <p:spPr bwMode="auto">
                <a:xfrm>
                  <a:off x="3178" y="2249"/>
                  <a:ext cx="388" cy="365"/>
                </a:xfrm>
                <a:custGeom>
                  <a:avLst/>
                  <a:gdLst>
                    <a:gd name="T0" fmla="*/ 200782 w 207"/>
                    <a:gd name="T1" fmla="*/ 365 h 365"/>
                    <a:gd name="T2" fmla="*/ 0 w 207"/>
                    <a:gd name="T3" fmla="*/ 365 h 365"/>
                    <a:gd name="T4" fmla="*/ 0 w 207"/>
                    <a:gd name="T5" fmla="*/ 0 h 365"/>
                    <a:gd name="T6" fmla="*/ 207685 w 207"/>
                    <a:gd name="T7" fmla="*/ 1 h 3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7"/>
                    <a:gd name="T13" fmla="*/ 0 h 365"/>
                    <a:gd name="T14" fmla="*/ 207 w 207"/>
                    <a:gd name="T15" fmla="*/ 365 h 3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7" h="365">
                      <a:moveTo>
                        <a:pt x="200" y="365"/>
                      </a:moveTo>
                      <a:lnTo>
                        <a:pt x="0" y="365"/>
                      </a:lnTo>
                      <a:lnTo>
                        <a:pt x="0" y="0"/>
                      </a:lnTo>
                      <a:lnTo>
                        <a:pt x="207" y="1"/>
                      </a:lnTo>
                    </a:path>
                  </a:pathLst>
                </a:cu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anchor="ctr"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35" name="Freeform 51"/>
                <p:cNvSpPr>
                  <a:spLocks/>
                </p:cNvSpPr>
                <p:nvPr/>
              </p:nvSpPr>
              <p:spPr bwMode="auto">
                <a:xfrm>
                  <a:off x="3184" y="2392"/>
                  <a:ext cx="422" cy="90"/>
                </a:xfrm>
                <a:custGeom>
                  <a:avLst/>
                  <a:gdLst>
                    <a:gd name="T0" fmla="*/ 2147483647 w 72"/>
                    <a:gd name="T1" fmla="*/ 2526333 h 28"/>
                    <a:gd name="T2" fmla="*/ 0 w 72"/>
                    <a:gd name="T3" fmla="*/ 2526333 h 28"/>
                    <a:gd name="T4" fmla="*/ 0 w 72"/>
                    <a:gd name="T5" fmla="*/ 0 h 28"/>
                    <a:gd name="T6" fmla="*/ 2147483647 w 72"/>
                    <a:gd name="T7" fmla="*/ 92261 h 2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2"/>
                    <a:gd name="T13" fmla="*/ 0 h 28"/>
                    <a:gd name="T14" fmla="*/ 72 w 72"/>
                    <a:gd name="T15" fmla="*/ 28 h 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2" h="28">
                      <a:moveTo>
                        <a:pt x="72" y="28"/>
                      </a:move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72" y="1"/>
                      </a:lnTo>
                    </a:path>
                  </a:pathLst>
                </a:custGeom>
                <a:solidFill>
                  <a:srgbClr val="FF6600"/>
                </a:solidFill>
                <a:ln w="9525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anchor="ctr"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36" name="Freeform 53"/>
                <p:cNvSpPr>
                  <a:spLocks/>
                </p:cNvSpPr>
                <p:nvPr/>
              </p:nvSpPr>
              <p:spPr bwMode="auto">
                <a:xfrm>
                  <a:off x="2901" y="2408"/>
                  <a:ext cx="227" cy="49"/>
                </a:xfrm>
                <a:custGeom>
                  <a:avLst/>
                  <a:gdLst>
                    <a:gd name="T0" fmla="*/ 102 w 205"/>
                    <a:gd name="T1" fmla="*/ 9 h 54"/>
                    <a:gd name="T2" fmla="*/ 17 w 205"/>
                    <a:gd name="T3" fmla="*/ 9 h 54"/>
                    <a:gd name="T4" fmla="*/ 17 w 205"/>
                    <a:gd name="T5" fmla="*/ 38 h 54"/>
                    <a:gd name="T6" fmla="*/ 205 w 205"/>
                    <a:gd name="T7" fmla="*/ 36 h 5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5"/>
                    <a:gd name="T13" fmla="*/ 0 h 54"/>
                    <a:gd name="T14" fmla="*/ 205 w 205"/>
                    <a:gd name="T15" fmla="*/ 54 h 54"/>
                    <a:gd name="connsiteX0" fmla="*/ 4976 w 10000"/>
                    <a:gd name="connsiteY0" fmla="*/ 1666 h 9999"/>
                    <a:gd name="connsiteX1" fmla="*/ 829 w 10000"/>
                    <a:gd name="connsiteY1" fmla="*/ 1666 h 9999"/>
                    <a:gd name="connsiteX2" fmla="*/ 829 w 10000"/>
                    <a:gd name="connsiteY2" fmla="*/ 7036 h 9999"/>
                    <a:gd name="connsiteX3" fmla="*/ 10000 w 10000"/>
                    <a:gd name="connsiteY3" fmla="*/ 6666 h 9999"/>
                    <a:gd name="connsiteX0" fmla="*/ 4976 w 10000"/>
                    <a:gd name="connsiteY0" fmla="*/ 1666 h 10000"/>
                    <a:gd name="connsiteX1" fmla="*/ 829 w 10000"/>
                    <a:gd name="connsiteY1" fmla="*/ 1666 h 10000"/>
                    <a:gd name="connsiteX2" fmla="*/ 829 w 10000"/>
                    <a:gd name="connsiteY2" fmla="*/ 7037 h 10000"/>
                    <a:gd name="connsiteX3" fmla="*/ 10000 w 10000"/>
                    <a:gd name="connsiteY3" fmla="*/ 6667 h 10000"/>
                    <a:gd name="connsiteX0" fmla="*/ 4976 w 10000"/>
                    <a:gd name="connsiteY0" fmla="*/ 610 h 8944"/>
                    <a:gd name="connsiteX1" fmla="*/ 829 w 10000"/>
                    <a:gd name="connsiteY1" fmla="*/ 610 h 8944"/>
                    <a:gd name="connsiteX2" fmla="*/ 829 w 10000"/>
                    <a:gd name="connsiteY2" fmla="*/ 5981 h 8944"/>
                    <a:gd name="connsiteX3" fmla="*/ 10000 w 10000"/>
                    <a:gd name="connsiteY3" fmla="*/ 5611 h 8944"/>
                    <a:gd name="connsiteX0" fmla="*/ 4984 w 10008"/>
                    <a:gd name="connsiteY0" fmla="*/ 932 h 6523"/>
                    <a:gd name="connsiteX1" fmla="*/ 837 w 10008"/>
                    <a:gd name="connsiteY1" fmla="*/ 932 h 6523"/>
                    <a:gd name="connsiteX2" fmla="*/ 10008 w 10008"/>
                    <a:gd name="connsiteY2" fmla="*/ 6523 h 6523"/>
                    <a:gd name="connsiteX0" fmla="*/ 5325 w 10345"/>
                    <a:gd name="connsiteY0" fmla="*/ 954 h 9525"/>
                    <a:gd name="connsiteX1" fmla="*/ 836 w 10345"/>
                    <a:gd name="connsiteY1" fmla="*/ 7872 h 9525"/>
                    <a:gd name="connsiteX2" fmla="*/ 10345 w 10345"/>
                    <a:gd name="connsiteY2" fmla="*/ 9525 h 9525"/>
                    <a:gd name="connsiteX0" fmla="*/ 4389 w 9242"/>
                    <a:gd name="connsiteY0" fmla="*/ 1002 h 14746"/>
                    <a:gd name="connsiteX1" fmla="*/ 50 w 9242"/>
                    <a:gd name="connsiteY1" fmla="*/ 8265 h 14746"/>
                    <a:gd name="connsiteX2" fmla="*/ 9242 w 9242"/>
                    <a:gd name="connsiteY2" fmla="*/ 10000 h 14746"/>
                    <a:gd name="connsiteX0" fmla="*/ 4487 w 9738"/>
                    <a:gd name="connsiteY0" fmla="*/ 680 h 8839"/>
                    <a:gd name="connsiteX1" fmla="*/ 54 w 9738"/>
                    <a:gd name="connsiteY1" fmla="*/ 4444 h 8839"/>
                    <a:gd name="connsiteX2" fmla="*/ 9738 w 9738"/>
                    <a:gd name="connsiteY2" fmla="*/ 6782 h 8839"/>
                    <a:gd name="connsiteX0" fmla="*/ 5414 w 10806"/>
                    <a:gd name="connsiteY0" fmla="*/ 769 h 7673"/>
                    <a:gd name="connsiteX1" fmla="*/ 861 w 10806"/>
                    <a:gd name="connsiteY1" fmla="*/ 5028 h 7673"/>
                    <a:gd name="connsiteX2" fmla="*/ 10806 w 10806"/>
                    <a:gd name="connsiteY2" fmla="*/ 7673 h 7673"/>
                    <a:gd name="connsiteX0" fmla="*/ 4918 w 9908"/>
                    <a:gd name="connsiteY0" fmla="*/ 2215 h 11213"/>
                    <a:gd name="connsiteX1" fmla="*/ 5678 w 9908"/>
                    <a:gd name="connsiteY1" fmla="*/ 925 h 11213"/>
                    <a:gd name="connsiteX2" fmla="*/ 705 w 9908"/>
                    <a:gd name="connsiteY2" fmla="*/ 7766 h 11213"/>
                    <a:gd name="connsiteX3" fmla="*/ 9908 w 9908"/>
                    <a:gd name="connsiteY3" fmla="*/ 11213 h 11213"/>
                    <a:gd name="connsiteX0" fmla="*/ 4964 w 10000"/>
                    <a:gd name="connsiteY0" fmla="*/ 7331 h 15356"/>
                    <a:gd name="connsiteX1" fmla="*/ 5731 w 10000"/>
                    <a:gd name="connsiteY1" fmla="*/ 6181 h 15356"/>
                    <a:gd name="connsiteX2" fmla="*/ 712 w 10000"/>
                    <a:gd name="connsiteY2" fmla="*/ 12282 h 15356"/>
                    <a:gd name="connsiteX3" fmla="*/ 10000 w 10000"/>
                    <a:gd name="connsiteY3" fmla="*/ 15356 h 15356"/>
                    <a:gd name="connsiteX0" fmla="*/ 4964 w 10000"/>
                    <a:gd name="connsiteY0" fmla="*/ 4393 h 12418"/>
                    <a:gd name="connsiteX1" fmla="*/ 4727 w 10000"/>
                    <a:gd name="connsiteY1" fmla="*/ 192 h 12418"/>
                    <a:gd name="connsiteX2" fmla="*/ 5731 w 10000"/>
                    <a:gd name="connsiteY2" fmla="*/ 3243 h 12418"/>
                    <a:gd name="connsiteX3" fmla="*/ 712 w 10000"/>
                    <a:gd name="connsiteY3" fmla="*/ 9344 h 12418"/>
                    <a:gd name="connsiteX4" fmla="*/ 10000 w 10000"/>
                    <a:gd name="connsiteY4" fmla="*/ 12418 h 12418"/>
                    <a:gd name="connsiteX0" fmla="*/ 4978 w 10000"/>
                    <a:gd name="connsiteY0" fmla="*/ 10169 h 13243"/>
                    <a:gd name="connsiteX1" fmla="*/ 4727 w 10000"/>
                    <a:gd name="connsiteY1" fmla="*/ 1017 h 13243"/>
                    <a:gd name="connsiteX2" fmla="*/ 5731 w 10000"/>
                    <a:gd name="connsiteY2" fmla="*/ 4068 h 13243"/>
                    <a:gd name="connsiteX3" fmla="*/ 712 w 10000"/>
                    <a:gd name="connsiteY3" fmla="*/ 10169 h 13243"/>
                    <a:gd name="connsiteX4" fmla="*/ 10000 w 10000"/>
                    <a:gd name="connsiteY4" fmla="*/ 13243 h 13243"/>
                    <a:gd name="connsiteX0" fmla="*/ 4727 w 10000"/>
                    <a:gd name="connsiteY0" fmla="*/ 1017 h 13243"/>
                    <a:gd name="connsiteX1" fmla="*/ 5731 w 10000"/>
                    <a:gd name="connsiteY1" fmla="*/ 4068 h 13243"/>
                    <a:gd name="connsiteX2" fmla="*/ 712 w 10000"/>
                    <a:gd name="connsiteY2" fmla="*/ 10169 h 13243"/>
                    <a:gd name="connsiteX3" fmla="*/ 10000 w 10000"/>
                    <a:gd name="connsiteY3" fmla="*/ 13243 h 13243"/>
                    <a:gd name="connsiteX0" fmla="*/ 5731 w 10000"/>
                    <a:gd name="connsiteY0" fmla="*/ 0 h 9175"/>
                    <a:gd name="connsiteX1" fmla="*/ 712 w 10000"/>
                    <a:gd name="connsiteY1" fmla="*/ 6101 h 9175"/>
                    <a:gd name="connsiteX2" fmla="*/ 10000 w 10000"/>
                    <a:gd name="connsiteY2" fmla="*/ 9175 h 9175"/>
                    <a:gd name="connsiteX0" fmla="*/ 5731 w 10000"/>
                    <a:gd name="connsiteY0" fmla="*/ 0 h 10000"/>
                    <a:gd name="connsiteX1" fmla="*/ 712 w 10000"/>
                    <a:gd name="connsiteY1" fmla="*/ 6650 h 10000"/>
                    <a:gd name="connsiteX2" fmla="*/ 10000 w 10000"/>
                    <a:gd name="connsiteY2" fmla="*/ 10000 h 10000"/>
                    <a:gd name="connsiteX0" fmla="*/ 5312 w 10083"/>
                    <a:gd name="connsiteY0" fmla="*/ 0 h 8338"/>
                    <a:gd name="connsiteX1" fmla="*/ 795 w 10083"/>
                    <a:gd name="connsiteY1" fmla="*/ 4988 h 8338"/>
                    <a:gd name="connsiteX2" fmla="*/ 10083 w 10083"/>
                    <a:gd name="connsiteY2" fmla="*/ 8338 h 8338"/>
                    <a:gd name="connsiteX0" fmla="*/ 5268 w 10000"/>
                    <a:gd name="connsiteY0" fmla="*/ 0 h 10000"/>
                    <a:gd name="connsiteX1" fmla="*/ 788 w 10000"/>
                    <a:gd name="connsiteY1" fmla="*/ 5982 h 10000"/>
                    <a:gd name="connsiteX2" fmla="*/ 10000 w 10000"/>
                    <a:gd name="connsiteY2" fmla="*/ 10000 h 10000"/>
                    <a:gd name="connsiteX0" fmla="*/ 4853 w 7093"/>
                    <a:gd name="connsiteY0" fmla="*/ 191 h 6505"/>
                    <a:gd name="connsiteX1" fmla="*/ 373 w 7093"/>
                    <a:gd name="connsiteY1" fmla="*/ 6173 h 6505"/>
                    <a:gd name="connsiteX2" fmla="*/ 7093 w 7093"/>
                    <a:gd name="connsiteY2" fmla="*/ 2185 h 6505"/>
                    <a:gd name="connsiteX0" fmla="*/ 6842 w 10000"/>
                    <a:gd name="connsiteY0" fmla="*/ 0 h 9706"/>
                    <a:gd name="connsiteX1" fmla="*/ 526 w 10000"/>
                    <a:gd name="connsiteY1" fmla="*/ 9196 h 9706"/>
                    <a:gd name="connsiteX2" fmla="*/ 10000 w 10000"/>
                    <a:gd name="connsiteY2" fmla="*/ 3065 h 9706"/>
                    <a:gd name="connsiteX0" fmla="*/ 6841 w 9999"/>
                    <a:gd name="connsiteY0" fmla="*/ 0 h 6841"/>
                    <a:gd name="connsiteX1" fmla="*/ 526 w 9999"/>
                    <a:gd name="connsiteY1" fmla="*/ 6316 h 6841"/>
                    <a:gd name="connsiteX2" fmla="*/ 9999 w 9999"/>
                    <a:gd name="connsiteY2" fmla="*/ 3158 h 6841"/>
                    <a:gd name="connsiteX0" fmla="*/ 6335 w 9493"/>
                    <a:gd name="connsiteY0" fmla="*/ 15537 h 49540"/>
                    <a:gd name="connsiteX1" fmla="*/ 19 w 9493"/>
                    <a:gd name="connsiteY1" fmla="*/ 24770 h 49540"/>
                    <a:gd name="connsiteX2" fmla="*/ 9493 w 9493"/>
                    <a:gd name="connsiteY2" fmla="*/ 20153 h 49540"/>
                    <a:gd name="connsiteX0" fmla="*/ 6304 w 9631"/>
                    <a:gd name="connsiteY0" fmla="*/ 3136 h 10000"/>
                    <a:gd name="connsiteX1" fmla="*/ 20 w 9631"/>
                    <a:gd name="connsiteY1" fmla="*/ 5000 h 10000"/>
                    <a:gd name="connsiteX2" fmla="*/ 9631 w 9631"/>
                    <a:gd name="connsiteY2" fmla="*/ 4068 h 10000"/>
                    <a:gd name="connsiteX0" fmla="*/ 6546 w 10000"/>
                    <a:gd name="connsiteY0" fmla="*/ 3136 h 10000"/>
                    <a:gd name="connsiteX1" fmla="*/ 21 w 10000"/>
                    <a:gd name="connsiteY1" fmla="*/ 5000 h 10000"/>
                    <a:gd name="connsiteX2" fmla="*/ 10000 w 10000"/>
                    <a:gd name="connsiteY2" fmla="*/ 4068 h 10000"/>
                    <a:gd name="connsiteX0" fmla="*/ 6546 w 10000"/>
                    <a:gd name="connsiteY0" fmla="*/ 3136 h 10000"/>
                    <a:gd name="connsiteX1" fmla="*/ 21 w 10000"/>
                    <a:gd name="connsiteY1" fmla="*/ 5000 h 10000"/>
                    <a:gd name="connsiteX2" fmla="*/ 10000 w 10000"/>
                    <a:gd name="connsiteY2" fmla="*/ 4068 h 10000"/>
                    <a:gd name="connsiteX0" fmla="*/ 6546 w 10000"/>
                    <a:gd name="connsiteY0" fmla="*/ 3136 h 10000"/>
                    <a:gd name="connsiteX1" fmla="*/ 21 w 10000"/>
                    <a:gd name="connsiteY1" fmla="*/ 5000 h 10000"/>
                    <a:gd name="connsiteX2" fmla="*/ 10000 w 10000"/>
                    <a:gd name="connsiteY2" fmla="*/ 4068 h 10000"/>
                    <a:gd name="connsiteX0" fmla="*/ 4862 w 11003"/>
                    <a:gd name="connsiteY0" fmla="*/ 0 h 2019"/>
                    <a:gd name="connsiteX1" fmla="*/ 1024 w 11003"/>
                    <a:gd name="connsiteY1" fmla="*/ 1864 h 2019"/>
                    <a:gd name="connsiteX2" fmla="*/ 11003 w 11003"/>
                    <a:gd name="connsiteY2" fmla="*/ 932 h 2019"/>
                    <a:gd name="connsiteX0" fmla="*/ 3713 w 9294"/>
                    <a:gd name="connsiteY0" fmla="*/ 23328 h 65120"/>
                    <a:gd name="connsiteX1" fmla="*/ 225 w 9294"/>
                    <a:gd name="connsiteY1" fmla="*/ 32560 h 65120"/>
                    <a:gd name="connsiteX2" fmla="*/ 9294 w 9294"/>
                    <a:gd name="connsiteY2" fmla="*/ 27944 h 65120"/>
                    <a:gd name="connsiteX0" fmla="*/ 0 w 6005"/>
                    <a:gd name="connsiteY0" fmla="*/ 0 h 709"/>
                    <a:gd name="connsiteX1" fmla="*/ 6005 w 6005"/>
                    <a:gd name="connsiteY1" fmla="*/ 709 h 709"/>
                    <a:gd name="connsiteX0" fmla="*/ 9932 w 19932"/>
                    <a:gd name="connsiteY0" fmla="*/ 0 h 10000"/>
                    <a:gd name="connsiteX1" fmla="*/ 19932 w 19932"/>
                    <a:gd name="connsiteY1" fmla="*/ 10000 h 10000"/>
                    <a:gd name="connsiteX0" fmla="*/ 9932 w 19932"/>
                    <a:gd name="connsiteY0" fmla="*/ 0 h 54423"/>
                    <a:gd name="connsiteX1" fmla="*/ 19932 w 19932"/>
                    <a:gd name="connsiteY1" fmla="*/ 10000 h 54423"/>
                    <a:gd name="connsiteX0" fmla="*/ 9932 w 19932"/>
                    <a:gd name="connsiteY0" fmla="*/ 0 h 19326"/>
                    <a:gd name="connsiteX1" fmla="*/ 19932 w 19932"/>
                    <a:gd name="connsiteY1" fmla="*/ 10000 h 19326"/>
                    <a:gd name="connsiteX0" fmla="*/ 11404 w 21404"/>
                    <a:gd name="connsiteY0" fmla="*/ 0 h 19326"/>
                    <a:gd name="connsiteX1" fmla="*/ 21404 w 21404"/>
                    <a:gd name="connsiteY1" fmla="*/ 10000 h 19326"/>
                    <a:gd name="connsiteX0" fmla="*/ 14293 w 24293"/>
                    <a:gd name="connsiteY0" fmla="*/ 0 h 19326"/>
                    <a:gd name="connsiteX1" fmla="*/ 15543 w 24293"/>
                    <a:gd name="connsiteY1" fmla="*/ 11893 h 19326"/>
                    <a:gd name="connsiteX2" fmla="*/ 24293 w 24293"/>
                    <a:gd name="connsiteY2" fmla="*/ 10000 h 19326"/>
                    <a:gd name="connsiteX0" fmla="*/ 9918 w 24293"/>
                    <a:gd name="connsiteY0" fmla="*/ 0 h 22298"/>
                    <a:gd name="connsiteX1" fmla="*/ 15543 w 24293"/>
                    <a:gd name="connsiteY1" fmla="*/ 14865 h 22298"/>
                    <a:gd name="connsiteX2" fmla="*/ 24293 w 24293"/>
                    <a:gd name="connsiteY2" fmla="*/ 12972 h 22298"/>
                    <a:gd name="connsiteX0" fmla="*/ 9918 w 24293"/>
                    <a:gd name="connsiteY0" fmla="*/ 0 h 22298"/>
                    <a:gd name="connsiteX1" fmla="*/ 15543 w 24293"/>
                    <a:gd name="connsiteY1" fmla="*/ 14865 h 22298"/>
                    <a:gd name="connsiteX2" fmla="*/ 24293 w 24293"/>
                    <a:gd name="connsiteY2" fmla="*/ 12972 h 22298"/>
                    <a:gd name="connsiteX0" fmla="*/ 14918 w 24293"/>
                    <a:gd name="connsiteY0" fmla="*/ 1907 h 18259"/>
                    <a:gd name="connsiteX1" fmla="*/ 15543 w 24293"/>
                    <a:gd name="connsiteY1" fmla="*/ 10826 h 18259"/>
                    <a:gd name="connsiteX2" fmla="*/ 24293 w 24293"/>
                    <a:gd name="connsiteY2" fmla="*/ 8933 h 18259"/>
                    <a:gd name="connsiteX0" fmla="*/ 14918 w 24293"/>
                    <a:gd name="connsiteY0" fmla="*/ 1907 h 18259"/>
                    <a:gd name="connsiteX1" fmla="*/ 15543 w 24293"/>
                    <a:gd name="connsiteY1" fmla="*/ 10826 h 18259"/>
                    <a:gd name="connsiteX2" fmla="*/ 24293 w 24293"/>
                    <a:gd name="connsiteY2" fmla="*/ 8933 h 18259"/>
                    <a:gd name="connsiteX0" fmla="*/ 9806 w 19181"/>
                    <a:gd name="connsiteY0" fmla="*/ 298 h 16650"/>
                    <a:gd name="connsiteX1" fmla="*/ 10431 w 19181"/>
                    <a:gd name="connsiteY1" fmla="*/ 9217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6650"/>
                    <a:gd name="connsiteX1" fmla="*/ 6056 w 19181"/>
                    <a:gd name="connsiteY1" fmla="*/ 10704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6650"/>
                    <a:gd name="connsiteX1" fmla="*/ 6056 w 19181"/>
                    <a:gd name="connsiteY1" fmla="*/ 10704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6650"/>
                    <a:gd name="connsiteX1" fmla="*/ 6056 w 19181"/>
                    <a:gd name="connsiteY1" fmla="*/ 10704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6650"/>
                    <a:gd name="connsiteX1" fmla="*/ 6056 w 19181"/>
                    <a:gd name="connsiteY1" fmla="*/ 10704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1125"/>
                    <a:gd name="connsiteX1" fmla="*/ 6056 w 19181"/>
                    <a:gd name="connsiteY1" fmla="*/ 10704 h 11125"/>
                    <a:gd name="connsiteX2" fmla="*/ 19181 w 19181"/>
                    <a:gd name="connsiteY2" fmla="*/ 7324 h 11125"/>
                    <a:gd name="connsiteX0" fmla="*/ 9806 w 19181"/>
                    <a:gd name="connsiteY0" fmla="*/ 298 h 6672"/>
                    <a:gd name="connsiteX1" fmla="*/ 6056 w 19181"/>
                    <a:gd name="connsiteY1" fmla="*/ 6244 h 6672"/>
                    <a:gd name="connsiteX2" fmla="*/ 19181 w 19181"/>
                    <a:gd name="connsiteY2" fmla="*/ 2864 h 6672"/>
                    <a:gd name="connsiteX0" fmla="*/ 5112 w 10000"/>
                    <a:gd name="connsiteY0" fmla="*/ 447 h 9999"/>
                    <a:gd name="connsiteX1" fmla="*/ 5112 w 10000"/>
                    <a:gd name="connsiteY1" fmla="*/ 9358 h 9999"/>
                    <a:gd name="connsiteX2" fmla="*/ 10000 w 10000"/>
                    <a:gd name="connsiteY2" fmla="*/ 4293 h 9999"/>
                    <a:gd name="connsiteX0" fmla="*/ 5112 w 10000"/>
                    <a:gd name="connsiteY0" fmla="*/ 447 h 9758"/>
                    <a:gd name="connsiteX1" fmla="*/ 5112 w 10000"/>
                    <a:gd name="connsiteY1" fmla="*/ 9359 h 9758"/>
                    <a:gd name="connsiteX2" fmla="*/ 10000 w 10000"/>
                    <a:gd name="connsiteY2" fmla="*/ 4293 h 9758"/>
                    <a:gd name="connsiteX0" fmla="*/ 5112 w 10000"/>
                    <a:gd name="connsiteY0" fmla="*/ 458 h 10000"/>
                    <a:gd name="connsiteX1" fmla="*/ 5112 w 10000"/>
                    <a:gd name="connsiteY1" fmla="*/ 9591 h 10000"/>
                    <a:gd name="connsiteX2" fmla="*/ 10000 w 10000"/>
                    <a:gd name="connsiteY2" fmla="*/ 4399 h 10000"/>
                    <a:gd name="connsiteX0" fmla="*/ 5112 w 10000"/>
                    <a:gd name="connsiteY0" fmla="*/ 458 h 10000"/>
                    <a:gd name="connsiteX1" fmla="*/ 5112 w 10000"/>
                    <a:gd name="connsiteY1" fmla="*/ 9591 h 10000"/>
                    <a:gd name="connsiteX2" fmla="*/ 10000 w 10000"/>
                    <a:gd name="connsiteY2" fmla="*/ 4399 h 10000"/>
                    <a:gd name="connsiteX0" fmla="*/ 5112 w 10000"/>
                    <a:gd name="connsiteY0" fmla="*/ 458 h 10000"/>
                    <a:gd name="connsiteX1" fmla="*/ 5112 w 10000"/>
                    <a:gd name="connsiteY1" fmla="*/ 9591 h 10000"/>
                    <a:gd name="connsiteX2" fmla="*/ 10000 w 10000"/>
                    <a:gd name="connsiteY2" fmla="*/ 4399 h 10000"/>
                    <a:gd name="connsiteX0" fmla="*/ 5293 w 8151"/>
                    <a:gd name="connsiteY0" fmla="*/ 458 h 10458"/>
                    <a:gd name="connsiteX1" fmla="*/ 3263 w 8151"/>
                    <a:gd name="connsiteY1" fmla="*/ 10049 h 10458"/>
                    <a:gd name="connsiteX2" fmla="*/ 8151 w 8151"/>
                    <a:gd name="connsiteY2" fmla="*/ 4857 h 10458"/>
                    <a:gd name="connsiteX0" fmla="*/ 8609 w 12115"/>
                    <a:gd name="connsiteY0" fmla="*/ 440 h 10002"/>
                    <a:gd name="connsiteX1" fmla="*/ 6118 w 12115"/>
                    <a:gd name="connsiteY1" fmla="*/ 9611 h 10002"/>
                    <a:gd name="connsiteX2" fmla="*/ 12115 w 12115"/>
                    <a:gd name="connsiteY2" fmla="*/ 4646 h 10002"/>
                    <a:gd name="connsiteX0" fmla="*/ 9262 w 12768"/>
                    <a:gd name="connsiteY0" fmla="*/ 440 h 10393"/>
                    <a:gd name="connsiteX1" fmla="*/ 4003 w 12768"/>
                    <a:gd name="connsiteY1" fmla="*/ 10002 h 10393"/>
                    <a:gd name="connsiteX2" fmla="*/ 12768 w 12768"/>
                    <a:gd name="connsiteY2" fmla="*/ 4646 h 10393"/>
                    <a:gd name="connsiteX0" fmla="*/ 8609 w 12115"/>
                    <a:gd name="connsiteY0" fmla="*/ 440 h 10072"/>
                    <a:gd name="connsiteX1" fmla="*/ 3350 w 12115"/>
                    <a:gd name="connsiteY1" fmla="*/ 10002 h 10072"/>
                    <a:gd name="connsiteX2" fmla="*/ 12115 w 12115"/>
                    <a:gd name="connsiteY2" fmla="*/ 4646 h 10072"/>
                    <a:gd name="connsiteX0" fmla="*/ 8609 w 12115"/>
                    <a:gd name="connsiteY0" fmla="*/ 440 h 10072"/>
                    <a:gd name="connsiteX1" fmla="*/ 3350 w 12115"/>
                    <a:gd name="connsiteY1" fmla="*/ 10002 h 10072"/>
                    <a:gd name="connsiteX2" fmla="*/ 12115 w 12115"/>
                    <a:gd name="connsiteY2" fmla="*/ 4646 h 10072"/>
                    <a:gd name="connsiteX0" fmla="*/ 8609 w 12115"/>
                    <a:gd name="connsiteY0" fmla="*/ 440 h 10072"/>
                    <a:gd name="connsiteX1" fmla="*/ 3350 w 12115"/>
                    <a:gd name="connsiteY1" fmla="*/ 10002 h 10072"/>
                    <a:gd name="connsiteX2" fmla="*/ 12115 w 12115"/>
                    <a:gd name="connsiteY2" fmla="*/ 4646 h 10072"/>
                    <a:gd name="connsiteX0" fmla="*/ 8609 w 13868"/>
                    <a:gd name="connsiteY0" fmla="*/ 440 h 10072"/>
                    <a:gd name="connsiteX1" fmla="*/ 5103 w 13868"/>
                    <a:gd name="connsiteY1" fmla="*/ 10002 h 10072"/>
                    <a:gd name="connsiteX2" fmla="*/ 13868 w 13868"/>
                    <a:gd name="connsiteY2" fmla="*/ 4646 h 10072"/>
                    <a:gd name="connsiteX0" fmla="*/ 5581 w 10840"/>
                    <a:gd name="connsiteY0" fmla="*/ 760 h 10392"/>
                    <a:gd name="connsiteX1" fmla="*/ 2075 w 10840"/>
                    <a:gd name="connsiteY1" fmla="*/ 10322 h 10392"/>
                    <a:gd name="connsiteX2" fmla="*/ 10840 w 10840"/>
                    <a:gd name="connsiteY2" fmla="*/ 4966 h 10392"/>
                    <a:gd name="connsiteX0" fmla="*/ 4694 w 9953"/>
                    <a:gd name="connsiteY0" fmla="*/ 760 h 10392"/>
                    <a:gd name="connsiteX1" fmla="*/ 2941 w 9953"/>
                    <a:gd name="connsiteY1" fmla="*/ 10322 h 10392"/>
                    <a:gd name="connsiteX2" fmla="*/ 9953 w 9953"/>
                    <a:gd name="connsiteY2" fmla="*/ 4966 h 10392"/>
                    <a:gd name="connsiteX0" fmla="*/ 4716 w 10000"/>
                    <a:gd name="connsiteY0" fmla="*/ 731 h 10000"/>
                    <a:gd name="connsiteX1" fmla="*/ 2955 w 10000"/>
                    <a:gd name="connsiteY1" fmla="*/ 9933 h 10000"/>
                    <a:gd name="connsiteX2" fmla="*/ 10000 w 10000"/>
                    <a:gd name="connsiteY2" fmla="*/ 4779 h 10000"/>
                    <a:gd name="connsiteX0" fmla="*/ 5548 w 10832"/>
                    <a:gd name="connsiteY0" fmla="*/ 731 h 9933"/>
                    <a:gd name="connsiteX1" fmla="*/ 3787 w 10832"/>
                    <a:gd name="connsiteY1" fmla="*/ 9933 h 9933"/>
                    <a:gd name="connsiteX2" fmla="*/ 10832 w 10832"/>
                    <a:gd name="connsiteY2" fmla="*/ 4779 h 9933"/>
                    <a:gd name="connsiteX0" fmla="*/ 5122 w 10000"/>
                    <a:gd name="connsiteY0" fmla="*/ 736 h 10064"/>
                    <a:gd name="connsiteX1" fmla="*/ 3496 w 10000"/>
                    <a:gd name="connsiteY1" fmla="*/ 10000 h 10064"/>
                    <a:gd name="connsiteX2" fmla="*/ 10000 w 10000"/>
                    <a:gd name="connsiteY2" fmla="*/ 4811 h 10064"/>
                    <a:gd name="connsiteX0" fmla="*/ 5122 w 10000"/>
                    <a:gd name="connsiteY0" fmla="*/ 736 h 10064"/>
                    <a:gd name="connsiteX1" fmla="*/ 3496 w 10000"/>
                    <a:gd name="connsiteY1" fmla="*/ 10000 h 10064"/>
                    <a:gd name="connsiteX2" fmla="*/ 10000 w 10000"/>
                    <a:gd name="connsiteY2" fmla="*/ 4811 h 10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000" h="10064">
                      <a:moveTo>
                        <a:pt x="5122" y="736"/>
                      </a:moveTo>
                      <a:cubicBezTo>
                        <a:pt x="768" y="0"/>
                        <a:pt x="0" y="8522"/>
                        <a:pt x="3496" y="10000"/>
                      </a:cubicBezTo>
                      <a:cubicBezTo>
                        <a:pt x="6753" y="10064"/>
                        <a:pt x="5690" y="4890"/>
                        <a:pt x="10000" y="4811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37" name="Freeform 53"/>
                <p:cNvSpPr>
                  <a:spLocks/>
                </p:cNvSpPr>
                <p:nvPr/>
              </p:nvSpPr>
              <p:spPr bwMode="auto">
                <a:xfrm>
                  <a:off x="3154" y="2408"/>
                  <a:ext cx="227" cy="49"/>
                </a:xfrm>
                <a:custGeom>
                  <a:avLst/>
                  <a:gdLst>
                    <a:gd name="T0" fmla="*/ 102 w 205"/>
                    <a:gd name="T1" fmla="*/ 9 h 54"/>
                    <a:gd name="T2" fmla="*/ 17 w 205"/>
                    <a:gd name="T3" fmla="*/ 9 h 54"/>
                    <a:gd name="T4" fmla="*/ 17 w 205"/>
                    <a:gd name="T5" fmla="*/ 38 h 54"/>
                    <a:gd name="T6" fmla="*/ 205 w 205"/>
                    <a:gd name="T7" fmla="*/ 36 h 5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5"/>
                    <a:gd name="T13" fmla="*/ 0 h 54"/>
                    <a:gd name="T14" fmla="*/ 205 w 205"/>
                    <a:gd name="T15" fmla="*/ 54 h 54"/>
                    <a:gd name="connsiteX0" fmla="*/ 4976 w 10000"/>
                    <a:gd name="connsiteY0" fmla="*/ 1666 h 9999"/>
                    <a:gd name="connsiteX1" fmla="*/ 829 w 10000"/>
                    <a:gd name="connsiteY1" fmla="*/ 1666 h 9999"/>
                    <a:gd name="connsiteX2" fmla="*/ 829 w 10000"/>
                    <a:gd name="connsiteY2" fmla="*/ 7036 h 9999"/>
                    <a:gd name="connsiteX3" fmla="*/ 10000 w 10000"/>
                    <a:gd name="connsiteY3" fmla="*/ 6666 h 9999"/>
                    <a:gd name="connsiteX0" fmla="*/ 4976 w 10000"/>
                    <a:gd name="connsiteY0" fmla="*/ 1666 h 10000"/>
                    <a:gd name="connsiteX1" fmla="*/ 829 w 10000"/>
                    <a:gd name="connsiteY1" fmla="*/ 1666 h 10000"/>
                    <a:gd name="connsiteX2" fmla="*/ 829 w 10000"/>
                    <a:gd name="connsiteY2" fmla="*/ 7037 h 10000"/>
                    <a:gd name="connsiteX3" fmla="*/ 10000 w 10000"/>
                    <a:gd name="connsiteY3" fmla="*/ 6667 h 10000"/>
                    <a:gd name="connsiteX0" fmla="*/ 4976 w 10000"/>
                    <a:gd name="connsiteY0" fmla="*/ 610 h 8944"/>
                    <a:gd name="connsiteX1" fmla="*/ 829 w 10000"/>
                    <a:gd name="connsiteY1" fmla="*/ 610 h 8944"/>
                    <a:gd name="connsiteX2" fmla="*/ 829 w 10000"/>
                    <a:gd name="connsiteY2" fmla="*/ 5981 h 8944"/>
                    <a:gd name="connsiteX3" fmla="*/ 10000 w 10000"/>
                    <a:gd name="connsiteY3" fmla="*/ 5611 h 8944"/>
                    <a:gd name="connsiteX0" fmla="*/ 4984 w 10008"/>
                    <a:gd name="connsiteY0" fmla="*/ 932 h 6523"/>
                    <a:gd name="connsiteX1" fmla="*/ 837 w 10008"/>
                    <a:gd name="connsiteY1" fmla="*/ 932 h 6523"/>
                    <a:gd name="connsiteX2" fmla="*/ 10008 w 10008"/>
                    <a:gd name="connsiteY2" fmla="*/ 6523 h 6523"/>
                    <a:gd name="connsiteX0" fmla="*/ 5325 w 10345"/>
                    <a:gd name="connsiteY0" fmla="*/ 954 h 9525"/>
                    <a:gd name="connsiteX1" fmla="*/ 836 w 10345"/>
                    <a:gd name="connsiteY1" fmla="*/ 7872 h 9525"/>
                    <a:gd name="connsiteX2" fmla="*/ 10345 w 10345"/>
                    <a:gd name="connsiteY2" fmla="*/ 9525 h 9525"/>
                    <a:gd name="connsiteX0" fmla="*/ 4389 w 9242"/>
                    <a:gd name="connsiteY0" fmla="*/ 1002 h 14746"/>
                    <a:gd name="connsiteX1" fmla="*/ 50 w 9242"/>
                    <a:gd name="connsiteY1" fmla="*/ 8265 h 14746"/>
                    <a:gd name="connsiteX2" fmla="*/ 9242 w 9242"/>
                    <a:gd name="connsiteY2" fmla="*/ 10000 h 14746"/>
                    <a:gd name="connsiteX0" fmla="*/ 4487 w 9738"/>
                    <a:gd name="connsiteY0" fmla="*/ 680 h 8839"/>
                    <a:gd name="connsiteX1" fmla="*/ 54 w 9738"/>
                    <a:gd name="connsiteY1" fmla="*/ 4444 h 8839"/>
                    <a:gd name="connsiteX2" fmla="*/ 9738 w 9738"/>
                    <a:gd name="connsiteY2" fmla="*/ 6782 h 8839"/>
                    <a:gd name="connsiteX0" fmla="*/ 5414 w 10806"/>
                    <a:gd name="connsiteY0" fmla="*/ 769 h 7673"/>
                    <a:gd name="connsiteX1" fmla="*/ 861 w 10806"/>
                    <a:gd name="connsiteY1" fmla="*/ 5028 h 7673"/>
                    <a:gd name="connsiteX2" fmla="*/ 10806 w 10806"/>
                    <a:gd name="connsiteY2" fmla="*/ 7673 h 7673"/>
                    <a:gd name="connsiteX0" fmla="*/ 4918 w 9908"/>
                    <a:gd name="connsiteY0" fmla="*/ 2215 h 11213"/>
                    <a:gd name="connsiteX1" fmla="*/ 5678 w 9908"/>
                    <a:gd name="connsiteY1" fmla="*/ 925 h 11213"/>
                    <a:gd name="connsiteX2" fmla="*/ 705 w 9908"/>
                    <a:gd name="connsiteY2" fmla="*/ 7766 h 11213"/>
                    <a:gd name="connsiteX3" fmla="*/ 9908 w 9908"/>
                    <a:gd name="connsiteY3" fmla="*/ 11213 h 11213"/>
                    <a:gd name="connsiteX0" fmla="*/ 4964 w 10000"/>
                    <a:gd name="connsiteY0" fmla="*/ 7331 h 15356"/>
                    <a:gd name="connsiteX1" fmla="*/ 5731 w 10000"/>
                    <a:gd name="connsiteY1" fmla="*/ 6181 h 15356"/>
                    <a:gd name="connsiteX2" fmla="*/ 712 w 10000"/>
                    <a:gd name="connsiteY2" fmla="*/ 12282 h 15356"/>
                    <a:gd name="connsiteX3" fmla="*/ 10000 w 10000"/>
                    <a:gd name="connsiteY3" fmla="*/ 15356 h 15356"/>
                    <a:gd name="connsiteX0" fmla="*/ 4964 w 10000"/>
                    <a:gd name="connsiteY0" fmla="*/ 4393 h 12418"/>
                    <a:gd name="connsiteX1" fmla="*/ 4727 w 10000"/>
                    <a:gd name="connsiteY1" fmla="*/ 192 h 12418"/>
                    <a:gd name="connsiteX2" fmla="*/ 5731 w 10000"/>
                    <a:gd name="connsiteY2" fmla="*/ 3243 h 12418"/>
                    <a:gd name="connsiteX3" fmla="*/ 712 w 10000"/>
                    <a:gd name="connsiteY3" fmla="*/ 9344 h 12418"/>
                    <a:gd name="connsiteX4" fmla="*/ 10000 w 10000"/>
                    <a:gd name="connsiteY4" fmla="*/ 12418 h 12418"/>
                    <a:gd name="connsiteX0" fmla="*/ 4978 w 10000"/>
                    <a:gd name="connsiteY0" fmla="*/ 10169 h 13243"/>
                    <a:gd name="connsiteX1" fmla="*/ 4727 w 10000"/>
                    <a:gd name="connsiteY1" fmla="*/ 1017 h 13243"/>
                    <a:gd name="connsiteX2" fmla="*/ 5731 w 10000"/>
                    <a:gd name="connsiteY2" fmla="*/ 4068 h 13243"/>
                    <a:gd name="connsiteX3" fmla="*/ 712 w 10000"/>
                    <a:gd name="connsiteY3" fmla="*/ 10169 h 13243"/>
                    <a:gd name="connsiteX4" fmla="*/ 10000 w 10000"/>
                    <a:gd name="connsiteY4" fmla="*/ 13243 h 13243"/>
                    <a:gd name="connsiteX0" fmla="*/ 4727 w 10000"/>
                    <a:gd name="connsiteY0" fmla="*/ 1017 h 13243"/>
                    <a:gd name="connsiteX1" fmla="*/ 5731 w 10000"/>
                    <a:gd name="connsiteY1" fmla="*/ 4068 h 13243"/>
                    <a:gd name="connsiteX2" fmla="*/ 712 w 10000"/>
                    <a:gd name="connsiteY2" fmla="*/ 10169 h 13243"/>
                    <a:gd name="connsiteX3" fmla="*/ 10000 w 10000"/>
                    <a:gd name="connsiteY3" fmla="*/ 13243 h 13243"/>
                    <a:gd name="connsiteX0" fmla="*/ 5731 w 10000"/>
                    <a:gd name="connsiteY0" fmla="*/ 0 h 9175"/>
                    <a:gd name="connsiteX1" fmla="*/ 712 w 10000"/>
                    <a:gd name="connsiteY1" fmla="*/ 6101 h 9175"/>
                    <a:gd name="connsiteX2" fmla="*/ 10000 w 10000"/>
                    <a:gd name="connsiteY2" fmla="*/ 9175 h 9175"/>
                    <a:gd name="connsiteX0" fmla="*/ 5731 w 10000"/>
                    <a:gd name="connsiteY0" fmla="*/ 0 h 10000"/>
                    <a:gd name="connsiteX1" fmla="*/ 712 w 10000"/>
                    <a:gd name="connsiteY1" fmla="*/ 6650 h 10000"/>
                    <a:gd name="connsiteX2" fmla="*/ 10000 w 10000"/>
                    <a:gd name="connsiteY2" fmla="*/ 10000 h 10000"/>
                    <a:gd name="connsiteX0" fmla="*/ 5312 w 10083"/>
                    <a:gd name="connsiteY0" fmla="*/ 0 h 8338"/>
                    <a:gd name="connsiteX1" fmla="*/ 795 w 10083"/>
                    <a:gd name="connsiteY1" fmla="*/ 4988 h 8338"/>
                    <a:gd name="connsiteX2" fmla="*/ 10083 w 10083"/>
                    <a:gd name="connsiteY2" fmla="*/ 8338 h 8338"/>
                    <a:gd name="connsiteX0" fmla="*/ 5268 w 10000"/>
                    <a:gd name="connsiteY0" fmla="*/ 0 h 10000"/>
                    <a:gd name="connsiteX1" fmla="*/ 788 w 10000"/>
                    <a:gd name="connsiteY1" fmla="*/ 5982 h 10000"/>
                    <a:gd name="connsiteX2" fmla="*/ 10000 w 10000"/>
                    <a:gd name="connsiteY2" fmla="*/ 10000 h 10000"/>
                    <a:gd name="connsiteX0" fmla="*/ 4853 w 7093"/>
                    <a:gd name="connsiteY0" fmla="*/ 191 h 6505"/>
                    <a:gd name="connsiteX1" fmla="*/ 373 w 7093"/>
                    <a:gd name="connsiteY1" fmla="*/ 6173 h 6505"/>
                    <a:gd name="connsiteX2" fmla="*/ 7093 w 7093"/>
                    <a:gd name="connsiteY2" fmla="*/ 2185 h 6505"/>
                    <a:gd name="connsiteX0" fmla="*/ 6842 w 10000"/>
                    <a:gd name="connsiteY0" fmla="*/ 0 h 9706"/>
                    <a:gd name="connsiteX1" fmla="*/ 526 w 10000"/>
                    <a:gd name="connsiteY1" fmla="*/ 9196 h 9706"/>
                    <a:gd name="connsiteX2" fmla="*/ 10000 w 10000"/>
                    <a:gd name="connsiteY2" fmla="*/ 3065 h 9706"/>
                    <a:gd name="connsiteX0" fmla="*/ 6841 w 9999"/>
                    <a:gd name="connsiteY0" fmla="*/ 0 h 6841"/>
                    <a:gd name="connsiteX1" fmla="*/ 526 w 9999"/>
                    <a:gd name="connsiteY1" fmla="*/ 6316 h 6841"/>
                    <a:gd name="connsiteX2" fmla="*/ 9999 w 9999"/>
                    <a:gd name="connsiteY2" fmla="*/ 3158 h 6841"/>
                    <a:gd name="connsiteX0" fmla="*/ 6335 w 9493"/>
                    <a:gd name="connsiteY0" fmla="*/ 15537 h 49540"/>
                    <a:gd name="connsiteX1" fmla="*/ 19 w 9493"/>
                    <a:gd name="connsiteY1" fmla="*/ 24770 h 49540"/>
                    <a:gd name="connsiteX2" fmla="*/ 9493 w 9493"/>
                    <a:gd name="connsiteY2" fmla="*/ 20153 h 49540"/>
                    <a:gd name="connsiteX0" fmla="*/ 6304 w 9631"/>
                    <a:gd name="connsiteY0" fmla="*/ 3136 h 10000"/>
                    <a:gd name="connsiteX1" fmla="*/ 20 w 9631"/>
                    <a:gd name="connsiteY1" fmla="*/ 5000 h 10000"/>
                    <a:gd name="connsiteX2" fmla="*/ 9631 w 9631"/>
                    <a:gd name="connsiteY2" fmla="*/ 4068 h 10000"/>
                    <a:gd name="connsiteX0" fmla="*/ 6546 w 10000"/>
                    <a:gd name="connsiteY0" fmla="*/ 3136 h 10000"/>
                    <a:gd name="connsiteX1" fmla="*/ 21 w 10000"/>
                    <a:gd name="connsiteY1" fmla="*/ 5000 h 10000"/>
                    <a:gd name="connsiteX2" fmla="*/ 10000 w 10000"/>
                    <a:gd name="connsiteY2" fmla="*/ 4068 h 10000"/>
                    <a:gd name="connsiteX0" fmla="*/ 6546 w 10000"/>
                    <a:gd name="connsiteY0" fmla="*/ 3136 h 10000"/>
                    <a:gd name="connsiteX1" fmla="*/ 21 w 10000"/>
                    <a:gd name="connsiteY1" fmla="*/ 5000 h 10000"/>
                    <a:gd name="connsiteX2" fmla="*/ 10000 w 10000"/>
                    <a:gd name="connsiteY2" fmla="*/ 4068 h 10000"/>
                    <a:gd name="connsiteX0" fmla="*/ 6546 w 10000"/>
                    <a:gd name="connsiteY0" fmla="*/ 3136 h 10000"/>
                    <a:gd name="connsiteX1" fmla="*/ 21 w 10000"/>
                    <a:gd name="connsiteY1" fmla="*/ 5000 h 10000"/>
                    <a:gd name="connsiteX2" fmla="*/ 10000 w 10000"/>
                    <a:gd name="connsiteY2" fmla="*/ 4068 h 10000"/>
                    <a:gd name="connsiteX0" fmla="*/ 4862 w 11003"/>
                    <a:gd name="connsiteY0" fmla="*/ 0 h 2019"/>
                    <a:gd name="connsiteX1" fmla="*/ 1024 w 11003"/>
                    <a:gd name="connsiteY1" fmla="*/ 1864 h 2019"/>
                    <a:gd name="connsiteX2" fmla="*/ 11003 w 11003"/>
                    <a:gd name="connsiteY2" fmla="*/ 932 h 2019"/>
                    <a:gd name="connsiteX0" fmla="*/ 3713 w 9294"/>
                    <a:gd name="connsiteY0" fmla="*/ 23328 h 65120"/>
                    <a:gd name="connsiteX1" fmla="*/ 225 w 9294"/>
                    <a:gd name="connsiteY1" fmla="*/ 32560 h 65120"/>
                    <a:gd name="connsiteX2" fmla="*/ 9294 w 9294"/>
                    <a:gd name="connsiteY2" fmla="*/ 27944 h 65120"/>
                    <a:gd name="connsiteX0" fmla="*/ 0 w 6005"/>
                    <a:gd name="connsiteY0" fmla="*/ 0 h 709"/>
                    <a:gd name="connsiteX1" fmla="*/ 6005 w 6005"/>
                    <a:gd name="connsiteY1" fmla="*/ 709 h 709"/>
                    <a:gd name="connsiteX0" fmla="*/ 9932 w 19932"/>
                    <a:gd name="connsiteY0" fmla="*/ 0 h 10000"/>
                    <a:gd name="connsiteX1" fmla="*/ 19932 w 19932"/>
                    <a:gd name="connsiteY1" fmla="*/ 10000 h 10000"/>
                    <a:gd name="connsiteX0" fmla="*/ 9932 w 19932"/>
                    <a:gd name="connsiteY0" fmla="*/ 0 h 54423"/>
                    <a:gd name="connsiteX1" fmla="*/ 19932 w 19932"/>
                    <a:gd name="connsiteY1" fmla="*/ 10000 h 54423"/>
                    <a:gd name="connsiteX0" fmla="*/ 9932 w 19932"/>
                    <a:gd name="connsiteY0" fmla="*/ 0 h 19326"/>
                    <a:gd name="connsiteX1" fmla="*/ 19932 w 19932"/>
                    <a:gd name="connsiteY1" fmla="*/ 10000 h 19326"/>
                    <a:gd name="connsiteX0" fmla="*/ 11404 w 21404"/>
                    <a:gd name="connsiteY0" fmla="*/ 0 h 19326"/>
                    <a:gd name="connsiteX1" fmla="*/ 21404 w 21404"/>
                    <a:gd name="connsiteY1" fmla="*/ 10000 h 19326"/>
                    <a:gd name="connsiteX0" fmla="*/ 14293 w 24293"/>
                    <a:gd name="connsiteY0" fmla="*/ 0 h 19326"/>
                    <a:gd name="connsiteX1" fmla="*/ 15543 w 24293"/>
                    <a:gd name="connsiteY1" fmla="*/ 11893 h 19326"/>
                    <a:gd name="connsiteX2" fmla="*/ 24293 w 24293"/>
                    <a:gd name="connsiteY2" fmla="*/ 10000 h 19326"/>
                    <a:gd name="connsiteX0" fmla="*/ 9918 w 24293"/>
                    <a:gd name="connsiteY0" fmla="*/ 0 h 22298"/>
                    <a:gd name="connsiteX1" fmla="*/ 15543 w 24293"/>
                    <a:gd name="connsiteY1" fmla="*/ 14865 h 22298"/>
                    <a:gd name="connsiteX2" fmla="*/ 24293 w 24293"/>
                    <a:gd name="connsiteY2" fmla="*/ 12972 h 22298"/>
                    <a:gd name="connsiteX0" fmla="*/ 9918 w 24293"/>
                    <a:gd name="connsiteY0" fmla="*/ 0 h 22298"/>
                    <a:gd name="connsiteX1" fmla="*/ 15543 w 24293"/>
                    <a:gd name="connsiteY1" fmla="*/ 14865 h 22298"/>
                    <a:gd name="connsiteX2" fmla="*/ 24293 w 24293"/>
                    <a:gd name="connsiteY2" fmla="*/ 12972 h 22298"/>
                    <a:gd name="connsiteX0" fmla="*/ 14918 w 24293"/>
                    <a:gd name="connsiteY0" fmla="*/ 1907 h 18259"/>
                    <a:gd name="connsiteX1" fmla="*/ 15543 w 24293"/>
                    <a:gd name="connsiteY1" fmla="*/ 10826 h 18259"/>
                    <a:gd name="connsiteX2" fmla="*/ 24293 w 24293"/>
                    <a:gd name="connsiteY2" fmla="*/ 8933 h 18259"/>
                    <a:gd name="connsiteX0" fmla="*/ 14918 w 24293"/>
                    <a:gd name="connsiteY0" fmla="*/ 1907 h 18259"/>
                    <a:gd name="connsiteX1" fmla="*/ 15543 w 24293"/>
                    <a:gd name="connsiteY1" fmla="*/ 10826 h 18259"/>
                    <a:gd name="connsiteX2" fmla="*/ 24293 w 24293"/>
                    <a:gd name="connsiteY2" fmla="*/ 8933 h 18259"/>
                    <a:gd name="connsiteX0" fmla="*/ 9806 w 19181"/>
                    <a:gd name="connsiteY0" fmla="*/ 298 h 16650"/>
                    <a:gd name="connsiteX1" fmla="*/ 10431 w 19181"/>
                    <a:gd name="connsiteY1" fmla="*/ 9217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6650"/>
                    <a:gd name="connsiteX1" fmla="*/ 6056 w 19181"/>
                    <a:gd name="connsiteY1" fmla="*/ 10704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6650"/>
                    <a:gd name="connsiteX1" fmla="*/ 6056 w 19181"/>
                    <a:gd name="connsiteY1" fmla="*/ 10704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6650"/>
                    <a:gd name="connsiteX1" fmla="*/ 6056 w 19181"/>
                    <a:gd name="connsiteY1" fmla="*/ 10704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6650"/>
                    <a:gd name="connsiteX1" fmla="*/ 6056 w 19181"/>
                    <a:gd name="connsiteY1" fmla="*/ 10704 h 16650"/>
                    <a:gd name="connsiteX2" fmla="*/ 19181 w 19181"/>
                    <a:gd name="connsiteY2" fmla="*/ 7324 h 16650"/>
                    <a:gd name="connsiteX0" fmla="*/ 9806 w 19181"/>
                    <a:gd name="connsiteY0" fmla="*/ 298 h 11125"/>
                    <a:gd name="connsiteX1" fmla="*/ 6056 w 19181"/>
                    <a:gd name="connsiteY1" fmla="*/ 10704 h 11125"/>
                    <a:gd name="connsiteX2" fmla="*/ 19181 w 19181"/>
                    <a:gd name="connsiteY2" fmla="*/ 7324 h 11125"/>
                    <a:gd name="connsiteX0" fmla="*/ 9806 w 19181"/>
                    <a:gd name="connsiteY0" fmla="*/ 298 h 6672"/>
                    <a:gd name="connsiteX1" fmla="*/ 6056 w 19181"/>
                    <a:gd name="connsiteY1" fmla="*/ 6244 h 6672"/>
                    <a:gd name="connsiteX2" fmla="*/ 19181 w 19181"/>
                    <a:gd name="connsiteY2" fmla="*/ 2864 h 6672"/>
                    <a:gd name="connsiteX0" fmla="*/ 5112 w 10000"/>
                    <a:gd name="connsiteY0" fmla="*/ 447 h 9999"/>
                    <a:gd name="connsiteX1" fmla="*/ 5112 w 10000"/>
                    <a:gd name="connsiteY1" fmla="*/ 9358 h 9999"/>
                    <a:gd name="connsiteX2" fmla="*/ 10000 w 10000"/>
                    <a:gd name="connsiteY2" fmla="*/ 4293 h 9999"/>
                    <a:gd name="connsiteX0" fmla="*/ 5112 w 10000"/>
                    <a:gd name="connsiteY0" fmla="*/ 447 h 9758"/>
                    <a:gd name="connsiteX1" fmla="*/ 5112 w 10000"/>
                    <a:gd name="connsiteY1" fmla="*/ 9359 h 9758"/>
                    <a:gd name="connsiteX2" fmla="*/ 10000 w 10000"/>
                    <a:gd name="connsiteY2" fmla="*/ 4293 h 9758"/>
                    <a:gd name="connsiteX0" fmla="*/ 5112 w 10000"/>
                    <a:gd name="connsiteY0" fmla="*/ 458 h 10000"/>
                    <a:gd name="connsiteX1" fmla="*/ 5112 w 10000"/>
                    <a:gd name="connsiteY1" fmla="*/ 9591 h 10000"/>
                    <a:gd name="connsiteX2" fmla="*/ 10000 w 10000"/>
                    <a:gd name="connsiteY2" fmla="*/ 4399 h 10000"/>
                    <a:gd name="connsiteX0" fmla="*/ 5112 w 10000"/>
                    <a:gd name="connsiteY0" fmla="*/ 458 h 10000"/>
                    <a:gd name="connsiteX1" fmla="*/ 5112 w 10000"/>
                    <a:gd name="connsiteY1" fmla="*/ 9591 h 10000"/>
                    <a:gd name="connsiteX2" fmla="*/ 10000 w 10000"/>
                    <a:gd name="connsiteY2" fmla="*/ 4399 h 10000"/>
                    <a:gd name="connsiteX0" fmla="*/ 5112 w 10000"/>
                    <a:gd name="connsiteY0" fmla="*/ 458 h 10000"/>
                    <a:gd name="connsiteX1" fmla="*/ 5112 w 10000"/>
                    <a:gd name="connsiteY1" fmla="*/ 9591 h 10000"/>
                    <a:gd name="connsiteX2" fmla="*/ 10000 w 10000"/>
                    <a:gd name="connsiteY2" fmla="*/ 4399 h 10000"/>
                    <a:gd name="connsiteX0" fmla="*/ 5293 w 8151"/>
                    <a:gd name="connsiteY0" fmla="*/ 458 h 10458"/>
                    <a:gd name="connsiteX1" fmla="*/ 3263 w 8151"/>
                    <a:gd name="connsiteY1" fmla="*/ 10049 h 10458"/>
                    <a:gd name="connsiteX2" fmla="*/ 8151 w 8151"/>
                    <a:gd name="connsiteY2" fmla="*/ 4857 h 10458"/>
                    <a:gd name="connsiteX0" fmla="*/ 8609 w 12115"/>
                    <a:gd name="connsiteY0" fmla="*/ 440 h 10002"/>
                    <a:gd name="connsiteX1" fmla="*/ 6118 w 12115"/>
                    <a:gd name="connsiteY1" fmla="*/ 9611 h 10002"/>
                    <a:gd name="connsiteX2" fmla="*/ 12115 w 12115"/>
                    <a:gd name="connsiteY2" fmla="*/ 4646 h 10002"/>
                    <a:gd name="connsiteX0" fmla="*/ 9262 w 12768"/>
                    <a:gd name="connsiteY0" fmla="*/ 440 h 10393"/>
                    <a:gd name="connsiteX1" fmla="*/ 4003 w 12768"/>
                    <a:gd name="connsiteY1" fmla="*/ 10002 h 10393"/>
                    <a:gd name="connsiteX2" fmla="*/ 12768 w 12768"/>
                    <a:gd name="connsiteY2" fmla="*/ 4646 h 10393"/>
                    <a:gd name="connsiteX0" fmla="*/ 8609 w 12115"/>
                    <a:gd name="connsiteY0" fmla="*/ 440 h 10072"/>
                    <a:gd name="connsiteX1" fmla="*/ 3350 w 12115"/>
                    <a:gd name="connsiteY1" fmla="*/ 10002 h 10072"/>
                    <a:gd name="connsiteX2" fmla="*/ 12115 w 12115"/>
                    <a:gd name="connsiteY2" fmla="*/ 4646 h 10072"/>
                    <a:gd name="connsiteX0" fmla="*/ 8609 w 12115"/>
                    <a:gd name="connsiteY0" fmla="*/ 440 h 10072"/>
                    <a:gd name="connsiteX1" fmla="*/ 3350 w 12115"/>
                    <a:gd name="connsiteY1" fmla="*/ 10002 h 10072"/>
                    <a:gd name="connsiteX2" fmla="*/ 12115 w 12115"/>
                    <a:gd name="connsiteY2" fmla="*/ 4646 h 10072"/>
                    <a:gd name="connsiteX0" fmla="*/ 8609 w 12115"/>
                    <a:gd name="connsiteY0" fmla="*/ 440 h 10072"/>
                    <a:gd name="connsiteX1" fmla="*/ 3350 w 12115"/>
                    <a:gd name="connsiteY1" fmla="*/ 10002 h 10072"/>
                    <a:gd name="connsiteX2" fmla="*/ 12115 w 12115"/>
                    <a:gd name="connsiteY2" fmla="*/ 4646 h 10072"/>
                    <a:gd name="connsiteX0" fmla="*/ 8609 w 13868"/>
                    <a:gd name="connsiteY0" fmla="*/ 440 h 10072"/>
                    <a:gd name="connsiteX1" fmla="*/ 5103 w 13868"/>
                    <a:gd name="connsiteY1" fmla="*/ 10002 h 10072"/>
                    <a:gd name="connsiteX2" fmla="*/ 13868 w 13868"/>
                    <a:gd name="connsiteY2" fmla="*/ 4646 h 10072"/>
                    <a:gd name="connsiteX0" fmla="*/ 5581 w 10840"/>
                    <a:gd name="connsiteY0" fmla="*/ 760 h 10392"/>
                    <a:gd name="connsiteX1" fmla="*/ 2075 w 10840"/>
                    <a:gd name="connsiteY1" fmla="*/ 10322 h 10392"/>
                    <a:gd name="connsiteX2" fmla="*/ 10840 w 10840"/>
                    <a:gd name="connsiteY2" fmla="*/ 4966 h 10392"/>
                    <a:gd name="connsiteX0" fmla="*/ 4694 w 9953"/>
                    <a:gd name="connsiteY0" fmla="*/ 760 h 10392"/>
                    <a:gd name="connsiteX1" fmla="*/ 2941 w 9953"/>
                    <a:gd name="connsiteY1" fmla="*/ 10322 h 10392"/>
                    <a:gd name="connsiteX2" fmla="*/ 9953 w 9953"/>
                    <a:gd name="connsiteY2" fmla="*/ 4966 h 10392"/>
                    <a:gd name="connsiteX0" fmla="*/ 4716 w 10000"/>
                    <a:gd name="connsiteY0" fmla="*/ 731 h 10000"/>
                    <a:gd name="connsiteX1" fmla="*/ 2955 w 10000"/>
                    <a:gd name="connsiteY1" fmla="*/ 9933 h 10000"/>
                    <a:gd name="connsiteX2" fmla="*/ 10000 w 10000"/>
                    <a:gd name="connsiteY2" fmla="*/ 4779 h 10000"/>
                    <a:gd name="connsiteX0" fmla="*/ 5548 w 10832"/>
                    <a:gd name="connsiteY0" fmla="*/ 731 h 9933"/>
                    <a:gd name="connsiteX1" fmla="*/ 3787 w 10832"/>
                    <a:gd name="connsiteY1" fmla="*/ 9933 h 9933"/>
                    <a:gd name="connsiteX2" fmla="*/ 10832 w 10832"/>
                    <a:gd name="connsiteY2" fmla="*/ 4779 h 9933"/>
                    <a:gd name="connsiteX0" fmla="*/ 5122 w 10000"/>
                    <a:gd name="connsiteY0" fmla="*/ 736 h 10064"/>
                    <a:gd name="connsiteX1" fmla="*/ 3496 w 10000"/>
                    <a:gd name="connsiteY1" fmla="*/ 10000 h 10064"/>
                    <a:gd name="connsiteX2" fmla="*/ 10000 w 10000"/>
                    <a:gd name="connsiteY2" fmla="*/ 4811 h 10064"/>
                    <a:gd name="connsiteX0" fmla="*/ 5122 w 10000"/>
                    <a:gd name="connsiteY0" fmla="*/ 736 h 10064"/>
                    <a:gd name="connsiteX1" fmla="*/ 3496 w 10000"/>
                    <a:gd name="connsiteY1" fmla="*/ 10000 h 10064"/>
                    <a:gd name="connsiteX2" fmla="*/ 10000 w 10000"/>
                    <a:gd name="connsiteY2" fmla="*/ 4811 h 10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000" h="10064">
                      <a:moveTo>
                        <a:pt x="5122" y="736"/>
                      </a:moveTo>
                      <a:cubicBezTo>
                        <a:pt x="768" y="0"/>
                        <a:pt x="0" y="8522"/>
                        <a:pt x="3496" y="10000"/>
                      </a:cubicBezTo>
                      <a:cubicBezTo>
                        <a:pt x="6753" y="10064"/>
                        <a:pt x="5690" y="4890"/>
                        <a:pt x="10000" y="4811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noAutofit/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2" name="Oval 55"/>
              <p:cNvSpPr>
                <a:spLocks noChangeArrowheads="1"/>
              </p:cNvSpPr>
              <p:nvPr/>
            </p:nvSpPr>
            <p:spPr bwMode="auto">
              <a:xfrm>
                <a:off x="3868712" y="4318009"/>
                <a:ext cx="1371600" cy="1371600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23" name="Group 56"/>
              <p:cNvGrpSpPr>
                <a:grpSpLocks/>
              </p:cNvGrpSpPr>
              <p:nvPr/>
            </p:nvGrpSpPr>
            <p:grpSpPr bwMode="auto">
              <a:xfrm>
                <a:off x="4938687" y="4992708"/>
                <a:ext cx="534987" cy="417514"/>
                <a:chOff x="4852" y="2849"/>
                <a:chExt cx="337" cy="263"/>
              </a:xfrm>
            </p:grpSpPr>
            <p:grpSp>
              <p:nvGrpSpPr>
                <p:cNvPr id="28" name="Group 57"/>
                <p:cNvGrpSpPr>
                  <a:grpSpLocks/>
                </p:cNvGrpSpPr>
                <p:nvPr/>
              </p:nvGrpSpPr>
              <p:grpSpPr bwMode="auto">
                <a:xfrm rot="5400000">
                  <a:off x="4889" y="2812"/>
                  <a:ext cx="263" cy="337"/>
                  <a:chOff x="4264" y="2543"/>
                  <a:chExt cx="263" cy="519"/>
                </a:xfrm>
              </p:grpSpPr>
              <p:sp>
                <p:nvSpPr>
                  <p:cNvPr id="30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543"/>
                    <a:ext cx="0" cy="51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1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4527" y="2547"/>
                    <a:ext cx="0" cy="51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29" name="Line 60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5055" y="2977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</p:spPr>
              <p:txBody>
                <a:bodyPr anchor="ctr">
                  <a:noAutofit/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24" name="Text Box 61"/>
              <p:cNvSpPr txBox="1">
                <a:spLocks noChangeArrowheads="1"/>
              </p:cNvSpPr>
              <p:nvPr/>
            </p:nvSpPr>
            <p:spPr bwMode="auto">
              <a:xfrm>
                <a:off x="5226064" y="5080040"/>
                <a:ext cx="857250" cy="3048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noAutofit/>
              </a:bodyPr>
              <a:lstStyle/>
              <a:p>
                <a:pPr algn="r" eaLnBrk="0" hangingPunct="0">
                  <a:lnSpc>
                    <a:spcPct val="100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sz="1200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~</a:t>
                </a:r>
                <a:r>
                  <a:rPr lang="en-US" sz="1200" dirty="0">
                    <a:latin typeface="OfficinaSanITCBoo" pitchFamily="2" charset="0"/>
                  </a:rPr>
                  <a:t>30µm</a:t>
                </a:r>
              </a:p>
            </p:txBody>
          </p:sp>
          <p:sp>
            <p:nvSpPr>
              <p:cNvPr id="25" name="Line 62"/>
              <p:cNvSpPr>
                <a:spLocks noChangeShapeType="1"/>
              </p:cNvSpPr>
              <p:nvPr/>
            </p:nvSpPr>
            <p:spPr bwMode="auto">
              <a:xfrm flipV="1">
                <a:off x="2805087" y="5692784"/>
                <a:ext cx="177958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26" name="Line 63"/>
              <p:cNvSpPr>
                <a:spLocks noChangeShapeType="1"/>
              </p:cNvSpPr>
              <p:nvPr/>
            </p:nvSpPr>
            <p:spPr bwMode="auto">
              <a:xfrm flipV="1">
                <a:off x="2692375" y="4395797"/>
                <a:ext cx="1554162" cy="7413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27" name="Oval 64"/>
              <p:cNvSpPr>
                <a:spLocks noChangeArrowheads="1"/>
              </p:cNvSpPr>
              <p:nvPr/>
            </p:nvSpPr>
            <p:spPr bwMode="auto">
              <a:xfrm>
                <a:off x="2505050" y="5119697"/>
                <a:ext cx="576262" cy="576263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noAutofit/>
              </a:bodyPr>
              <a:lstStyle/>
              <a:p>
                <a:endParaRPr lang="de-DE"/>
              </a:p>
            </p:txBody>
          </p:sp>
        </p:grpSp>
        <p:sp>
          <p:nvSpPr>
            <p:cNvPr id="38" name="Textfeld 37"/>
            <p:cNvSpPr txBox="1"/>
            <p:nvPr/>
          </p:nvSpPr>
          <p:spPr>
            <a:xfrm>
              <a:off x="5472478" y="2887273"/>
              <a:ext cx="11095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400" dirty="0" err="1"/>
                <a:t>dither</a:t>
              </a:r>
              <a:r>
                <a:rPr lang="de-DE" sz="1400" dirty="0"/>
                <a:t> piezo</a:t>
              </a:r>
            </a:p>
          </p:txBody>
        </p:sp>
        <p:cxnSp>
          <p:nvCxnSpPr>
            <p:cNvPr id="39" name="Gerade Verbindung 113"/>
            <p:cNvCxnSpPr/>
            <p:nvPr/>
          </p:nvCxnSpPr>
          <p:spPr>
            <a:xfrm>
              <a:off x="6566861" y="3041161"/>
              <a:ext cx="504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feld 39"/>
            <p:cNvSpPr txBox="1"/>
            <p:nvPr/>
          </p:nvSpPr>
          <p:spPr>
            <a:xfrm>
              <a:off x="5631176" y="3214941"/>
              <a:ext cx="9509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400" dirty="0" err="1"/>
                <a:t>cantilever</a:t>
              </a:r>
              <a:endParaRPr lang="de-DE" sz="1400" dirty="0"/>
            </a:p>
          </p:txBody>
        </p:sp>
        <p:cxnSp>
          <p:nvCxnSpPr>
            <p:cNvPr id="41" name="Gerade Verbindung 115"/>
            <p:cNvCxnSpPr/>
            <p:nvPr/>
          </p:nvCxnSpPr>
          <p:spPr>
            <a:xfrm>
              <a:off x="6566861" y="3368829"/>
              <a:ext cx="504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8995753" y="1929057"/>
              <a:ext cx="10999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/>
                <a:t>optical</a:t>
              </a:r>
              <a:r>
                <a:rPr lang="de-DE" sz="1400" dirty="0"/>
                <a:t> </a:t>
              </a:r>
              <a:r>
                <a:rPr lang="de-DE" sz="1400" dirty="0" err="1"/>
                <a:t>fiber</a:t>
              </a:r>
              <a:endParaRPr lang="de-DE" sz="1400" dirty="0"/>
            </a:p>
          </p:txBody>
        </p:sp>
        <p:cxnSp>
          <p:nvCxnSpPr>
            <p:cNvPr id="43" name="Gerade Verbindung 117"/>
            <p:cNvCxnSpPr/>
            <p:nvPr/>
          </p:nvCxnSpPr>
          <p:spPr>
            <a:xfrm>
              <a:off x="8495687" y="2098334"/>
              <a:ext cx="504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feld 43"/>
            <p:cNvSpPr txBox="1"/>
            <p:nvPr/>
          </p:nvSpPr>
          <p:spPr>
            <a:xfrm>
              <a:off x="5158198" y="3715007"/>
              <a:ext cx="16658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sample </a:t>
              </a:r>
              <a:r>
                <a:rPr lang="de-DE" sz="1400" dirty="0" err="1"/>
                <a:t>and</a:t>
              </a:r>
              <a:r>
                <a:rPr lang="de-DE" sz="1400" dirty="0"/>
                <a:t> </a:t>
              </a:r>
              <a:r>
                <a:rPr lang="de-DE" sz="1400" dirty="0" err="1"/>
                <a:t>carrier</a:t>
              </a:r>
              <a:endParaRPr lang="de-DE" sz="1400" dirty="0"/>
            </a:p>
          </p:txBody>
        </p:sp>
        <p:cxnSp>
          <p:nvCxnSpPr>
            <p:cNvPr id="45" name="Gerade Verbindung 120"/>
            <p:cNvCxnSpPr/>
            <p:nvPr/>
          </p:nvCxnSpPr>
          <p:spPr>
            <a:xfrm>
              <a:off x="6920117" y="3884284"/>
              <a:ext cx="504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feld 45"/>
            <p:cNvSpPr txBox="1"/>
            <p:nvPr/>
          </p:nvSpPr>
          <p:spPr>
            <a:xfrm>
              <a:off x="6142442" y="2315770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holder</a:t>
              </a:r>
            </a:p>
          </p:txBody>
        </p:sp>
        <p:cxnSp>
          <p:nvCxnSpPr>
            <p:cNvPr id="47" name="Gerade Verbindung 122"/>
            <p:cNvCxnSpPr/>
            <p:nvPr/>
          </p:nvCxnSpPr>
          <p:spPr>
            <a:xfrm>
              <a:off x="6920117" y="2469658"/>
              <a:ext cx="504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uppieren 61"/>
            <p:cNvGrpSpPr/>
            <p:nvPr/>
          </p:nvGrpSpPr>
          <p:grpSpPr>
            <a:xfrm>
              <a:off x="6166016" y="1447389"/>
              <a:ext cx="2291632" cy="719748"/>
              <a:chOff x="1120442" y="1113096"/>
              <a:chExt cx="3248910" cy="1020406"/>
            </a:xfrm>
          </p:grpSpPr>
          <p:sp>
            <p:nvSpPr>
              <p:cNvPr id="63" name="Freeform 24"/>
              <p:cNvSpPr>
                <a:spLocks/>
              </p:cNvSpPr>
              <p:nvPr/>
            </p:nvSpPr>
            <p:spPr bwMode="auto">
              <a:xfrm>
                <a:off x="3011394" y="1349316"/>
                <a:ext cx="1357958" cy="695253"/>
              </a:xfrm>
              <a:custGeom>
                <a:avLst/>
                <a:gdLst>
                  <a:gd name="T0" fmla="*/ 406 w 1218"/>
                  <a:gd name="T1" fmla="*/ 696 h 696"/>
                  <a:gd name="T2" fmla="*/ 198 w 1218"/>
                  <a:gd name="T3" fmla="*/ 1 h 696"/>
                  <a:gd name="T4" fmla="*/ 0 w 1218"/>
                  <a:gd name="T5" fmla="*/ 0 h 696"/>
                  <a:gd name="T6" fmla="*/ 0 60000 65536"/>
                  <a:gd name="T7" fmla="*/ 0 60000 65536"/>
                  <a:gd name="T8" fmla="*/ 0 60000 65536"/>
                  <a:gd name="T9" fmla="*/ 0 w 1218"/>
                  <a:gd name="T10" fmla="*/ 0 h 696"/>
                  <a:gd name="T11" fmla="*/ 1218 w 1218"/>
                  <a:gd name="T12" fmla="*/ 696 h 6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18" h="696">
                    <a:moveTo>
                      <a:pt x="1188" y="696"/>
                    </a:moveTo>
                    <a:cubicBezTo>
                      <a:pt x="1186" y="103"/>
                      <a:pt x="1218" y="1"/>
                      <a:pt x="578" y="1"/>
                    </a:cubicBezTo>
                    <a:cubicBezTo>
                      <a:pt x="314" y="2"/>
                      <a:pt x="424" y="0"/>
                      <a:pt x="0" y="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noAutofit/>
              </a:bodyPr>
              <a:lstStyle/>
              <a:p>
                <a:endParaRPr lang="de-DE"/>
              </a:p>
            </p:txBody>
          </p:sp>
          <p:pic>
            <p:nvPicPr>
              <p:cNvPr id="64" name="Picture 2" descr="tl_files/tw/images/tw2015/classes/Laser.png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120442" y="1113096"/>
                <a:ext cx="580982" cy="4814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" name="Picture 4" descr="Photodiode symbol"/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48863"/>
              <a:stretch/>
            </p:blipFill>
            <p:spPr bwMode="auto">
              <a:xfrm rot="16200000">
                <a:off x="1110095" y="1791906"/>
                <a:ext cx="483586" cy="1996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66" name="Gruppieren 65"/>
              <p:cNvGrpSpPr/>
              <p:nvPr/>
            </p:nvGrpSpPr>
            <p:grpSpPr>
              <a:xfrm>
                <a:off x="1509183" y="1342317"/>
                <a:ext cx="1522757" cy="424817"/>
                <a:chOff x="1509183" y="1342317"/>
                <a:chExt cx="1522757" cy="424817"/>
              </a:xfrm>
            </p:grpSpPr>
            <p:sp>
              <p:nvSpPr>
                <p:cNvPr id="67" name="Freihandform 66"/>
                <p:cNvSpPr/>
                <p:nvPr/>
              </p:nvSpPr>
              <p:spPr>
                <a:xfrm>
                  <a:off x="1689523" y="1342317"/>
                  <a:ext cx="1342417" cy="214017"/>
                </a:xfrm>
                <a:custGeom>
                  <a:avLst/>
                  <a:gdLst>
                    <a:gd name="connsiteX0" fmla="*/ 0 w 1585608"/>
                    <a:gd name="connsiteY0" fmla="*/ 0 h 163553"/>
                    <a:gd name="connsiteX1" fmla="*/ 1040859 w 1585608"/>
                    <a:gd name="connsiteY1" fmla="*/ 145915 h 163553"/>
                    <a:gd name="connsiteX2" fmla="*/ 1585608 w 1585608"/>
                    <a:gd name="connsiteY2" fmla="*/ 155643 h 163553"/>
                    <a:gd name="connsiteX0" fmla="*/ 0 w 1585608"/>
                    <a:gd name="connsiteY0" fmla="*/ 0 h 156073"/>
                    <a:gd name="connsiteX1" fmla="*/ 719846 w 1585608"/>
                    <a:gd name="connsiteY1" fmla="*/ 29183 h 156073"/>
                    <a:gd name="connsiteX2" fmla="*/ 1585608 w 1585608"/>
                    <a:gd name="connsiteY2" fmla="*/ 155643 h 156073"/>
                    <a:gd name="connsiteX0" fmla="*/ 0 w 1585608"/>
                    <a:gd name="connsiteY0" fmla="*/ 0 h 156073"/>
                    <a:gd name="connsiteX1" fmla="*/ 719846 w 1585608"/>
                    <a:gd name="connsiteY1" fmla="*/ 29183 h 156073"/>
                    <a:gd name="connsiteX2" fmla="*/ 1585608 w 1585608"/>
                    <a:gd name="connsiteY2" fmla="*/ 155643 h 156073"/>
                    <a:gd name="connsiteX0" fmla="*/ 0 w 1391055"/>
                    <a:gd name="connsiteY0" fmla="*/ 0 h 156073"/>
                    <a:gd name="connsiteX1" fmla="*/ 719846 w 1391055"/>
                    <a:gd name="connsiteY1" fmla="*/ 29183 h 156073"/>
                    <a:gd name="connsiteX2" fmla="*/ 1391055 w 1391055"/>
                    <a:gd name="connsiteY2" fmla="*/ 155643 h 156073"/>
                    <a:gd name="connsiteX0" fmla="*/ 0 w 1391055"/>
                    <a:gd name="connsiteY0" fmla="*/ 0 h 192552"/>
                    <a:gd name="connsiteX1" fmla="*/ 593387 w 1391055"/>
                    <a:gd name="connsiteY1" fmla="*/ 184826 h 192552"/>
                    <a:gd name="connsiteX2" fmla="*/ 1391055 w 1391055"/>
                    <a:gd name="connsiteY2" fmla="*/ 155643 h 192552"/>
                    <a:gd name="connsiteX0" fmla="*/ 0 w 1050587"/>
                    <a:gd name="connsiteY0" fmla="*/ 0 h 185352"/>
                    <a:gd name="connsiteX1" fmla="*/ 593387 w 1050587"/>
                    <a:gd name="connsiteY1" fmla="*/ 184826 h 185352"/>
                    <a:gd name="connsiteX2" fmla="*/ 1050587 w 1050587"/>
                    <a:gd name="connsiteY2" fmla="*/ 58367 h 185352"/>
                    <a:gd name="connsiteX0" fmla="*/ 0 w 1050587"/>
                    <a:gd name="connsiteY0" fmla="*/ 0 h 185317"/>
                    <a:gd name="connsiteX1" fmla="*/ 593387 w 1050587"/>
                    <a:gd name="connsiteY1" fmla="*/ 184826 h 185317"/>
                    <a:gd name="connsiteX2" fmla="*/ 1050587 w 1050587"/>
                    <a:gd name="connsiteY2" fmla="*/ 58367 h 185317"/>
                    <a:gd name="connsiteX0" fmla="*/ 0 w 1342417"/>
                    <a:gd name="connsiteY0" fmla="*/ 0 h 184836"/>
                    <a:gd name="connsiteX1" fmla="*/ 59338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84836"/>
                    <a:gd name="connsiteX1" fmla="*/ 59338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84836"/>
                    <a:gd name="connsiteX1" fmla="*/ 59338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84836"/>
                    <a:gd name="connsiteX1" fmla="*/ 59338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84836"/>
                    <a:gd name="connsiteX1" fmla="*/ 75875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75109"/>
                    <a:gd name="connsiteX1" fmla="*/ 700391 w 1342417"/>
                    <a:gd name="connsiteY1" fmla="*/ 175098 h 175109"/>
                    <a:gd name="connsiteX2" fmla="*/ 1342417 w 1342417"/>
                    <a:gd name="connsiteY2" fmla="*/ 9729 h 175109"/>
                    <a:gd name="connsiteX0" fmla="*/ 0 w 1342417"/>
                    <a:gd name="connsiteY0" fmla="*/ 0 h 214017"/>
                    <a:gd name="connsiteX1" fmla="*/ 700391 w 1342417"/>
                    <a:gd name="connsiteY1" fmla="*/ 214008 h 214017"/>
                    <a:gd name="connsiteX2" fmla="*/ 1342417 w 1342417"/>
                    <a:gd name="connsiteY2" fmla="*/ 9729 h 214017"/>
                    <a:gd name="connsiteX0" fmla="*/ 0 w 1342417"/>
                    <a:gd name="connsiteY0" fmla="*/ 0 h 214017"/>
                    <a:gd name="connsiteX1" fmla="*/ 671208 w 1342417"/>
                    <a:gd name="connsiteY1" fmla="*/ 214008 h 214017"/>
                    <a:gd name="connsiteX2" fmla="*/ 1342417 w 1342417"/>
                    <a:gd name="connsiteY2" fmla="*/ 9729 h 214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42417" h="214017">
                      <a:moveTo>
                        <a:pt x="0" y="0"/>
                      </a:moveTo>
                      <a:cubicBezTo>
                        <a:pt x="427205" y="1621"/>
                        <a:pt x="379378" y="212387"/>
                        <a:pt x="671208" y="214008"/>
                      </a:cubicBezTo>
                      <a:cubicBezTo>
                        <a:pt x="963038" y="215629"/>
                        <a:pt x="900619" y="8107"/>
                        <a:pt x="1342417" y="9729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8" name="Freihandform 67"/>
                <p:cNvSpPr/>
                <p:nvPr/>
              </p:nvSpPr>
              <p:spPr>
                <a:xfrm rot="10800000">
                  <a:off x="1509183" y="1553117"/>
                  <a:ext cx="1521702" cy="214017"/>
                </a:xfrm>
                <a:custGeom>
                  <a:avLst/>
                  <a:gdLst>
                    <a:gd name="connsiteX0" fmla="*/ 0 w 1585608"/>
                    <a:gd name="connsiteY0" fmla="*/ 0 h 163553"/>
                    <a:gd name="connsiteX1" fmla="*/ 1040859 w 1585608"/>
                    <a:gd name="connsiteY1" fmla="*/ 145915 h 163553"/>
                    <a:gd name="connsiteX2" fmla="*/ 1585608 w 1585608"/>
                    <a:gd name="connsiteY2" fmla="*/ 155643 h 163553"/>
                    <a:gd name="connsiteX0" fmla="*/ 0 w 1585608"/>
                    <a:gd name="connsiteY0" fmla="*/ 0 h 156073"/>
                    <a:gd name="connsiteX1" fmla="*/ 719846 w 1585608"/>
                    <a:gd name="connsiteY1" fmla="*/ 29183 h 156073"/>
                    <a:gd name="connsiteX2" fmla="*/ 1585608 w 1585608"/>
                    <a:gd name="connsiteY2" fmla="*/ 155643 h 156073"/>
                    <a:gd name="connsiteX0" fmla="*/ 0 w 1585608"/>
                    <a:gd name="connsiteY0" fmla="*/ 0 h 156073"/>
                    <a:gd name="connsiteX1" fmla="*/ 719846 w 1585608"/>
                    <a:gd name="connsiteY1" fmla="*/ 29183 h 156073"/>
                    <a:gd name="connsiteX2" fmla="*/ 1585608 w 1585608"/>
                    <a:gd name="connsiteY2" fmla="*/ 155643 h 156073"/>
                    <a:gd name="connsiteX0" fmla="*/ 0 w 1391055"/>
                    <a:gd name="connsiteY0" fmla="*/ 0 h 156073"/>
                    <a:gd name="connsiteX1" fmla="*/ 719846 w 1391055"/>
                    <a:gd name="connsiteY1" fmla="*/ 29183 h 156073"/>
                    <a:gd name="connsiteX2" fmla="*/ 1391055 w 1391055"/>
                    <a:gd name="connsiteY2" fmla="*/ 155643 h 156073"/>
                    <a:gd name="connsiteX0" fmla="*/ 0 w 1391055"/>
                    <a:gd name="connsiteY0" fmla="*/ 0 h 192552"/>
                    <a:gd name="connsiteX1" fmla="*/ 593387 w 1391055"/>
                    <a:gd name="connsiteY1" fmla="*/ 184826 h 192552"/>
                    <a:gd name="connsiteX2" fmla="*/ 1391055 w 1391055"/>
                    <a:gd name="connsiteY2" fmla="*/ 155643 h 192552"/>
                    <a:gd name="connsiteX0" fmla="*/ 0 w 1050587"/>
                    <a:gd name="connsiteY0" fmla="*/ 0 h 185352"/>
                    <a:gd name="connsiteX1" fmla="*/ 593387 w 1050587"/>
                    <a:gd name="connsiteY1" fmla="*/ 184826 h 185352"/>
                    <a:gd name="connsiteX2" fmla="*/ 1050587 w 1050587"/>
                    <a:gd name="connsiteY2" fmla="*/ 58367 h 185352"/>
                    <a:gd name="connsiteX0" fmla="*/ 0 w 1050587"/>
                    <a:gd name="connsiteY0" fmla="*/ 0 h 185317"/>
                    <a:gd name="connsiteX1" fmla="*/ 593387 w 1050587"/>
                    <a:gd name="connsiteY1" fmla="*/ 184826 h 185317"/>
                    <a:gd name="connsiteX2" fmla="*/ 1050587 w 1050587"/>
                    <a:gd name="connsiteY2" fmla="*/ 58367 h 185317"/>
                    <a:gd name="connsiteX0" fmla="*/ 0 w 1342417"/>
                    <a:gd name="connsiteY0" fmla="*/ 0 h 184836"/>
                    <a:gd name="connsiteX1" fmla="*/ 59338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84836"/>
                    <a:gd name="connsiteX1" fmla="*/ 59338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84836"/>
                    <a:gd name="connsiteX1" fmla="*/ 59338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84836"/>
                    <a:gd name="connsiteX1" fmla="*/ 59338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84836"/>
                    <a:gd name="connsiteX1" fmla="*/ 758757 w 1342417"/>
                    <a:gd name="connsiteY1" fmla="*/ 184826 h 184836"/>
                    <a:gd name="connsiteX2" fmla="*/ 1342417 w 1342417"/>
                    <a:gd name="connsiteY2" fmla="*/ 9729 h 184836"/>
                    <a:gd name="connsiteX0" fmla="*/ 0 w 1342417"/>
                    <a:gd name="connsiteY0" fmla="*/ 0 h 175109"/>
                    <a:gd name="connsiteX1" fmla="*/ 700391 w 1342417"/>
                    <a:gd name="connsiteY1" fmla="*/ 175098 h 175109"/>
                    <a:gd name="connsiteX2" fmla="*/ 1342417 w 1342417"/>
                    <a:gd name="connsiteY2" fmla="*/ 9729 h 175109"/>
                    <a:gd name="connsiteX0" fmla="*/ 0 w 1342417"/>
                    <a:gd name="connsiteY0" fmla="*/ 0 h 214017"/>
                    <a:gd name="connsiteX1" fmla="*/ 700391 w 1342417"/>
                    <a:gd name="connsiteY1" fmla="*/ 214008 h 214017"/>
                    <a:gd name="connsiteX2" fmla="*/ 1342417 w 1342417"/>
                    <a:gd name="connsiteY2" fmla="*/ 9729 h 214017"/>
                    <a:gd name="connsiteX0" fmla="*/ 0 w 1342417"/>
                    <a:gd name="connsiteY0" fmla="*/ 0 h 214017"/>
                    <a:gd name="connsiteX1" fmla="*/ 671208 w 1342417"/>
                    <a:gd name="connsiteY1" fmla="*/ 214008 h 214017"/>
                    <a:gd name="connsiteX2" fmla="*/ 1342417 w 1342417"/>
                    <a:gd name="connsiteY2" fmla="*/ 9729 h 214017"/>
                    <a:gd name="connsiteX0" fmla="*/ 0 w 1521701"/>
                    <a:gd name="connsiteY0" fmla="*/ 0 h 214017"/>
                    <a:gd name="connsiteX1" fmla="*/ 671208 w 1521701"/>
                    <a:gd name="connsiteY1" fmla="*/ 214008 h 214017"/>
                    <a:gd name="connsiteX2" fmla="*/ 1521701 w 1521701"/>
                    <a:gd name="connsiteY2" fmla="*/ 9728 h 214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21701" h="214017">
                      <a:moveTo>
                        <a:pt x="0" y="0"/>
                      </a:moveTo>
                      <a:cubicBezTo>
                        <a:pt x="427205" y="1621"/>
                        <a:pt x="417591" y="212387"/>
                        <a:pt x="671208" y="214008"/>
                      </a:cubicBezTo>
                      <a:cubicBezTo>
                        <a:pt x="924825" y="215629"/>
                        <a:pt x="1079903" y="8106"/>
                        <a:pt x="1521701" y="9728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sp>
          <p:nvSpPr>
            <p:cNvPr id="69" name="Rechteck 68"/>
            <p:cNvSpPr/>
            <p:nvPr/>
          </p:nvSpPr>
          <p:spPr>
            <a:xfrm>
              <a:off x="6088571" y="1362993"/>
              <a:ext cx="1421547" cy="7792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792533" y="1080284"/>
              <a:ext cx="41651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Laser </a:t>
              </a:r>
              <a:r>
                <a:rPr lang="de-DE" sz="1400" dirty="0" err="1"/>
                <a:t>detector</a:t>
              </a:r>
              <a:r>
                <a:rPr lang="de-DE" sz="1400" dirty="0"/>
                <a:t> </a:t>
              </a:r>
              <a:r>
                <a:rPr lang="de-DE" sz="1400" dirty="0" err="1"/>
                <a:t>module</a:t>
              </a:r>
              <a:r>
                <a:rPr lang="de-DE" sz="1400" dirty="0"/>
                <a:t> (</a:t>
              </a:r>
              <a:r>
                <a:rPr lang="en-US" sz="1400" dirty="0"/>
                <a:t>1310nm with DFB laser diode</a:t>
              </a:r>
              <a:r>
                <a:rPr lang="de-DE" sz="1400" dirty="0"/>
                <a:t>)</a:t>
              </a:r>
            </a:p>
          </p:txBody>
        </p:sp>
        <p:pic>
          <p:nvPicPr>
            <p:cNvPr id="71" name="Picture 1" descr="C:\Users\otto\Documents\PM\Messungen\attoDRY1000\Dieter 2010\pulsetube cm\1inch\testscan\P0020-Zout inv-bwd_Flo.png">
              <a:extLst>
                <a:ext uri="{FF2B5EF4-FFF2-40B4-BE49-F238E27FC236}">
                  <a16:creationId xmlns:a16="http://schemas.microsoft.com/office/drawing/2014/main" id="{9F1959B5-FFD7-4138-A8DF-C88952B35F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3240" y="4285032"/>
              <a:ext cx="3041687" cy="2164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580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 err="1">
                <a:cs typeface="Arial" panose="020B0604020202020204" pitchFamily="34" charset="0"/>
              </a:rPr>
              <a:t>attoAFM</a:t>
            </a:r>
            <a:r>
              <a:rPr lang="en-US" noProof="0" dirty="0">
                <a:cs typeface="Arial" panose="020B0604020202020204" pitchFamily="34" charset="0"/>
              </a:rPr>
              <a:t> I – measurement options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20867" name="Picture 3" descr="microscopes, features, mf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80" y="548680"/>
            <a:ext cx="3659885" cy="239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>
          <a:xfrm>
            <a:off x="2541299" y="3013838"/>
            <a:ext cx="3928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alt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Magnetic</a:t>
            </a:r>
            <a:r>
              <a:rPr lang="de-DE" alt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Force </a:t>
            </a:r>
            <a:r>
              <a:rPr lang="de-DE" alt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Microscopy</a:t>
            </a:r>
            <a:r>
              <a:rPr lang="de-DE" alt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(MFM)</a:t>
            </a:r>
          </a:p>
          <a:p>
            <a:pPr lvl="0"/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optional AFM </a:t>
            </a:r>
            <a:r>
              <a:rPr lang="de-DE" alt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upgrade</a:t>
            </a:r>
          </a:p>
        </p:txBody>
      </p:sp>
      <p:pic>
        <p:nvPicPr>
          <p:cNvPr id="420868" name="Picture 4" descr="microscopes, features, pfm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79" y="3172969"/>
            <a:ext cx="3659885" cy="239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2541299" y="5684630"/>
            <a:ext cx="3928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alt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Piezoresponse Force </a:t>
            </a:r>
            <a:r>
              <a:rPr lang="de-DE" alt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Microscopy</a:t>
            </a:r>
            <a:r>
              <a:rPr lang="de-DE" alt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(PFM)</a:t>
            </a:r>
          </a:p>
          <a:p>
            <a:pPr lvl="0"/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optional AFM </a:t>
            </a:r>
            <a:r>
              <a:rPr lang="de-DE" alt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upgrade</a:t>
            </a:r>
          </a:p>
        </p:txBody>
      </p:sp>
      <p:pic>
        <p:nvPicPr>
          <p:cNvPr id="420869" name="Picture 5" descr="microscopes, features, ct-afm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627" y="548680"/>
            <a:ext cx="3659885" cy="239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>
          <a:xfrm>
            <a:off x="8165313" y="3013837"/>
            <a:ext cx="3928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alt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Conducting-tip</a:t>
            </a:r>
            <a:r>
              <a:rPr lang="de-DE" alt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Atomic</a:t>
            </a:r>
            <a:r>
              <a:rPr lang="de-DE" alt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Force </a:t>
            </a:r>
            <a:r>
              <a:rPr lang="de-DE" alt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Microscopy</a:t>
            </a:r>
            <a:r>
              <a:rPr lang="de-DE" alt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(ct-AFM)</a:t>
            </a:r>
          </a:p>
          <a:p>
            <a:pPr lvl="0"/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optional AFM </a:t>
            </a:r>
            <a:r>
              <a:rPr lang="de-DE" alt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upgrade</a:t>
            </a:r>
          </a:p>
        </p:txBody>
      </p:sp>
      <p:pic>
        <p:nvPicPr>
          <p:cNvPr id="420870" name="Picture 6" descr="microsopes, features, kpfm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628" y="3160791"/>
            <a:ext cx="3659884" cy="239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/>
          <p:cNvSpPr/>
          <p:nvPr/>
        </p:nvSpPr>
        <p:spPr>
          <a:xfrm>
            <a:off x="8165313" y="5684630"/>
            <a:ext cx="3928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alt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Kelvin Probe Force </a:t>
            </a:r>
            <a:r>
              <a:rPr lang="de-DE" alt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Microscopy</a:t>
            </a:r>
            <a:r>
              <a:rPr lang="de-DE" alt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(KPFM)</a:t>
            </a:r>
          </a:p>
          <a:p>
            <a:pPr lvl="0"/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optional AFM </a:t>
            </a:r>
            <a:r>
              <a:rPr lang="de-DE" alt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upgrade</a:t>
            </a:r>
          </a:p>
        </p:txBody>
      </p:sp>
      <p:pic>
        <p:nvPicPr>
          <p:cNvPr id="31" name="Grafik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121" y="4196910"/>
            <a:ext cx="1136650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Grafik 3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063" y="1536729"/>
            <a:ext cx="1042987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Grafik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4196910"/>
            <a:ext cx="1211263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Grafik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436247"/>
            <a:ext cx="1076325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567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cs typeface="Arial" panose="020B0604020202020204" pitchFamily="34" charset="0"/>
              </a:rPr>
              <a:t>Application examples: </a:t>
            </a:r>
            <a:r>
              <a:rPr lang="en-US" dirty="0" err="1">
                <a:cs typeface="Arial" panose="020B0604020202020204" pitchFamily="34" charset="0"/>
              </a:rPr>
              <a:t>attoMFM</a:t>
            </a:r>
            <a:endParaRPr lang="en-US" noProof="0" dirty="0">
              <a:cs typeface="Arial" panose="020B0604020202020204" pitchFamily="34" charset="0"/>
            </a:endParaRP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0" dirty="0"/>
              <a:t>Imaging of magnetic structures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6DDD135-26B7-43AA-997A-175E4D0A6A53}"/>
              </a:ext>
            </a:extLst>
          </p:cNvPr>
          <p:cNvGrpSpPr/>
          <p:nvPr/>
        </p:nvGrpSpPr>
        <p:grpSpPr>
          <a:xfrm>
            <a:off x="292513" y="833210"/>
            <a:ext cx="8949844" cy="2288045"/>
            <a:chOff x="292513" y="833210"/>
            <a:chExt cx="8949844" cy="2288045"/>
          </a:xfrm>
        </p:grpSpPr>
        <p:sp>
          <p:nvSpPr>
            <p:cNvPr id="25" name="Rechteck: abgerundete Ecken 24">
              <a:extLst>
                <a:ext uri="{FF2B5EF4-FFF2-40B4-BE49-F238E27FC236}">
                  <a16:creationId xmlns:a16="http://schemas.microsoft.com/office/drawing/2014/main" id="{7836E736-F5C9-43F6-9C17-43BAF9DDA5C9}"/>
                </a:ext>
              </a:extLst>
            </p:cNvPr>
            <p:cNvSpPr/>
            <p:nvPr/>
          </p:nvSpPr>
          <p:spPr>
            <a:xfrm>
              <a:off x="306716" y="1104024"/>
              <a:ext cx="8765324" cy="16688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052" name="Picture 4" descr="Constituents of racetrack memory devices attoMFM">
              <a:extLst>
                <a:ext uri="{FF2B5EF4-FFF2-40B4-BE49-F238E27FC236}">
                  <a16:creationId xmlns:a16="http://schemas.microsoft.com/office/drawing/2014/main" id="{22515CCC-C540-4D9C-BD07-C92A28F5E5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13" y="833210"/>
              <a:ext cx="2288045" cy="2288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EF27A748-8079-46A0-9291-B4443CEED668}"/>
                </a:ext>
              </a:extLst>
            </p:cNvPr>
            <p:cNvSpPr txBox="1"/>
            <p:nvPr/>
          </p:nvSpPr>
          <p:spPr>
            <a:xfrm>
              <a:off x="3120691" y="1237485"/>
              <a:ext cx="6121666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Size-dependence of </a:t>
              </a:r>
              <a:r>
                <a:rPr lang="en-US" b="0" i="0" dirty="0" err="1">
                  <a:solidFill>
                    <a:srgbClr val="212529"/>
                  </a:solidFill>
                  <a:effectLst/>
                  <a:latin typeface="-apple-system"/>
                </a:rPr>
                <a:t>Antiskyrmions</a:t>
              </a:r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 in Mn</a:t>
              </a:r>
              <a:r>
                <a:rPr lang="en-US" b="0" i="0" baseline="-25000" dirty="0">
                  <a:solidFill>
                    <a:srgbClr val="212529"/>
                  </a:solidFill>
                  <a:effectLst/>
                  <a:latin typeface="-apple-system"/>
                </a:rPr>
                <a:t>1.4</a:t>
              </a:r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PtSn</a:t>
              </a:r>
            </a:p>
            <a:p>
              <a:r>
                <a:rPr lang="de-DE" b="0" i="0" dirty="0">
                  <a:solidFill>
                    <a:srgbClr val="212529"/>
                  </a:solidFill>
                  <a:effectLst/>
                  <a:latin typeface="-apple-system"/>
                </a:rPr>
                <a:t>Further </a:t>
              </a:r>
              <a:r>
                <a:rPr lang="de-DE" b="0" i="0" dirty="0" err="1">
                  <a:solidFill>
                    <a:srgbClr val="212529"/>
                  </a:solidFill>
                  <a:effectLst/>
                  <a:latin typeface="-apple-system"/>
                </a:rPr>
                <a:t>reading</a:t>
              </a:r>
              <a:r>
                <a:rPr lang="de-DE" b="0" i="0" dirty="0">
                  <a:solidFill>
                    <a:srgbClr val="212529"/>
                  </a:solidFill>
                  <a:effectLst/>
                  <a:latin typeface="-apple-system"/>
                </a:rPr>
                <a:t>:</a:t>
              </a:r>
              <a:br>
                <a:rPr lang="de-DE" dirty="0"/>
              </a:b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3"/>
                </a:rPr>
                <a:t>T. Ma et al., Adv. Mater. 32, 2002043 (2020)</a:t>
              </a:r>
              <a:b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3"/>
                </a:rPr>
              </a:b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4"/>
                </a:rPr>
                <a:t>A.K. Sharma et al., Adv. Mater. 33, 2101323 (2021)</a:t>
              </a:r>
              <a:b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4"/>
                </a:rPr>
              </a:b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5"/>
                </a:rPr>
                <a:t>A. </a:t>
              </a:r>
              <a:r>
                <a:rPr lang="de-DE" b="0" i="0" u="none" strike="noStrike" dirty="0" err="1">
                  <a:solidFill>
                    <a:srgbClr val="E87E48"/>
                  </a:solidFill>
                  <a:effectLst/>
                  <a:latin typeface="-apple-system"/>
                  <a:hlinkClick r:id="rId5"/>
                </a:rPr>
                <a:t>Chakraborty</a:t>
              </a: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5"/>
                </a:rPr>
                <a:t> et al., Adv. Mater. 34, 2108637 (2022)</a:t>
              </a:r>
              <a:endParaRPr lang="de-DE" dirty="0"/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8E9D7BC1-3721-41B1-B5F3-0E13D7E295BE}"/>
              </a:ext>
            </a:extLst>
          </p:cNvPr>
          <p:cNvGrpSpPr/>
          <p:nvPr/>
        </p:nvGrpSpPr>
        <p:grpSpPr>
          <a:xfrm>
            <a:off x="2750876" y="2301676"/>
            <a:ext cx="9145261" cy="2506980"/>
            <a:chOff x="2750876" y="2301676"/>
            <a:chExt cx="9145261" cy="2506980"/>
          </a:xfrm>
        </p:grpSpPr>
        <p:sp>
          <p:nvSpPr>
            <p:cNvPr id="28" name="Rechteck: abgerundete Ecken 27">
              <a:extLst>
                <a:ext uri="{FF2B5EF4-FFF2-40B4-BE49-F238E27FC236}">
                  <a16:creationId xmlns:a16="http://schemas.microsoft.com/office/drawing/2014/main" id="{DB9D3BDF-E674-402F-AD53-B963CCD226C3}"/>
                </a:ext>
              </a:extLst>
            </p:cNvPr>
            <p:cNvSpPr/>
            <p:nvPr/>
          </p:nvSpPr>
          <p:spPr>
            <a:xfrm>
              <a:off x="2750876" y="2848274"/>
              <a:ext cx="8765324" cy="16688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054" name="Picture 6" descr="Skyrmions induced by strain gradient attoMFM  attoDRY1000">
              <a:extLst>
                <a:ext uri="{FF2B5EF4-FFF2-40B4-BE49-F238E27FC236}">
                  <a16:creationId xmlns:a16="http://schemas.microsoft.com/office/drawing/2014/main" id="{29570414-6A06-4CE0-BD2D-86F3507ACF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89157" y="2301676"/>
              <a:ext cx="2506980" cy="2506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4DC1BC90-69CC-4751-B853-578AD0B74A6E}"/>
                </a:ext>
              </a:extLst>
            </p:cNvPr>
            <p:cNvSpPr txBox="1"/>
            <p:nvPr/>
          </p:nvSpPr>
          <p:spPr>
            <a:xfrm>
              <a:off x="3120691" y="3147587"/>
              <a:ext cx="6121666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dirty="0" err="1">
                  <a:solidFill>
                    <a:srgbClr val="212529"/>
                  </a:solidFill>
                  <a:effectLst/>
                  <a:latin typeface="-apple-system"/>
                </a:rPr>
                <a:t>Skyrmions</a:t>
              </a:r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 induced by strain gradient in La</a:t>
              </a:r>
              <a:r>
                <a:rPr lang="en-US" b="0" i="0" baseline="-25000" dirty="0">
                  <a:solidFill>
                    <a:srgbClr val="212529"/>
                  </a:solidFill>
                  <a:effectLst/>
                  <a:latin typeface="-apple-system"/>
                </a:rPr>
                <a:t>0.67</a:t>
              </a:r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Sr</a:t>
              </a:r>
              <a:r>
                <a:rPr lang="en-US" b="0" i="0" baseline="-25000" dirty="0">
                  <a:solidFill>
                    <a:srgbClr val="212529"/>
                  </a:solidFill>
                  <a:effectLst/>
                  <a:latin typeface="-apple-system"/>
                </a:rPr>
                <a:t>0.33</a:t>
              </a:r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MnO</a:t>
              </a:r>
              <a:r>
                <a:rPr lang="en-US" b="0" i="0" baseline="-25000" dirty="0">
                  <a:solidFill>
                    <a:srgbClr val="212529"/>
                  </a:solidFill>
                  <a:effectLst/>
                  <a:latin typeface="-apple-system"/>
                </a:rPr>
                <a:t>3</a:t>
              </a:r>
            </a:p>
            <a:p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Further reading:</a:t>
              </a:r>
              <a:br>
                <a:rPr lang="en-US" dirty="0"/>
              </a:br>
              <a:r>
                <a:rPr lang="en-US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7"/>
                </a:rPr>
                <a:t>Y. Zhang et al., PRL 127, 117204 (2021)</a:t>
              </a:r>
              <a:endParaRPr lang="de-DE" dirty="0"/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541DB274-9574-40E3-9E8B-EC09048B18DC}"/>
              </a:ext>
            </a:extLst>
          </p:cNvPr>
          <p:cNvGrpSpPr/>
          <p:nvPr/>
        </p:nvGrpSpPr>
        <p:grpSpPr>
          <a:xfrm>
            <a:off x="306716" y="4234212"/>
            <a:ext cx="8935641" cy="2181511"/>
            <a:chOff x="306716" y="4234212"/>
            <a:chExt cx="8935641" cy="2181511"/>
          </a:xfrm>
        </p:grpSpPr>
        <p:sp>
          <p:nvSpPr>
            <p:cNvPr id="29" name="Rechteck: abgerundete Ecken 28">
              <a:extLst>
                <a:ext uri="{FF2B5EF4-FFF2-40B4-BE49-F238E27FC236}">
                  <a16:creationId xmlns:a16="http://schemas.microsoft.com/office/drawing/2014/main" id="{7BD6D818-2709-43CF-B19F-715BED7056F6}"/>
                </a:ext>
              </a:extLst>
            </p:cNvPr>
            <p:cNvSpPr/>
            <p:nvPr/>
          </p:nvSpPr>
          <p:spPr>
            <a:xfrm>
              <a:off x="306716" y="4650591"/>
              <a:ext cx="8765324" cy="16688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056" name="Picture 8" descr="Vortex Barriers in Iron Pnictides  attoLIQUID  cryogenic atomic force microscope attoAFM">
              <a:extLst>
                <a:ext uri="{FF2B5EF4-FFF2-40B4-BE49-F238E27FC236}">
                  <a16:creationId xmlns:a16="http://schemas.microsoft.com/office/drawing/2014/main" id="{E40BE38B-979C-44DA-8D0C-DF15A20402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716" y="4234212"/>
              <a:ext cx="2181511" cy="21815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1CE3470-A5A0-47ED-A373-A86D3C7E90F8}"/>
                </a:ext>
              </a:extLst>
            </p:cNvPr>
            <p:cNvSpPr txBox="1"/>
            <p:nvPr/>
          </p:nvSpPr>
          <p:spPr>
            <a:xfrm>
              <a:off x="3120691" y="5019508"/>
              <a:ext cx="6121666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Vortex barriers in high-Tc superconductor Iron-pnictide</a:t>
              </a:r>
            </a:p>
            <a:p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Further reading:</a:t>
              </a:r>
              <a:br>
                <a:rPr lang="en-US" dirty="0"/>
              </a:br>
              <a:r>
                <a:rPr lang="en-US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9"/>
                </a:rPr>
                <a:t>A. </a:t>
              </a:r>
              <a:r>
                <a:rPr lang="en-US" b="0" i="0" u="none" strike="noStrike" dirty="0" err="1">
                  <a:solidFill>
                    <a:srgbClr val="E87E48"/>
                  </a:solidFill>
                  <a:effectLst/>
                  <a:latin typeface="-apple-system"/>
                  <a:hlinkClick r:id="rId9"/>
                </a:rPr>
                <a:t>Yagil</a:t>
              </a:r>
              <a:r>
                <a:rPr lang="en-US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9"/>
                </a:rPr>
                <a:t> et al., Phys. Rev. B 94, 064510 (2016)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429421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 err="1">
                <a:cs typeface="Arial" panose="020B0604020202020204" pitchFamily="34" charset="0"/>
              </a:rPr>
              <a:t>attoCFM</a:t>
            </a:r>
            <a:r>
              <a:rPr lang="en-US" noProof="0" dirty="0">
                <a:cs typeface="Arial" panose="020B0604020202020204" pitchFamily="34" charset="0"/>
              </a:rPr>
              <a:t> I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0" dirty="0"/>
              <a:t>Free-beam confocal microscope</a:t>
            </a:r>
          </a:p>
        </p:txBody>
      </p:sp>
      <p:pic>
        <p:nvPicPr>
          <p:cNvPr id="454657" name="Picture 1" descr="/application/files/9015/4393/5959/microscopes-cfmi-herosho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3" t="20462" r="14324"/>
          <a:stretch/>
        </p:blipFill>
        <p:spPr bwMode="auto">
          <a:xfrm>
            <a:off x="94960" y="1141721"/>
            <a:ext cx="6837492" cy="539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01819051-20A2-4B54-A26A-95A76675CE38}"/>
              </a:ext>
            </a:extLst>
          </p:cNvPr>
          <p:cNvGrpSpPr/>
          <p:nvPr/>
        </p:nvGrpSpPr>
        <p:grpSpPr>
          <a:xfrm>
            <a:off x="4292867" y="832723"/>
            <a:ext cx="7652084" cy="5760582"/>
            <a:chOff x="4292867" y="832723"/>
            <a:chExt cx="7652084" cy="5760582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A374144E-16AF-4D98-87EA-888527A54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44208" y="832723"/>
              <a:ext cx="4637114" cy="5734720"/>
            </a:xfrm>
            <a:prstGeom prst="rect">
              <a:avLst/>
            </a:prstGeom>
          </p:spPr>
        </p:pic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C9D2F471-E364-4102-9B03-0B5D95B058DF}"/>
                </a:ext>
              </a:extLst>
            </p:cNvPr>
            <p:cNvSpPr/>
            <p:nvPr/>
          </p:nvSpPr>
          <p:spPr>
            <a:xfrm>
              <a:off x="6679933" y="927511"/>
              <a:ext cx="5265018" cy="5665794"/>
            </a:xfrm>
            <a:prstGeom prst="roundRect">
              <a:avLst/>
            </a:prstGeom>
            <a:noFill/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B5048C2-ACDA-4690-8478-43088E980E07}"/>
                </a:ext>
              </a:extLst>
            </p:cNvPr>
            <p:cNvSpPr/>
            <p:nvPr/>
          </p:nvSpPr>
          <p:spPr>
            <a:xfrm>
              <a:off x="4292867" y="1295938"/>
              <a:ext cx="1097280" cy="98358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id="{C7FC3C76-950C-4549-A592-CDDC63957A0B}"/>
                </a:ext>
              </a:extLst>
            </p:cNvPr>
            <p:cNvCxnSpPr/>
            <p:nvPr/>
          </p:nvCxnSpPr>
          <p:spPr>
            <a:xfrm>
              <a:off x="5390147" y="1787729"/>
              <a:ext cx="128978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570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cs typeface="Arial" panose="020B0604020202020204" pitchFamily="34" charset="0"/>
              </a:rPr>
              <a:t>Application examples: </a:t>
            </a:r>
            <a:r>
              <a:rPr lang="en-US" dirty="0" err="1">
                <a:cs typeface="Arial" panose="020B0604020202020204" pitchFamily="34" charset="0"/>
              </a:rPr>
              <a:t>attoCFM</a:t>
            </a:r>
            <a:r>
              <a:rPr lang="en-US" dirty="0">
                <a:cs typeface="Arial" panose="020B0604020202020204" pitchFamily="34" charset="0"/>
              </a:rPr>
              <a:t> I</a:t>
            </a:r>
            <a:endParaRPr lang="en-US" noProof="0" dirty="0">
              <a:cs typeface="Arial" panose="020B0604020202020204" pitchFamily="34" charset="0"/>
            </a:endParaRP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0" dirty="0"/>
              <a:t>Confocal imaging at cryogenic temperatures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EF11BC1-EDD0-4ADB-8DD3-7F3784FDE92D}"/>
              </a:ext>
            </a:extLst>
          </p:cNvPr>
          <p:cNvGrpSpPr/>
          <p:nvPr/>
        </p:nvGrpSpPr>
        <p:grpSpPr>
          <a:xfrm>
            <a:off x="12176" y="840051"/>
            <a:ext cx="9231400" cy="2374378"/>
            <a:chOff x="12176" y="840051"/>
            <a:chExt cx="9231400" cy="2374378"/>
          </a:xfrm>
        </p:grpSpPr>
        <p:sp>
          <p:nvSpPr>
            <p:cNvPr id="25" name="Rechteck: abgerundete Ecken 24">
              <a:extLst>
                <a:ext uri="{FF2B5EF4-FFF2-40B4-BE49-F238E27FC236}">
                  <a16:creationId xmlns:a16="http://schemas.microsoft.com/office/drawing/2014/main" id="{7836E736-F5C9-43F6-9C17-43BAF9DDA5C9}"/>
                </a:ext>
              </a:extLst>
            </p:cNvPr>
            <p:cNvSpPr/>
            <p:nvPr/>
          </p:nvSpPr>
          <p:spPr>
            <a:xfrm>
              <a:off x="306716" y="1104024"/>
              <a:ext cx="8765324" cy="16688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EF27A748-8079-46A0-9291-B4443CEED668}"/>
                </a:ext>
              </a:extLst>
            </p:cNvPr>
            <p:cNvSpPr txBox="1"/>
            <p:nvPr/>
          </p:nvSpPr>
          <p:spPr>
            <a:xfrm>
              <a:off x="3121910" y="1396549"/>
              <a:ext cx="6121666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212529"/>
                  </a:solidFill>
                  <a:latin typeface="-apple-system"/>
                </a:rPr>
                <a:t>Photoluminescence of Excitons in TMD WSe</a:t>
              </a:r>
              <a:r>
                <a:rPr lang="en-US" baseline="-25000" dirty="0">
                  <a:solidFill>
                    <a:srgbClr val="212529"/>
                  </a:solidFill>
                  <a:latin typeface="-apple-system"/>
                </a:rPr>
                <a:t>2</a:t>
              </a:r>
              <a:endParaRPr lang="en-US" b="0" i="0" baseline="-25000" dirty="0">
                <a:solidFill>
                  <a:srgbClr val="212529"/>
                </a:solidFill>
                <a:effectLst/>
                <a:latin typeface="-apple-system"/>
              </a:endParaRPr>
            </a:p>
            <a:p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Further reading:</a:t>
              </a:r>
              <a:br>
                <a:rPr lang="en-US" dirty="0"/>
              </a:br>
              <a:r>
                <a:rPr lang="en-US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2"/>
                </a:rPr>
                <a:t>P. Rivera et al., Nature </a:t>
              </a:r>
              <a:r>
                <a:rPr lang="en-US" b="0" i="0" u="none" strike="noStrike" dirty="0" err="1">
                  <a:solidFill>
                    <a:srgbClr val="E87E48"/>
                  </a:solidFill>
                  <a:effectLst/>
                  <a:latin typeface="-apple-system"/>
                  <a:hlinkClick r:id="rId2"/>
                </a:rPr>
                <a:t>Commun</a:t>
              </a:r>
              <a:r>
                <a:rPr lang="en-US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2"/>
                </a:rPr>
                <a:t>. 12, 871 (2021)</a:t>
              </a:r>
              <a:endParaRPr lang="de-DE" dirty="0"/>
            </a:p>
          </p:txBody>
        </p:sp>
        <p:pic>
          <p:nvPicPr>
            <p:cNvPr id="2050" name="Picture 2" descr="Excitons in TMD for valleytronics attoCFM I  attoDRY2100">
              <a:extLst>
                <a:ext uri="{FF2B5EF4-FFF2-40B4-BE49-F238E27FC236}">
                  <a16:creationId xmlns:a16="http://schemas.microsoft.com/office/drawing/2014/main" id="{5CE2AE52-EBF6-437A-AE16-795DF565F54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1" t="12106" r="9249" b="12997"/>
            <a:stretch/>
          </p:blipFill>
          <p:spPr bwMode="auto">
            <a:xfrm>
              <a:off x="12176" y="840051"/>
              <a:ext cx="2738700" cy="2374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73FB9014-883A-4160-B9BC-460985ED4AD7}"/>
              </a:ext>
            </a:extLst>
          </p:cNvPr>
          <p:cNvGrpSpPr/>
          <p:nvPr/>
        </p:nvGrpSpPr>
        <p:grpSpPr>
          <a:xfrm>
            <a:off x="2750876" y="1668903"/>
            <a:ext cx="9134408" cy="3920529"/>
            <a:chOff x="2750876" y="1668903"/>
            <a:chExt cx="9134408" cy="3920529"/>
          </a:xfrm>
        </p:grpSpPr>
        <p:sp>
          <p:nvSpPr>
            <p:cNvPr id="28" name="Rechteck: abgerundete Ecken 27">
              <a:extLst>
                <a:ext uri="{FF2B5EF4-FFF2-40B4-BE49-F238E27FC236}">
                  <a16:creationId xmlns:a16="http://schemas.microsoft.com/office/drawing/2014/main" id="{DB9D3BDF-E674-402F-AD53-B963CCD226C3}"/>
                </a:ext>
              </a:extLst>
            </p:cNvPr>
            <p:cNvSpPr/>
            <p:nvPr/>
          </p:nvSpPr>
          <p:spPr>
            <a:xfrm>
              <a:off x="2750876" y="2848274"/>
              <a:ext cx="8765324" cy="16688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4DC1BC90-69CC-4751-B853-578AD0B74A6E}"/>
                </a:ext>
              </a:extLst>
            </p:cNvPr>
            <p:cNvSpPr txBox="1"/>
            <p:nvPr/>
          </p:nvSpPr>
          <p:spPr>
            <a:xfrm>
              <a:off x="3120691" y="3072193"/>
              <a:ext cx="612166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Photoluminescence of magnetically doped colloidal </a:t>
              </a:r>
              <a:r>
                <a:rPr lang="en-US" b="0" i="0" dirty="0" err="1">
                  <a:solidFill>
                    <a:srgbClr val="212529"/>
                  </a:solidFill>
                  <a:effectLst/>
                  <a:latin typeface="-apple-system"/>
                </a:rPr>
                <a:t>CdSe</a:t>
              </a:r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/</a:t>
              </a:r>
              <a:r>
                <a:rPr lang="en-US" b="0" i="0" dirty="0" err="1">
                  <a:solidFill>
                    <a:srgbClr val="212529"/>
                  </a:solidFill>
                  <a:effectLst/>
                  <a:latin typeface="-apple-system"/>
                </a:rPr>
                <a:t>CdS</a:t>
              </a:r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 quantum dots </a:t>
              </a:r>
              <a:endParaRPr lang="en-US" b="0" i="0" baseline="-25000" dirty="0">
                <a:solidFill>
                  <a:srgbClr val="212529"/>
                </a:solidFill>
                <a:effectLst/>
                <a:latin typeface="-apple-system"/>
              </a:endParaRPr>
            </a:p>
            <a:p>
              <a:r>
                <a:rPr lang="de-DE" b="0" i="0" dirty="0">
                  <a:solidFill>
                    <a:srgbClr val="212529"/>
                  </a:solidFill>
                  <a:effectLst/>
                  <a:latin typeface="-apple-system"/>
                </a:rPr>
                <a:t>Further </a:t>
              </a:r>
              <a:r>
                <a:rPr lang="de-DE" b="0" i="0" dirty="0" err="1">
                  <a:solidFill>
                    <a:srgbClr val="212529"/>
                  </a:solidFill>
                  <a:effectLst/>
                  <a:latin typeface="-apple-system"/>
                </a:rPr>
                <a:t>reading</a:t>
              </a:r>
              <a:r>
                <a:rPr lang="de-DE" b="0" i="0" dirty="0">
                  <a:solidFill>
                    <a:srgbClr val="212529"/>
                  </a:solidFill>
                  <a:effectLst/>
                  <a:latin typeface="-apple-system"/>
                </a:rPr>
                <a:t>:</a:t>
              </a:r>
              <a:br>
                <a:rPr lang="de-DE" dirty="0"/>
              </a:b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4"/>
                </a:rPr>
                <a:t>S. Lorenz et al., Nano Lett. 20, 1896 (2020)</a:t>
              </a:r>
              <a:endParaRPr lang="de-DE" dirty="0"/>
            </a:p>
          </p:txBody>
        </p:sp>
        <p:pic>
          <p:nvPicPr>
            <p:cNvPr id="4" name="Picture 4" descr="Anisotropic formation of exciton magnetic polarons in colloidal quantum dot attoCFM I in attoDRY1000">
              <a:extLst>
                <a:ext uri="{FF2B5EF4-FFF2-40B4-BE49-F238E27FC236}">
                  <a16:creationId xmlns:a16="http://schemas.microsoft.com/office/drawing/2014/main" id="{F763714B-756D-4698-B7A1-9A6AAF2CD2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22" r="15737"/>
            <a:stretch/>
          </p:blipFill>
          <p:spPr bwMode="auto">
            <a:xfrm>
              <a:off x="9441124" y="1668903"/>
              <a:ext cx="2444160" cy="3920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E50BEEAE-B9E6-4583-B575-824BFB6164BC}"/>
              </a:ext>
            </a:extLst>
          </p:cNvPr>
          <p:cNvGrpSpPr/>
          <p:nvPr/>
        </p:nvGrpSpPr>
        <p:grpSpPr>
          <a:xfrm>
            <a:off x="123234" y="4080209"/>
            <a:ext cx="10031419" cy="2428875"/>
            <a:chOff x="123234" y="4080209"/>
            <a:chExt cx="10031419" cy="2428875"/>
          </a:xfrm>
        </p:grpSpPr>
        <p:sp>
          <p:nvSpPr>
            <p:cNvPr id="29" name="Rechteck: abgerundete Ecken 28">
              <a:extLst>
                <a:ext uri="{FF2B5EF4-FFF2-40B4-BE49-F238E27FC236}">
                  <a16:creationId xmlns:a16="http://schemas.microsoft.com/office/drawing/2014/main" id="{7BD6D818-2709-43CF-B19F-715BED7056F6}"/>
                </a:ext>
              </a:extLst>
            </p:cNvPr>
            <p:cNvSpPr/>
            <p:nvPr/>
          </p:nvSpPr>
          <p:spPr>
            <a:xfrm>
              <a:off x="306716" y="4650591"/>
              <a:ext cx="8765324" cy="16688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1CE3470-A5A0-47ED-A373-A86D3C7E90F8}"/>
                </a:ext>
              </a:extLst>
            </p:cNvPr>
            <p:cNvSpPr txBox="1"/>
            <p:nvPr/>
          </p:nvSpPr>
          <p:spPr>
            <a:xfrm>
              <a:off x="3120691" y="4722787"/>
              <a:ext cx="7033962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dirty="0">
                  <a:solidFill>
                    <a:srgbClr val="212529"/>
                  </a:solidFill>
                  <a:effectLst/>
                  <a:latin typeface="-apple-system"/>
                </a:rPr>
                <a:t>Polarized single photon emission from elliptical micro pillars</a:t>
              </a:r>
            </a:p>
            <a:p>
              <a:r>
                <a:rPr lang="de-DE" b="0" i="0" dirty="0">
                  <a:solidFill>
                    <a:srgbClr val="212529"/>
                  </a:solidFill>
                  <a:effectLst/>
                  <a:latin typeface="-apple-system"/>
                </a:rPr>
                <a:t>Further </a:t>
              </a:r>
              <a:r>
                <a:rPr lang="de-DE" b="0" i="0" dirty="0" err="1">
                  <a:solidFill>
                    <a:srgbClr val="212529"/>
                  </a:solidFill>
                  <a:effectLst/>
                  <a:latin typeface="-apple-system"/>
                </a:rPr>
                <a:t>reading</a:t>
              </a:r>
              <a:r>
                <a:rPr lang="de-DE" b="0" i="0" dirty="0">
                  <a:solidFill>
                    <a:srgbClr val="212529"/>
                  </a:solidFill>
                  <a:effectLst/>
                  <a:latin typeface="-apple-system"/>
                </a:rPr>
                <a:t>:</a:t>
              </a:r>
              <a:br>
                <a:rPr lang="de-DE" dirty="0"/>
              </a:b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6"/>
                </a:rPr>
                <a:t>[1] Hui Wang et al; Nature Photonics, 13, 770 (2019)</a:t>
              </a:r>
              <a:b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6"/>
                </a:rPr>
              </a:b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7"/>
                </a:rPr>
                <a:t>[2] </a:t>
              </a:r>
              <a:r>
                <a:rPr lang="de-DE" b="0" i="0" u="none" strike="noStrike" dirty="0" err="1">
                  <a:solidFill>
                    <a:srgbClr val="E87E48"/>
                  </a:solidFill>
                  <a:effectLst/>
                  <a:latin typeface="-apple-system"/>
                  <a:hlinkClick r:id="rId7"/>
                </a:rPr>
                <a:t>Yu</a:t>
              </a: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7"/>
                </a:rPr>
                <a:t>-Ming He et al; Nature Physics, 15, 941 (2019)</a:t>
              </a:r>
              <a:b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7"/>
                </a:rPr>
              </a:b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  <a:hlinkClick r:id="rId8"/>
                </a:rPr>
                <a:t>[3] Hui Wang et al; Phys. Rev. Lett. 123, 250503 (2019)</a:t>
              </a:r>
              <a:endParaRPr lang="de-DE" dirty="0"/>
            </a:p>
          </p:txBody>
        </p:sp>
        <p:pic>
          <p:nvPicPr>
            <p:cNvPr id="5" name="Picture 6" descr="Single photon sources on the way to QIP attoDRY1000  attoCFM I">
              <a:extLst>
                <a:ext uri="{FF2B5EF4-FFF2-40B4-BE49-F238E27FC236}">
                  <a16:creationId xmlns:a16="http://schemas.microsoft.com/office/drawing/2014/main" id="{CB963717-4A70-4743-B239-06CEA38634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34" y="4080209"/>
              <a:ext cx="2428875" cy="2428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8144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cs typeface="Arial" panose="020B0604020202020204" pitchFamily="34" charset="0"/>
              </a:rPr>
              <a:t>Application examples: </a:t>
            </a:r>
            <a:r>
              <a:rPr lang="en-US" dirty="0" err="1">
                <a:cs typeface="Arial" panose="020B0604020202020204" pitchFamily="34" charset="0"/>
              </a:rPr>
              <a:t>CryoRaman</a:t>
            </a:r>
            <a:endParaRPr lang="en-US" noProof="0" dirty="0">
              <a:cs typeface="Arial" panose="020B0604020202020204" pitchFamily="34" charset="0"/>
            </a:endParaRP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Confocal Raman imaging at cryogenic temperatures and large magnetic fields</a:t>
            </a:r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D5CA6CB3-348F-4554-8B9A-CA02A1B294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5" r="25189"/>
          <a:stretch/>
        </p:blipFill>
        <p:spPr>
          <a:xfrm>
            <a:off x="271069" y="973838"/>
            <a:ext cx="6593747" cy="5107858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5BB5AD76-2F88-45F1-BD27-FEE54A47F3E1}"/>
              </a:ext>
            </a:extLst>
          </p:cNvPr>
          <p:cNvSpPr txBox="1"/>
          <p:nvPr/>
        </p:nvSpPr>
        <p:spPr>
          <a:xfrm>
            <a:off x="611561" y="251254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[a]</a:t>
            </a:r>
          </a:p>
        </p:txBody>
      </p: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20F5FBF8-AFBF-41CE-97FF-6B0C2D8F338C}"/>
              </a:ext>
            </a:extLst>
          </p:cNvPr>
          <p:cNvGrpSpPr/>
          <p:nvPr/>
        </p:nvGrpSpPr>
        <p:grpSpPr>
          <a:xfrm>
            <a:off x="5125673" y="878064"/>
            <a:ext cx="6795258" cy="1668856"/>
            <a:chOff x="5125673" y="878064"/>
            <a:chExt cx="6795258" cy="1668856"/>
          </a:xfrm>
        </p:grpSpPr>
        <p:sp>
          <p:nvSpPr>
            <p:cNvPr id="79" name="Rechteck: abgerundete Ecken 78">
              <a:extLst>
                <a:ext uri="{FF2B5EF4-FFF2-40B4-BE49-F238E27FC236}">
                  <a16:creationId xmlns:a16="http://schemas.microsoft.com/office/drawing/2014/main" id="{041EA14D-92AF-43E8-A89D-6D98DE8A097C}"/>
                </a:ext>
              </a:extLst>
            </p:cNvPr>
            <p:cNvSpPr/>
            <p:nvPr/>
          </p:nvSpPr>
          <p:spPr>
            <a:xfrm>
              <a:off x="5125673" y="878064"/>
              <a:ext cx="6795258" cy="16688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E3E1F6D0-2ECB-4047-900E-7418FB7BB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87684" y="926790"/>
              <a:ext cx="1719226" cy="1462981"/>
            </a:xfrm>
            <a:prstGeom prst="rect">
              <a:avLst/>
            </a:prstGeom>
          </p:spPr>
        </p:pic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0DEDBDAF-EC96-43CB-99B2-8F33CC029628}"/>
                </a:ext>
              </a:extLst>
            </p:cNvPr>
            <p:cNvSpPr txBox="1"/>
            <p:nvPr/>
          </p:nvSpPr>
          <p:spPr>
            <a:xfrm>
              <a:off x="7422377" y="1023014"/>
              <a:ext cx="42255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Automatic</a:t>
              </a:r>
              <a:r>
                <a:rPr lang="de-DE" dirty="0"/>
                <a:t> </a:t>
              </a:r>
              <a:r>
                <a:rPr lang="de-DE" dirty="0" err="1"/>
                <a:t>identification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number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MLs in WSe</a:t>
              </a:r>
              <a:r>
                <a:rPr lang="de-DE" baseline="-25000" dirty="0"/>
                <a:t>2</a:t>
              </a:r>
            </a:p>
          </p:txBody>
        </p:sp>
      </p:grpSp>
      <p:grpSp>
        <p:nvGrpSpPr>
          <p:cNvPr id="95" name="Gruppieren 94">
            <a:extLst>
              <a:ext uri="{FF2B5EF4-FFF2-40B4-BE49-F238E27FC236}">
                <a16:creationId xmlns:a16="http://schemas.microsoft.com/office/drawing/2014/main" id="{F48074FE-3698-4EAC-A3FD-00B5606F02BE}"/>
              </a:ext>
            </a:extLst>
          </p:cNvPr>
          <p:cNvGrpSpPr/>
          <p:nvPr/>
        </p:nvGrpSpPr>
        <p:grpSpPr>
          <a:xfrm>
            <a:off x="5125673" y="2642224"/>
            <a:ext cx="7496014" cy="1929775"/>
            <a:chOff x="5125673" y="2642224"/>
            <a:chExt cx="7496014" cy="1929775"/>
          </a:xfrm>
        </p:grpSpPr>
        <p:sp>
          <p:nvSpPr>
            <p:cNvPr id="86" name="Rechteck: abgerundete Ecken 85">
              <a:extLst>
                <a:ext uri="{FF2B5EF4-FFF2-40B4-BE49-F238E27FC236}">
                  <a16:creationId xmlns:a16="http://schemas.microsoft.com/office/drawing/2014/main" id="{0ABB3905-6E8D-452F-801B-D88EEC735D4B}"/>
                </a:ext>
              </a:extLst>
            </p:cNvPr>
            <p:cNvSpPr/>
            <p:nvPr/>
          </p:nvSpPr>
          <p:spPr>
            <a:xfrm>
              <a:off x="5125673" y="2642224"/>
              <a:ext cx="6795258" cy="192977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BAD345D3-335A-4523-AFE9-DBD919843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58649" y="2710165"/>
              <a:ext cx="4189554" cy="1836982"/>
            </a:xfrm>
            <a:prstGeom prst="rect">
              <a:avLst/>
            </a:prstGeom>
          </p:spPr>
        </p:pic>
        <p:sp>
          <p:nvSpPr>
            <p:cNvPr id="89" name="Textfeld 88">
              <a:extLst>
                <a:ext uri="{FF2B5EF4-FFF2-40B4-BE49-F238E27FC236}">
                  <a16:creationId xmlns:a16="http://schemas.microsoft.com/office/drawing/2014/main" id="{C66D4C94-B52D-45F5-8857-4820AF2BE947}"/>
                </a:ext>
              </a:extLst>
            </p:cNvPr>
            <p:cNvSpPr txBox="1"/>
            <p:nvPr/>
          </p:nvSpPr>
          <p:spPr>
            <a:xfrm>
              <a:off x="9773313" y="3006946"/>
              <a:ext cx="28483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Spectra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carbon</a:t>
              </a:r>
              <a:r>
                <a:rPr lang="de-DE" dirty="0"/>
                <a:t> </a:t>
              </a:r>
              <a:r>
                <a:rPr lang="de-DE" dirty="0" err="1"/>
                <a:t>nanotubes</a:t>
              </a:r>
              <a:r>
                <a:rPr lang="de-DE" dirty="0"/>
                <a:t>: </a:t>
              </a:r>
            </a:p>
            <a:p>
              <a:r>
                <a:rPr lang="de-DE" dirty="0"/>
                <a:t>Resolution at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diffraction</a:t>
              </a:r>
              <a:r>
                <a:rPr lang="de-DE" dirty="0"/>
                <a:t> </a:t>
              </a:r>
              <a:r>
                <a:rPr lang="de-DE" dirty="0" err="1"/>
                <a:t>limit</a:t>
              </a:r>
              <a:endParaRPr lang="de-DE" baseline="-25000" dirty="0"/>
            </a:p>
          </p:txBody>
        </p: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9B40843C-5744-41BA-9303-F18DA03EB01E}"/>
              </a:ext>
            </a:extLst>
          </p:cNvPr>
          <p:cNvGrpSpPr/>
          <p:nvPr/>
        </p:nvGrpSpPr>
        <p:grpSpPr>
          <a:xfrm>
            <a:off x="5125673" y="4733596"/>
            <a:ext cx="6795258" cy="1929775"/>
            <a:chOff x="5125673" y="4733596"/>
            <a:chExt cx="6795258" cy="1929775"/>
          </a:xfrm>
        </p:grpSpPr>
        <p:sp>
          <p:nvSpPr>
            <p:cNvPr id="90" name="Rechteck: abgerundete Ecken 89">
              <a:extLst>
                <a:ext uri="{FF2B5EF4-FFF2-40B4-BE49-F238E27FC236}">
                  <a16:creationId xmlns:a16="http://schemas.microsoft.com/office/drawing/2014/main" id="{F5232A96-BCBD-40C9-ADAA-AF7FDCB311E6}"/>
                </a:ext>
              </a:extLst>
            </p:cNvPr>
            <p:cNvSpPr/>
            <p:nvPr/>
          </p:nvSpPr>
          <p:spPr>
            <a:xfrm>
              <a:off x="5125673" y="4733596"/>
              <a:ext cx="6795258" cy="192977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2" name="Grafik 91">
              <a:extLst>
                <a:ext uri="{FF2B5EF4-FFF2-40B4-BE49-F238E27FC236}">
                  <a16:creationId xmlns:a16="http://schemas.microsoft.com/office/drawing/2014/main" id="{FA8E26BA-510F-4A94-A541-F5F92B3FD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58649" y="4782888"/>
              <a:ext cx="1869169" cy="1831189"/>
            </a:xfrm>
            <a:prstGeom prst="rect">
              <a:avLst/>
            </a:prstGeom>
          </p:spPr>
        </p:pic>
        <p:sp>
          <p:nvSpPr>
            <p:cNvPr id="94" name="Textfeld 93">
              <a:extLst>
                <a:ext uri="{FF2B5EF4-FFF2-40B4-BE49-F238E27FC236}">
                  <a16:creationId xmlns:a16="http://schemas.microsoft.com/office/drawing/2014/main" id="{DD96AE01-9E60-4981-BB31-F32C13EDD487}"/>
                </a:ext>
              </a:extLst>
            </p:cNvPr>
            <p:cNvSpPr txBox="1"/>
            <p:nvPr/>
          </p:nvSpPr>
          <p:spPr>
            <a:xfrm>
              <a:off x="7387185" y="4881367"/>
              <a:ext cx="4260733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Polarization</a:t>
              </a:r>
              <a:r>
                <a:rPr lang="de-DE" dirty="0"/>
                <a:t> </a:t>
              </a:r>
              <a:r>
                <a:rPr lang="de-DE" dirty="0" err="1"/>
                <a:t>dependent</a:t>
              </a:r>
              <a:r>
                <a:rPr lang="de-DE" dirty="0"/>
                <a:t> </a:t>
              </a:r>
              <a:r>
                <a:rPr lang="de-DE" dirty="0" err="1"/>
                <a:t>measurements</a:t>
              </a:r>
              <a:r>
                <a:rPr lang="de-DE" dirty="0"/>
                <a:t> at </a:t>
              </a:r>
              <a:r>
                <a:rPr lang="de-DE" dirty="0" err="1"/>
                <a:t>varying</a:t>
              </a:r>
              <a:r>
                <a:rPr lang="de-DE" dirty="0"/>
                <a:t> </a:t>
              </a:r>
              <a:r>
                <a:rPr lang="de-DE" dirty="0" err="1"/>
                <a:t>magnetic</a:t>
              </a:r>
              <a:r>
                <a:rPr lang="de-DE" dirty="0"/>
                <a:t> </a:t>
              </a:r>
              <a:r>
                <a:rPr lang="de-DE" dirty="0" err="1"/>
                <a:t>fields</a:t>
              </a:r>
              <a:endParaRPr lang="de-DE" dirty="0"/>
            </a:p>
            <a:p>
              <a:endParaRPr lang="de-DE" baseline="-25000" dirty="0"/>
            </a:p>
            <a:p>
              <a:r>
                <a:rPr lang="de-DE" b="0" i="0" dirty="0">
                  <a:solidFill>
                    <a:srgbClr val="212529"/>
                  </a:solidFill>
                  <a:effectLst/>
                  <a:latin typeface="-apple-system"/>
                </a:rPr>
                <a:t>Further </a:t>
              </a:r>
              <a:r>
                <a:rPr lang="de-DE" b="0" i="0" dirty="0" err="1">
                  <a:solidFill>
                    <a:srgbClr val="212529"/>
                  </a:solidFill>
                  <a:effectLst/>
                  <a:latin typeface="-apple-system"/>
                </a:rPr>
                <a:t>reading</a:t>
              </a:r>
              <a:r>
                <a:rPr lang="de-DE" b="0" i="0" dirty="0">
                  <a:solidFill>
                    <a:srgbClr val="212529"/>
                  </a:solidFill>
                  <a:effectLst/>
                  <a:latin typeface="-apple-system"/>
                </a:rPr>
                <a:t>:</a:t>
              </a:r>
              <a:br>
                <a:rPr lang="de-DE" dirty="0"/>
              </a:br>
              <a:r>
                <a:rPr lang="de-DE" b="0" i="0" u="none" strike="noStrike" dirty="0" err="1">
                  <a:solidFill>
                    <a:srgbClr val="E87E48"/>
                  </a:solidFill>
                  <a:effectLst/>
                  <a:latin typeface="-apple-system"/>
                </a:rPr>
                <a:t>Dieing</a:t>
              </a: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</a:rPr>
                <a:t>, Altman et. Al. </a:t>
              </a:r>
              <a:r>
                <a:rPr lang="de-DE" b="0" i="0" u="none" strike="noStrike" dirty="0" err="1">
                  <a:solidFill>
                    <a:srgbClr val="E87E48"/>
                  </a:solidFill>
                  <a:effectLst/>
                  <a:latin typeface="-apple-system"/>
                </a:rPr>
                <a:t>cryoRaman</a:t>
              </a:r>
              <a:r>
                <a:rPr lang="de-DE" b="0" i="0" u="none" strike="noStrike" dirty="0">
                  <a:solidFill>
                    <a:srgbClr val="E87E48"/>
                  </a:solidFill>
                  <a:effectLst/>
                  <a:latin typeface="-apple-system"/>
                </a:rPr>
                <a:t> </a:t>
              </a:r>
              <a:r>
                <a:rPr lang="de-DE" b="0" i="0" u="none" strike="noStrike" dirty="0" err="1">
                  <a:solidFill>
                    <a:srgbClr val="E87E48"/>
                  </a:solidFill>
                  <a:effectLst/>
                  <a:latin typeface="-apple-system"/>
                </a:rPr>
                <a:t>whitepaper</a:t>
              </a:r>
              <a:r>
                <a:rPr lang="de-DE" dirty="0">
                  <a:solidFill>
                    <a:srgbClr val="E87E48"/>
                  </a:solidFill>
                  <a:latin typeface="-apple-system"/>
                </a:rPr>
                <a:t> © attocube &amp; </a:t>
              </a:r>
              <a:r>
                <a:rPr lang="de-DE" dirty="0" err="1">
                  <a:solidFill>
                    <a:srgbClr val="E87E48"/>
                  </a:solidFill>
                  <a:latin typeface="-apple-system"/>
                </a:rPr>
                <a:t>WiTec</a:t>
              </a:r>
              <a:r>
                <a:rPr lang="de-DE" dirty="0">
                  <a:solidFill>
                    <a:srgbClr val="E87E48"/>
                  </a:solidFill>
                  <a:latin typeface="-apple-system"/>
                </a:rPr>
                <a:t> (2021)</a:t>
              </a:r>
              <a:endParaRPr lang="de-DE" baseline="-25000" dirty="0"/>
            </a:p>
          </p:txBody>
        </p:sp>
      </p:grpSp>
      <p:pic>
        <p:nvPicPr>
          <p:cNvPr id="97" name="Grafik 96">
            <a:extLst>
              <a:ext uri="{FF2B5EF4-FFF2-40B4-BE49-F238E27FC236}">
                <a16:creationId xmlns:a16="http://schemas.microsoft.com/office/drawing/2014/main" id="{505F9E15-C6FD-4186-A3CE-863F9BD617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069" y="4733596"/>
            <a:ext cx="1368491" cy="174071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89B986B-E7FF-45A5-A660-9B6888CBAE6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228" y="1346179"/>
            <a:ext cx="428089" cy="428089"/>
          </a:xfrm>
          <a:prstGeom prst="rect">
            <a:avLst/>
          </a:prstGeom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DC4CE0EC-E1A5-4BBF-A26B-94974E07F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786" y="1680422"/>
            <a:ext cx="1516350" cy="58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8E57EDFF-29D5-4973-BEE8-15A71AF419D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14" y="1023014"/>
            <a:ext cx="1196045" cy="42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7BEF0A22-C654-4CE9-B6AB-19824FDCBA5D}"/>
              </a:ext>
            </a:extLst>
          </p:cNvPr>
          <p:cNvSpPr/>
          <p:nvPr/>
        </p:nvSpPr>
        <p:spPr>
          <a:xfrm>
            <a:off x="1696470" y="353304"/>
            <a:ext cx="2841973" cy="73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3600" cap="small" dirty="0" err="1">
                <a:solidFill>
                  <a:srgbClr val="EE72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3600" cap="small" dirty="0">
              <a:solidFill>
                <a:srgbClr val="EE720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Bild 61">
            <a:extLst>
              <a:ext uri="{FF2B5EF4-FFF2-40B4-BE49-F238E27FC236}">
                <a16:creationId xmlns:a16="http://schemas.microsoft.com/office/drawing/2014/main" id="{C523A802-AB75-4730-B4EE-119C671341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6" y="181854"/>
            <a:ext cx="1285394" cy="1389791"/>
          </a:xfrm>
          <a:prstGeom prst="rect">
            <a:avLst/>
          </a:prstGeom>
        </p:spPr>
      </p:pic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38281030-A0A5-4DFC-9190-ADFA5FDD2A2B}"/>
              </a:ext>
            </a:extLst>
          </p:cNvPr>
          <p:cNvGrpSpPr/>
          <p:nvPr/>
        </p:nvGrpSpPr>
        <p:grpSpPr>
          <a:xfrm>
            <a:off x="517272" y="399352"/>
            <a:ext cx="11319448" cy="2864617"/>
            <a:chOff x="517272" y="399352"/>
            <a:chExt cx="11319448" cy="2864617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232DE859-9FF5-4ED7-B6E4-A853BDB8EA2B}"/>
                </a:ext>
              </a:extLst>
            </p:cNvPr>
            <p:cNvSpPr/>
            <p:nvPr/>
          </p:nvSpPr>
          <p:spPr>
            <a:xfrm>
              <a:off x="517272" y="1486536"/>
              <a:ext cx="6795258" cy="16688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0F3EB68F-E108-44AC-B72C-001F7B59B280}"/>
                </a:ext>
              </a:extLst>
            </p:cNvPr>
            <p:cNvSpPr txBox="1"/>
            <p:nvPr/>
          </p:nvSpPr>
          <p:spPr>
            <a:xfrm>
              <a:off x="738297" y="1720799"/>
              <a:ext cx="57313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We</a:t>
              </a:r>
              <a:r>
                <a:rPr lang="de-DE" dirty="0"/>
                <a:t> </a:t>
              </a:r>
              <a:r>
                <a:rPr lang="de-DE" dirty="0" err="1"/>
                <a:t>are</a:t>
              </a:r>
              <a:r>
                <a:rPr lang="de-DE" dirty="0"/>
                <a:t> </a:t>
              </a:r>
              <a:r>
                <a:rPr lang="de-DE" dirty="0" err="1"/>
                <a:t>experts</a:t>
              </a:r>
              <a:r>
                <a:rPr lang="de-DE" dirty="0"/>
                <a:t> in </a:t>
              </a:r>
              <a:r>
                <a:rPr lang="de-DE" dirty="0" err="1"/>
                <a:t>cryogenic</a:t>
              </a:r>
              <a:r>
                <a:rPr lang="de-DE" dirty="0"/>
                <a:t> </a:t>
              </a:r>
              <a:r>
                <a:rPr lang="de-DE" dirty="0" err="1"/>
                <a:t>nanopositioning</a:t>
              </a:r>
              <a:r>
                <a:rPr lang="de-DE" dirty="0"/>
                <a:t>! </a:t>
              </a:r>
              <a:r>
                <a:rPr lang="de-DE" dirty="0" err="1"/>
                <a:t>We</a:t>
              </a:r>
              <a:r>
                <a:rPr lang="de-DE" dirty="0"/>
                <a:t> </a:t>
              </a:r>
              <a:r>
                <a:rPr lang="de-DE" dirty="0" err="1"/>
                <a:t>offer</a:t>
              </a:r>
              <a:r>
                <a:rPr lang="de-DE" dirty="0"/>
                <a:t> </a:t>
              </a:r>
              <a:r>
                <a:rPr lang="de-DE" dirty="0" err="1"/>
                <a:t>solutions</a:t>
              </a:r>
              <a:r>
                <a:rPr lang="de-DE" dirty="0"/>
                <a:t> </a:t>
              </a:r>
              <a:r>
                <a:rPr lang="de-DE" dirty="0" err="1"/>
                <a:t>for</a:t>
              </a:r>
              <a:r>
                <a:rPr lang="de-DE" dirty="0"/>
                <a:t> all </a:t>
              </a:r>
              <a:r>
                <a:rPr lang="de-DE" dirty="0" err="1"/>
                <a:t>levels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integration</a:t>
              </a:r>
              <a:r>
                <a:rPr lang="de-DE" dirty="0"/>
                <a:t>: </a:t>
              </a:r>
              <a:r>
                <a:rPr lang="de-DE" dirty="0" err="1"/>
                <a:t>from</a:t>
              </a:r>
              <a:r>
                <a:rPr lang="de-DE" dirty="0"/>
                <a:t> </a:t>
              </a:r>
              <a:r>
                <a:rPr lang="de-DE" dirty="0" err="1"/>
                <a:t>nanopositioning</a:t>
              </a:r>
              <a:r>
                <a:rPr lang="de-DE" dirty="0"/>
                <a:t> </a:t>
              </a:r>
              <a:r>
                <a:rPr lang="de-DE" dirty="0" err="1"/>
                <a:t>stages</a:t>
              </a:r>
              <a:r>
                <a:rPr lang="de-DE" dirty="0"/>
                <a:t> and </a:t>
              </a:r>
              <a:r>
                <a:rPr lang="de-DE" dirty="0" err="1"/>
                <a:t>components</a:t>
              </a:r>
              <a:r>
                <a:rPr lang="de-DE" dirty="0"/>
                <a:t> </a:t>
              </a:r>
              <a:r>
                <a:rPr lang="de-DE" dirty="0" err="1"/>
                <a:t>for</a:t>
              </a:r>
              <a:r>
                <a:rPr lang="de-DE" dirty="0"/>
                <a:t> </a:t>
              </a:r>
              <a:r>
                <a:rPr lang="de-DE" dirty="0" err="1"/>
                <a:t>customer</a:t>
              </a:r>
              <a:r>
                <a:rPr lang="de-DE" dirty="0"/>
                <a:t> </a:t>
              </a:r>
              <a:r>
                <a:rPr lang="de-DE" dirty="0" err="1"/>
                <a:t>setups</a:t>
              </a:r>
              <a:r>
                <a:rPr lang="de-DE" dirty="0"/>
                <a:t>, </a:t>
              </a:r>
              <a:r>
                <a:rPr lang="de-DE" dirty="0" err="1"/>
                <a:t>to</a:t>
              </a:r>
              <a:r>
                <a:rPr lang="de-DE" dirty="0"/>
                <a:t> fully </a:t>
              </a:r>
              <a:r>
                <a:rPr lang="de-DE" dirty="0" err="1"/>
                <a:t>integrated</a:t>
              </a:r>
              <a:r>
                <a:rPr lang="de-DE" dirty="0"/>
                <a:t> </a:t>
              </a:r>
              <a:r>
                <a:rPr lang="de-DE" dirty="0" err="1"/>
                <a:t>microscopy</a:t>
              </a:r>
              <a:r>
                <a:rPr lang="de-DE" dirty="0"/>
                <a:t> </a:t>
              </a:r>
              <a:r>
                <a:rPr lang="de-DE" dirty="0" err="1"/>
                <a:t>systems</a:t>
              </a:r>
              <a:r>
                <a:rPr lang="de-DE" dirty="0"/>
                <a:t>.</a:t>
              </a:r>
            </a:p>
          </p:txBody>
        </p: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5760B0F3-79BA-4358-948C-22789A495A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23" t="14464" r="19628"/>
            <a:stretch/>
          </p:blipFill>
          <p:spPr>
            <a:xfrm>
              <a:off x="7542029" y="399352"/>
              <a:ext cx="1288538" cy="1465600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333A25FE-E745-4D17-8F64-EC8CC830D0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56058" y="2233575"/>
              <a:ext cx="1288539" cy="915983"/>
            </a:xfrm>
            <a:prstGeom prst="rect">
              <a:avLst/>
            </a:prstGeom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88FD889D-8764-430F-95B1-A1A708F237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65" r="25189"/>
            <a:stretch/>
          </p:blipFill>
          <p:spPr>
            <a:xfrm>
              <a:off x="8916538" y="1001845"/>
              <a:ext cx="2920182" cy="2262124"/>
            </a:xfrm>
            <a:prstGeom prst="rect">
              <a:avLst/>
            </a:prstGeom>
          </p:spPr>
        </p:pic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114652E-5C06-49CB-A4F6-287660A5C7FD}"/>
              </a:ext>
            </a:extLst>
          </p:cNvPr>
          <p:cNvGrpSpPr/>
          <p:nvPr/>
        </p:nvGrpSpPr>
        <p:grpSpPr>
          <a:xfrm>
            <a:off x="137377" y="3263969"/>
            <a:ext cx="11833355" cy="2102529"/>
            <a:chOff x="137377" y="3263969"/>
            <a:chExt cx="11833355" cy="2102529"/>
          </a:xfrm>
        </p:grpSpPr>
        <p:sp>
          <p:nvSpPr>
            <p:cNvPr id="23" name="Rechteck: abgerundete Ecken 22">
              <a:extLst>
                <a:ext uri="{FF2B5EF4-FFF2-40B4-BE49-F238E27FC236}">
                  <a16:creationId xmlns:a16="http://schemas.microsoft.com/office/drawing/2014/main" id="{693A66E0-CBC2-406C-A080-06A075A23884}"/>
                </a:ext>
              </a:extLst>
            </p:cNvPr>
            <p:cNvSpPr/>
            <p:nvPr/>
          </p:nvSpPr>
          <p:spPr>
            <a:xfrm>
              <a:off x="5355757" y="3632592"/>
              <a:ext cx="6614975" cy="136045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FF0000"/>
                </a:solidFill>
              </a:endParaRPr>
            </a:p>
          </p:txBody>
        </p:sp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FF1383CD-AC0E-420E-88B2-4F4FD03CAB05}"/>
                </a:ext>
              </a:extLst>
            </p:cNvPr>
            <p:cNvGrpSpPr/>
            <p:nvPr/>
          </p:nvGrpSpPr>
          <p:grpSpPr>
            <a:xfrm>
              <a:off x="137377" y="3263969"/>
              <a:ext cx="11558873" cy="2102529"/>
              <a:chOff x="137377" y="3263969"/>
              <a:chExt cx="11558873" cy="2102529"/>
            </a:xfrm>
          </p:grpSpPr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B853B546-45FE-4D39-ADA0-5EC10A7A17FF}"/>
                  </a:ext>
                </a:extLst>
              </p:cNvPr>
              <p:cNvSpPr txBox="1"/>
              <p:nvPr/>
            </p:nvSpPr>
            <p:spPr>
              <a:xfrm>
                <a:off x="5964884" y="3955927"/>
                <a:ext cx="573136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Check </a:t>
                </a:r>
                <a:r>
                  <a:rPr lang="de-DE" dirty="0" err="1"/>
                  <a:t>our</a:t>
                </a:r>
                <a:r>
                  <a:rPr lang="de-DE" dirty="0"/>
                  <a:t> </a:t>
                </a:r>
                <a:r>
                  <a:rPr lang="de-DE" dirty="0" err="1"/>
                  <a:t>whitepapers</a:t>
                </a:r>
                <a:r>
                  <a:rPr lang="de-DE" dirty="0"/>
                  <a:t> </a:t>
                </a:r>
                <a:r>
                  <a:rPr lang="de-DE" dirty="0" err="1"/>
                  <a:t>for</a:t>
                </a:r>
                <a:r>
                  <a:rPr lang="de-DE" dirty="0"/>
                  <a:t> </a:t>
                </a:r>
                <a:r>
                  <a:rPr lang="de-DE" dirty="0" err="1"/>
                  <a:t>more</a:t>
                </a:r>
                <a:r>
                  <a:rPr lang="de-DE" dirty="0"/>
                  <a:t> </a:t>
                </a:r>
                <a:r>
                  <a:rPr lang="de-DE" dirty="0" err="1"/>
                  <a:t>info</a:t>
                </a:r>
                <a:r>
                  <a:rPr lang="de-DE" dirty="0"/>
                  <a:t>, and </a:t>
                </a:r>
                <a:r>
                  <a:rPr lang="de-DE" dirty="0" err="1"/>
                  <a:t>our</a:t>
                </a:r>
                <a:r>
                  <a:rPr lang="de-DE" dirty="0"/>
                  <a:t> </a:t>
                </a:r>
                <a:r>
                  <a:rPr lang="de-DE" dirty="0" err="1"/>
                  <a:t>webinars</a:t>
                </a:r>
                <a:r>
                  <a:rPr lang="de-DE" dirty="0"/>
                  <a:t> at </a:t>
                </a:r>
                <a:r>
                  <a:rPr lang="de-DE" dirty="0">
                    <a:solidFill>
                      <a:srgbClr val="EE7204"/>
                    </a:solidFill>
                  </a:rPr>
                  <a:t>www.attocube.com </a:t>
                </a:r>
              </a:p>
            </p:txBody>
          </p:sp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13F08CAC-0168-4708-9993-D52B5DC05B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7377" y="3263969"/>
                <a:ext cx="2852014" cy="1015124"/>
              </a:xfrm>
              <a:prstGeom prst="rect">
                <a:avLst/>
              </a:prstGeom>
            </p:spPr>
          </p:pic>
          <p:pic>
            <p:nvPicPr>
              <p:cNvPr id="7" name="Grafik 6">
                <a:extLst>
                  <a:ext uri="{FF2B5EF4-FFF2-40B4-BE49-F238E27FC236}">
                    <a16:creationId xmlns:a16="http://schemas.microsoft.com/office/drawing/2014/main" id="{885CA664-862B-4A2A-9DB4-15ED7C03E6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7377" y="4451926"/>
                <a:ext cx="2772520" cy="914572"/>
              </a:xfrm>
              <a:prstGeom prst="rect">
                <a:avLst/>
              </a:prstGeom>
            </p:spPr>
          </p:pic>
          <p:pic>
            <p:nvPicPr>
              <p:cNvPr id="9" name="Grafik 8">
                <a:extLst>
                  <a:ext uri="{FF2B5EF4-FFF2-40B4-BE49-F238E27FC236}">
                    <a16:creationId xmlns:a16="http://schemas.microsoft.com/office/drawing/2014/main" id="{657875D1-4475-4DDC-AA4A-3A208FF193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85784" y="3546612"/>
                <a:ext cx="2173581" cy="1396274"/>
              </a:xfrm>
              <a:prstGeom prst="rect">
                <a:avLst/>
              </a:prstGeom>
            </p:spPr>
          </p:pic>
        </p:grpSp>
      </p:grp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C6497205-F80E-495F-BDA3-C568CCD840D4}"/>
              </a:ext>
            </a:extLst>
          </p:cNvPr>
          <p:cNvGrpSpPr/>
          <p:nvPr/>
        </p:nvGrpSpPr>
        <p:grpSpPr>
          <a:xfrm>
            <a:off x="517272" y="4825733"/>
            <a:ext cx="10249167" cy="1901653"/>
            <a:chOff x="517272" y="4825733"/>
            <a:chExt cx="10249167" cy="1901653"/>
          </a:xfrm>
        </p:grpSpPr>
        <p:sp>
          <p:nvSpPr>
            <p:cNvPr id="29" name="Rechteck: abgerundete Ecken 28">
              <a:extLst>
                <a:ext uri="{FF2B5EF4-FFF2-40B4-BE49-F238E27FC236}">
                  <a16:creationId xmlns:a16="http://schemas.microsoft.com/office/drawing/2014/main" id="{792859DF-AA68-49A8-AF25-E8418680C404}"/>
                </a:ext>
              </a:extLst>
            </p:cNvPr>
            <p:cNvSpPr/>
            <p:nvPr/>
          </p:nvSpPr>
          <p:spPr>
            <a:xfrm>
              <a:off x="517272" y="5516296"/>
              <a:ext cx="6369556" cy="121109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C3541479-4483-4952-85ED-3DA4B4B23940}"/>
                </a:ext>
              </a:extLst>
            </p:cNvPr>
            <p:cNvSpPr txBox="1"/>
            <p:nvPr/>
          </p:nvSpPr>
          <p:spPr>
            <a:xfrm>
              <a:off x="517272" y="5786224"/>
              <a:ext cx="75578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We</a:t>
              </a:r>
              <a:r>
                <a:rPr lang="de-DE" dirty="0"/>
                <a:t> do </a:t>
              </a:r>
              <a:r>
                <a:rPr lang="de-DE" dirty="0" err="1"/>
                <a:t>much</a:t>
              </a:r>
              <a:r>
                <a:rPr lang="de-DE" dirty="0"/>
                <a:t> </a:t>
              </a:r>
              <a:r>
                <a:rPr lang="de-DE" dirty="0" err="1"/>
                <a:t>more</a:t>
              </a:r>
              <a:r>
                <a:rPr lang="de-DE" dirty="0"/>
                <a:t>! </a:t>
              </a:r>
              <a:r>
                <a:rPr lang="de-DE" dirty="0" err="1"/>
                <a:t>Reach</a:t>
              </a:r>
              <a:r>
                <a:rPr lang="de-DE" dirty="0"/>
                <a:t> out:</a:t>
              </a:r>
            </a:p>
            <a:p>
              <a:r>
                <a:rPr lang="de-DE" dirty="0">
                  <a:solidFill>
                    <a:srgbClr val="EE7204"/>
                  </a:solidFill>
                </a:rPr>
                <a:t>info@attocube.com </a:t>
              </a:r>
              <a:r>
                <a:rPr lang="de-DE" dirty="0" err="1"/>
                <a:t>or</a:t>
              </a:r>
              <a:r>
                <a:rPr lang="de-DE" dirty="0"/>
                <a:t> </a:t>
              </a:r>
              <a:r>
                <a:rPr lang="de-DE" dirty="0">
                  <a:solidFill>
                    <a:srgbClr val="EE7204"/>
                  </a:solidFill>
                </a:rPr>
                <a:t>philipp.leubner@attocube.com</a:t>
              </a:r>
            </a:p>
          </p:txBody>
        </p:sp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619204E3-FC64-47A2-A7F9-7B09D4125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7593" y="5122570"/>
              <a:ext cx="1312986" cy="9881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EDD9F0F1-B7E6-4BF6-A264-8E13CDF1A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3244" y="5641536"/>
              <a:ext cx="1039812" cy="108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Grafik 6">
              <a:extLst>
                <a:ext uri="{FF2B5EF4-FFF2-40B4-BE49-F238E27FC236}">
                  <a16:creationId xmlns:a16="http://schemas.microsoft.com/office/drawing/2014/main" id="{647A372F-0468-40B9-8471-705DD87C11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2189" y="4825733"/>
              <a:ext cx="984250" cy="138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3568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bgerundetes Rechteck 3">
            <a:extLst>
              <a:ext uri="{FF2B5EF4-FFF2-40B4-BE49-F238E27FC236}">
                <a16:creationId xmlns:a16="http://schemas.microsoft.com/office/drawing/2014/main" id="{D1C6B015-2AF0-42B4-B168-E7C366B286D1}"/>
              </a:ext>
            </a:extLst>
          </p:cNvPr>
          <p:cNvSpPr/>
          <p:nvPr/>
        </p:nvSpPr>
        <p:spPr>
          <a:xfrm>
            <a:off x="1858399" y="1967608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EF0A22-C654-4CE9-B6AB-19824FDCBA5D}"/>
              </a:ext>
            </a:extLst>
          </p:cNvPr>
          <p:cNvSpPr/>
          <p:nvPr/>
        </p:nvSpPr>
        <p:spPr>
          <a:xfrm>
            <a:off x="1696471" y="353304"/>
            <a:ext cx="251618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3600" cap="small" dirty="0">
                <a:solidFill>
                  <a:srgbClr val="EE72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cap="small" dirty="0">
              <a:solidFill>
                <a:srgbClr val="EE720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Bild 61">
            <a:extLst>
              <a:ext uri="{FF2B5EF4-FFF2-40B4-BE49-F238E27FC236}">
                <a16:creationId xmlns:a16="http://schemas.microsoft.com/office/drawing/2014/main" id="{C523A802-AB75-4730-B4EE-119C671341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6" y="181854"/>
            <a:ext cx="1285394" cy="138979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AD3DED5-F79D-4258-93A5-A0C11BA54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1951704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b="1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Attocube – an </a:t>
            </a: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de-DE" altLang="en-US" b="1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72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8643" y="4175136"/>
            <a:ext cx="2939890" cy="2185053"/>
          </a:xfrm>
          <a:prstGeom prst="rect">
            <a:avLst/>
          </a:prstGeom>
        </p:spPr>
      </p:pic>
      <p:sp>
        <p:nvSpPr>
          <p:cNvPr id="4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06716" y="158139"/>
            <a:ext cx="9182189" cy="337574"/>
          </a:xfrm>
        </p:spPr>
        <p:txBody>
          <a:bodyPr>
            <a:normAutofit lnSpcReduction="10000"/>
          </a:bodyPr>
          <a:lstStyle/>
          <a:p>
            <a:r>
              <a:rPr lang="de-DE" dirty="0" err="1"/>
              <a:t>Enabling</a:t>
            </a:r>
            <a:r>
              <a:rPr lang="de-DE" dirty="0"/>
              <a:t> Scientific Impact</a:t>
            </a:r>
          </a:p>
          <a:p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306917" y="495149"/>
            <a:ext cx="9181988" cy="309562"/>
          </a:xfrm>
        </p:spPr>
        <p:txBody>
          <a:bodyPr/>
          <a:lstStyle/>
          <a:p>
            <a:r>
              <a:rPr lang="de-DE" dirty="0" err="1"/>
              <a:t>selected</a:t>
            </a:r>
            <a:r>
              <a:rPr lang="de-DE" dirty="0"/>
              <a:t> </a:t>
            </a:r>
            <a:r>
              <a:rPr lang="de-DE" dirty="0" err="1"/>
              <a:t>customer</a:t>
            </a:r>
            <a:r>
              <a:rPr lang="de-DE" dirty="0"/>
              <a:t> </a:t>
            </a:r>
            <a:r>
              <a:rPr lang="de-DE" dirty="0" err="1"/>
              <a:t>publications</a:t>
            </a:r>
            <a:r>
              <a:rPr lang="de-DE" dirty="0"/>
              <a:t> (2013 – 2021)</a:t>
            </a:r>
          </a:p>
          <a:p>
            <a:endParaRPr lang="de-DE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5746037" y="822449"/>
            <a:ext cx="3460228" cy="1469495"/>
            <a:chOff x="-2306" y="2668445"/>
            <a:chExt cx="3460228" cy="1469495"/>
          </a:xfrm>
        </p:grpSpPr>
        <p:grpSp>
          <p:nvGrpSpPr>
            <p:cNvPr id="9" name="Gruppieren 8"/>
            <p:cNvGrpSpPr/>
            <p:nvPr/>
          </p:nvGrpSpPr>
          <p:grpSpPr>
            <a:xfrm>
              <a:off x="71101" y="2668445"/>
              <a:ext cx="750938" cy="278575"/>
              <a:chOff x="128278" y="969625"/>
              <a:chExt cx="916719" cy="278575"/>
            </a:xfrm>
          </p:grpSpPr>
          <p:sp>
            <p:nvSpPr>
              <p:cNvPr id="11" name="Rechteck 10"/>
              <p:cNvSpPr>
                <a:spLocks noChangeArrowheads="1"/>
              </p:cNvSpPr>
              <p:nvPr/>
            </p:nvSpPr>
            <p:spPr bwMode="auto">
              <a:xfrm>
                <a:off x="128278" y="969625"/>
                <a:ext cx="571006" cy="258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da-DK" altLang="en-US" sz="900" dirty="0">
                    <a:solidFill>
                      <a:srgbClr val="EC7404"/>
                    </a:solidFill>
                  </a:rPr>
                  <a:t>2015</a:t>
                </a:r>
              </a:p>
            </p:txBody>
          </p:sp>
          <p:pic>
            <p:nvPicPr>
              <p:cNvPr id="12" name="Grafik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983" y="1208285"/>
                <a:ext cx="900014" cy="39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Rechteck 9"/>
            <p:cNvSpPr>
              <a:spLocks noChangeArrowheads="1"/>
            </p:cNvSpPr>
            <p:nvPr/>
          </p:nvSpPr>
          <p:spPr bwMode="auto">
            <a:xfrm>
              <a:off x="-2306" y="2905680"/>
              <a:ext cx="3460228" cy="1232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J.-P. Tetienne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6, 6733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F. Najafi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6, 5873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</a:tabLst>
              </a:pPr>
              <a:r>
                <a:rPr lang="da-DK" altLang="en-US" sz="850" dirty="0">
                  <a:solidFill>
                    <a:prstClr val="black"/>
                  </a:solidFill>
                </a:rPr>
                <a:t>B. Bryant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Phys. Rev. B </a:t>
              </a:r>
              <a:r>
                <a:rPr lang="da-DK" altLang="en-US" sz="850" dirty="0">
                  <a:solidFill>
                    <a:prstClr val="black"/>
                  </a:solidFill>
                </a:rPr>
                <a:t>91, 134408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</a:tabLst>
              </a:pPr>
              <a:r>
                <a:rPr lang="da-DK" altLang="en-US" sz="850" dirty="0">
                  <a:solidFill>
                    <a:prstClr val="black"/>
                  </a:solidFill>
                </a:rPr>
                <a:t>J. Herranz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Nanotechnology</a:t>
              </a:r>
              <a:r>
                <a:rPr lang="da-DK" altLang="en-US" sz="850" dirty="0">
                  <a:solidFill>
                    <a:prstClr val="black"/>
                  </a:solidFill>
                </a:rPr>
                <a:t> 29, 195301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</a:tabLst>
              </a:pPr>
              <a:r>
                <a:rPr lang="da-DK" altLang="en-US" sz="850" dirty="0">
                  <a:solidFill>
                    <a:prstClr val="black"/>
                  </a:solidFill>
                </a:rPr>
                <a:t>T. S. Jespersen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Phys. Rev. B </a:t>
              </a:r>
              <a:r>
                <a:rPr lang="da-DK" altLang="en-US" sz="850" dirty="0">
                  <a:solidFill>
                    <a:prstClr val="black"/>
                  </a:solidFill>
                </a:rPr>
                <a:t>91, 041302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</a:tabLst>
              </a:pPr>
              <a:r>
                <a:rPr lang="da-DK" altLang="en-US" sz="850" dirty="0">
                  <a:solidFill>
                    <a:prstClr val="black"/>
                  </a:solidFill>
                </a:rPr>
                <a:t>V. Stepanov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Appl. Phys. Lett. </a:t>
              </a:r>
              <a:r>
                <a:rPr lang="da-DK" altLang="en-US" sz="850" dirty="0">
                  <a:solidFill>
                    <a:prstClr val="black"/>
                  </a:solidFill>
                </a:rPr>
                <a:t>106, 063111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  <a:tab pos="2152650" algn="l"/>
                </a:tabLst>
              </a:pPr>
              <a:r>
                <a:rPr lang="fr-FR" altLang="en-US" sz="850" dirty="0">
                  <a:solidFill>
                    <a:prstClr val="black"/>
                  </a:solidFill>
                </a:rPr>
                <a:t>T. </a:t>
              </a:r>
              <a:r>
                <a:rPr lang="fr-FR" altLang="en-US" sz="850" dirty="0" err="1">
                  <a:solidFill>
                    <a:prstClr val="black"/>
                  </a:solidFill>
                </a:rPr>
                <a:t>Häberle</a:t>
              </a:r>
              <a:r>
                <a:rPr lang="fr-FR" altLang="en-US" sz="850" dirty="0">
                  <a:solidFill>
                    <a:prstClr val="black"/>
                  </a:solidFill>
                </a:rPr>
                <a:t> </a:t>
              </a:r>
              <a:r>
                <a:rPr lang="fr-FR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fr-FR" altLang="en-US" sz="850" dirty="0">
                  <a:solidFill>
                    <a:prstClr val="black"/>
                  </a:solidFill>
                </a:rPr>
                <a:t>, </a:t>
              </a:r>
              <a:r>
                <a:rPr lang="fr-FR" altLang="en-US" sz="850" dirty="0">
                  <a:solidFill>
                    <a:srgbClr val="EC7404"/>
                  </a:solidFill>
                </a:rPr>
                <a:t>Nature </a:t>
              </a:r>
              <a:r>
                <a:rPr lang="fr-FR" altLang="en-US" sz="850" dirty="0" err="1">
                  <a:solidFill>
                    <a:srgbClr val="EC7404"/>
                  </a:solidFill>
                </a:rPr>
                <a:t>Nanotechnology</a:t>
              </a:r>
              <a:r>
                <a:rPr lang="fr-FR" altLang="en-US" sz="850" dirty="0">
                  <a:solidFill>
                    <a:srgbClr val="EC7404"/>
                  </a:solidFill>
                </a:rPr>
                <a:t> </a:t>
              </a:r>
              <a:r>
                <a:rPr lang="fr-FR" altLang="en-US" sz="850" dirty="0">
                  <a:solidFill>
                    <a:prstClr val="black"/>
                  </a:solidFill>
                </a:rPr>
                <a:t>10, 125–128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  <a:tab pos="2152650" algn="l"/>
                  <a:tab pos="2508250" algn="l"/>
                </a:tabLst>
              </a:pPr>
              <a:r>
                <a:rPr lang="fr-FR" altLang="en-US" sz="850" dirty="0">
                  <a:solidFill>
                    <a:prstClr val="black"/>
                  </a:solidFill>
                </a:rPr>
                <a:t>D. </a:t>
              </a:r>
              <a:r>
                <a:rPr lang="fr-FR" altLang="en-US" sz="850" dirty="0" err="1">
                  <a:solidFill>
                    <a:prstClr val="black"/>
                  </a:solidFill>
                </a:rPr>
                <a:t>Rugar</a:t>
              </a:r>
              <a:r>
                <a:rPr lang="fr-FR" altLang="en-US" sz="850" dirty="0">
                  <a:solidFill>
                    <a:prstClr val="black"/>
                  </a:solidFill>
                </a:rPr>
                <a:t> </a:t>
              </a:r>
              <a:r>
                <a:rPr lang="fr-FR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fr-FR" altLang="en-US" sz="850" dirty="0">
                  <a:solidFill>
                    <a:prstClr val="black"/>
                  </a:solidFill>
                </a:rPr>
                <a:t>, </a:t>
              </a:r>
              <a:r>
                <a:rPr lang="fr-FR" altLang="en-US" sz="850" dirty="0">
                  <a:solidFill>
                    <a:srgbClr val="EC7404"/>
                  </a:solidFill>
                </a:rPr>
                <a:t>Nature </a:t>
              </a:r>
              <a:r>
                <a:rPr lang="fr-FR" altLang="en-US" sz="850" dirty="0" err="1">
                  <a:solidFill>
                    <a:srgbClr val="EC7404"/>
                  </a:solidFill>
                </a:rPr>
                <a:t>Nanotechnology</a:t>
              </a:r>
              <a:r>
                <a:rPr lang="fr-FR" altLang="en-US" sz="850" dirty="0">
                  <a:solidFill>
                    <a:srgbClr val="EC7404"/>
                  </a:solidFill>
                </a:rPr>
                <a:t> </a:t>
              </a:r>
              <a:r>
                <a:rPr lang="fr-FR" altLang="en-US" sz="850" dirty="0">
                  <a:solidFill>
                    <a:prstClr val="black"/>
                  </a:solidFill>
                </a:rPr>
                <a:t>10, 120–124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978563" y="838348"/>
            <a:ext cx="3193602" cy="1328336"/>
            <a:chOff x="3262351" y="817800"/>
            <a:chExt cx="3193602" cy="1328336"/>
          </a:xfrm>
        </p:grpSpPr>
        <p:sp>
          <p:nvSpPr>
            <p:cNvPr id="13" name="Rechteck 12"/>
            <p:cNvSpPr>
              <a:spLocks noChangeArrowheads="1"/>
            </p:cNvSpPr>
            <p:nvPr/>
          </p:nvSpPr>
          <p:spPr bwMode="auto">
            <a:xfrm>
              <a:off x="3262351" y="1057761"/>
              <a:ext cx="3193602" cy="108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fr-FR" altLang="en-US" sz="850" dirty="0">
                  <a:solidFill>
                    <a:prstClr val="black"/>
                  </a:solidFill>
                </a:rPr>
                <a:t>J.-P. </a:t>
              </a:r>
              <a:r>
                <a:rPr lang="fr-FR" altLang="en-US" sz="850" dirty="0" err="1">
                  <a:solidFill>
                    <a:prstClr val="black"/>
                  </a:solidFill>
                </a:rPr>
                <a:t>Tetienne</a:t>
              </a:r>
              <a:r>
                <a:rPr lang="fr-FR" altLang="en-US" sz="850" dirty="0">
                  <a:solidFill>
                    <a:prstClr val="black"/>
                  </a:solidFill>
                </a:rPr>
                <a:t> </a:t>
              </a:r>
              <a:r>
                <a:rPr lang="fr-FR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fr-FR" altLang="en-US" sz="850" dirty="0">
                  <a:solidFill>
                    <a:prstClr val="black"/>
                  </a:solidFill>
                </a:rPr>
                <a:t>, </a:t>
              </a:r>
              <a:r>
                <a:rPr lang="fr-FR" altLang="en-US" sz="850" dirty="0">
                  <a:solidFill>
                    <a:srgbClr val="EC7404"/>
                  </a:solidFill>
                </a:rPr>
                <a:t>Science</a:t>
              </a:r>
              <a:r>
                <a:rPr lang="fr-FR" altLang="en-US" sz="850" b="1" dirty="0">
                  <a:solidFill>
                    <a:prstClr val="black"/>
                  </a:solidFill>
                </a:rPr>
                <a:t> </a:t>
              </a:r>
              <a:r>
                <a:rPr lang="fr-FR" altLang="en-US" sz="850" dirty="0">
                  <a:solidFill>
                    <a:prstClr val="black"/>
                  </a:solidFill>
                </a:rPr>
                <a:t>344, 1366-1369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it-IT" altLang="en-US" sz="850" dirty="0">
                  <a:solidFill>
                    <a:prstClr val="black"/>
                  </a:solidFill>
                </a:rPr>
                <a:t>M. </a:t>
              </a:r>
              <a:r>
                <a:rPr lang="it-IT" altLang="en-US" sz="850" dirty="0" err="1">
                  <a:solidFill>
                    <a:prstClr val="black"/>
                  </a:solidFill>
                </a:rPr>
                <a:t>Montinaro</a:t>
              </a:r>
              <a:r>
                <a:rPr lang="it-IT" altLang="en-US" sz="850" dirty="0">
                  <a:solidFill>
                    <a:prstClr val="black"/>
                  </a:solidFill>
                </a:rPr>
                <a:t> </a:t>
              </a:r>
              <a:r>
                <a:rPr lang="it-IT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it-IT" altLang="en-US" sz="850" dirty="0">
                  <a:solidFill>
                    <a:prstClr val="black"/>
                  </a:solidFill>
                </a:rPr>
                <a:t>, </a:t>
              </a:r>
              <a:r>
                <a:rPr lang="it-IT" altLang="en-US" sz="850" dirty="0">
                  <a:solidFill>
                    <a:srgbClr val="EC7404"/>
                  </a:solidFill>
                </a:rPr>
                <a:t>Nano </a:t>
              </a:r>
              <a:r>
                <a:rPr lang="it-IT" altLang="en-US" sz="850" dirty="0" err="1">
                  <a:solidFill>
                    <a:srgbClr val="EC7404"/>
                  </a:solidFill>
                </a:rPr>
                <a:t>Letters</a:t>
              </a:r>
              <a:r>
                <a:rPr lang="it-IT" altLang="en-US" sz="850" dirty="0">
                  <a:solidFill>
                    <a:srgbClr val="EC7404"/>
                  </a:solidFill>
                </a:rPr>
                <a:t> </a:t>
              </a:r>
              <a:r>
                <a:rPr lang="it-IT" altLang="en-US" sz="850" dirty="0">
                  <a:solidFill>
                    <a:prstClr val="black"/>
                  </a:solidFill>
                </a:rPr>
                <a:t>14 (8), 4454–4460</a:t>
              </a:r>
              <a:endParaRPr lang="fr-FR" altLang="en-US" sz="850" dirty="0">
                <a:solidFill>
                  <a:prstClr val="black"/>
                </a:solidFill>
              </a:endParaRP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J. Rieger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e-DE" altLang="en-US" sz="850" dirty="0">
                  <a:solidFill>
                    <a:prstClr val="black"/>
                  </a:solidFill>
                </a:rPr>
                <a:t>5 3345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M.G. Tanner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Applied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Physics</a:t>
              </a:r>
              <a:r>
                <a:rPr lang="de-DE" altLang="en-US" sz="850" dirty="0">
                  <a:solidFill>
                    <a:srgbClr val="EC7404"/>
                  </a:solidFill>
                </a:rPr>
                <a:t> Letters </a:t>
              </a:r>
              <a:r>
                <a:rPr lang="de-DE" altLang="en-US" sz="850" dirty="0">
                  <a:solidFill>
                    <a:prstClr val="black"/>
                  </a:solidFill>
                </a:rPr>
                <a:t>104 063503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A.K. Nowak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e-DE" altLang="en-US" sz="850" dirty="0">
                  <a:solidFill>
                    <a:prstClr val="black"/>
                  </a:solidFill>
                </a:rPr>
                <a:t>5 3240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M. </a:t>
              </a:r>
              <a:r>
                <a:rPr lang="de-DE" altLang="en-US" sz="850" dirty="0" err="1">
                  <a:solidFill>
                    <a:prstClr val="black"/>
                  </a:solidFill>
                </a:rPr>
                <a:t>Timmermans</a:t>
              </a:r>
              <a:r>
                <a:rPr lang="de-DE" altLang="en-US" sz="850" dirty="0">
                  <a:solidFill>
                    <a:prstClr val="black"/>
                  </a:solidFill>
                </a:rPr>
                <a:t>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ACS Nano </a:t>
              </a:r>
              <a:r>
                <a:rPr lang="de-DE" altLang="en-US" sz="850" dirty="0">
                  <a:solidFill>
                    <a:prstClr val="black"/>
                  </a:solidFill>
                </a:rPr>
                <a:t>8 2782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A. </a:t>
              </a:r>
              <a:r>
                <a:rPr lang="de-DE" altLang="en-US" sz="850" dirty="0" err="1">
                  <a:solidFill>
                    <a:prstClr val="black"/>
                  </a:solidFill>
                </a:rPr>
                <a:t>Dréau</a:t>
              </a:r>
              <a:r>
                <a:rPr lang="de-DE" altLang="en-US" sz="850" dirty="0">
                  <a:solidFill>
                    <a:prstClr val="black"/>
                  </a:solidFill>
                </a:rPr>
                <a:t>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Phys.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Rev</a:t>
              </a:r>
              <a:r>
                <a:rPr lang="de-DE" altLang="en-US" sz="850" dirty="0">
                  <a:solidFill>
                    <a:srgbClr val="EC7404"/>
                  </a:solidFill>
                </a:rPr>
                <a:t>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Lett</a:t>
              </a:r>
              <a:r>
                <a:rPr lang="de-DE" altLang="en-US" sz="850" dirty="0">
                  <a:solidFill>
                    <a:srgbClr val="EC7404"/>
                  </a:solidFill>
                </a:rPr>
                <a:t>. 113</a:t>
              </a:r>
              <a:r>
                <a:rPr lang="de-DE" altLang="en-US" sz="850" dirty="0">
                  <a:solidFill>
                    <a:prstClr val="black"/>
                  </a:solidFill>
                </a:rPr>
                <a:t>, 137601</a:t>
              </a:r>
            </a:p>
          </p:txBody>
        </p:sp>
        <p:grpSp>
          <p:nvGrpSpPr>
            <p:cNvPr id="14" name="Gruppieren 13"/>
            <p:cNvGrpSpPr/>
            <p:nvPr/>
          </p:nvGrpSpPr>
          <p:grpSpPr>
            <a:xfrm>
              <a:off x="3299176" y="817800"/>
              <a:ext cx="900000" cy="269506"/>
              <a:chOff x="552369" y="2976070"/>
              <a:chExt cx="900000" cy="269506"/>
            </a:xfrm>
          </p:grpSpPr>
          <p:sp>
            <p:nvSpPr>
              <p:cNvPr id="15" name="Rechteck 14"/>
              <p:cNvSpPr>
                <a:spLocks noChangeArrowheads="1"/>
              </p:cNvSpPr>
              <p:nvPr/>
            </p:nvSpPr>
            <p:spPr bwMode="auto">
              <a:xfrm>
                <a:off x="553577" y="2976070"/>
                <a:ext cx="571008" cy="258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da-DK" altLang="en-US" sz="900" dirty="0">
                    <a:solidFill>
                      <a:srgbClr val="EC7404"/>
                    </a:solidFill>
                  </a:rPr>
                  <a:t>2014</a:t>
                </a:r>
              </a:p>
            </p:txBody>
          </p:sp>
          <p:pic>
            <p:nvPicPr>
              <p:cNvPr id="16" name="Grafik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2369" y="3205661"/>
                <a:ext cx="900000" cy="39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7" name="Gruppieren 16"/>
          <p:cNvGrpSpPr/>
          <p:nvPr/>
        </p:nvGrpSpPr>
        <p:grpSpPr>
          <a:xfrm>
            <a:off x="206121" y="863367"/>
            <a:ext cx="3356064" cy="1326000"/>
            <a:chOff x="161341" y="4529843"/>
            <a:chExt cx="3356064" cy="1326000"/>
          </a:xfrm>
        </p:grpSpPr>
        <p:sp>
          <p:nvSpPr>
            <p:cNvPr id="18" name="Rechteck 17"/>
            <p:cNvSpPr>
              <a:spLocks noChangeArrowheads="1"/>
            </p:cNvSpPr>
            <p:nvPr/>
          </p:nvSpPr>
          <p:spPr bwMode="auto">
            <a:xfrm>
              <a:off x="186281" y="4756311"/>
              <a:ext cx="3331124" cy="109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P.J.W. Moll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Nature Materials </a:t>
              </a:r>
              <a:r>
                <a:rPr lang="de-DE" altLang="en-US" sz="850" dirty="0">
                  <a:solidFill>
                    <a:prstClr val="black"/>
                  </a:solidFill>
                </a:rPr>
                <a:t>12, 134–138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O. </a:t>
              </a:r>
              <a:r>
                <a:rPr lang="de-DE" altLang="en-US" sz="850" dirty="0" err="1">
                  <a:solidFill>
                    <a:prstClr val="black"/>
                  </a:solidFill>
                </a:rPr>
                <a:t>Gazzanoet</a:t>
              </a:r>
              <a:r>
                <a:rPr lang="de-DE" altLang="en-US" sz="850" dirty="0">
                  <a:solidFill>
                    <a:prstClr val="black"/>
                  </a:solidFill>
                </a:rPr>
                <a:t>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e-DE" altLang="en-US" sz="850" dirty="0">
                  <a:solidFill>
                    <a:prstClr val="black"/>
                  </a:solidFill>
                </a:rPr>
                <a:t>4, 1425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W. E. </a:t>
              </a:r>
              <a:r>
                <a:rPr lang="de-DE" altLang="en-US" sz="850" dirty="0" err="1">
                  <a:solidFill>
                    <a:prstClr val="black"/>
                  </a:solidFill>
                </a:rPr>
                <a:t>Shankset</a:t>
              </a:r>
              <a:r>
                <a:rPr lang="de-DE" altLang="en-US" sz="850" dirty="0">
                  <a:solidFill>
                    <a:prstClr val="black"/>
                  </a:solidFill>
                </a:rPr>
                <a:t>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e-DE" altLang="en-US" sz="850" dirty="0">
                  <a:solidFill>
                    <a:prstClr val="black"/>
                  </a:solidFill>
                </a:rPr>
                <a:t>4, 1991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L. </a:t>
              </a:r>
              <a:r>
                <a:rPr lang="de-DE" altLang="en-US" sz="850" dirty="0" err="1">
                  <a:solidFill>
                    <a:prstClr val="black"/>
                  </a:solidFill>
                </a:rPr>
                <a:t>Rondin</a:t>
              </a:r>
              <a:r>
                <a:rPr lang="de-DE" altLang="en-US" sz="850" dirty="0">
                  <a:solidFill>
                    <a:prstClr val="black"/>
                  </a:solidFill>
                </a:rPr>
                <a:t>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e-DE" altLang="en-US" sz="850" dirty="0">
                  <a:solidFill>
                    <a:prstClr val="black"/>
                  </a:solidFill>
                </a:rPr>
                <a:t>4, 2279 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R.J. </a:t>
              </a:r>
              <a:r>
                <a:rPr lang="de-DE" altLang="en-US" sz="850" dirty="0" err="1">
                  <a:solidFill>
                    <a:prstClr val="black"/>
                  </a:solidFill>
                </a:rPr>
                <a:t>Warburton</a:t>
              </a:r>
              <a:r>
                <a:rPr lang="de-DE" altLang="en-US" sz="850" dirty="0"/>
                <a:t>,</a:t>
              </a:r>
              <a:r>
                <a:rPr lang="de-DE" altLang="en-US" sz="850" dirty="0">
                  <a:solidFill>
                    <a:srgbClr val="EC7404"/>
                  </a:solidFill>
                </a:rPr>
                <a:t> Nature Materials </a:t>
              </a:r>
              <a:r>
                <a:rPr lang="de-DE" altLang="en-US" sz="850" dirty="0">
                  <a:solidFill>
                    <a:prstClr val="black"/>
                  </a:solidFill>
                </a:rPr>
                <a:t>12, 483–493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Y.-M. </a:t>
              </a:r>
              <a:r>
                <a:rPr lang="de-DE" altLang="en-US" sz="850" dirty="0" err="1">
                  <a:solidFill>
                    <a:prstClr val="black"/>
                  </a:solidFill>
                </a:rPr>
                <a:t>Heet</a:t>
              </a:r>
              <a:r>
                <a:rPr lang="de-DE" altLang="en-US" sz="850" dirty="0">
                  <a:solidFill>
                    <a:prstClr val="black"/>
                  </a:solidFill>
                </a:rPr>
                <a:t>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Nature Nanotechnology </a:t>
              </a:r>
              <a:r>
                <a:rPr lang="de-DE" altLang="en-US" sz="850" dirty="0">
                  <a:solidFill>
                    <a:prstClr val="black"/>
                  </a:solidFill>
                </a:rPr>
                <a:t>8, 213-217</a:t>
              </a:r>
            </a:p>
            <a:p>
              <a:pPr eaLnBrk="1" hangingPunct="1">
                <a:lnSpc>
                  <a:spcPct val="110000"/>
                </a:lnSpc>
                <a:tabLst>
                  <a:tab pos="355600" algn="l"/>
                  <a:tab pos="720725" algn="l"/>
                  <a:tab pos="1076325" algn="l"/>
                  <a:tab pos="1431925" algn="l"/>
                  <a:tab pos="1797050" algn="l"/>
                </a:tabLst>
              </a:pPr>
              <a:r>
                <a:rPr lang="de-DE" altLang="en-US" sz="850" dirty="0">
                  <a:solidFill>
                    <a:prstClr val="black"/>
                  </a:solidFill>
                </a:rPr>
                <a:t>A. </a:t>
              </a:r>
              <a:r>
                <a:rPr lang="de-DE" altLang="en-US" sz="850" dirty="0" err="1">
                  <a:solidFill>
                    <a:prstClr val="black"/>
                  </a:solidFill>
                </a:rPr>
                <a:t>Dréau</a:t>
              </a:r>
              <a:r>
                <a:rPr lang="de-DE" altLang="en-US" sz="850" dirty="0">
                  <a:solidFill>
                    <a:prstClr val="black"/>
                  </a:solidFill>
                </a:rPr>
                <a:t>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Phys.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Rev</a:t>
              </a:r>
              <a:r>
                <a:rPr lang="de-DE" altLang="en-US" sz="850" dirty="0">
                  <a:solidFill>
                    <a:srgbClr val="EC7404"/>
                  </a:solidFill>
                </a:rPr>
                <a:t>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Lett</a:t>
              </a:r>
              <a:r>
                <a:rPr lang="de-DE" altLang="en-US" sz="850" dirty="0">
                  <a:solidFill>
                    <a:srgbClr val="EC7404"/>
                  </a:solidFill>
                </a:rPr>
                <a:t>. 113</a:t>
              </a:r>
              <a:r>
                <a:rPr lang="de-DE" altLang="en-US" sz="850" dirty="0">
                  <a:solidFill>
                    <a:prstClr val="black"/>
                  </a:solidFill>
                </a:rPr>
                <a:t>, 137601</a:t>
              </a:r>
            </a:p>
          </p:txBody>
        </p:sp>
        <p:grpSp>
          <p:nvGrpSpPr>
            <p:cNvPr id="19" name="Gruppieren 18"/>
            <p:cNvGrpSpPr/>
            <p:nvPr/>
          </p:nvGrpSpPr>
          <p:grpSpPr>
            <a:xfrm>
              <a:off x="161341" y="4529843"/>
              <a:ext cx="737240" cy="258532"/>
              <a:chOff x="987989" y="4553365"/>
              <a:chExt cx="900000" cy="258532"/>
            </a:xfrm>
          </p:grpSpPr>
          <p:sp>
            <p:nvSpPr>
              <p:cNvPr id="20" name="Rechteck 19"/>
              <p:cNvSpPr>
                <a:spLocks noChangeArrowheads="1"/>
              </p:cNvSpPr>
              <p:nvPr/>
            </p:nvSpPr>
            <p:spPr bwMode="auto">
              <a:xfrm>
                <a:off x="1028655" y="4553365"/>
                <a:ext cx="571008" cy="258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da-DK" altLang="en-US" sz="900" dirty="0">
                    <a:solidFill>
                      <a:srgbClr val="EC7404"/>
                    </a:solidFill>
                  </a:rPr>
                  <a:t>2013</a:t>
                </a:r>
              </a:p>
            </p:txBody>
          </p:sp>
          <p:pic>
            <p:nvPicPr>
              <p:cNvPr id="21" name="Grafik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7989" y="4749885"/>
                <a:ext cx="900000" cy="39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2" name="Gruppieren 21"/>
          <p:cNvGrpSpPr/>
          <p:nvPr/>
        </p:nvGrpSpPr>
        <p:grpSpPr>
          <a:xfrm>
            <a:off x="8459103" y="837230"/>
            <a:ext cx="4609635" cy="1373002"/>
            <a:chOff x="3854607" y="2700137"/>
            <a:chExt cx="4609635" cy="1373002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3871083" y="2700137"/>
              <a:ext cx="900000" cy="258532"/>
              <a:chOff x="230037" y="1000713"/>
              <a:chExt cx="900000" cy="258532"/>
            </a:xfrm>
          </p:grpSpPr>
          <p:sp>
            <p:nvSpPr>
              <p:cNvPr id="25" name="Rechteck 24"/>
              <p:cNvSpPr>
                <a:spLocks noChangeArrowheads="1"/>
              </p:cNvSpPr>
              <p:nvPr/>
            </p:nvSpPr>
            <p:spPr bwMode="auto">
              <a:xfrm>
                <a:off x="230037" y="1000713"/>
                <a:ext cx="571008" cy="258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da-DK" altLang="en-US" sz="900" dirty="0">
                    <a:solidFill>
                      <a:srgbClr val="EC7404"/>
                    </a:solidFill>
                  </a:rPr>
                  <a:t>2016</a:t>
                </a:r>
              </a:p>
            </p:txBody>
          </p:sp>
          <p:pic>
            <p:nvPicPr>
              <p:cNvPr id="26" name="Grafik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037" y="1208285"/>
                <a:ext cx="900000" cy="39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4" name="Rechteck 23"/>
            <p:cNvSpPr>
              <a:spLocks noChangeArrowheads="1"/>
            </p:cNvSpPr>
            <p:nvPr/>
          </p:nvSpPr>
          <p:spPr bwMode="auto">
            <a:xfrm>
              <a:off x="3854607" y="2973607"/>
              <a:ext cx="4609635" cy="109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M. Pelliccione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Nanotechnology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doi:10.1038/nnano.2016.68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X. Ding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Phys.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Rev</a:t>
              </a:r>
              <a:r>
                <a:rPr lang="de-DE" altLang="en-US" sz="850" dirty="0">
                  <a:solidFill>
                    <a:srgbClr val="EC7404"/>
                  </a:solidFill>
                </a:rPr>
                <a:t>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Lett</a:t>
              </a:r>
              <a:r>
                <a:rPr lang="de-DE" altLang="en-US" sz="850" dirty="0">
                  <a:solidFill>
                    <a:srgbClr val="EC7404"/>
                  </a:solidFill>
                </a:rPr>
                <a:t>. </a:t>
              </a:r>
              <a:r>
                <a:rPr lang="de-DE" altLang="en-US" sz="850" dirty="0">
                  <a:solidFill>
                    <a:prstClr val="black"/>
                  </a:solidFill>
                </a:rPr>
                <a:t>doi:10.1103/physrevlett.116.020401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H. Wang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Phys.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Rev</a:t>
              </a:r>
              <a:r>
                <a:rPr lang="de-DE" altLang="en-US" sz="850" dirty="0">
                  <a:solidFill>
                    <a:srgbClr val="EC7404"/>
                  </a:solidFill>
                </a:rPr>
                <a:t>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Lett</a:t>
              </a:r>
              <a:r>
                <a:rPr lang="de-DE" altLang="en-US" sz="850" dirty="0">
                  <a:solidFill>
                    <a:srgbClr val="EC7404"/>
                  </a:solidFill>
                </a:rPr>
                <a:t>.  </a:t>
              </a:r>
              <a:r>
                <a:rPr lang="de-DE" altLang="en-US" sz="850" dirty="0" err="1">
                  <a:solidFill>
                    <a:prstClr val="black"/>
                  </a:solidFill>
                </a:rPr>
                <a:t>doi</a:t>
              </a:r>
              <a:r>
                <a:rPr lang="de-DE" altLang="en-US" sz="850" dirty="0">
                  <a:solidFill>
                    <a:prstClr val="black"/>
                  </a:solidFill>
                </a:rPr>
                <a:t>: 10.1103/physrevlett.116.213601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Y. He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Phys.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Rev</a:t>
              </a:r>
              <a:r>
                <a:rPr lang="de-DE" altLang="en-US" sz="850" dirty="0">
                  <a:solidFill>
                    <a:srgbClr val="EC7404"/>
                  </a:solidFill>
                </a:rPr>
                <a:t>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Lett</a:t>
              </a:r>
              <a:r>
                <a:rPr lang="de-DE" altLang="en-US" sz="850" dirty="0">
                  <a:solidFill>
                    <a:srgbClr val="EC7404"/>
                  </a:solidFill>
                </a:rPr>
                <a:t>.  </a:t>
              </a:r>
              <a:r>
                <a:rPr lang="de-DE" altLang="en-US" sz="850" dirty="0">
                  <a:solidFill>
                    <a:prstClr val="black"/>
                  </a:solidFill>
                </a:rPr>
                <a:t>doi:10.1103/PhysRevLett.118.190501</a:t>
              </a:r>
              <a:endParaRPr lang="da-DK" altLang="en-US" sz="850" dirty="0">
                <a:solidFill>
                  <a:prstClr val="black"/>
                </a:solidFill>
              </a:endParaRP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T. Hümmer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 doi: 10.1038/ncomms12155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S. Shuo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Nanotechnology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10.1038/nnano.2015.334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L. Thiel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Nanotechnology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10.1038/nnano.2016.63</a:t>
              </a: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06121" y="2173729"/>
            <a:ext cx="3776007" cy="1389626"/>
            <a:chOff x="169007" y="995478"/>
            <a:chExt cx="3776007" cy="1389626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185481" y="995478"/>
              <a:ext cx="737240" cy="247487"/>
              <a:chOff x="230037" y="1000713"/>
              <a:chExt cx="900000" cy="247487"/>
            </a:xfrm>
          </p:grpSpPr>
          <p:sp>
            <p:nvSpPr>
              <p:cNvPr id="30" name="Rechteck 29"/>
              <p:cNvSpPr>
                <a:spLocks noChangeArrowheads="1"/>
              </p:cNvSpPr>
              <p:nvPr/>
            </p:nvSpPr>
            <p:spPr bwMode="auto">
              <a:xfrm>
                <a:off x="230037" y="1000713"/>
                <a:ext cx="571008" cy="243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da-DK" altLang="en-US" sz="900" dirty="0">
                    <a:solidFill>
                      <a:srgbClr val="EC7404"/>
                    </a:solidFill>
                  </a:rPr>
                  <a:t>2017</a:t>
                </a:r>
              </a:p>
            </p:txBody>
          </p:sp>
          <p:pic>
            <p:nvPicPr>
              <p:cNvPr id="31" name="Grafik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037" y="1208285"/>
                <a:ext cx="900000" cy="39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9" name="Rechteck 28"/>
            <p:cNvSpPr>
              <a:spLocks noChangeArrowheads="1"/>
            </p:cNvSpPr>
            <p:nvPr/>
          </p:nvSpPr>
          <p:spPr bwMode="auto">
            <a:xfrm>
              <a:off x="169007" y="1285572"/>
              <a:ext cx="3776007" cy="109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A. Kinikar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Nanotechnology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10.1038/nnano.2017.24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B. Wu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10.1038/ncomms14480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G. Wang </a:t>
              </a:r>
              <a:r>
                <a:rPr lang="de-DE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e-DE" altLang="en-US" sz="850" dirty="0">
                  <a:solidFill>
                    <a:prstClr val="black"/>
                  </a:solidFill>
                </a:rPr>
                <a:t>, </a:t>
              </a:r>
              <a:r>
                <a:rPr lang="de-DE" altLang="en-US" sz="850" dirty="0">
                  <a:solidFill>
                    <a:srgbClr val="EC7404"/>
                  </a:solidFill>
                </a:rPr>
                <a:t>Phys.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Rev</a:t>
              </a:r>
              <a:r>
                <a:rPr lang="de-DE" altLang="en-US" sz="850" dirty="0">
                  <a:solidFill>
                    <a:srgbClr val="EC7404"/>
                  </a:solidFill>
                </a:rPr>
                <a:t>. </a:t>
              </a:r>
              <a:r>
                <a:rPr lang="de-DE" altLang="en-US" sz="850" dirty="0" err="1">
                  <a:solidFill>
                    <a:srgbClr val="EC7404"/>
                  </a:solidFill>
                </a:rPr>
                <a:t>Lett</a:t>
              </a:r>
              <a:r>
                <a:rPr lang="de-DE" altLang="en-US" sz="850" dirty="0">
                  <a:solidFill>
                    <a:srgbClr val="EC7404"/>
                  </a:solidFill>
                </a:rPr>
                <a:t>.  </a:t>
              </a:r>
              <a:r>
                <a:rPr lang="de-DE" altLang="en-US" sz="850" dirty="0">
                  <a:solidFill>
                    <a:prstClr val="black"/>
                  </a:solidFill>
                </a:rPr>
                <a:t>doi:10.1103/PhysRevLett.119.047401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M. Manca 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doi:10.1038/ncomms14927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A. Neumann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Nanotechnology </a:t>
              </a:r>
              <a:r>
                <a:rPr lang="da-DK" altLang="en-US" sz="850" dirty="0">
                  <a:solidFill>
                    <a:prstClr val="black"/>
                  </a:solidFill>
                </a:rPr>
                <a:t> doi: 10.1038/nnano.2016.282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Y. Luo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doi:10.1038/s41467-017-01777-w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I. Gross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10.1038/nature23656</a:t>
              </a: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4207780" y="2180729"/>
            <a:ext cx="4015310" cy="1381313"/>
            <a:chOff x="3928541" y="999458"/>
            <a:chExt cx="4015310" cy="1381313"/>
          </a:xfrm>
        </p:grpSpPr>
        <p:grpSp>
          <p:nvGrpSpPr>
            <p:cNvPr id="33" name="Gruppieren 32"/>
            <p:cNvGrpSpPr/>
            <p:nvPr/>
          </p:nvGrpSpPr>
          <p:grpSpPr>
            <a:xfrm>
              <a:off x="3945014" y="999458"/>
              <a:ext cx="900000" cy="247487"/>
              <a:chOff x="230037" y="1000713"/>
              <a:chExt cx="900000" cy="247487"/>
            </a:xfrm>
          </p:grpSpPr>
          <p:sp>
            <p:nvSpPr>
              <p:cNvPr id="35" name="Rechteck 34"/>
              <p:cNvSpPr>
                <a:spLocks noChangeArrowheads="1"/>
              </p:cNvSpPr>
              <p:nvPr/>
            </p:nvSpPr>
            <p:spPr bwMode="auto">
              <a:xfrm>
                <a:off x="230037" y="1000713"/>
                <a:ext cx="571008" cy="243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da-DK" altLang="en-US" sz="900" dirty="0">
                    <a:solidFill>
                      <a:srgbClr val="EC7404"/>
                    </a:solidFill>
                  </a:rPr>
                  <a:t>2018</a:t>
                </a:r>
              </a:p>
            </p:txBody>
          </p:sp>
          <p:pic>
            <p:nvPicPr>
              <p:cNvPr id="36" name="Grafik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037" y="1208285"/>
                <a:ext cx="900000" cy="39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4" name="Rechteck 33"/>
            <p:cNvSpPr>
              <a:spLocks noChangeArrowheads="1"/>
            </p:cNvSpPr>
            <p:nvPr/>
          </p:nvSpPr>
          <p:spPr bwMode="auto">
            <a:xfrm>
              <a:off x="3928541" y="1281239"/>
              <a:ext cx="4015310" cy="109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S. Jiang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Materials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10.1038/s41563-018-0040-6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S. Jiang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Nanotechnology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10.1038/s41565-018-0135-x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M. Massicotte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doi:10.1038/s41467-018-03864-y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L. Camenzind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doi:10.1038/s41467-018-05879-x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M. Serra-Garcia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10.1038/nature25156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D. Zhu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Nanotechnology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10.1038/s41565-018-0160-9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J. Lopez-Cabrelles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Chemistry 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10.1038/s41557-018-0113-9</a:t>
              </a: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206121" y="3599087"/>
            <a:ext cx="4228818" cy="1381313"/>
            <a:chOff x="8068891" y="1002464"/>
            <a:chExt cx="4228818" cy="1381313"/>
          </a:xfrm>
        </p:grpSpPr>
        <p:grpSp>
          <p:nvGrpSpPr>
            <p:cNvPr id="38" name="Gruppieren 37"/>
            <p:cNvGrpSpPr/>
            <p:nvPr/>
          </p:nvGrpSpPr>
          <p:grpSpPr>
            <a:xfrm>
              <a:off x="8136164" y="1002464"/>
              <a:ext cx="900000" cy="247487"/>
              <a:chOff x="230037" y="1000713"/>
              <a:chExt cx="900000" cy="247487"/>
            </a:xfrm>
          </p:grpSpPr>
          <p:sp>
            <p:nvSpPr>
              <p:cNvPr id="40" name="Rechteck 39"/>
              <p:cNvSpPr>
                <a:spLocks noChangeArrowheads="1"/>
              </p:cNvSpPr>
              <p:nvPr/>
            </p:nvSpPr>
            <p:spPr bwMode="auto">
              <a:xfrm>
                <a:off x="230037" y="1000713"/>
                <a:ext cx="571008" cy="243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da-DK" altLang="en-US" sz="900" dirty="0">
                    <a:solidFill>
                      <a:srgbClr val="EC7404"/>
                    </a:solidFill>
                  </a:rPr>
                  <a:t>2019</a:t>
                </a:r>
              </a:p>
            </p:txBody>
          </p:sp>
          <p:pic>
            <p:nvPicPr>
              <p:cNvPr id="41" name="Grafik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037" y="1208285"/>
                <a:ext cx="900000" cy="39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9" name="Rechteck 38"/>
            <p:cNvSpPr>
              <a:spLocks noChangeArrowheads="1"/>
            </p:cNvSpPr>
            <p:nvPr/>
          </p:nvSpPr>
          <p:spPr bwMode="auto">
            <a:xfrm>
              <a:off x="8068891" y="1284245"/>
              <a:ext cx="4228818" cy="109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G. Munoz-Matutano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Materials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10.1038/s41563-019-0281-z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Y. J. Chung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it-IT" altLang="en-US" sz="850" dirty="0">
                  <a:solidFill>
                    <a:srgbClr val="EC7404"/>
                  </a:solidFill>
                </a:rPr>
                <a:t>Nano </a:t>
              </a:r>
              <a:r>
                <a:rPr lang="it-IT" altLang="en-US" sz="850" dirty="0" err="1">
                  <a:solidFill>
                    <a:srgbClr val="EC7404"/>
                  </a:solidFill>
                </a:rPr>
                <a:t>Letters</a:t>
              </a:r>
              <a:r>
                <a:rPr lang="it-IT" altLang="en-US" sz="850" dirty="0">
                  <a:solidFill>
                    <a:srgbClr val="EC7404"/>
                  </a:solidFill>
                </a:rPr>
                <a:t> 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10.1021/acs.nanolett.8b05047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P. Schönherr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it-IT" altLang="en-US" sz="850" dirty="0">
                  <a:solidFill>
                    <a:srgbClr val="EC7404"/>
                  </a:solidFill>
                </a:rPr>
                <a:t>Nano </a:t>
              </a:r>
              <a:r>
                <a:rPr lang="it-IT" altLang="en-US" sz="850" dirty="0" err="1">
                  <a:solidFill>
                    <a:srgbClr val="EC7404"/>
                  </a:solidFill>
                </a:rPr>
                <a:t>Letters</a:t>
              </a:r>
              <a:r>
                <a:rPr lang="it-IT" altLang="en-US" sz="850" dirty="0">
                  <a:solidFill>
                    <a:srgbClr val="EC7404"/>
                  </a:solidFill>
                </a:rPr>
                <a:t>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10.1021/acs.nanolett.8b04608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K. R. Joshi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Physical Review Applied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10.1103/physrevapplied.11.014035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S. Kolatschek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Journal of Applied Physics 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10.1063/1.5050344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J. Qian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Optics Express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10.1364/oe.27.004845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P. Wang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Review of Scientific Instruments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10.1063/1.5083994</a:t>
              </a:r>
            </a:p>
          </p:txBody>
        </p:sp>
      </p:grpSp>
      <p:sp>
        <p:nvSpPr>
          <p:cNvPr id="43" name="Text Box 133"/>
          <p:cNvSpPr txBox="1">
            <a:spLocks noChangeArrowheads="1"/>
          </p:cNvSpPr>
          <p:nvPr/>
        </p:nvSpPr>
        <p:spPr bwMode="auto">
          <a:xfrm>
            <a:off x="9109200" y="2575029"/>
            <a:ext cx="2623459" cy="1976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" tIns="10800" rIns="18000" bIns="108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13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more than</a:t>
            </a:r>
          </a:p>
          <a:p>
            <a:pPr algn="r" eaLnBrk="1" hangingPunct="1"/>
            <a:r>
              <a:rPr lang="de-DE" altLang="de-DE" sz="9000" dirty="0">
                <a:solidFill>
                  <a:srgbClr val="EC7404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160</a:t>
            </a:r>
          </a:p>
          <a:p>
            <a:pPr algn="r" eaLnBrk="1" hangingPunct="1">
              <a:lnSpc>
                <a:spcPct val="120000"/>
              </a:lnSpc>
            </a:pPr>
            <a:r>
              <a:rPr lang="en-US" altLang="de-DE" sz="12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publications in </a:t>
            </a:r>
            <a:br>
              <a:rPr lang="en-US" altLang="de-DE" sz="12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br>
            <a:r>
              <a:rPr lang="en-US" altLang="de-DE" sz="8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Science &amp; Nature </a:t>
            </a:r>
          </a:p>
        </p:txBody>
      </p:sp>
      <p:grpSp>
        <p:nvGrpSpPr>
          <p:cNvPr id="44" name="Gruppieren 3"/>
          <p:cNvGrpSpPr/>
          <p:nvPr/>
        </p:nvGrpSpPr>
        <p:grpSpPr>
          <a:xfrm>
            <a:off x="4639285" y="3605578"/>
            <a:ext cx="4228818" cy="3556524"/>
            <a:chOff x="8068891" y="1002464"/>
            <a:chExt cx="4228818" cy="3556524"/>
          </a:xfrm>
        </p:grpSpPr>
        <p:grpSp>
          <p:nvGrpSpPr>
            <p:cNvPr id="45" name="Gruppieren 4"/>
            <p:cNvGrpSpPr/>
            <p:nvPr/>
          </p:nvGrpSpPr>
          <p:grpSpPr>
            <a:xfrm>
              <a:off x="8136164" y="1002464"/>
              <a:ext cx="900000" cy="247487"/>
              <a:chOff x="230037" y="1000713"/>
              <a:chExt cx="900000" cy="247487"/>
            </a:xfrm>
          </p:grpSpPr>
          <p:sp>
            <p:nvSpPr>
              <p:cNvPr id="47" name="Rechteck 6"/>
              <p:cNvSpPr>
                <a:spLocks noChangeArrowheads="1"/>
              </p:cNvSpPr>
              <p:nvPr/>
            </p:nvSpPr>
            <p:spPr bwMode="auto">
              <a:xfrm>
                <a:off x="230037" y="1000713"/>
                <a:ext cx="795356" cy="243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da-DK" altLang="en-US" sz="900" dirty="0">
                    <a:solidFill>
                      <a:srgbClr val="EC7404"/>
                    </a:solidFill>
                  </a:rPr>
                  <a:t>2020 </a:t>
                </a:r>
              </a:p>
            </p:txBody>
          </p:sp>
          <p:pic>
            <p:nvPicPr>
              <p:cNvPr id="48" name="Grafik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037" y="1208285"/>
                <a:ext cx="900000" cy="39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6" name="Rechteck 5"/>
            <p:cNvSpPr>
              <a:spLocks noChangeArrowheads="1"/>
            </p:cNvSpPr>
            <p:nvPr/>
          </p:nvSpPr>
          <p:spPr bwMode="auto">
            <a:xfrm>
              <a:off x="8068891" y="1284245"/>
              <a:ext cx="4228818" cy="3274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Z. Dai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</a:t>
              </a:r>
              <a:r>
                <a:rPr lang="de-DE" sz="850" dirty="0"/>
                <a:t>0.1038/s41467-020-19913-4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A. Bylinkin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it-IT" altLang="en-US" sz="850" dirty="0">
                  <a:solidFill>
                    <a:srgbClr val="EC7404"/>
                  </a:solidFill>
                </a:rPr>
                <a:t>Nature </a:t>
              </a:r>
              <a:r>
                <a:rPr lang="it-IT" altLang="en-US" sz="850" dirty="0" err="1">
                  <a:solidFill>
                    <a:srgbClr val="EC7404"/>
                  </a:solidFill>
                </a:rPr>
                <a:t>Photonics</a:t>
              </a:r>
              <a:r>
                <a:rPr lang="it-IT" altLang="en-US" sz="850" dirty="0">
                  <a:solidFill>
                    <a:srgbClr val="EC7404"/>
                  </a:solidFill>
                </a:rPr>
                <a:t> 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/>
                <a:t>10.1038/s41566-020-00725-3          	             </a:t>
              </a:r>
              <a:r>
                <a:rPr lang="da-DK" sz="850" dirty="0">
                  <a:solidFill>
                    <a:prstClr val="black"/>
                  </a:solidFill>
                </a:rPr>
                <a:t>D. J. Rizzo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it-IT" altLang="en-US" sz="850" dirty="0">
                  <a:solidFill>
                    <a:srgbClr val="EC7404"/>
                  </a:solidFill>
                </a:rPr>
                <a:t>Nano </a:t>
              </a:r>
              <a:r>
                <a:rPr lang="it-IT" altLang="en-US" sz="850" dirty="0" err="1">
                  <a:solidFill>
                    <a:srgbClr val="EC7404"/>
                  </a:solidFill>
                </a:rPr>
                <a:t>Letters</a:t>
              </a:r>
              <a:r>
                <a:rPr lang="it-IT" altLang="en-US" sz="850" dirty="0">
                  <a:solidFill>
                    <a:srgbClr val="EC7404"/>
                  </a:solidFill>
                </a:rPr>
                <a:t>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1</a:t>
              </a:r>
              <a:r>
                <a:rPr lang="de-DE" sz="850" dirty="0">
                  <a:cs typeface="Arial" panose="020B0604020202020204" pitchFamily="34" charset="0"/>
                </a:rPr>
                <a:t>0.1021/acs.nanolett.0c03466</a:t>
              </a:r>
              <a:r>
                <a:rPr lang="da-DK" altLang="en-US" sz="850" dirty="0">
                  <a:cs typeface="Arial" panose="020B0604020202020204" pitchFamily="34" charset="0"/>
                </a:rPr>
                <a:t>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F. L. Ruta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Nano Letters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10.1021/acs.nanolett.0c02671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A. </a:t>
              </a:r>
              <a:r>
                <a:rPr lang="de-DE" sz="850" dirty="0" err="1">
                  <a:solidFill>
                    <a:srgbClr val="000000"/>
                  </a:solidFill>
                  <a:cs typeface="Arial" panose="020B0604020202020204" pitchFamily="34" charset="0"/>
                </a:rPr>
                <a:t>Möslein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de-DE" sz="850" i="1" dirty="0">
                  <a:solidFill>
                    <a:srgbClr val="000000"/>
                  </a:solidFill>
                  <a:cs typeface="Arial" panose="020B0604020202020204" pitchFamily="34" charset="0"/>
                </a:rPr>
                <a:t>et al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, </a:t>
              </a:r>
              <a:r>
                <a:rPr lang="de-DE" sz="850" dirty="0">
                  <a:solidFill>
                    <a:srgbClr val="EC7404"/>
                  </a:solidFill>
                </a:rPr>
                <a:t>Nano Letters </a:t>
              </a:r>
              <a:r>
                <a:rPr lang="de-DE" sz="850" dirty="0" err="1">
                  <a:solidFill>
                    <a:srgbClr val="000000"/>
                  </a:solidFill>
                  <a:cs typeface="Arial" panose="020B0604020202020204" pitchFamily="34" charset="0"/>
                </a:rPr>
                <a:t>doi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: 10.1021/acs.nanolett.0c02839  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Y. Luo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10.1038/s41467-020-18109-0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S. S. Sunku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Nano Letters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10.1021/acs.nanolett.9b04637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W. Lee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Nanotechnology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10.1038/s41565-020-0755-9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Y. Hu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Nano Letters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10.1021/acs.nanolett.0c01801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P. Li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10.1038/s41467-020-17425-9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A. J. Sternbach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10.1038/s41467-020-17335-w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M. Chen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Materials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10.1038/s41563-020-0732-6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L. Mester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10.1038/s41467-020-17034-6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X. Chen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Physics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10.1038/s41567-020-0865-1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G. Hu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10.1038/s41586-020-2359-9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Y. Wu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10.1038/s41467-020-16459-3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A. M.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900" dirty="0">
                  <a:solidFill>
                    <a:srgbClr val="222222"/>
                  </a:solidFill>
                  <a:latin typeface="-apple-system"/>
                </a:rPr>
                <a:t>10.1038/s41467-020-15767-y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J. T. </a:t>
              </a:r>
              <a:r>
                <a:rPr lang="de-DE" altLang="en-US" sz="850" dirty="0" err="1">
                  <a:cs typeface="Arial" panose="020B0604020202020204" pitchFamily="34" charset="0"/>
                </a:rPr>
                <a:t>Guitierrez</a:t>
              </a:r>
              <a:r>
                <a:rPr lang="de-DE" altLang="en-US" sz="850" dirty="0">
                  <a:cs typeface="Arial" panose="020B0604020202020204" pitchFamily="34" charset="0"/>
                </a:rPr>
                <a:t>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Materials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900" dirty="0">
                  <a:solidFill>
                    <a:srgbClr val="222222"/>
                  </a:solidFill>
                  <a:latin typeface="-apple-system"/>
                </a:rPr>
                <a:t>10.1038/s41563-020-0665-0</a:t>
              </a:r>
              <a:endParaRPr lang="de-DE" sz="850" dirty="0"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10000"/>
                </a:lnSpc>
              </a:pPr>
              <a:endParaRPr lang="de-DE" sz="850" dirty="0"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10000"/>
                </a:lnSpc>
              </a:pPr>
              <a:endParaRPr lang="de-DE" sz="850" dirty="0"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10000"/>
                </a:lnSpc>
              </a:pPr>
              <a:endParaRPr lang="de-DE" sz="850" dirty="0"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10000"/>
                </a:lnSpc>
              </a:pPr>
              <a:endParaRPr lang="da-DK" altLang="en-US" sz="850" dirty="0">
                <a:cs typeface="Arial" panose="020B0604020202020204" pitchFamily="34" charset="0"/>
              </a:endParaRPr>
            </a:p>
          </p:txBody>
        </p:sp>
      </p:grpSp>
      <p:grpSp>
        <p:nvGrpSpPr>
          <p:cNvPr id="49" name="Gruppieren 9"/>
          <p:cNvGrpSpPr/>
          <p:nvPr/>
        </p:nvGrpSpPr>
        <p:grpSpPr>
          <a:xfrm>
            <a:off x="206121" y="5016131"/>
            <a:ext cx="4228818" cy="1812969"/>
            <a:chOff x="8068891" y="1002464"/>
            <a:chExt cx="4228818" cy="1812969"/>
          </a:xfrm>
        </p:grpSpPr>
        <p:grpSp>
          <p:nvGrpSpPr>
            <p:cNvPr id="50" name="Gruppieren 10"/>
            <p:cNvGrpSpPr/>
            <p:nvPr/>
          </p:nvGrpSpPr>
          <p:grpSpPr>
            <a:xfrm>
              <a:off x="8136164" y="1002464"/>
              <a:ext cx="900000" cy="247487"/>
              <a:chOff x="230037" y="1000713"/>
              <a:chExt cx="900000" cy="247487"/>
            </a:xfrm>
          </p:grpSpPr>
          <p:sp>
            <p:nvSpPr>
              <p:cNvPr id="52" name="Rechteck 12"/>
              <p:cNvSpPr>
                <a:spLocks noChangeArrowheads="1"/>
              </p:cNvSpPr>
              <p:nvPr/>
            </p:nvSpPr>
            <p:spPr bwMode="auto">
              <a:xfrm>
                <a:off x="230037" y="1000713"/>
                <a:ext cx="795356" cy="243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da-DK" altLang="en-US" sz="900" dirty="0">
                    <a:solidFill>
                      <a:srgbClr val="EC7404"/>
                    </a:solidFill>
                  </a:rPr>
                  <a:t>2021 </a:t>
                </a:r>
              </a:p>
            </p:txBody>
          </p:sp>
          <p:pic>
            <p:nvPicPr>
              <p:cNvPr id="53" name="Grafik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037" y="1208285"/>
                <a:ext cx="900000" cy="39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" name="Rechteck 11"/>
            <p:cNvSpPr>
              <a:spLocks noChangeArrowheads="1"/>
            </p:cNvSpPr>
            <p:nvPr/>
          </p:nvSpPr>
          <p:spPr bwMode="auto">
            <a:xfrm>
              <a:off x="8068891" y="1284245"/>
              <a:ext cx="4228818" cy="1531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A. J. Sternbach </a:t>
              </a:r>
              <a:r>
                <a:rPr lang="de-DE" sz="850" i="1" dirty="0">
                  <a:solidFill>
                    <a:srgbClr val="000000"/>
                  </a:solidFill>
                  <a:cs typeface="Arial" panose="020B0604020202020204" pitchFamily="34" charset="0"/>
                </a:rPr>
                <a:t>et al.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, </a:t>
              </a:r>
              <a:r>
                <a:rPr lang="de-DE" sz="850" dirty="0">
                  <a:solidFill>
                    <a:srgbClr val="EC7404"/>
                  </a:solidFill>
                </a:rPr>
                <a:t>Science </a:t>
              </a:r>
              <a:r>
                <a:rPr lang="de-DE" sz="850" dirty="0" err="1">
                  <a:solidFill>
                    <a:srgbClr val="000000"/>
                  </a:solidFill>
                  <a:cs typeface="Arial" panose="020B0604020202020204" pitchFamily="34" charset="0"/>
                </a:rPr>
                <a:t>doi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: 10.1126/science.abe9163 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G. A. Ermolaev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10.1038/s41467-021-21139-x  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F. Niroui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Nano Letters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10.1021/acs.nanolett.0c04043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S. </a:t>
              </a:r>
              <a:r>
                <a:rPr lang="da-DK" altLang="en-US" sz="850" dirty="0">
                  <a:solidFill>
                    <a:prstClr val="black"/>
                  </a:solidFill>
                </a:rPr>
                <a:t>S. Sunku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al.</a:t>
              </a:r>
              <a:r>
                <a:rPr lang="da-DK" altLang="en-US" sz="850" dirty="0">
                  <a:solidFill>
                    <a:prstClr val="black"/>
                  </a:solidFill>
                </a:rPr>
                <a:t>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Nano Letters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10.1021/acs.nanolett.9b04637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a-DK" altLang="en-US" sz="850" dirty="0">
                  <a:solidFill>
                    <a:prstClr val="black"/>
                  </a:solidFill>
                </a:rPr>
                <a:t>Z. Li </a:t>
              </a:r>
              <a:r>
                <a:rPr lang="da-DK" altLang="en-US" sz="850" i="1" dirty="0">
                  <a:solidFill>
                    <a:prstClr val="black"/>
                  </a:solidFill>
                </a:rPr>
                <a:t>et al</a:t>
              </a:r>
              <a:r>
                <a:rPr lang="da-DK" altLang="en-US" sz="850" dirty="0">
                  <a:solidFill>
                    <a:prstClr val="black"/>
                  </a:solidFill>
                </a:rPr>
                <a:t>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Nano Letters 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10.1021/acs.nanolett.0c04908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altLang="en-US" sz="850" dirty="0">
                  <a:cs typeface="Arial" panose="020B0604020202020204" pitchFamily="34" charset="0"/>
                </a:rPr>
                <a:t>A. </a:t>
              </a:r>
              <a:r>
                <a:rPr lang="de-DE" altLang="en-US" sz="850" dirty="0" err="1">
                  <a:cs typeface="Arial" panose="020B0604020202020204" pitchFamily="34" charset="0"/>
                </a:rPr>
                <a:t>Heßler</a:t>
              </a:r>
              <a:r>
                <a:rPr lang="de-DE" altLang="en-US" sz="850" dirty="0">
                  <a:cs typeface="Arial" panose="020B0604020202020204" pitchFamily="34" charset="0"/>
                </a:rPr>
                <a:t>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de-DE" altLang="en-US" sz="850" dirty="0">
                  <a:cs typeface="Arial" panose="020B0604020202020204" pitchFamily="34" charset="0"/>
                </a:rPr>
                <a:t>1</a:t>
              </a:r>
              <a:r>
                <a:rPr lang="de-DE" sz="850" dirty="0">
                  <a:cs typeface="Arial" panose="020B0604020202020204" pitchFamily="34" charset="0"/>
                </a:rPr>
                <a:t>0.1038/s41467-021-21175-7         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sz="850" dirty="0">
                  <a:cs typeface="Arial" panose="020B0604020202020204" pitchFamily="34" charset="0"/>
                </a:rPr>
                <a:t>S. G. </a:t>
              </a:r>
              <a:r>
                <a:rPr lang="de-DE" sz="850" dirty="0" err="1">
                  <a:cs typeface="Arial" panose="020B0604020202020204" pitchFamily="34" charset="0"/>
                </a:rPr>
                <a:t>Menabde</a:t>
              </a:r>
              <a:r>
                <a:rPr lang="de-DE" sz="850" dirty="0">
                  <a:cs typeface="Arial" panose="020B0604020202020204" pitchFamily="34" charset="0"/>
                </a:rPr>
                <a:t> </a:t>
              </a:r>
              <a:r>
                <a:rPr lang="de-DE" altLang="en-US" sz="850" i="1" dirty="0">
                  <a:cs typeface="Arial" panose="020B0604020202020204" pitchFamily="34" charset="0"/>
                </a:rPr>
                <a:t>et al., </a:t>
              </a:r>
              <a:r>
                <a:rPr lang="da-DK" altLang="en-US" sz="850" dirty="0">
                  <a:solidFill>
                    <a:srgbClr val="EC7404"/>
                  </a:solidFill>
                </a:rPr>
                <a:t>Nature Communications </a:t>
              </a:r>
              <a:r>
                <a:rPr lang="da-DK" altLang="en-US" sz="850" dirty="0">
                  <a:solidFill>
                    <a:prstClr val="black"/>
                  </a:solidFill>
                </a:rPr>
                <a:t>doi: </a:t>
              </a:r>
              <a:r>
                <a:rPr lang="de-DE" sz="850" dirty="0">
                  <a:cs typeface="Arial" panose="020B0604020202020204" pitchFamily="34" charset="0"/>
                </a:rPr>
                <a:t>10.1038/s41467-021-21193-5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de-DE" sz="850">
                  <a:cs typeface="Arial" panose="020B0604020202020204" pitchFamily="34" charset="0"/>
                </a:rPr>
                <a:t>… </a:t>
              </a:r>
              <a:r>
                <a:rPr lang="de-DE" sz="850" dirty="0" err="1">
                  <a:cs typeface="Arial" panose="020B0604020202020204" pitchFamily="34" charset="0"/>
                </a:rPr>
                <a:t>to</a:t>
              </a:r>
              <a:r>
                <a:rPr lang="de-DE" sz="850" dirty="0">
                  <a:cs typeface="Arial" panose="020B0604020202020204" pitchFamily="34" charset="0"/>
                </a:rPr>
                <a:t> </a:t>
              </a:r>
              <a:r>
                <a:rPr lang="de-DE" sz="850" dirty="0" err="1">
                  <a:cs typeface="Arial" panose="020B0604020202020204" pitchFamily="34" charset="0"/>
                </a:rPr>
                <a:t>be</a:t>
              </a:r>
              <a:r>
                <a:rPr lang="de-DE" sz="850" dirty="0">
                  <a:cs typeface="Arial" panose="020B0604020202020204" pitchFamily="34" charset="0"/>
                </a:rPr>
                <a:t> </a:t>
              </a:r>
              <a:r>
                <a:rPr lang="de-DE" sz="850" dirty="0" err="1">
                  <a:cs typeface="Arial" panose="020B0604020202020204" pitchFamily="34" charset="0"/>
                </a:rPr>
                <a:t>continued</a:t>
              </a:r>
              <a:r>
                <a:rPr lang="de-DE" sz="850" dirty="0">
                  <a:cs typeface="Arial" panose="020B0604020202020204" pitchFamily="34" charset="0"/>
                </a:rPr>
                <a:t> </a:t>
              </a:r>
            </a:p>
            <a:p>
              <a:pPr eaLnBrk="1" hangingPunct="1">
                <a:lnSpc>
                  <a:spcPct val="110000"/>
                </a:lnSpc>
              </a:pPr>
              <a:endParaRPr lang="de-DE" sz="850" dirty="0"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10000"/>
                </a:lnSpc>
              </a:pPr>
              <a:endParaRPr lang="da-DK" altLang="en-US" sz="850" dirty="0">
                <a:cs typeface="Arial" panose="020B0604020202020204" pitchFamily="34" charset="0"/>
              </a:endParaRPr>
            </a:p>
          </p:txBody>
        </p:sp>
      </p:grpSp>
      <p:sp>
        <p:nvSpPr>
          <p:cNvPr id="54" name="Rechteck: abgerundete Ecken 53">
            <a:extLst>
              <a:ext uri="{FF2B5EF4-FFF2-40B4-BE49-F238E27FC236}">
                <a16:creationId xmlns:a16="http://schemas.microsoft.com/office/drawing/2014/main" id="{D4E1E12E-38C5-4833-A03B-7A55B5218C97}"/>
              </a:ext>
            </a:extLst>
          </p:cNvPr>
          <p:cNvSpPr/>
          <p:nvPr/>
        </p:nvSpPr>
        <p:spPr>
          <a:xfrm>
            <a:off x="1962743" y="2724042"/>
            <a:ext cx="7769824" cy="1823009"/>
          </a:xfrm>
          <a:prstGeom prst="roundRect">
            <a:avLst/>
          </a:prstGeom>
          <a:solidFill>
            <a:schemeClr val="bg1"/>
          </a:solidFill>
          <a:ln>
            <a:solidFill>
              <a:srgbClr val="EC74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dirty="0" err="1">
                <a:solidFill>
                  <a:srgbClr val="EE7204"/>
                </a:solidFill>
              </a:rPr>
              <a:t>Thank</a:t>
            </a:r>
            <a:r>
              <a:rPr lang="de-DE" sz="4000" dirty="0">
                <a:solidFill>
                  <a:srgbClr val="EE7204"/>
                </a:solidFill>
              </a:rPr>
              <a:t> </a:t>
            </a:r>
            <a:r>
              <a:rPr lang="de-DE" sz="4000" dirty="0" err="1">
                <a:solidFill>
                  <a:srgbClr val="EE7204"/>
                </a:solidFill>
              </a:rPr>
              <a:t>you</a:t>
            </a:r>
            <a:r>
              <a:rPr lang="de-DE" sz="4000" dirty="0">
                <a:solidFill>
                  <a:srgbClr val="EE7204"/>
                </a:solidFill>
              </a:rPr>
              <a:t> </a:t>
            </a:r>
            <a:r>
              <a:rPr lang="de-DE" sz="4000" dirty="0" err="1">
                <a:solidFill>
                  <a:srgbClr val="EE7204"/>
                </a:solidFill>
              </a:rPr>
              <a:t>for</a:t>
            </a:r>
            <a:r>
              <a:rPr lang="de-DE" sz="4000" dirty="0">
                <a:solidFill>
                  <a:srgbClr val="EE7204"/>
                </a:solidFill>
              </a:rPr>
              <a:t> </a:t>
            </a:r>
            <a:r>
              <a:rPr lang="de-DE" sz="4000" dirty="0" err="1">
                <a:solidFill>
                  <a:srgbClr val="EE7204"/>
                </a:solidFill>
              </a:rPr>
              <a:t>your</a:t>
            </a:r>
            <a:r>
              <a:rPr lang="de-DE" sz="4000" dirty="0">
                <a:solidFill>
                  <a:srgbClr val="EE7204"/>
                </a:solidFill>
              </a:rPr>
              <a:t> </a:t>
            </a:r>
            <a:r>
              <a:rPr lang="de-DE" sz="4000" dirty="0" err="1">
                <a:solidFill>
                  <a:srgbClr val="EE7204"/>
                </a:solidFill>
              </a:rPr>
              <a:t>attention</a:t>
            </a:r>
            <a:r>
              <a:rPr lang="de-DE" sz="4000" dirty="0">
                <a:solidFill>
                  <a:srgbClr val="EE7204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7924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spect="1" noChangeArrowheads="1"/>
          </p:cNvSpPr>
          <p:nvPr/>
        </p:nvSpPr>
        <p:spPr bwMode="auto">
          <a:xfrm>
            <a:off x="1981203" y="274638"/>
            <a:ext cx="762476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de-DE" b="1">
              <a:cs typeface="Arial" panose="020B0604020202020204" pitchFamily="34" charset="0"/>
            </a:endParaRPr>
          </a:p>
        </p:txBody>
      </p:sp>
      <p:sp>
        <p:nvSpPr>
          <p:cNvPr id="75779" name="Foliennummernplatzhalter 3"/>
          <p:cNvSpPr txBox="1">
            <a:spLocks noGrp="1"/>
          </p:cNvSpPr>
          <p:nvPr/>
        </p:nvSpPr>
        <p:spPr bwMode="auto">
          <a:xfrm>
            <a:off x="8077200" y="6672263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292F441D-CA9C-46E1-ACEC-C96273A6017A}" type="slidenum">
              <a:rPr lang="de-DE" altLang="de-DE" sz="900">
                <a:solidFill>
                  <a:schemeClr val="bg1"/>
                </a:solidFill>
                <a:cs typeface="Arial" panose="020B0604020202020204" pitchFamily="34" charset="0"/>
              </a:rPr>
              <a:pPr algn="r" eaLnBrk="1" hangingPunct="1"/>
              <a:t>31</a:t>
            </a:fld>
            <a:endParaRPr lang="de-DE" altLang="de-DE" sz="9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271352" y="2283042"/>
            <a:ext cx="37712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dirty="0" err="1">
                <a:cs typeface="Arial" panose="020B0604020202020204" pitchFamily="34" charset="0"/>
                <a:sym typeface="Wingdings" panose="05000000000000000000" pitchFamily="2" charset="2"/>
              </a:rPr>
              <a:t>Positioning</a:t>
            </a:r>
            <a:endParaRPr lang="de-DE" altLang="de-DE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de-DE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long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range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movement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several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slip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 stick </a:t>
            </a: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drive</a:t>
            </a:r>
            <a:endParaRPr lang="de-DE" dirty="0"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810506" y="2283041"/>
            <a:ext cx="37535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dirty="0">
                <a:cs typeface="Arial" panose="020B0604020202020204" pitchFamily="34" charset="0"/>
                <a:sym typeface="Wingdings" panose="05000000000000000000" pitchFamily="2" charset="2"/>
              </a:rPr>
              <a:t>Scanning</a:t>
            </a:r>
          </a:p>
          <a:p>
            <a:endParaRPr lang="de-DE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short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range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movement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several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 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toggle</a:t>
            </a:r>
            <a:r>
              <a:rPr lang="de-DE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cs typeface="Arial" panose="020B0604020202020204" pitchFamily="34" charset="0"/>
                <a:sym typeface="Wingdings" panose="05000000000000000000" pitchFamily="2" charset="2"/>
              </a:rPr>
              <a:t>lever</a:t>
            </a:r>
            <a:endParaRPr lang="de-DE" dirty="0"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1026" name="Picture 2" descr="https://upload.wikimedia.org/wikipedia/commons/4/4c/Kniehebelpres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325" y="3332804"/>
            <a:ext cx="1514719" cy="250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/>
          <a:srcRect l="48675" t="33459" r="19090" b="29841"/>
          <a:stretch/>
        </p:blipFill>
        <p:spPr>
          <a:xfrm>
            <a:off x="2243480" y="4629570"/>
            <a:ext cx="1826968" cy="136192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/>
          <a:srcRect l="48023" t="34958" r="15641" b="28679"/>
          <a:stretch/>
        </p:blipFill>
        <p:spPr>
          <a:xfrm>
            <a:off x="7368433" y="4629570"/>
            <a:ext cx="2296764" cy="1504936"/>
          </a:xfrm>
          <a:prstGeom prst="rect">
            <a:avLst/>
          </a:prstGeom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9" t="65768" r="23604"/>
          <a:stretch/>
        </p:blipFill>
        <p:spPr bwMode="auto">
          <a:xfrm>
            <a:off x="1227027" y="3631461"/>
            <a:ext cx="1723159" cy="95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platzhalter 12"/>
          <p:cNvSpPr>
            <a:spLocks noGrp="1"/>
          </p:cNvSpPr>
          <p:nvPr>
            <p:ph type="body" sz="quarter" idx="10"/>
          </p:nvPr>
        </p:nvSpPr>
        <p:spPr bwMode="auto">
          <a:xfrm>
            <a:off x="306716" y="158139"/>
            <a:ext cx="9182189" cy="3375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dirty="0"/>
              <a:t>Cryogenic </a:t>
            </a:r>
            <a:r>
              <a:rPr lang="en-US" dirty="0" err="1"/>
              <a:t>nanopositioning</a:t>
            </a:r>
            <a:endParaRPr lang="en-US" dirty="0"/>
          </a:p>
        </p:txBody>
      </p:sp>
      <p:sp>
        <p:nvSpPr>
          <p:cNvPr id="19" name="Textplatzhalter 1"/>
          <p:cNvSpPr>
            <a:spLocks noGrp="1"/>
          </p:cNvSpPr>
          <p:nvPr>
            <p:ph type="body" sz="quarter" idx="11"/>
          </p:nvPr>
        </p:nvSpPr>
        <p:spPr>
          <a:xfrm>
            <a:off x="306917" y="495149"/>
            <a:ext cx="9181988" cy="309562"/>
          </a:xfrm>
        </p:spPr>
        <p:txBody>
          <a:bodyPr>
            <a:normAutofit/>
          </a:bodyPr>
          <a:lstStyle/>
          <a:p>
            <a:r>
              <a:rPr lang="en-US" dirty="0"/>
              <a:t>Positioning vs. Scanning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C1A80F9-635D-4E07-B49F-416967EDB7F2}"/>
              </a:ext>
            </a:extLst>
          </p:cNvPr>
          <p:cNvGrpSpPr/>
          <p:nvPr/>
        </p:nvGrpSpPr>
        <p:grpSpPr>
          <a:xfrm>
            <a:off x="4907561" y="2054741"/>
            <a:ext cx="2221820" cy="3558199"/>
            <a:chOff x="4907561" y="2054741"/>
            <a:chExt cx="2221820" cy="3558199"/>
          </a:xfrm>
        </p:grpSpPr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29C82D94-04D8-4FDC-A255-CB32B532F70E}"/>
                </a:ext>
              </a:extLst>
            </p:cNvPr>
            <p:cNvSpPr/>
            <p:nvPr/>
          </p:nvSpPr>
          <p:spPr>
            <a:xfrm>
              <a:off x="4907561" y="2054741"/>
              <a:ext cx="2221820" cy="35581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EC74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FE74BBD5-FD0F-417C-A4EE-CDFEF7E43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1364343">
              <a:off x="5205288" y="2323757"/>
              <a:ext cx="1781424" cy="30007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5831570"/>
      </p:ext>
    </p:extLst>
  </p:cSld>
  <p:clrMapOvr>
    <a:masterClrMapping/>
  </p:clrMapOvr>
  <p:transition advTm="240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5D87F5B5-BF30-4BD3-A491-24BFA6F9E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attocube </a:t>
            </a:r>
            <a:r>
              <a:rPr lang="de-DE" dirty="0" err="1"/>
              <a:t>systems</a:t>
            </a:r>
            <a:r>
              <a:rPr lang="de-DE" dirty="0"/>
              <a:t> AG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810595B-3A15-4342-A235-763C7FBE2B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facts</a:t>
            </a:r>
            <a:r>
              <a:rPr lang="de-DE" dirty="0"/>
              <a:t> &amp; </a:t>
            </a:r>
            <a:r>
              <a:rPr lang="de-DE" dirty="0" err="1"/>
              <a:t>figures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31A555-DF76-40B4-950C-A6DD8A5A0B6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68E425C-7DFB-48F1-A6FB-11884A23ED06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F303DD-1B01-474E-B591-489445C649E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0F13A07-4136-4E49-9D39-5422EC2CA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978" y="713248"/>
            <a:ext cx="7515643" cy="4497912"/>
          </a:xfrm>
          <a:prstGeom prst="rect">
            <a:avLst/>
          </a:prstGeom>
        </p:spPr>
      </p:pic>
      <p:pic>
        <p:nvPicPr>
          <p:cNvPr id="12" name="Bild 27">
            <a:extLst>
              <a:ext uri="{FF2B5EF4-FFF2-40B4-BE49-F238E27FC236}">
                <a16:creationId xmlns:a16="http://schemas.microsoft.com/office/drawing/2014/main" id="{25E6F59F-2519-4883-B72B-8E9B583B9E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9038" y="1739675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Bild 28">
            <a:extLst>
              <a:ext uri="{FF2B5EF4-FFF2-40B4-BE49-F238E27FC236}">
                <a16:creationId xmlns:a16="http://schemas.microsoft.com/office/drawing/2014/main" id="{BC11C047-178B-4352-9657-C3054DD01F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010" y="2235665"/>
            <a:ext cx="55245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Bild 23">
            <a:extLst>
              <a:ext uri="{FF2B5EF4-FFF2-40B4-BE49-F238E27FC236}">
                <a16:creationId xmlns:a16="http://schemas.microsoft.com/office/drawing/2014/main" id="{FBE84745-2D8A-4F53-9927-3BE087A299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5977" y="4532890"/>
            <a:ext cx="1679575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Bild 4">
            <a:extLst>
              <a:ext uri="{FF2B5EF4-FFF2-40B4-BE49-F238E27FC236}">
                <a16:creationId xmlns:a16="http://schemas.microsoft.com/office/drawing/2014/main" id="{11FBEE11-B027-43F4-954E-197F05EF425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212" y="1468167"/>
            <a:ext cx="1515186" cy="151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5">
            <a:extLst>
              <a:ext uri="{FF2B5EF4-FFF2-40B4-BE49-F238E27FC236}">
                <a16:creationId xmlns:a16="http://schemas.microsoft.com/office/drawing/2014/main" id="{34235248-1A9A-4781-B4EA-0D4086D1EB1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5899" y="2014977"/>
            <a:ext cx="456706" cy="37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33">
            <a:extLst>
              <a:ext uri="{FF2B5EF4-FFF2-40B4-BE49-F238E27FC236}">
                <a16:creationId xmlns:a16="http://schemas.microsoft.com/office/drawing/2014/main" id="{0706692F-44AE-48A2-AFA2-9200EA88B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091" y="2494177"/>
            <a:ext cx="1119203" cy="729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" tIns="10800" rIns="18000" bIns="108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12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founded</a:t>
            </a:r>
          </a:p>
          <a:p>
            <a:pPr eaLnBrk="1" hangingPunct="1"/>
            <a:r>
              <a:rPr lang="en-US" altLang="de-DE" sz="3400" dirty="0">
                <a:solidFill>
                  <a:srgbClr val="EC7404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2001</a:t>
            </a:r>
          </a:p>
        </p:txBody>
      </p:sp>
      <p:pic>
        <p:nvPicPr>
          <p:cNvPr id="18" name="Bild 8">
            <a:extLst>
              <a:ext uri="{FF2B5EF4-FFF2-40B4-BE49-F238E27FC236}">
                <a16:creationId xmlns:a16="http://schemas.microsoft.com/office/drawing/2014/main" id="{2FC49133-EA47-4D1D-86AD-73690FB3295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082" y="3752516"/>
            <a:ext cx="1593850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Bild 9">
            <a:extLst>
              <a:ext uri="{FF2B5EF4-FFF2-40B4-BE49-F238E27FC236}">
                <a16:creationId xmlns:a16="http://schemas.microsoft.com/office/drawing/2014/main" id="{B7F10D52-0DBD-4034-BC12-826DB61B463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9432" y="4211303"/>
            <a:ext cx="55245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82AA9BE0-CA26-4281-89F9-F10D3D7DE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3982" y="4714541"/>
            <a:ext cx="92525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Aft>
                <a:spcPts val="300"/>
              </a:spcAft>
            </a:pPr>
            <a:r>
              <a:rPr lang="en-US" altLang="de-DE" sz="12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employees</a:t>
            </a:r>
          </a:p>
          <a:p>
            <a:pPr eaLnBrk="1" hangingPunct="1">
              <a:spcAft>
                <a:spcPts val="300"/>
              </a:spcAft>
            </a:pPr>
            <a:r>
              <a:rPr lang="en-US" altLang="de-DE" sz="8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18 nationalities</a:t>
            </a:r>
          </a:p>
          <a:p>
            <a:pPr eaLnBrk="1" hangingPunct="1">
              <a:spcAft>
                <a:spcPts val="300"/>
              </a:spcAft>
            </a:pPr>
            <a:r>
              <a:rPr lang="en-US" altLang="de-DE" sz="80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18% </a:t>
            </a:r>
            <a:r>
              <a:rPr lang="en-US" altLang="de-DE" sz="8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PhDs</a:t>
            </a:r>
          </a:p>
        </p:txBody>
      </p:sp>
      <p:pic>
        <p:nvPicPr>
          <p:cNvPr id="21" name="Bild 14">
            <a:extLst>
              <a:ext uri="{FF2B5EF4-FFF2-40B4-BE49-F238E27FC236}">
                <a16:creationId xmlns:a16="http://schemas.microsoft.com/office/drawing/2014/main" id="{001A242C-DF23-4C5C-ACE1-BFC5CF08F3E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5100" y="4868879"/>
            <a:ext cx="1635652" cy="1634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Bild 15">
            <a:extLst>
              <a:ext uri="{FF2B5EF4-FFF2-40B4-BE49-F238E27FC236}">
                <a16:creationId xmlns:a16="http://schemas.microsoft.com/office/drawing/2014/main" id="{4FAB21B2-21FA-466D-BED3-1DE2FF755A1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5400" y="5340570"/>
            <a:ext cx="557691" cy="55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133">
            <a:extLst>
              <a:ext uri="{FF2B5EF4-FFF2-40B4-BE49-F238E27FC236}">
                <a16:creationId xmlns:a16="http://schemas.microsoft.com/office/drawing/2014/main" id="{ABD9C1BF-814D-4A61-BFA2-8548A8A29A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3290" y="5984637"/>
            <a:ext cx="1142313" cy="30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" tIns="10800" rIns="18000" bIns="108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Aft>
                <a:spcPts val="300"/>
              </a:spcAft>
            </a:pPr>
            <a:r>
              <a:rPr lang="en-US" altLang="de-DE" sz="8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Mio. € </a:t>
            </a:r>
          </a:p>
          <a:p>
            <a:pPr eaLnBrk="1" hangingPunct="1">
              <a:spcAft>
                <a:spcPts val="300"/>
              </a:spcAft>
            </a:pPr>
            <a:r>
              <a:rPr lang="en-US" altLang="de-DE" sz="8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Turnover 2021/2022 </a:t>
            </a:r>
          </a:p>
        </p:txBody>
      </p:sp>
      <p:sp>
        <p:nvSpPr>
          <p:cNvPr id="24" name="Text Box 133">
            <a:extLst>
              <a:ext uri="{FF2B5EF4-FFF2-40B4-BE49-F238E27FC236}">
                <a16:creationId xmlns:a16="http://schemas.microsoft.com/office/drawing/2014/main" id="{062BEC1C-6A9D-4229-A3EF-E7073F142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04046" y="3059578"/>
            <a:ext cx="1784063" cy="69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" tIns="10800" rIns="18000" bIns="108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Aft>
                <a:spcPts val="300"/>
              </a:spcAft>
            </a:pPr>
            <a:r>
              <a:rPr lang="en-US" altLang="de-DE" sz="12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offices</a:t>
            </a:r>
          </a:p>
          <a:p>
            <a:pPr eaLnBrk="1" hangingPunct="1">
              <a:spcAft>
                <a:spcPts val="300"/>
              </a:spcAft>
            </a:pPr>
            <a:r>
              <a:rPr lang="en-US" altLang="de-DE" sz="8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Munich | Berkeley</a:t>
            </a:r>
          </a:p>
          <a:p>
            <a:pPr eaLnBrk="1" hangingPunct="1">
              <a:spcAft>
                <a:spcPts val="300"/>
              </a:spcAft>
            </a:pPr>
            <a:r>
              <a:rPr lang="en-US" altLang="de-DE" sz="8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3 regional US sales representatives</a:t>
            </a:r>
          </a:p>
          <a:p>
            <a:pPr eaLnBrk="1" hangingPunct="1">
              <a:spcAft>
                <a:spcPts val="300"/>
              </a:spcAft>
            </a:pPr>
            <a:r>
              <a:rPr lang="en-US" altLang="de-DE" sz="8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16 worldwide distributors</a:t>
            </a:r>
          </a:p>
        </p:txBody>
      </p:sp>
      <p:sp>
        <p:nvSpPr>
          <p:cNvPr id="25" name="Textfeld 17">
            <a:extLst>
              <a:ext uri="{FF2B5EF4-FFF2-40B4-BE49-F238E27FC236}">
                <a16:creationId xmlns:a16="http://schemas.microsoft.com/office/drawing/2014/main" id="{FEEF1950-E5C8-4AA2-89A7-B0D1322A2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5595" y="2768953"/>
            <a:ext cx="577402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de-DE" altLang="de-DE" sz="5500" dirty="0">
                <a:solidFill>
                  <a:srgbClr val="EC7404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6" name="Bild 22">
            <a:extLst>
              <a:ext uri="{FF2B5EF4-FFF2-40B4-BE49-F238E27FC236}">
                <a16:creationId xmlns:a16="http://schemas.microsoft.com/office/drawing/2014/main" id="{CDE934B4-3442-4066-90D7-533C921EED6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1442" y="5017850"/>
            <a:ext cx="7239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feld 15">
            <a:extLst>
              <a:ext uri="{FF2B5EF4-FFF2-40B4-BE49-F238E27FC236}">
                <a16:creationId xmlns:a16="http://schemas.microsoft.com/office/drawing/2014/main" id="{C9942256-3208-4703-BD59-98605649E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828" y="5154193"/>
            <a:ext cx="1401346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de-DE" sz="8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&gt; 4.000</a:t>
            </a:r>
            <a:br>
              <a:rPr lang="en-US" altLang="de-DE" sz="8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br>
            <a:r>
              <a:rPr lang="en-US" altLang="de-DE" sz="8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customers in</a:t>
            </a:r>
          </a:p>
          <a:p>
            <a:r>
              <a:rPr lang="en-US" altLang="de-DE" sz="5400" dirty="0">
                <a:solidFill>
                  <a:srgbClr val="EC7404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40</a:t>
            </a:r>
            <a:r>
              <a:rPr lang="en-US" altLang="de-DE" sz="800" dirty="0">
                <a:solidFill>
                  <a:srgbClr val="F79646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de-DE" sz="800" dirty="0">
                <a:solidFill>
                  <a:srgbClr val="58595B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countries</a:t>
            </a:r>
          </a:p>
          <a:p>
            <a:endParaRPr lang="de-DE" altLang="de-DE" sz="1200" dirty="0"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8" name="Text Box 133">
            <a:extLst>
              <a:ext uri="{FF2B5EF4-FFF2-40B4-BE49-F238E27FC236}">
                <a16:creationId xmlns:a16="http://schemas.microsoft.com/office/drawing/2014/main" id="{6CF384DC-691C-42E3-9593-C68A7C6F8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657" y="4334451"/>
            <a:ext cx="1289050" cy="88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de-DE" altLang="de-DE" sz="5600" dirty="0">
                <a:solidFill>
                  <a:srgbClr val="EC7404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220</a:t>
            </a:r>
            <a:endParaRPr lang="de-DE" altLang="de-DE" sz="3200" dirty="0">
              <a:solidFill>
                <a:srgbClr val="EC7404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9" name="Textfeld 18">
            <a:extLst>
              <a:ext uri="{FF2B5EF4-FFF2-40B4-BE49-F238E27FC236}">
                <a16:creationId xmlns:a16="http://schemas.microsoft.com/office/drawing/2014/main" id="{82BD5488-6E43-472F-B992-F8D92263B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0811" y="5425392"/>
            <a:ext cx="8707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de-DE" altLang="de-DE" sz="4800" dirty="0">
                <a:solidFill>
                  <a:srgbClr val="EC7404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50</a:t>
            </a: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46B989C0-C21D-4852-B939-CDF06A8025A3}"/>
              </a:ext>
            </a:extLst>
          </p:cNvPr>
          <p:cNvGrpSpPr/>
          <p:nvPr/>
        </p:nvGrpSpPr>
        <p:grpSpPr>
          <a:xfrm>
            <a:off x="3110447" y="1251385"/>
            <a:ext cx="4915948" cy="4526680"/>
            <a:chOff x="444617" y="1210497"/>
            <a:chExt cx="4915948" cy="4526680"/>
          </a:xfrm>
        </p:grpSpPr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55033626-F7E9-475F-A8E2-D7AA89CB31AD}"/>
                </a:ext>
              </a:extLst>
            </p:cNvPr>
            <p:cNvSpPr/>
            <p:nvPr/>
          </p:nvSpPr>
          <p:spPr>
            <a:xfrm>
              <a:off x="444617" y="1210497"/>
              <a:ext cx="4915948" cy="4526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2F7A5E54-C5E5-419F-9BD5-9CC421B63A78}"/>
                </a:ext>
              </a:extLst>
            </p:cNvPr>
            <p:cNvGrpSpPr/>
            <p:nvPr/>
          </p:nvGrpSpPr>
          <p:grpSpPr>
            <a:xfrm>
              <a:off x="515389" y="1210497"/>
              <a:ext cx="4676822" cy="4526680"/>
              <a:chOff x="515389" y="1210497"/>
              <a:chExt cx="4676822" cy="4526680"/>
            </a:xfrm>
          </p:grpSpPr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2C17D29D-A72F-4A71-BCA2-1BF8B0A5157A}"/>
                  </a:ext>
                </a:extLst>
              </p:cNvPr>
              <p:cNvSpPr/>
              <p:nvPr/>
            </p:nvSpPr>
            <p:spPr>
              <a:xfrm>
                <a:off x="566102" y="1210497"/>
                <a:ext cx="2804390" cy="3790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The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NanoFactory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MS PGothic" panose="020B0600070205080204" pitchFamily="34" charset="-128"/>
                </a:endParaRPr>
              </a:p>
            </p:txBody>
          </p:sp>
          <p:sp>
            <p:nvSpPr>
              <p:cNvPr id="34" name="Textfeld 4">
                <a:extLst>
                  <a:ext uri="{FF2B5EF4-FFF2-40B4-BE49-F238E27FC236}">
                    <a16:creationId xmlns:a16="http://schemas.microsoft.com/office/drawing/2014/main" id="{0A42E32E-9D83-4BEF-A176-3B7DF1A335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3329" y="1541925"/>
                <a:ext cx="270385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855663" indent="-169863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198563" indent="-169863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541463" indent="-169863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1998663" indent="-169863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455863" indent="-169863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2913063" indent="-169863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370263" indent="-169863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266700" indent="-266700">
                  <a:lnSpc>
                    <a:spcPct val="100000"/>
                  </a:lnSpc>
                  <a:spcBef>
                    <a:spcPct val="0"/>
                  </a:spcBef>
                  <a:spcAft>
                    <a:spcPts val="600"/>
                  </a:spcAft>
                  <a:buClr>
                    <a:srgbClr val="58595B"/>
                  </a:buClr>
                  <a:buNone/>
                </a:pPr>
                <a:r>
                  <a:rPr lang="en-US" sz="1000" dirty="0">
                    <a:solidFill>
                      <a:srgbClr val="F79646"/>
                    </a:solidFill>
                    <a:latin typeface="Segoe UI Symbol" panose="020B0502040204020203" pitchFamily="34" charset="0"/>
                    <a:ea typeface="Segoe UI Symbol" panose="020B0502040204020203" pitchFamily="34" charset="0"/>
                  </a:rPr>
                  <a:t>❭❯❱</a:t>
                </a:r>
                <a:r>
                  <a:rPr lang="en-US" sz="1200" dirty="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 	</a:t>
                </a:r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modern working &amp; production facilities</a:t>
                </a:r>
              </a:p>
            </p:txBody>
          </p:sp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6F730F8C-94B2-49E6-A6E8-5B66275385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3050" y="4832314"/>
                <a:ext cx="4033775" cy="904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855663" indent="-169863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198563" indent="-169863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541463" indent="-169863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1998663" indent="-169863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455863" indent="-169863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2913063" indent="-169863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370263" indent="-169863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spcBef>
                    <a:spcPct val="0"/>
                  </a:spcBef>
                  <a:buClr>
                    <a:srgbClr val="58595B"/>
                  </a:buClr>
                </a:pPr>
                <a:r>
                  <a:rPr lang="en-US" sz="1100" dirty="0" err="1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Nanoprecision</a:t>
                </a: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 made in Germany</a:t>
                </a:r>
              </a:p>
              <a:p>
                <a:pPr marL="171450" indent="-171450">
                  <a:lnSpc>
                    <a:spcPct val="120000"/>
                  </a:lnSpc>
                  <a:spcBef>
                    <a:spcPct val="0"/>
                  </a:spcBef>
                  <a:buClr>
                    <a:srgbClr val="58595B"/>
                  </a:buClr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9.100 m</a:t>
                </a:r>
                <a:r>
                  <a:rPr lang="en-US" sz="1100" baseline="300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2 </a:t>
                </a: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ground space, 1.200 m</a:t>
                </a:r>
                <a:r>
                  <a:rPr lang="en-US" sz="1100" baseline="300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2 </a:t>
                </a: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production space</a:t>
                </a:r>
              </a:p>
              <a:p>
                <a:pPr marL="171450" indent="-171450">
                  <a:lnSpc>
                    <a:spcPct val="120000"/>
                  </a:lnSpc>
                  <a:spcBef>
                    <a:spcPct val="0"/>
                  </a:spcBef>
                  <a:buClr>
                    <a:srgbClr val="58595B"/>
                  </a:buClr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Flexible manufacturing and supply chain</a:t>
                </a:r>
              </a:p>
              <a:p>
                <a:pPr marL="171450" indent="-171450">
                  <a:lnSpc>
                    <a:spcPct val="120000"/>
                  </a:lnSpc>
                  <a:spcBef>
                    <a:spcPct val="0"/>
                  </a:spcBef>
                  <a:buClr>
                    <a:srgbClr val="58595B"/>
                  </a:buClr>
                </a:pPr>
                <a:endPara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MS PGothic" panose="020B0600070205080204" pitchFamily="34" charset="-128"/>
                </a:endParaRPr>
              </a:p>
            </p:txBody>
          </p:sp>
          <p:grpSp>
            <p:nvGrpSpPr>
              <p:cNvPr id="36" name="Gruppieren 35">
                <a:extLst>
                  <a:ext uri="{FF2B5EF4-FFF2-40B4-BE49-F238E27FC236}">
                    <a16:creationId xmlns:a16="http://schemas.microsoft.com/office/drawing/2014/main" id="{69A97D05-A7F1-4DA2-A759-B52DC767A3C2}"/>
                  </a:ext>
                </a:extLst>
              </p:cNvPr>
              <p:cNvGrpSpPr/>
              <p:nvPr/>
            </p:nvGrpSpPr>
            <p:grpSpPr>
              <a:xfrm>
                <a:off x="515389" y="1793855"/>
                <a:ext cx="4676822" cy="3013390"/>
                <a:chOff x="539038" y="1826807"/>
                <a:chExt cx="4676822" cy="3013390"/>
              </a:xfrm>
            </p:grpSpPr>
            <p:pic>
              <p:nvPicPr>
                <p:cNvPr id="37" name="Grafik 36">
                  <a:extLst>
                    <a:ext uri="{FF2B5EF4-FFF2-40B4-BE49-F238E27FC236}">
                      <a16:creationId xmlns:a16="http://schemas.microsoft.com/office/drawing/2014/main" id="{B822A6C5-9E77-4932-BE3E-E767D6461C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229"/>
                <a:stretch/>
              </p:blipFill>
              <p:spPr>
                <a:xfrm>
                  <a:off x="653050" y="1921003"/>
                  <a:ext cx="4525108" cy="2793438"/>
                </a:xfrm>
                <a:prstGeom prst="rect">
                  <a:avLst/>
                </a:prstGeom>
              </p:spPr>
            </p:pic>
            <p:pic>
              <p:nvPicPr>
                <p:cNvPr id="38" name="Bild 14">
                  <a:extLst>
                    <a:ext uri="{FF2B5EF4-FFF2-40B4-BE49-F238E27FC236}">
                      <a16:creationId xmlns:a16="http://schemas.microsoft.com/office/drawing/2014/main" id="{1C45F819-0DBF-4B8E-A13D-1AA0AAFBD8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9038" y="1826807"/>
                  <a:ext cx="4676822" cy="301339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72572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3A1E1C-BAAD-41FF-AAE8-F1CFDD671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Strategic Business </a:t>
            </a:r>
            <a:r>
              <a:rPr lang="de-DE" dirty="0" err="1"/>
              <a:t>Sectors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009091-74E8-46DC-A3DF-218AE8D447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3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sectors</a:t>
            </a:r>
            <a:r>
              <a:rPr lang="de-DE" dirty="0"/>
              <a:t> </a:t>
            </a:r>
            <a:r>
              <a:rPr lang="de-DE" dirty="0" err="1"/>
              <a:t>optmially</a:t>
            </a:r>
            <a:r>
              <a:rPr lang="de-DE" dirty="0"/>
              <a:t> </a:t>
            </a:r>
            <a:r>
              <a:rPr lang="de-DE" dirty="0" err="1"/>
              <a:t>serve</a:t>
            </a:r>
            <a:r>
              <a:rPr lang="de-DE" dirty="0"/>
              <a:t> </a:t>
            </a:r>
            <a:r>
              <a:rPr lang="de-DE" dirty="0" err="1"/>
              <a:t>customers</a:t>
            </a:r>
            <a:r>
              <a:rPr lang="de-DE" dirty="0"/>
              <a:t> in </a:t>
            </a:r>
            <a:r>
              <a:rPr lang="de-DE" dirty="0" err="1"/>
              <a:t>attocube‘s</a:t>
            </a:r>
            <a:r>
              <a:rPr lang="de-DE" dirty="0"/>
              <a:t> </a:t>
            </a:r>
            <a:r>
              <a:rPr lang="de-DE" dirty="0" err="1"/>
              <a:t>key</a:t>
            </a:r>
            <a:r>
              <a:rPr lang="de-DE" dirty="0"/>
              <a:t> </a:t>
            </a:r>
            <a:r>
              <a:rPr lang="de-DE" dirty="0" err="1"/>
              <a:t>markets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84AD15-FF2D-476D-8DE4-8DCF2001E13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573C369-FC19-40CF-A27A-45E00A928CE2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E59DF4-E8C0-4424-BE08-D7367AC8A77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8" name="Bild 29">
            <a:extLst>
              <a:ext uri="{FF2B5EF4-FFF2-40B4-BE49-F238E27FC236}">
                <a16:creationId xmlns:a16="http://schemas.microsoft.com/office/drawing/2014/main" id="{F5F30A16-C732-4CC1-B169-083EC95900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06" y="2241828"/>
            <a:ext cx="3268183" cy="1960129"/>
          </a:xfrm>
          <a:prstGeom prst="rect">
            <a:avLst/>
          </a:prstGeom>
        </p:spPr>
      </p:pic>
      <p:pic>
        <p:nvPicPr>
          <p:cNvPr id="9" name="Bild 17">
            <a:extLst>
              <a:ext uri="{FF2B5EF4-FFF2-40B4-BE49-F238E27FC236}">
                <a16:creationId xmlns:a16="http://schemas.microsoft.com/office/drawing/2014/main" id="{772500B1-F03D-4DE0-BBB0-0034E37A34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543" y="2241828"/>
            <a:ext cx="3265863" cy="1958737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1F32DC33-1A45-4DDA-AB5E-E2D6D9549796}"/>
              </a:ext>
            </a:extLst>
          </p:cNvPr>
          <p:cNvSpPr/>
          <p:nvPr/>
        </p:nvSpPr>
        <p:spPr>
          <a:xfrm>
            <a:off x="885463" y="4843960"/>
            <a:ext cx="2647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ambient and HV engineering customers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40629CC-A4FB-46C1-9144-52E327D82A15}"/>
              </a:ext>
            </a:extLst>
          </p:cNvPr>
          <p:cNvSpPr txBox="1"/>
          <p:nvPr/>
        </p:nvSpPr>
        <p:spPr>
          <a:xfrm>
            <a:off x="614606" y="4413729"/>
            <a:ext cx="3265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>
                <a:solidFill>
                  <a:srgbClr val="00C909"/>
                </a:solidFill>
                <a:latin typeface="Century Gothic" panose="020B0502020202020204" pitchFamily="34" charset="0"/>
              </a:rPr>
              <a:t>From</a:t>
            </a:r>
            <a:r>
              <a:rPr lang="de-DE" sz="1400" dirty="0">
                <a:solidFill>
                  <a:srgbClr val="00C909"/>
                </a:solidFill>
                <a:latin typeface="Century Gothic" panose="020B0502020202020204" pitchFamily="34" charset="0"/>
              </a:rPr>
              <a:t> </a:t>
            </a:r>
            <a:r>
              <a:rPr lang="de-DE" sz="1400" dirty="0" err="1">
                <a:solidFill>
                  <a:srgbClr val="00C909"/>
                </a:solidFill>
                <a:latin typeface="Century Gothic" panose="020B0502020202020204" pitchFamily="34" charset="0"/>
              </a:rPr>
              <a:t>engineers</a:t>
            </a:r>
            <a:r>
              <a:rPr lang="de-DE" sz="1400" dirty="0">
                <a:solidFill>
                  <a:srgbClr val="00C909"/>
                </a:solidFill>
                <a:latin typeface="Century Gothic" panose="020B0502020202020204" pitchFamily="34" charset="0"/>
              </a:rPr>
              <a:t>, </a:t>
            </a:r>
            <a:r>
              <a:rPr lang="de-DE" sz="1400" dirty="0" err="1">
                <a:solidFill>
                  <a:srgbClr val="00C909"/>
                </a:solidFill>
                <a:latin typeface="Century Gothic" panose="020B0502020202020204" pitchFamily="34" charset="0"/>
              </a:rPr>
              <a:t>for</a:t>
            </a:r>
            <a:r>
              <a:rPr lang="de-DE" sz="1400" dirty="0">
                <a:solidFill>
                  <a:srgbClr val="00C909"/>
                </a:solidFill>
                <a:latin typeface="Century Gothic" panose="020B0502020202020204" pitchFamily="34" charset="0"/>
              </a:rPr>
              <a:t> </a:t>
            </a:r>
            <a:r>
              <a:rPr lang="de-DE" sz="1400" dirty="0" err="1">
                <a:solidFill>
                  <a:srgbClr val="00C909"/>
                </a:solidFill>
                <a:latin typeface="Century Gothic" panose="020B0502020202020204" pitchFamily="34" charset="0"/>
              </a:rPr>
              <a:t>engineers</a:t>
            </a:r>
            <a:r>
              <a:rPr lang="de-DE" sz="1400" dirty="0">
                <a:solidFill>
                  <a:srgbClr val="00C909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DD30453-F8D2-401A-A3F9-142CF9ECABDE}"/>
              </a:ext>
            </a:extLst>
          </p:cNvPr>
          <p:cNvSpPr txBox="1"/>
          <p:nvPr/>
        </p:nvSpPr>
        <p:spPr>
          <a:xfrm>
            <a:off x="4502477" y="4378847"/>
            <a:ext cx="3265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>
                <a:solidFill>
                  <a:srgbClr val="2A6AB2"/>
                </a:solidFill>
                <a:latin typeface="Century Gothic" panose="020B0502020202020204" pitchFamily="34" charset="0"/>
              </a:rPr>
              <a:t>From</a:t>
            </a:r>
            <a:r>
              <a:rPr lang="de-DE" sz="1400" dirty="0">
                <a:solidFill>
                  <a:srgbClr val="2A6AB2"/>
                </a:solidFill>
                <a:latin typeface="Century Gothic" panose="020B0502020202020204" pitchFamily="34" charset="0"/>
              </a:rPr>
              <a:t> </a:t>
            </a:r>
            <a:r>
              <a:rPr lang="de-DE" sz="1400" dirty="0" err="1">
                <a:solidFill>
                  <a:srgbClr val="2A6AB2"/>
                </a:solidFill>
                <a:latin typeface="Century Gothic" panose="020B0502020202020204" pitchFamily="34" charset="0"/>
              </a:rPr>
              <a:t>physicists</a:t>
            </a:r>
            <a:r>
              <a:rPr lang="de-DE" sz="1400" dirty="0">
                <a:solidFill>
                  <a:srgbClr val="2A6AB2"/>
                </a:solidFill>
                <a:latin typeface="Century Gothic" panose="020B0502020202020204" pitchFamily="34" charset="0"/>
              </a:rPr>
              <a:t>, </a:t>
            </a:r>
            <a:r>
              <a:rPr lang="de-DE" sz="1400" dirty="0" err="1">
                <a:solidFill>
                  <a:srgbClr val="2A6AB2"/>
                </a:solidFill>
                <a:latin typeface="Century Gothic" panose="020B0502020202020204" pitchFamily="34" charset="0"/>
              </a:rPr>
              <a:t>for</a:t>
            </a:r>
            <a:r>
              <a:rPr lang="de-DE" sz="1400" dirty="0">
                <a:solidFill>
                  <a:srgbClr val="2A6AB2"/>
                </a:solidFill>
                <a:latin typeface="Century Gothic" panose="020B0502020202020204" pitchFamily="34" charset="0"/>
              </a:rPr>
              <a:t> </a:t>
            </a:r>
            <a:r>
              <a:rPr lang="de-DE" sz="1400" dirty="0" err="1">
                <a:solidFill>
                  <a:srgbClr val="2A6AB2"/>
                </a:solidFill>
                <a:latin typeface="Century Gothic" panose="020B0502020202020204" pitchFamily="34" charset="0"/>
              </a:rPr>
              <a:t>physicists</a:t>
            </a:r>
            <a:r>
              <a:rPr lang="de-DE" sz="1400" dirty="0">
                <a:solidFill>
                  <a:srgbClr val="2A6AB2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0EE2830-D456-4597-A9A6-1490694EA3FE}"/>
              </a:ext>
            </a:extLst>
          </p:cNvPr>
          <p:cNvSpPr txBox="1"/>
          <p:nvPr/>
        </p:nvSpPr>
        <p:spPr>
          <a:xfrm>
            <a:off x="8386136" y="4402203"/>
            <a:ext cx="3265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>
                <a:solidFill>
                  <a:srgbClr val="009ED4"/>
                </a:solidFill>
                <a:latin typeface="Century Gothic" panose="020B0502020202020204" pitchFamily="34" charset="0"/>
              </a:rPr>
              <a:t>From</a:t>
            </a:r>
            <a:r>
              <a:rPr lang="de-DE" sz="1400" dirty="0">
                <a:solidFill>
                  <a:srgbClr val="009ED4"/>
                </a:solidFill>
                <a:latin typeface="Century Gothic" panose="020B0502020202020204" pitchFamily="34" charset="0"/>
              </a:rPr>
              <a:t> </a:t>
            </a:r>
            <a:r>
              <a:rPr lang="de-DE" sz="1400" dirty="0" err="1">
                <a:solidFill>
                  <a:srgbClr val="009ED4"/>
                </a:solidFill>
                <a:latin typeface="Century Gothic" panose="020B0502020202020204" pitchFamily="34" charset="0"/>
              </a:rPr>
              <a:t>experts</a:t>
            </a:r>
            <a:r>
              <a:rPr lang="de-DE" sz="1400" dirty="0">
                <a:solidFill>
                  <a:srgbClr val="009ED4"/>
                </a:solidFill>
                <a:latin typeface="Century Gothic" panose="020B0502020202020204" pitchFamily="34" charset="0"/>
              </a:rPr>
              <a:t>, </a:t>
            </a:r>
            <a:r>
              <a:rPr lang="de-DE" sz="1400" dirty="0" err="1">
                <a:solidFill>
                  <a:srgbClr val="009ED4"/>
                </a:solidFill>
                <a:latin typeface="Century Gothic" panose="020B0502020202020204" pitchFamily="34" charset="0"/>
              </a:rPr>
              <a:t>for</a:t>
            </a:r>
            <a:r>
              <a:rPr lang="de-DE" sz="1400" dirty="0">
                <a:solidFill>
                  <a:srgbClr val="009ED4"/>
                </a:solidFill>
                <a:latin typeface="Century Gothic" panose="020B0502020202020204" pitchFamily="34" charset="0"/>
              </a:rPr>
              <a:t> </a:t>
            </a:r>
            <a:r>
              <a:rPr lang="de-DE" sz="1400" dirty="0" err="1">
                <a:solidFill>
                  <a:srgbClr val="009ED4"/>
                </a:solidFill>
                <a:latin typeface="Century Gothic" panose="020B0502020202020204" pitchFamily="34" charset="0"/>
              </a:rPr>
              <a:t>experts</a:t>
            </a:r>
            <a:r>
              <a:rPr lang="de-DE" sz="1400" dirty="0">
                <a:solidFill>
                  <a:srgbClr val="009ED4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1B910A8-0CCF-47A3-91C1-4E9881BB044F}"/>
              </a:ext>
            </a:extLst>
          </p:cNvPr>
          <p:cNvSpPr/>
          <p:nvPr/>
        </p:nvSpPr>
        <p:spPr>
          <a:xfrm>
            <a:off x="4811433" y="4809079"/>
            <a:ext cx="2647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flexible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customers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E3B0E37-4AF4-48A5-B674-9E73DB35A9B8}"/>
              </a:ext>
            </a:extLst>
          </p:cNvPr>
          <p:cNvSpPr/>
          <p:nvPr/>
        </p:nvSpPr>
        <p:spPr>
          <a:xfrm>
            <a:off x="8650988" y="4837843"/>
            <a:ext cx="2647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ready to use solutions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dedicated applications 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3D0D8D3-A25A-4F2A-A7C2-31A37255DC5A}"/>
              </a:ext>
            </a:extLst>
          </p:cNvPr>
          <p:cNvSpPr/>
          <p:nvPr/>
        </p:nvSpPr>
        <p:spPr>
          <a:xfrm>
            <a:off x="4475953" y="5427371"/>
            <a:ext cx="32447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components, modules and research platforms for condensed matter physics at cryogenic temperatures</a:t>
            </a:r>
            <a:endParaRPr lang="de-DE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DED3EDA0-BE10-4EDF-95F6-85B0A0262CAE}"/>
              </a:ext>
            </a:extLst>
          </p:cNvPr>
          <p:cNvSpPr/>
          <p:nvPr/>
        </p:nvSpPr>
        <p:spPr>
          <a:xfrm>
            <a:off x="889734" y="5392063"/>
            <a:ext cx="2646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modules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precision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  <a:endParaRPr lang="de-DE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4F132AB-C620-43F3-A5BA-944A579CBBCE}"/>
              </a:ext>
            </a:extLst>
          </p:cNvPr>
          <p:cNvSpPr/>
          <p:nvPr/>
        </p:nvSpPr>
        <p:spPr>
          <a:xfrm>
            <a:off x="8927722" y="5433079"/>
            <a:ext cx="2265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nanoscale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analytics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de-DE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inspection</a:t>
            </a:r>
            <a:endParaRPr lang="de-DE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57F81E0-BD63-426B-B0B1-3B352B1FCC11}"/>
              </a:ext>
            </a:extLst>
          </p:cNvPr>
          <p:cNvSpPr/>
          <p:nvPr/>
        </p:nvSpPr>
        <p:spPr>
          <a:xfrm>
            <a:off x="8586432" y="1762021"/>
            <a:ext cx="3065567" cy="213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Bild 15">
            <a:extLst>
              <a:ext uri="{FF2B5EF4-FFF2-40B4-BE49-F238E27FC236}">
                <a16:creationId xmlns:a16="http://schemas.microsoft.com/office/drawing/2014/main" id="{AD519F58-4372-482B-8092-FC43B0344F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704" y="2241828"/>
            <a:ext cx="3265863" cy="1958737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77A8769F-CB8A-4E30-A997-DF0B497EC6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190" y="2388275"/>
            <a:ext cx="772773" cy="287225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113EE7F-2184-4E92-9398-B01C18704C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054" y="2404833"/>
            <a:ext cx="772773" cy="287225"/>
          </a:xfrm>
          <a:prstGeom prst="rect">
            <a:avLst/>
          </a:prstGeom>
        </p:spPr>
      </p:pic>
      <p:pic>
        <p:nvPicPr>
          <p:cNvPr id="24" name="Bild 25">
            <a:extLst>
              <a:ext uri="{FF2B5EF4-FFF2-40B4-BE49-F238E27FC236}">
                <a16:creationId xmlns:a16="http://schemas.microsoft.com/office/drawing/2014/main" id="{18A3ED83-F87B-4542-8FD6-9BAF8136B9C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93" y="1398014"/>
            <a:ext cx="3239476" cy="677310"/>
          </a:xfrm>
          <a:prstGeom prst="rect">
            <a:avLst/>
          </a:prstGeom>
        </p:spPr>
      </p:pic>
      <p:pic>
        <p:nvPicPr>
          <p:cNvPr id="25" name="Bild 26">
            <a:extLst>
              <a:ext uri="{FF2B5EF4-FFF2-40B4-BE49-F238E27FC236}">
                <a16:creationId xmlns:a16="http://schemas.microsoft.com/office/drawing/2014/main" id="{65FB2D6C-59C4-47DA-BBC3-4D4EBDBFECC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383" y="1398014"/>
            <a:ext cx="3256257" cy="680819"/>
          </a:xfrm>
          <a:prstGeom prst="rect">
            <a:avLst/>
          </a:prstGeom>
        </p:spPr>
      </p:pic>
      <p:pic>
        <p:nvPicPr>
          <p:cNvPr id="26" name="Bild 28">
            <a:extLst>
              <a:ext uri="{FF2B5EF4-FFF2-40B4-BE49-F238E27FC236}">
                <a16:creationId xmlns:a16="http://schemas.microsoft.com/office/drawing/2014/main" id="{4A94C78C-AB01-4DE8-BA15-766047C637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543" y="1398014"/>
            <a:ext cx="3265863" cy="682827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57EB3138-9458-48FD-AEE5-C0A8DAFE294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188" y="2336409"/>
            <a:ext cx="694413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820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C14A50FB-8D11-4547-96AF-8D388221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Cryogenic</a:t>
            </a:r>
            <a:r>
              <a:rPr lang="de-DE" dirty="0"/>
              <a:t> Instruments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11525D7-7CD4-4AAD-A4A8-952E0C9AD2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cool </a:t>
            </a:r>
            <a:r>
              <a:rPr lang="de-DE" dirty="0" err="1"/>
              <a:t>tools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cold</a:t>
            </a:r>
            <a:r>
              <a:rPr lang="de-DE" dirty="0"/>
              <a:t> </a:t>
            </a:r>
            <a:r>
              <a:rPr lang="de-DE" dirty="0" err="1"/>
              <a:t>science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DC2F6B-34CC-4EC1-AF79-6045C6F9050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68E425C-7DFB-48F1-A6FB-11884A23ED06}" type="datetime1">
              <a:rPr lang="de-DE" smtClean="0"/>
              <a:t>28.09.2022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EEC531-64D4-409B-839A-BFCD0EB2DFB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F09FB9-50D8-4035-89CE-98ACCEDF25BC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3D0AA60-DB21-4FCC-8B5B-3789FA028D43}"/>
              </a:ext>
            </a:extLst>
          </p:cNvPr>
          <p:cNvSpPr/>
          <p:nvPr/>
        </p:nvSpPr>
        <p:spPr>
          <a:xfrm>
            <a:off x="330992" y="1994733"/>
            <a:ext cx="3787073" cy="3026421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Bild 6">
            <a:extLst>
              <a:ext uri="{FF2B5EF4-FFF2-40B4-BE49-F238E27FC236}">
                <a16:creationId xmlns:a16="http://schemas.microsoft.com/office/drawing/2014/main" id="{D79FE9C1-72B3-44B7-8DC3-D8FB84FECC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06" y="2241828"/>
            <a:ext cx="3268183" cy="1960129"/>
          </a:xfrm>
          <a:prstGeom prst="rect">
            <a:avLst/>
          </a:prstGeom>
        </p:spPr>
      </p:pic>
      <p:pic>
        <p:nvPicPr>
          <p:cNvPr id="13" name="Bild 10">
            <a:extLst>
              <a:ext uri="{FF2B5EF4-FFF2-40B4-BE49-F238E27FC236}">
                <a16:creationId xmlns:a16="http://schemas.microsoft.com/office/drawing/2014/main" id="{154EA591-EF40-4F59-9D0A-D488CBB177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543" y="2241828"/>
            <a:ext cx="3265863" cy="1958737"/>
          </a:xfrm>
          <a:prstGeom prst="rect">
            <a:avLst/>
          </a:prstGeom>
        </p:spPr>
      </p:pic>
      <p:pic>
        <p:nvPicPr>
          <p:cNvPr id="14" name="Bild 11">
            <a:extLst>
              <a:ext uri="{FF2B5EF4-FFF2-40B4-BE49-F238E27FC236}">
                <a16:creationId xmlns:a16="http://schemas.microsoft.com/office/drawing/2014/main" id="{7AA3FD7B-1C66-48CF-83C0-43EEF7E417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704" y="2241828"/>
            <a:ext cx="3265863" cy="1958737"/>
          </a:xfrm>
          <a:prstGeom prst="rect">
            <a:avLst/>
          </a:prstGeom>
        </p:spPr>
      </p:pic>
      <p:pic>
        <p:nvPicPr>
          <p:cNvPr id="15" name="Grafik 23">
            <a:extLst>
              <a:ext uri="{FF2B5EF4-FFF2-40B4-BE49-F238E27FC236}">
                <a16:creationId xmlns:a16="http://schemas.microsoft.com/office/drawing/2014/main" id="{7BF0DD7C-10B3-4D97-AF3A-8158778A707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190" y="2388275"/>
            <a:ext cx="772773" cy="287225"/>
          </a:xfrm>
          <a:prstGeom prst="rect">
            <a:avLst/>
          </a:prstGeom>
        </p:spPr>
      </p:pic>
      <p:pic>
        <p:nvPicPr>
          <p:cNvPr id="16" name="Grafik 22">
            <a:extLst>
              <a:ext uri="{FF2B5EF4-FFF2-40B4-BE49-F238E27FC236}">
                <a16:creationId xmlns:a16="http://schemas.microsoft.com/office/drawing/2014/main" id="{69C655D2-11A1-4FB9-85A3-8325766306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054" y="2404833"/>
            <a:ext cx="772773" cy="287225"/>
          </a:xfrm>
          <a:prstGeom prst="rect">
            <a:avLst/>
          </a:prstGeom>
        </p:spPr>
      </p:pic>
      <p:pic>
        <p:nvPicPr>
          <p:cNvPr id="18" name="Bild 15">
            <a:extLst>
              <a:ext uri="{FF2B5EF4-FFF2-40B4-BE49-F238E27FC236}">
                <a16:creationId xmlns:a16="http://schemas.microsoft.com/office/drawing/2014/main" id="{F3F3D5F6-EA25-43F8-8286-9E00D58A34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93" y="1398014"/>
            <a:ext cx="3239476" cy="677310"/>
          </a:xfrm>
          <a:prstGeom prst="rect">
            <a:avLst/>
          </a:prstGeom>
        </p:spPr>
      </p:pic>
      <p:pic>
        <p:nvPicPr>
          <p:cNvPr id="19" name="Bild 16">
            <a:extLst>
              <a:ext uri="{FF2B5EF4-FFF2-40B4-BE49-F238E27FC236}">
                <a16:creationId xmlns:a16="http://schemas.microsoft.com/office/drawing/2014/main" id="{FD8521BB-B807-4723-A57F-B7C64538E1B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383" y="1398014"/>
            <a:ext cx="3256257" cy="680819"/>
          </a:xfrm>
          <a:prstGeom prst="rect">
            <a:avLst/>
          </a:prstGeom>
        </p:spPr>
      </p:pic>
      <p:pic>
        <p:nvPicPr>
          <p:cNvPr id="20" name="Bild 17">
            <a:extLst>
              <a:ext uri="{FF2B5EF4-FFF2-40B4-BE49-F238E27FC236}">
                <a16:creationId xmlns:a16="http://schemas.microsoft.com/office/drawing/2014/main" id="{12559122-B307-42DB-9F42-DDE42DFC6C1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543" y="1398014"/>
            <a:ext cx="3265863" cy="682827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27C837E0-12B6-4B16-8336-478AEEF6D79A}"/>
              </a:ext>
            </a:extLst>
          </p:cNvPr>
          <p:cNvSpPr/>
          <p:nvPr/>
        </p:nvSpPr>
        <p:spPr>
          <a:xfrm>
            <a:off x="446570" y="1247233"/>
            <a:ext cx="3722071" cy="3507147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26601E0D-A23A-4D92-9EC7-04EA7D8E624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188" y="2336409"/>
            <a:ext cx="694413" cy="396000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EB7D41D0-1829-4895-B52F-B81F4E665027}"/>
              </a:ext>
            </a:extLst>
          </p:cNvPr>
          <p:cNvSpPr/>
          <p:nvPr/>
        </p:nvSpPr>
        <p:spPr>
          <a:xfrm>
            <a:off x="8304580" y="1247232"/>
            <a:ext cx="3722071" cy="3507147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341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bgerundetes Rechteck 3">
            <a:extLst>
              <a:ext uri="{FF2B5EF4-FFF2-40B4-BE49-F238E27FC236}">
                <a16:creationId xmlns:a16="http://schemas.microsoft.com/office/drawing/2014/main" id="{D1C6B015-2AF0-42B4-B168-E7C366B286D1}"/>
              </a:ext>
            </a:extLst>
          </p:cNvPr>
          <p:cNvSpPr/>
          <p:nvPr/>
        </p:nvSpPr>
        <p:spPr>
          <a:xfrm>
            <a:off x="1858399" y="1967608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EF0A22-C654-4CE9-B6AB-19824FDCBA5D}"/>
              </a:ext>
            </a:extLst>
          </p:cNvPr>
          <p:cNvSpPr/>
          <p:nvPr/>
        </p:nvSpPr>
        <p:spPr>
          <a:xfrm>
            <a:off x="1696471" y="353304"/>
            <a:ext cx="251618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3600" cap="small" dirty="0">
                <a:solidFill>
                  <a:srgbClr val="EE72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cap="small" dirty="0">
              <a:solidFill>
                <a:srgbClr val="EE720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Bild 61">
            <a:extLst>
              <a:ext uri="{FF2B5EF4-FFF2-40B4-BE49-F238E27FC236}">
                <a16:creationId xmlns:a16="http://schemas.microsoft.com/office/drawing/2014/main" id="{C523A802-AB75-4730-B4EE-119C671341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6" y="181854"/>
            <a:ext cx="1285394" cy="138979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AD3DED5-F79D-4258-93A5-A0C11BA54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1951704"/>
            <a:ext cx="3131717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Attocube – an </a:t>
            </a:r>
            <a:r>
              <a:rPr lang="de-DE" altLang="en-US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de-DE" altLang="en-US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Abgerundetes Rechteck 3">
            <a:extLst>
              <a:ext uri="{FF2B5EF4-FFF2-40B4-BE49-F238E27FC236}">
                <a16:creationId xmlns:a16="http://schemas.microsoft.com/office/drawing/2014/main" id="{CEEF7D3C-F771-42FB-B0D9-E68189375948}"/>
              </a:ext>
            </a:extLst>
          </p:cNvPr>
          <p:cNvSpPr/>
          <p:nvPr/>
        </p:nvSpPr>
        <p:spPr>
          <a:xfrm>
            <a:off x="1858399" y="2574604"/>
            <a:ext cx="345108" cy="345108"/>
          </a:xfrm>
          <a:prstGeom prst="roundRect">
            <a:avLst/>
          </a:prstGeom>
          <a:solidFill>
            <a:srgbClr val="EE7204"/>
          </a:solidFill>
          <a:ln>
            <a:solidFill>
              <a:srgbClr val="F39F26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99897C2B-EB50-46F1-93B7-9946F6DA4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74" y="2558700"/>
            <a:ext cx="4521443" cy="3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600"/>
              </a:spcAft>
              <a:defRPr/>
            </a:pP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Cryogenic</a:t>
            </a:r>
            <a:r>
              <a:rPr lang="de-DE" altLang="en-US" b="1" dirty="0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b="1" dirty="0" err="1">
                <a:solidFill>
                  <a:srgbClr val="EE7204"/>
                </a:solidFill>
                <a:latin typeface="Arial" charset="0"/>
                <a:ea typeface="Arial" charset="0"/>
                <a:cs typeface="Arial" charset="0"/>
              </a:rPr>
              <a:t>nanopositioning</a:t>
            </a:r>
            <a:endParaRPr lang="de-DE" altLang="en-US" b="1" dirty="0">
              <a:solidFill>
                <a:srgbClr val="EE7204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EF5D8B9-72CA-4AE1-9F82-238A913AE7EB}"/>
              </a:ext>
            </a:extLst>
          </p:cNvPr>
          <p:cNvGrpSpPr/>
          <p:nvPr/>
        </p:nvGrpSpPr>
        <p:grpSpPr>
          <a:xfrm>
            <a:off x="6660811" y="1428148"/>
            <a:ext cx="4578963" cy="4335770"/>
            <a:chOff x="4723030" y="1428148"/>
            <a:chExt cx="4578963" cy="433577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0A6D5DF4-1482-47FB-AB6A-1286E0E90C98}"/>
                </a:ext>
              </a:extLst>
            </p:cNvPr>
            <p:cNvSpPr/>
            <p:nvPr/>
          </p:nvSpPr>
          <p:spPr>
            <a:xfrm>
              <a:off x="4723030" y="5292314"/>
              <a:ext cx="4578963" cy="471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The microscope of Prof. Karrai ~ 25 years ago</a:t>
              </a:r>
              <a:b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</a:b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@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Deutsches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 Museum</a:t>
              </a:r>
            </a:p>
          </p:txBody>
        </p:sp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CDEF91DF-A9FE-423D-A3AC-76B7B6A8E7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41" r="13697" b="13636"/>
            <a:stretch/>
          </p:blipFill>
          <p:spPr>
            <a:xfrm rot="5400000">
              <a:off x="4457333" y="2014479"/>
              <a:ext cx="3662000" cy="2489337"/>
            </a:xfrm>
            <a:prstGeom prst="rect">
              <a:avLst/>
            </a:prstGeom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03555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2" name="Picture 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8" t="4339" r="17285"/>
          <a:stretch/>
        </p:blipFill>
        <p:spPr bwMode="auto">
          <a:xfrm>
            <a:off x="5951984" y="1412775"/>
            <a:ext cx="3528392" cy="47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hteck 56"/>
          <p:cNvSpPr/>
          <p:nvPr/>
        </p:nvSpPr>
        <p:spPr>
          <a:xfrm>
            <a:off x="9126828" y="3282577"/>
            <a:ext cx="861435" cy="852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9026599" y="4939688"/>
            <a:ext cx="861435" cy="852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9120336" y="1556196"/>
            <a:ext cx="576064" cy="1224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Gerader Verbinder 33"/>
          <p:cNvCxnSpPr/>
          <p:nvPr/>
        </p:nvCxnSpPr>
        <p:spPr>
          <a:xfrm flipV="1">
            <a:off x="2367996" y="5167190"/>
            <a:ext cx="0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 flipV="1">
            <a:off x="2367997" y="3642431"/>
            <a:ext cx="0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779" name="Foliennummernplatzhalter 3"/>
          <p:cNvSpPr txBox="1">
            <a:spLocks noGrp="1"/>
          </p:cNvSpPr>
          <p:nvPr/>
        </p:nvSpPr>
        <p:spPr bwMode="auto">
          <a:xfrm>
            <a:off x="8077200" y="6672263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292F441D-CA9C-46E1-ACEC-C96273A6017A}" type="slidenum">
              <a:rPr lang="de-DE" altLang="de-DE" sz="900">
                <a:solidFill>
                  <a:schemeClr val="bg1"/>
                </a:solidFill>
                <a:cs typeface="Arial" panose="020B0604020202020204" pitchFamily="34" charset="0"/>
              </a:rPr>
              <a:pPr algn="r" eaLnBrk="1" hangingPunct="1"/>
              <a:t>8</a:t>
            </a:fld>
            <a:endParaRPr lang="de-DE" altLang="de-DE" sz="9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5781" name="Textplatzhalter 12"/>
          <p:cNvSpPr>
            <a:spLocks noGrp="1"/>
          </p:cNvSpPr>
          <p:nvPr>
            <p:ph type="body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dirty="0"/>
              <a:t>Cryogenic </a:t>
            </a:r>
            <a:r>
              <a:rPr lang="en-US" dirty="0" err="1"/>
              <a:t>nanopositioning</a:t>
            </a:r>
            <a:endParaRPr lang="en-US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Selective control of friction – „slip-stick“ - </a:t>
            </a:r>
            <a:r>
              <a:rPr lang="en-US" noProof="0" dirty="0"/>
              <a:t>attocube systems </a:t>
            </a:r>
            <a:r>
              <a:rPr lang="en-US" noProof="0" dirty="0" err="1"/>
              <a:t>nanopositioner</a:t>
            </a:r>
            <a:r>
              <a:rPr lang="en-US" noProof="0" dirty="0"/>
              <a:t> working principle</a:t>
            </a:r>
          </a:p>
        </p:txBody>
      </p:sp>
      <p:cxnSp>
        <p:nvCxnSpPr>
          <p:cNvPr id="4" name="Gerader Verbinder 3"/>
          <p:cNvCxnSpPr/>
          <p:nvPr/>
        </p:nvCxnSpPr>
        <p:spPr>
          <a:xfrm flipV="1">
            <a:off x="2223982" y="1804464"/>
            <a:ext cx="0" cy="936104"/>
          </a:xfrm>
          <a:prstGeom prst="line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2223982" y="2748952"/>
            <a:ext cx="1580344" cy="0"/>
          </a:xfrm>
          <a:prstGeom prst="line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V="1">
            <a:off x="2367998" y="2380528"/>
            <a:ext cx="0" cy="368425"/>
          </a:xfrm>
          <a:prstGeom prst="line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 flipV="1">
            <a:off x="2367998" y="2088304"/>
            <a:ext cx="0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 flipH="1" flipV="1">
            <a:off x="2367998" y="2088304"/>
            <a:ext cx="641964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 flipV="1">
            <a:off x="3009961" y="2102988"/>
            <a:ext cx="641964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 flipV="1">
            <a:off x="3009962" y="2102988"/>
            <a:ext cx="0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V="1">
            <a:off x="2223981" y="3358591"/>
            <a:ext cx="0" cy="936104"/>
          </a:xfrm>
          <a:prstGeom prst="line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223981" y="4303079"/>
            <a:ext cx="1580344" cy="0"/>
          </a:xfrm>
          <a:prstGeom prst="line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 flipV="1">
            <a:off x="2367997" y="3642431"/>
            <a:ext cx="641964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 flipH="1" flipV="1">
            <a:off x="3009960" y="3657115"/>
            <a:ext cx="641964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V="1">
            <a:off x="3009961" y="3657115"/>
            <a:ext cx="0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/>
          <p:cNvCxnSpPr/>
          <p:nvPr/>
        </p:nvCxnSpPr>
        <p:spPr>
          <a:xfrm flipV="1">
            <a:off x="2223980" y="4883350"/>
            <a:ext cx="0" cy="936104"/>
          </a:xfrm>
          <a:prstGeom prst="line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>
            <a:off x="2223980" y="5827838"/>
            <a:ext cx="1580344" cy="0"/>
          </a:xfrm>
          <a:prstGeom prst="line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 flipV="1">
            <a:off x="3009959" y="5459413"/>
            <a:ext cx="0" cy="368425"/>
          </a:xfrm>
          <a:prstGeom prst="line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/>
          <p:cNvCxnSpPr/>
          <p:nvPr/>
        </p:nvCxnSpPr>
        <p:spPr>
          <a:xfrm flipH="1" flipV="1">
            <a:off x="2367996" y="5167190"/>
            <a:ext cx="641964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/>
          <p:cNvCxnSpPr/>
          <p:nvPr/>
        </p:nvCxnSpPr>
        <p:spPr>
          <a:xfrm flipH="1" flipV="1">
            <a:off x="3009959" y="5181874"/>
            <a:ext cx="641964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V="1">
            <a:off x="3009960" y="5181874"/>
            <a:ext cx="0" cy="660648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2295988" y="2783753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9" name="Ellipse 38"/>
          <p:cNvSpPr/>
          <p:nvPr/>
        </p:nvSpPr>
        <p:spPr>
          <a:xfrm>
            <a:off x="2337556" y="3482103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0" name="Ellipse 39"/>
          <p:cNvSpPr/>
          <p:nvPr/>
        </p:nvSpPr>
        <p:spPr>
          <a:xfrm>
            <a:off x="3072323" y="5649098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337556" y="1681770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At Rest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2299354" y="3262678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Slip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2308716" y="4855221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Stick</a:t>
            </a:r>
          </a:p>
        </p:txBody>
      </p:sp>
      <p:sp>
        <p:nvSpPr>
          <p:cNvPr id="44" name="Textfeld 43"/>
          <p:cNvSpPr txBox="1"/>
          <p:nvPr/>
        </p:nvSpPr>
        <p:spPr>
          <a:xfrm rot="16200000">
            <a:off x="1499570" y="2128655"/>
            <a:ext cx="1121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Piezo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Voltage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 rot="16200000">
            <a:off x="1516109" y="3688144"/>
            <a:ext cx="1121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Piezo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Voltage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 rot="16200000">
            <a:off x="1497049" y="5212903"/>
            <a:ext cx="1121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Piezo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Voltage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2884131" y="2819056"/>
            <a:ext cx="520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2882912" y="4378198"/>
            <a:ext cx="520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2882912" y="5888305"/>
            <a:ext cx="520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9046531" y="1556196"/>
            <a:ext cx="1172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Clamped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9046531" y="1891407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Guiding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rod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9046531" y="2278083"/>
            <a:ext cx="1487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</a:t>
            </a:r>
            <a:r>
              <a:rPr lang="de-DE" sz="12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  <a:endParaRPr lang="de-DE" sz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9046531" y="2555082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Fixed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frame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9050939" y="3284984"/>
            <a:ext cx="2148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</a:t>
            </a:r>
            <a:r>
              <a:rPr lang="de-DE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  <a:r>
              <a:rPr lang="de-DE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supports</a:t>
            </a:r>
            <a:r>
              <a:rPr lang="de-DE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piezo</a:t>
            </a:r>
            <a:r>
              <a:rPr lang="de-DE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axis</a:t>
            </a:r>
            <a:endParaRPr lang="de-DE" sz="12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9046531" y="4895581"/>
            <a:ext cx="1661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Net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5955407" y="1196975"/>
            <a:ext cx="1651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Piezoelectric</a:t>
            </a:r>
            <a:r>
              <a:rPr lang="de-DE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actuator</a:t>
            </a:r>
            <a:endParaRPr lang="de-DE" sz="12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Grafik 55"/>
          <p:cNvPicPr>
            <a:picLocks noChangeAspect="1"/>
          </p:cNvPicPr>
          <p:nvPr/>
        </p:nvPicPr>
        <p:blipFill rotWithShape="1">
          <a:blip r:embed="rId4"/>
          <a:srcRect l="48675" t="33459" r="19090" b="29841"/>
          <a:stretch/>
        </p:blipFill>
        <p:spPr>
          <a:xfrm>
            <a:off x="102930" y="986651"/>
            <a:ext cx="1826968" cy="136192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4335038" y="450386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000" dirty="0" err="1"/>
              <a:t>Physik</a:t>
            </a:r>
            <a:r>
              <a:rPr lang="fr-FR" sz="1000" dirty="0"/>
              <a:t> in </a:t>
            </a:r>
            <a:r>
              <a:rPr lang="fr-FR" sz="1000" dirty="0" err="1"/>
              <a:t>unserer</a:t>
            </a:r>
            <a:r>
              <a:rPr lang="fr-FR" sz="1000" dirty="0"/>
              <a:t> </a:t>
            </a:r>
            <a:r>
              <a:rPr lang="fr-FR" sz="1000" dirty="0" err="1"/>
              <a:t>Zeit</a:t>
            </a:r>
            <a:r>
              <a:rPr lang="fr-FR" sz="1000" dirty="0"/>
              <a:t>, Volume 46, Issue 4 July 2015 Pages 199-201</a:t>
            </a:r>
            <a:endParaRPr lang="de-DE" sz="10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1672" y="2957555"/>
            <a:ext cx="3133725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773705"/>
      </p:ext>
    </p:extLst>
  </p:cSld>
  <p:clrMapOvr>
    <a:masterClrMapping/>
  </p:clrMapOvr>
  <p:transition advTm="240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spect="1" noChangeArrowheads="1"/>
          </p:cNvSpPr>
          <p:nvPr/>
        </p:nvSpPr>
        <p:spPr bwMode="auto">
          <a:xfrm>
            <a:off x="1981203" y="274638"/>
            <a:ext cx="762476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de-DE" b="1">
              <a:cs typeface="Arial" panose="020B0604020202020204" pitchFamily="34" charset="0"/>
            </a:endParaRPr>
          </a:p>
        </p:txBody>
      </p:sp>
      <p:sp>
        <p:nvSpPr>
          <p:cNvPr id="75779" name="Foliennummernplatzhalter 3"/>
          <p:cNvSpPr txBox="1">
            <a:spLocks noGrp="1"/>
          </p:cNvSpPr>
          <p:nvPr/>
        </p:nvSpPr>
        <p:spPr bwMode="auto">
          <a:xfrm>
            <a:off x="8077200" y="6672263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292F441D-CA9C-46E1-ACEC-C96273A6017A}" type="slidenum">
              <a:rPr lang="de-DE" altLang="de-DE" sz="900">
                <a:solidFill>
                  <a:schemeClr val="bg1"/>
                </a:solidFill>
                <a:cs typeface="Arial" panose="020B0604020202020204" pitchFamily="34" charset="0"/>
              </a:rPr>
              <a:pPr algn="r" eaLnBrk="1" hangingPunct="1"/>
              <a:t>9</a:t>
            </a:fld>
            <a:endParaRPr lang="de-DE" altLang="de-DE" sz="9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8" name="Textplatzhalter 12"/>
          <p:cNvSpPr>
            <a:spLocks noGrp="1"/>
          </p:cNvSpPr>
          <p:nvPr>
            <p:ph type="body" sz="quarter" idx="10"/>
          </p:nvPr>
        </p:nvSpPr>
        <p:spPr bwMode="auto">
          <a:xfrm>
            <a:off x="306716" y="158139"/>
            <a:ext cx="9182189" cy="3375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dirty="0"/>
              <a:t>Cryogenic </a:t>
            </a:r>
            <a:r>
              <a:rPr lang="en-US" dirty="0" err="1"/>
              <a:t>nanopositioning</a:t>
            </a:r>
            <a:endParaRPr lang="en-US" dirty="0"/>
          </a:p>
        </p:txBody>
      </p:sp>
      <p:sp>
        <p:nvSpPr>
          <p:cNvPr id="19" name="Textplatzhalter 1"/>
          <p:cNvSpPr>
            <a:spLocks noGrp="1"/>
          </p:cNvSpPr>
          <p:nvPr>
            <p:ph type="body" sz="quarter" idx="11"/>
          </p:nvPr>
        </p:nvSpPr>
        <p:spPr>
          <a:xfrm>
            <a:off x="306917" y="495149"/>
            <a:ext cx="9181988" cy="309562"/>
          </a:xfrm>
        </p:spPr>
        <p:txBody>
          <a:bodyPr>
            <a:normAutofit/>
          </a:bodyPr>
          <a:lstStyle/>
          <a:p>
            <a:r>
              <a:rPr lang="en-US" dirty="0"/>
              <a:t>Position feedback: where is my sample?</a:t>
            </a:r>
          </a:p>
        </p:txBody>
      </p:sp>
      <p:sp>
        <p:nvSpPr>
          <p:cNvPr id="13" name="Textfeld 13">
            <a:extLst>
              <a:ext uri="{FF2B5EF4-FFF2-40B4-BE49-F238E27FC236}">
                <a16:creationId xmlns:a16="http://schemas.microsoft.com/office/drawing/2014/main" id="{3DADB41E-4F3C-4F94-A9EE-FFAA488022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921" y="1049486"/>
            <a:ext cx="45448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i="1" dirty="0" err="1">
                <a:cs typeface="Arial" panose="020B0604020202020204" pitchFamily="34" charset="0"/>
                <a:sym typeface="Wingdings" panose="05000000000000000000" pitchFamily="2" charset="2"/>
              </a:rPr>
              <a:t>How</a:t>
            </a:r>
            <a:r>
              <a:rPr lang="de-DE" altLang="de-DE" i="1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de-DE" i="1" dirty="0" err="1">
                <a:cs typeface="Arial" panose="020B0604020202020204" pitchFamily="34" charset="0"/>
                <a:sym typeface="Wingdings" panose="05000000000000000000" pitchFamily="2" charset="2"/>
              </a:rPr>
              <a:t>to</a:t>
            </a:r>
            <a:r>
              <a:rPr lang="de-DE" altLang="de-DE" i="1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de-DE" i="1" dirty="0" err="1">
                <a:cs typeface="Arial" panose="020B0604020202020204" pitchFamily="34" charset="0"/>
                <a:sym typeface="Wingdings" panose="05000000000000000000" pitchFamily="2" charset="2"/>
              </a:rPr>
              <a:t>know</a:t>
            </a:r>
            <a:r>
              <a:rPr lang="de-DE" altLang="de-DE" i="1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de-DE" i="1" dirty="0" err="1">
                <a:cs typeface="Arial" panose="020B0604020202020204" pitchFamily="34" charset="0"/>
                <a:sym typeface="Wingdings" panose="05000000000000000000" pitchFamily="2" charset="2"/>
              </a:rPr>
              <a:t>where</a:t>
            </a:r>
            <a:r>
              <a:rPr lang="de-DE" altLang="de-DE" i="1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de-DE" i="1" dirty="0" err="1">
                <a:cs typeface="Arial" panose="020B0604020202020204" pitchFamily="34" charset="0"/>
                <a:sym typeface="Wingdings" panose="05000000000000000000" pitchFamily="2" charset="2"/>
              </a:rPr>
              <a:t>things</a:t>
            </a:r>
            <a:r>
              <a:rPr lang="de-DE" altLang="de-DE" i="1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de-DE" i="1" dirty="0" err="1">
                <a:cs typeface="Arial" panose="020B0604020202020204" pitchFamily="34" charset="0"/>
                <a:sym typeface="Wingdings" panose="05000000000000000000" pitchFamily="2" charset="2"/>
              </a:rPr>
              <a:t>are</a:t>
            </a:r>
            <a:r>
              <a:rPr lang="de-DE" altLang="de-DE" i="1" dirty="0">
                <a:cs typeface="Arial" panose="020B0604020202020204" pitchFamily="34" charset="0"/>
                <a:sym typeface="Wingdings" panose="05000000000000000000" pitchFamily="2" charset="2"/>
              </a:rPr>
              <a:t>?</a:t>
            </a:r>
            <a:endParaRPr lang="de-DE" altLang="de-DE" dirty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6E979DD-A365-46D2-9F07-A4050047D4E8}"/>
              </a:ext>
            </a:extLst>
          </p:cNvPr>
          <p:cNvGrpSpPr/>
          <p:nvPr/>
        </p:nvGrpSpPr>
        <p:grpSpPr>
          <a:xfrm>
            <a:off x="1059274" y="1583262"/>
            <a:ext cx="4714525" cy="4503810"/>
            <a:chOff x="1024040" y="1583262"/>
            <a:chExt cx="4714525" cy="4503810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E4F11C12-1E52-494A-ADCE-252B1DC87221}"/>
                </a:ext>
              </a:extLst>
            </p:cNvPr>
            <p:cNvGrpSpPr/>
            <p:nvPr/>
          </p:nvGrpSpPr>
          <p:grpSpPr>
            <a:xfrm>
              <a:off x="1024040" y="1583262"/>
              <a:ext cx="4714525" cy="4503810"/>
              <a:chOff x="1024040" y="1583262"/>
              <a:chExt cx="4714525" cy="4503810"/>
            </a:xfrm>
          </p:grpSpPr>
          <p:sp>
            <p:nvSpPr>
              <p:cNvPr id="22" name="Rechteck: abgerundete Ecken 21">
                <a:extLst>
                  <a:ext uri="{FF2B5EF4-FFF2-40B4-BE49-F238E27FC236}">
                    <a16:creationId xmlns:a16="http://schemas.microsoft.com/office/drawing/2014/main" id="{7C12D07C-1A18-4B10-B7A2-A8C4E8BF1539}"/>
                  </a:ext>
                </a:extLst>
              </p:cNvPr>
              <p:cNvSpPr/>
              <p:nvPr/>
            </p:nvSpPr>
            <p:spPr>
              <a:xfrm>
                <a:off x="1024040" y="1583262"/>
                <a:ext cx="4714525" cy="450381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E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pic>
            <p:nvPicPr>
              <p:cNvPr id="3" name="Grafik 2">
                <a:extLst>
                  <a:ext uri="{FF2B5EF4-FFF2-40B4-BE49-F238E27FC236}">
                    <a16:creationId xmlns:a16="http://schemas.microsoft.com/office/drawing/2014/main" id="{C63554CF-A2B1-4DED-8DAB-A92C79BC9D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9887" y="2256959"/>
                <a:ext cx="4014094" cy="2634143"/>
              </a:xfrm>
              <a:prstGeom prst="rect">
                <a:avLst/>
              </a:prstGeom>
            </p:spPr>
          </p:pic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877B7AB5-A545-4802-A2FE-DD8EF355839F}"/>
                  </a:ext>
                </a:extLst>
              </p:cNvPr>
              <p:cNvSpPr txBox="1"/>
              <p:nvPr/>
            </p:nvSpPr>
            <p:spPr>
              <a:xfrm>
                <a:off x="2320755" y="1626491"/>
                <a:ext cx="2121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Resistive </a:t>
                </a:r>
                <a:r>
                  <a:rPr lang="de-DE" dirty="0" err="1"/>
                  <a:t>feedback</a:t>
                </a:r>
                <a:endParaRPr lang="de-DE" dirty="0"/>
              </a:p>
            </p:txBody>
          </p:sp>
        </p:grp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E1D26063-CCF9-4486-8965-28398699E019}"/>
                </a:ext>
              </a:extLst>
            </p:cNvPr>
            <p:cNvSpPr txBox="1"/>
            <p:nvPr/>
          </p:nvSpPr>
          <p:spPr>
            <a:xfrm>
              <a:off x="1196003" y="5152238"/>
              <a:ext cx="44438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sz="1600" dirty="0" err="1"/>
                <a:t>measurement</a:t>
              </a:r>
              <a:r>
                <a:rPr lang="de-DE" sz="1600" dirty="0"/>
                <a:t> relative </a:t>
              </a:r>
              <a:r>
                <a:rPr lang="de-DE" sz="1600" dirty="0" err="1"/>
                <a:t>to</a:t>
              </a:r>
              <a:r>
                <a:rPr lang="de-DE" sz="1600" dirty="0"/>
                <a:t> </a:t>
              </a:r>
              <a:r>
                <a:rPr lang="de-DE" sz="1600" dirty="0" err="1"/>
                <a:t>the</a:t>
              </a:r>
              <a:r>
                <a:rPr lang="de-DE" sz="1600" dirty="0"/>
                <a:t> </a:t>
              </a:r>
              <a:r>
                <a:rPr lang="de-DE" sz="1600" dirty="0" err="1"/>
                <a:t>positioner</a:t>
              </a:r>
              <a:r>
                <a:rPr lang="de-DE" sz="1600" dirty="0"/>
                <a:t> </a:t>
              </a:r>
              <a:r>
                <a:rPr lang="de-DE" sz="1600" dirty="0" err="1"/>
                <a:t>itself</a:t>
              </a:r>
              <a:endParaRPr lang="de-DE" sz="16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sz="1600" dirty="0" err="1"/>
                <a:t>repeatability</a:t>
              </a:r>
              <a:r>
                <a:rPr lang="de-DE" sz="1600" dirty="0"/>
                <a:t> 1-2 </a:t>
              </a:r>
              <a:r>
                <a:rPr lang="de-DE" sz="1600" dirty="0" err="1"/>
                <a:t>micron</a:t>
              </a:r>
              <a:endParaRPr lang="de-DE" sz="1600" dirty="0"/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B0D12C50-75B6-490D-A5CD-325240100CEB}"/>
              </a:ext>
            </a:extLst>
          </p:cNvPr>
          <p:cNvGrpSpPr/>
          <p:nvPr/>
        </p:nvGrpSpPr>
        <p:grpSpPr>
          <a:xfrm>
            <a:off x="5948155" y="1583262"/>
            <a:ext cx="5519595" cy="4503810"/>
            <a:chOff x="5948155" y="1583262"/>
            <a:chExt cx="5519595" cy="4503810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BF24E3DC-7BC4-411A-8C1F-CBD02105E737}"/>
                </a:ext>
              </a:extLst>
            </p:cNvPr>
            <p:cNvGrpSpPr/>
            <p:nvPr/>
          </p:nvGrpSpPr>
          <p:grpSpPr>
            <a:xfrm>
              <a:off x="5948155" y="1583262"/>
              <a:ext cx="5519595" cy="4503810"/>
              <a:chOff x="5948155" y="1583262"/>
              <a:chExt cx="5519595" cy="4503810"/>
            </a:xfrm>
          </p:grpSpPr>
          <p:sp>
            <p:nvSpPr>
              <p:cNvPr id="24" name="Rechteck: abgerundete Ecken 23">
                <a:extLst>
                  <a:ext uri="{FF2B5EF4-FFF2-40B4-BE49-F238E27FC236}">
                    <a16:creationId xmlns:a16="http://schemas.microsoft.com/office/drawing/2014/main" id="{56C7E73F-9A9A-4B48-9416-6A29F650D825}"/>
                  </a:ext>
                </a:extLst>
              </p:cNvPr>
              <p:cNvSpPr/>
              <p:nvPr/>
            </p:nvSpPr>
            <p:spPr>
              <a:xfrm>
                <a:off x="5948155" y="1583262"/>
                <a:ext cx="5519595" cy="450381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E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DDBA6FE4-5747-4F04-A52A-67DE1626D443}"/>
                  </a:ext>
                </a:extLst>
              </p:cNvPr>
              <p:cNvGrpSpPr/>
              <p:nvPr/>
            </p:nvGrpSpPr>
            <p:grpSpPr>
              <a:xfrm>
                <a:off x="6061845" y="2147385"/>
                <a:ext cx="4750275" cy="3202910"/>
                <a:chOff x="4782199" y="2230787"/>
                <a:chExt cx="5675093" cy="3673063"/>
              </a:xfrm>
            </p:grpSpPr>
            <p:pic>
              <p:nvPicPr>
                <p:cNvPr id="6" name="Grafik 5">
                  <a:extLst>
                    <a:ext uri="{FF2B5EF4-FFF2-40B4-BE49-F238E27FC236}">
                      <a16:creationId xmlns:a16="http://schemas.microsoft.com/office/drawing/2014/main" id="{8065604E-F89A-4113-AACD-16E64BFEC0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782199" y="2699256"/>
                  <a:ext cx="3446691" cy="3204594"/>
                </a:xfrm>
                <a:prstGeom prst="rect">
                  <a:avLst/>
                </a:prstGeom>
              </p:spPr>
            </p:pic>
            <p:pic>
              <p:nvPicPr>
                <p:cNvPr id="2050" name="Picture 2">
                  <a:extLst>
                    <a:ext uri="{FF2B5EF4-FFF2-40B4-BE49-F238E27FC236}">
                      <a16:creationId xmlns:a16="http://schemas.microsoft.com/office/drawing/2014/main" id="{4E429599-EFD4-4D20-AFEC-9FD542577BC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85" t="12969" r="6131" b="11048"/>
                <a:stretch/>
              </p:blipFill>
              <p:spPr bwMode="auto">
                <a:xfrm>
                  <a:off x="7010601" y="2230787"/>
                  <a:ext cx="3446691" cy="199429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2BFDAF46-8740-4231-A952-437958935CFB}"/>
                  </a:ext>
                </a:extLst>
              </p:cNvPr>
              <p:cNvSpPr txBox="1"/>
              <p:nvPr/>
            </p:nvSpPr>
            <p:spPr>
              <a:xfrm>
                <a:off x="7401161" y="1634524"/>
                <a:ext cx="2672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/>
                  <a:t>Interferometric</a:t>
                </a:r>
                <a:r>
                  <a:rPr lang="de-DE" dirty="0"/>
                  <a:t> </a:t>
                </a:r>
                <a:r>
                  <a:rPr lang="de-DE" dirty="0" err="1"/>
                  <a:t>feedback</a:t>
                </a:r>
                <a:endParaRPr lang="de-DE" dirty="0"/>
              </a:p>
            </p:txBody>
          </p:sp>
        </p:grp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C464C623-D183-400B-93ED-98E003F5A4CD}"/>
                </a:ext>
              </a:extLst>
            </p:cNvPr>
            <p:cNvSpPr txBox="1"/>
            <p:nvPr/>
          </p:nvSpPr>
          <p:spPr>
            <a:xfrm>
              <a:off x="6370152" y="5152238"/>
              <a:ext cx="4968027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sz="1600" dirty="0" err="1"/>
                <a:t>measurement</a:t>
              </a:r>
              <a:r>
                <a:rPr lang="de-DE" sz="1600" dirty="0"/>
                <a:t> relative </a:t>
              </a:r>
              <a:r>
                <a:rPr lang="de-DE" sz="1600" dirty="0" err="1"/>
                <a:t>to</a:t>
              </a:r>
              <a:r>
                <a:rPr lang="de-DE" sz="1600" dirty="0"/>
                <a:t> </a:t>
              </a:r>
              <a:r>
                <a:rPr lang="de-DE" sz="1600" dirty="0" err="1"/>
                <a:t>the</a:t>
              </a:r>
              <a:r>
                <a:rPr lang="de-DE" sz="1600" dirty="0"/>
                <a:t> </a:t>
              </a:r>
              <a:r>
                <a:rPr lang="de-DE" sz="1600" dirty="0" err="1"/>
                <a:t>sensor</a:t>
              </a:r>
              <a:r>
                <a:rPr lang="de-DE" sz="1600" dirty="0"/>
                <a:t> </a:t>
              </a:r>
              <a:r>
                <a:rPr lang="de-DE" sz="1600" dirty="0" err="1"/>
                <a:t>head</a:t>
              </a:r>
              <a:endParaRPr lang="de-DE" sz="16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sz="1600" dirty="0" err="1"/>
                <a:t>repeatability</a:t>
              </a:r>
              <a:r>
                <a:rPr lang="de-DE" sz="1600" dirty="0"/>
                <a:t> on </a:t>
              </a:r>
              <a:r>
                <a:rPr lang="de-DE" sz="1600" dirty="0" err="1"/>
                <a:t>the</a:t>
              </a:r>
              <a:r>
                <a:rPr lang="de-DE" sz="1600" dirty="0"/>
                <a:t> </a:t>
              </a:r>
              <a:r>
                <a:rPr lang="de-DE" sz="1600" dirty="0" err="1"/>
                <a:t>nm</a:t>
              </a:r>
              <a:r>
                <a:rPr lang="de-DE" sz="1600" dirty="0"/>
                <a:t>-range (</a:t>
              </a:r>
              <a:r>
                <a:rPr lang="de-DE" sz="1600" dirty="0" err="1"/>
                <a:t>no</a:t>
              </a:r>
              <a:r>
                <a:rPr lang="de-DE" sz="1600" dirty="0"/>
                <a:t> </a:t>
              </a:r>
              <a:r>
                <a:rPr lang="de-DE" sz="1600" dirty="0" err="1"/>
                <a:t>signal</a:t>
              </a:r>
              <a:r>
                <a:rPr lang="de-DE" sz="1600" dirty="0"/>
                <a:t> </a:t>
              </a:r>
              <a:r>
                <a:rPr lang="de-DE" sz="1600" dirty="0" err="1"/>
                <a:t>interrupt</a:t>
              </a:r>
              <a:r>
                <a:rPr lang="de-DE" sz="1600" dirty="0"/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8772516"/>
      </p:ext>
    </p:extLst>
  </p:cSld>
  <p:clrMapOvr>
    <a:masterClrMapping/>
  </p:clrMapOvr>
  <p:transition advTm="240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haltsfolien">
  <a:themeElements>
    <a:clrScheme name="attocube">
      <a:dk1>
        <a:srgbClr val="000000"/>
      </a:dk1>
      <a:lt1>
        <a:srgbClr val="FFFFFF"/>
      </a:lt1>
      <a:dk2>
        <a:srgbClr val="58595B"/>
      </a:dk2>
      <a:lt2>
        <a:srgbClr val="B1BABF"/>
      </a:lt2>
      <a:accent1>
        <a:srgbClr val="EC7404"/>
      </a:accent1>
      <a:accent2>
        <a:srgbClr val="F39F26"/>
      </a:accent2>
      <a:accent3>
        <a:srgbClr val="2A6AB2"/>
      </a:accent3>
      <a:accent4>
        <a:srgbClr val="009ED4"/>
      </a:accent4>
      <a:accent5>
        <a:srgbClr val="00C909"/>
      </a:accent5>
      <a:accent6>
        <a:srgbClr val="969696"/>
      </a:accent6>
      <a:hlink>
        <a:srgbClr val="F39F26"/>
      </a:hlink>
      <a:folHlink>
        <a:srgbClr val="EC7404"/>
      </a:folHlink>
    </a:clrScheme>
    <a:fontScheme name="attocue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EB3A4603-A9A9-4DD0-A3C9-52B29550257C}" vid="{FC6C13CE-759A-4C6E-8D95-53A360B14EAE}"/>
    </a:ext>
  </a:extLst>
</a:theme>
</file>

<file path=ppt/theme/theme2.xml><?xml version="1.0" encoding="utf-8"?>
<a:theme xmlns:a="http://schemas.openxmlformats.org/drawingml/2006/main" name="Titelfolien">
  <a:themeElements>
    <a:clrScheme name="attocube">
      <a:dk1>
        <a:srgbClr val="000000"/>
      </a:dk1>
      <a:lt1>
        <a:srgbClr val="FFFFFF"/>
      </a:lt1>
      <a:dk2>
        <a:srgbClr val="58595B"/>
      </a:dk2>
      <a:lt2>
        <a:srgbClr val="B1BABF"/>
      </a:lt2>
      <a:accent1>
        <a:srgbClr val="EC7404"/>
      </a:accent1>
      <a:accent2>
        <a:srgbClr val="F39F26"/>
      </a:accent2>
      <a:accent3>
        <a:srgbClr val="2A6AB2"/>
      </a:accent3>
      <a:accent4>
        <a:srgbClr val="009ED4"/>
      </a:accent4>
      <a:accent5>
        <a:srgbClr val="00C909"/>
      </a:accent5>
      <a:accent6>
        <a:srgbClr val="969696"/>
      </a:accent6>
      <a:hlink>
        <a:srgbClr val="F39F26"/>
      </a:hlink>
      <a:folHlink>
        <a:srgbClr val="EC7404"/>
      </a:folHlink>
    </a:clrScheme>
    <a:fontScheme name="attocue-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EB3A4603-A9A9-4DD0-A3C9-52B29550257C}" vid="{BA4CA57F-7D0B-4E65-8FD9-93DA734A43C0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2C54C6F21C64BB717154BF127679D" ma:contentTypeVersion="14" ma:contentTypeDescription="Create a new document." ma:contentTypeScope="" ma:versionID="400a15e9548293c0e01f7a0f88565bea">
  <xsd:schema xmlns:xsd="http://www.w3.org/2001/XMLSchema" xmlns:xs="http://www.w3.org/2001/XMLSchema" xmlns:p="http://schemas.microsoft.com/office/2006/metadata/properties" xmlns:ns3="d88fe157-0ca7-4115-86a1-e32c128ebdc8" xmlns:ns4="41fba297-fe66-4d4b-8353-9acb965dc9d5" targetNamespace="http://schemas.microsoft.com/office/2006/metadata/properties" ma:root="true" ma:fieldsID="199e4cf07a232b5123bbbb7cd122c3fd" ns3:_="" ns4:_="">
    <xsd:import namespace="d88fe157-0ca7-4115-86a1-e32c128ebdc8"/>
    <xsd:import namespace="41fba297-fe66-4d4b-8353-9acb965dc9d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8fe157-0ca7-4115-86a1-e32c128ebd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fba297-fe66-4d4b-8353-9acb965dc9d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6D8F22-B1CD-4B1F-B98F-2FB0666BB2BD}">
  <ds:schemaRefs>
    <ds:schemaRef ds:uri="http://www.w3.org/XML/1998/namespace"/>
    <ds:schemaRef ds:uri="41fba297-fe66-4d4b-8353-9acb965dc9d5"/>
    <ds:schemaRef ds:uri="d88fe157-0ca7-4115-86a1-e32c128ebdc8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CDC5276-9642-4001-875A-7ED0428651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8fe157-0ca7-4115-86a1-e32c128ebdc8"/>
    <ds:schemaRef ds:uri="41fba297-fe66-4d4b-8353-9acb965dc9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3FB468-BEF8-4D8A-A959-946E5AB562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cryogenic nanopositioning</Template>
  <TotalTime>0</TotalTime>
  <Words>2790</Words>
  <Application>Microsoft Office PowerPoint</Application>
  <PresentationFormat>Breitbild</PresentationFormat>
  <Paragraphs>429</Paragraphs>
  <Slides>31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31</vt:i4>
      </vt:variant>
    </vt:vector>
  </HeadingPairs>
  <TitlesOfParts>
    <vt:vector size="41" baseType="lpstr">
      <vt:lpstr>-apple-system</vt:lpstr>
      <vt:lpstr>Arial</vt:lpstr>
      <vt:lpstr>Calibri</vt:lpstr>
      <vt:lpstr>Century Gothic</vt:lpstr>
      <vt:lpstr>OfficinaSanITCBoo</vt:lpstr>
      <vt:lpstr>Segoe UI Symbol</vt:lpstr>
      <vt:lpstr>Verdana</vt:lpstr>
      <vt:lpstr>Wingdings</vt:lpstr>
      <vt:lpstr>Inhaltsfolien</vt:lpstr>
      <vt:lpstr>Titelfolien</vt:lpstr>
      <vt:lpstr>Cryogenic instruments for microscopy  and nano-precise sample positioning</vt:lpstr>
      <vt:lpstr>PowerPoint-Präsentation</vt:lpstr>
      <vt:lpstr>PowerPoint-Präsentation</vt:lpstr>
      <vt:lpstr>attocube systems AG</vt:lpstr>
      <vt:lpstr>Strategic Business Sectors</vt:lpstr>
      <vt:lpstr>Cryogenic Instruments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 instruments for microscopy and nano-precise sample positioning</dc:title>
  <dc:creator>Leubner, Philipp</dc:creator>
  <cp:lastModifiedBy>Leubner, Philipp</cp:lastModifiedBy>
  <cp:revision>33</cp:revision>
  <cp:lastPrinted>2019-05-29T11:42:56Z</cp:lastPrinted>
  <dcterms:created xsi:type="dcterms:W3CDTF">2022-09-21T14:13:15Z</dcterms:created>
  <dcterms:modified xsi:type="dcterms:W3CDTF">2022-09-28T06:53:45Z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0x010100F4B2C54C6F21C64BB717154BF127679D</vt:lpwstr>
  </property>
</Properties>
</file>