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9" r:id="rId4"/>
    <p:sldId id="260" r:id="rId5"/>
    <p:sldId id="263" r:id="rId6"/>
    <p:sldId id="264" r:id="rId7"/>
    <p:sldId id="265" r:id="rId8"/>
    <p:sldId id="266" r:id="rId9"/>
    <p:sldId id="279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86" r:id="rId19"/>
    <p:sldId id="287" r:id="rId20"/>
    <p:sldId id="278" r:id="rId21"/>
    <p:sldId id="293" r:id="rId22"/>
    <p:sldId id="283" r:id="rId23"/>
    <p:sldId id="262" r:id="rId24"/>
    <p:sldId id="277" r:id="rId25"/>
    <p:sldId id="280" r:id="rId26"/>
    <p:sldId id="281" r:id="rId27"/>
    <p:sldId id="284" r:id="rId28"/>
    <p:sldId id="276" r:id="rId29"/>
    <p:sldId id="292" r:id="rId30"/>
    <p:sldId id="289" r:id="rId31"/>
    <p:sldId id="290" r:id="rId32"/>
    <p:sldId id="285" r:id="rId33"/>
    <p:sldId id="291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89889-94BA-48F8-A775-DF6278A6EBAD}" type="datetimeFigureOut">
              <a:rPr lang="en-US" smtClean="0"/>
              <a:t>9/24/2022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16650-7B03-4B6C-9070-53391D113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8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C3707-1631-45E3-9E06-3E9562FAF649}" type="datetime1">
              <a:rPr lang="en-US" smtClean="0"/>
              <a:t>9/24/2022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388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47206-83DC-4352-9BC9-0E5E6ADA12D3}" type="datetime1">
              <a:rPr lang="en-US" smtClean="0"/>
              <a:t>9/24/2022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3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9492-A6B9-4B08-BAE7-461FCA65E0C5}" type="datetime1">
              <a:rPr lang="en-US" smtClean="0"/>
              <a:t>9/24/2022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751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0535" y="1118586"/>
            <a:ext cx="9990930" cy="4750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090E911-8A5E-43D9-AD3B-BAF317F2B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B66297E-A190-491B-8A57-F1ABA0863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D1FF-BDA0-44B6-BAD7-3239C64A3261}" type="datetime1">
              <a:rPr lang="en-US" smtClean="0"/>
              <a:t>9/24/2022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1B9A857-54F2-481E-A4A4-318856A93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10536A0-737F-4E14-8381-F9D684BA0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30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CB13-57F6-4467-A2E7-5DB774D0F1D4}" type="datetime1">
              <a:rPr lang="en-US" smtClean="0"/>
              <a:t>9/24/2022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959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A37C-3208-4FC8-A96D-46E67D89DC65}" type="datetime1">
              <a:rPr lang="en-US" smtClean="0"/>
              <a:t>9/24/2022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3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501C-2C94-4F63-BB3E-07AFD82F6473}" type="datetime1">
              <a:rPr lang="en-US" smtClean="0"/>
              <a:t>9/24/2022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9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7715-0C8F-435B-9B7E-432BE5BAC495}" type="datetime1">
              <a:rPr lang="en-US" smtClean="0"/>
              <a:t>9/24/2022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67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2C3C5-D3BA-47B5-94EE-BF32834FB6DC}" type="datetime1">
              <a:rPr lang="en-US" smtClean="0"/>
              <a:t>9/24/2022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13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22E021C-B6DE-4377-886E-7B34457DA0F6}" type="datetime1">
              <a:rPr lang="en-US" smtClean="0"/>
              <a:t>9/24/2022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099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86446-DE8D-46CB-A00C-81A358A5E677}" type="datetime1">
              <a:rPr lang="en-US" smtClean="0"/>
              <a:t>9/24/2022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76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59971"/>
            <a:ext cx="10058400" cy="6455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45220"/>
            <a:ext cx="10058400" cy="472387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B8425B-4124-4D04-9867-BAFA552EB002}" type="datetime1">
              <a:rPr lang="en-US" smtClean="0"/>
              <a:t>9/24/2022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306E35F-17D9-45CE-9FC8-0278013CF67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97436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94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31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0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53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4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zimanyischool.kfki.hu/22/" TargetMode="External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dpi.com/2218-1997/5/6/133" TargetMode="External"/><Relationship Id="rId13" Type="http://schemas.openxmlformats.org/officeDocument/2006/relationships/hyperlink" Target="https://www.actaphys.uj.edu.pl/index_n.php?I=S&amp;V=12&amp;N=2#477" TargetMode="External"/><Relationship Id="rId18" Type="http://schemas.openxmlformats.org/officeDocument/2006/relationships/hyperlink" Target="https://www.mdpi.com/2218-1997/4/2/31" TargetMode="External"/><Relationship Id="rId3" Type="http://schemas.openxmlformats.org/officeDocument/2006/relationships/hyperlink" Target="https://journals.aps.org/pr/abstract/10.1103/PhysRev.120.300" TargetMode="External"/><Relationship Id="rId7" Type="http://schemas.openxmlformats.org/officeDocument/2006/relationships/hyperlink" Target="https://www.actaphys.uj.edu.pl/index_n.php?I=R&amp;V=36&amp;N=2#329" TargetMode="External"/><Relationship Id="rId12" Type="http://schemas.openxmlformats.org/officeDocument/2006/relationships/hyperlink" Target="https://link.springer.com/article/10.1134/S1063779620030181" TargetMode="External"/><Relationship Id="rId17" Type="http://schemas.openxmlformats.org/officeDocument/2006/relationships/hyperlink" Target="https://www.epj-conferences.org/articles/epjconf/abs/2019/11/epjconf_ismd18_03004/epjconf_ismd18_03004.html" TargetMode="External"/><Relationship Id="rId2" Type="http://schemas.openxmlformats.org/officeDocument/2006/relationships/hyperlink" Target="https://www.nature.com/articles/177027a0" TargetMode="External"/><Relationship Id="rId16" Type="http://schemas.openxmlformats.org/officeDocument/2006/relationships/hyperlink" Target="https://www.mdpi.com/2218-1997/5/6/154" TargetMode="External"/><Relationship Id="rId20" Type="http://schemas.openxmlformats.org/officeDocument/2006/relationships/hyperlink" Target="https://aip.scitation.org/doi/abs/10.1063/1.2197467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scielo.br/scielo.php?script=sci_arttext&amp;pid=S0103-97332007000600018&amp;lng=en&amp;nrm=iso&amp;tlng=en" TargetMode="External"/><Relationship Id="rId11" Type="http://schemas.openxmlformats.org/officeDocument/2006/relationships/hyperlink" Target="https://link.springer.com/chapter/10.1007%2F978-94-011-4126-0_8" TargetMode="External"/><Relationship Id="rId5" Type="http://schemas.openxmlformats.org/officeDocument/2006/relationships/hyperlink" Target="https://www.sciencedirect.com/science/article/abs/pii/S0370157300000703" TargetMode="External"/><Relationship Id="rId15" Type="http://schemas.openxmlformats.org/officeDocument/2006/relationships/hyperlink" Target="https://www.actaphys.uj.edu.pl/index_n.php?I=S&amp;V=12&amp;N=2#445" TargetMode="External"/><Relationship Id="rId10" Type="http://schemas.openxmlformats.org/officeDocument/2006/relationships/hyperlink" Target="https://www.worldscientific.com/doi/abs/10.1142/9789811238406_0023" TargetMode="External"/><Relationship Id="rId19" Type="http://schemas.openxmlformats.org/officeDocument/2006/relationships/hyperlink" Target="https://journals.aps.org/prc/abstract/10.1103/PhysRevC.97.064911" TargetMode="External"/><Relationship Id="rId4" Type="http://schemas.openxmlformats.org/officeDocument/2006/relationships/hyperlink" Target="https://www.worldscientific.com/doi/abs/10.1142/9789812773784_0024" TargetMode="External"/><Relationship Id="rId9" Type="http://schemas.openxmlformats.org/officeDocument/2006/relationships/hyperlink" Target="https://link.springer.com/article/10.1134/S1063779620030089" TargetMode="External"/><Relationship Id="rId14" Type="http://schemas.openxmlformats.org/officeDocument/2006/relationships/hyperlink" Target="https://link.springer.com/article/10.1134/S106377962003017X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0.png"/><Relationship Id="rId4" Type="http://schemas.openxmlformats.org/officeDocument/2006/relationships/image" Target="../media/image5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0.pn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2.pn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9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F826E-02E9-4AEF-A1E1-AC9E7E8F88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070" y="758952"/>
            <a:ext cx="10507610" cy="3566160"/>
          </a:xfrm>
        </p:spPr>
        <p:txBody>
          <a:bodyPr>
            <a:normAutofit/>
          </a:bodyPr>
          <a:lstStyle/>
          <a:p>
            <a:r>
              <a:rPr lang="en-US" sz="6600" b="1" dirty="0"/>
              <a:t>Levy HBT correlation measurements from SPS to LHC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AEDAB5-7C0B-4E72-A520-8522D4A065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Sandor </a:t>
            </a:r>
            <a:r>
              <a:rPr lang="en-US" dirty="0" err="1"/>
              <a:t>lokos</a:t>
            </a:r>
            <a:r>
              <a:rPr lang="en-US" dirty="0"/>
              <a:t> (IFJ PAN)</a:t>
            </a:r>
          </a:p>
          <a:p>
            <a:pPr algn="ctr"/>
            <a:r>
              <a:rPr lang="en-US" dirty="0"/>
              <a:t>XV Polish Workshop on Relativistic Heavy-Ion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FF2FDA-9B9C-4659-9FCF-B3C2E2E9C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539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Graphical user interface&#10;&#10;Description automatically generated">
            <a:extLst>
              <a:ext uri="{FF2B5EF4-FFF2-40B4-BE49-F238E27FC236}">
                <a16:creationId xmlns:a16="http://schemas.microsoft.com/office/drawing/2014/main" id="{31D6D6CE-9D7D-424B-81F9-2A4C813498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88" y="1027741"/>
            <a:ext cx="6821084" cy="530982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E5DD61-0B88-41C7-A578-3084E3E42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first results – PHENIX 0-30%, </a:t>
            </a:r>
            <a:r>
              <a:rPr lang="en-US" dirty="0" err="1"/>
              <a:t>Au+Au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A14CA-A116-4F90-8D6F-7CBCD274C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10</a:t>
            </a:fld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555845-28C1-4B4E-BF15-FA5D6C161C98}"/>
              </a:ext>
            </a:extLst>
          </p:cNvPr>
          <p:cNvSpPr/>
          <p:nvPr/>
        </p:nvSpPr>
        <p:spPr>
          <a:xfrm>
            <a:off x="2139883" y="1649691"/>
            <a:ext cx="1668546" cy="669303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5FF4F8F-A8BF-4D61-B867-5E8D30E1AEE6}"/>
              </a:ext>
            </a:extLst>
          </p:cNvPr>
          <p:cNvSpPr/>
          <p:nvPr/>
        </p:nvSpPr>
        <p:spPr>
          <a:xfrm>
            <a:off x="2139883" y="2897873"/>
            <a:ext cx="1668546" cy="518474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6F1BDEE-900F-447E-874B-9C55A45D3EE1}"/>
                  </a:ext>
                </a:extLst>
              </p:cNvPr>
              <p:cNvSpPr txBox="1"/>
              <p:nvPr/>
            </p:nvSpPr>
            <p:spPr>
              <a:xfrm>
                <a:off x="7777112" y="1253765"/>
                <a:ext cx="3820999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Measured correlation function in 31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/>
                  <a:t> bin with 0-30% cent.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Coulomb correction incorporated into the fit function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≠2</m:t>
                    </m:r>
                  </m:oMath>
                </a14:m>
                <a:r>
                  <a:rPr lang="en-US" sz="2400" dirty="0"/>
                  <a:t>   nor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≠1</m:t>
                    </m:r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fits are acceptable in terms of confidence level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𝑁𝐷𝐹</m:t>
                    </m:r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Gaussian parametrization cannot describe the data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6F1BDEE-900F-447E-874B-9C55A45D3E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7112" y="1253765"/>
                <a:ext cx="3820999" cy="4524315"/>
              </a:xfrm>
              <a:prstGeom prst="rect">
                <a:avLst/>
              </a:prstGeom>
              <a:blipFill>
                <a:blip r:embed="rId3"/>
                <a:stretch>
                  <a:fillRect l="-2233" t="-1078" r="-2073" b="-2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074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F11751-F3B4-4DE0-8E1E-DAE100CBB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first results – PHENIX 0-30%, </a:t>
            </a:r>
            <a:r>
              <a:rPr lang="en-US" dirty="0" err="1"/>
              <a:t>Au+Au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F5BA2-262A-47A5-9D9C-F2D954EB5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11</a:t>
            </a:fld>
            <a:endParaRPr lang="en-US"/>
          </a:p>
        </p:txBody>
      </p:sp>
      <p:pic>
        <p:nvPicPr>
          <p:cNvPr id="9" name="Content Placeholder 8" descr="Chart&#10;&#10;Description automatically generated">
            <a:extLst>
              <a:ext uri="{FF2B5EF4-FFF2-40B4-BE49-F238E27FC236}">
                <a16:creationId xmlns:a16="http://schemas.microsoft.com/office/drawing/2014/main" id="{A19F914C-4830-4160-98E7-531D3C376E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02" y="1054100"/>
            <a:ext cx="3986404" cy="2856732"/>
          </a:xfr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81E327DD-513F-4815-A9AC-4720889F86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906" y="1054100"/>
            <a:ext cx="3886220" cy="2856732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B4E6ECDD-88E0-42A0-BA9C-DF81C39FE8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906" y="3910832"/>
            <a:ext cx="3949575" cy="2856732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0EA29AC6-8C11-41C0-AD25-C2EC7838C2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30" y="3910832"/>
            <a:ext cx="3949576" cy="28613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/>
              <p:nvPr/>
            </p:nvSpPr>
            <p:spPr>
              <a:xfrm>
                <a:off x="8419890" y="1080409"/>
                <a:ext cx="3664812" cy="56704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exhibits hydro scaling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1&lt;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&lt;2 , 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≈1.2</m:t>
                    </m:r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 suppressed which compatible with modified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400" dirty="0"/>
                  <a:t> mass in the medium (compared with a resonance model)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New scaling parameter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Interpretation?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Interpretation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400" dirty="0"/>
                  <a:t> 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Let’s see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𝑝𝑎𝑟𝑡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400" dirty="0"/>
                  <a:t> dependence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9890" y="1080409"/>
                <a:ext cx="3664812" cy="5670463"/>
              </a:xfrm>
              <a:prstGeom prst="rect">
                <a:avLst/>
              </a:prstGeom>
              <a:blipFill>
                <a:blip r:embed="rId6"/>
                <a:stretch>
                  <a:fillRect l="-2163" t="-860" r="-41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325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B4F11751-F3B4-4DE0-8E1E-DAE100CBB7E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𝑝𝑎𝑟𝑡</m:t>
                        </m:r>
                      </m:sub>
                    </m:sSub>
                  </m:oMath>
                </a14:m>
                <a:r>
                  <a:rPr lang="en-US" sz="4000" dirty="0"/>
                  <a:t> dependence – PHENIX </a:t>
                </a:r>
                <a:r>
                  <a:rPr lang="en-US" sz="4000" dirty="0" err="1"/>
                  <a:t>Au+Au</a:t>
                </a:r>
                <a:endParaRPr lang="en-US" sz="4000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B4F11751-F3B4-4DE0-8E1E-DAE100CBB7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32075" b="-33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F5BA2-262A-47A5-9D9C-F2D954EB5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12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19F914C-4830-4160-98E7-531D3C376E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8368" y="1054100"/>
            <a:ext cx="3934672" cy="2856732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E327DD-513F-4815-A9AC-4720889F86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48906" y="1058782"/>
            <a:ext cx="3886220" cy="28473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E6ECDD-88E0-42A0-BA9C-DF81C39FE8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58746" y="3910832"/>
            <a:ext cx="3929896" cy="28567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EA29AC6-8C11-41C0-AD25-C2EC7838C2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647" y="3910832"/>
            <a:ext cx="3942796" cy="28613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/>
              <p:nvPr/>
            </p:nvSpPr>
            <p:spPr>
              <a:xfrm>
                <a:off x="8401190" y="1400005"/>
                <a:ext cx="3523871" cy="4183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exhibits hydro scaling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1&lt;⟨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⟩&lt;2</m:t>
                    </m:r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⟨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sz="2400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sz="2400" b="0" dirty="0"/>
                  <a:t>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𝑝𝑎𝑟𝑡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 suppressed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suppression doesn’t depend on centrality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Models can be ruled 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Preliminary results!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Improved, final results are on the way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1190" y="1400005"/>
                <a:ext cx="3523871" cy="4183518"/>
              </a:xfrm>
              <a:prstGeom prst="rect">
                <a:avLst/>
              </a:prstGeom>
              <a:blipFill>
                <a:blip r:embed="rId7"/>
                <a:stretch>
                  <a:fillRect l="-2249" t="-1166" r="-3460" b="-23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8E94FDF8-967C-4A9D-9B1D-C9C17D6B16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39" y="1039095"/>
            <a:ext cx="7856901" cy="57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66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B4F11751-F3B4-4DE0-8E1E-DAE100CBB7E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4000" dirty="0"/>
                  <a:t> dependence – PHENIX </a:t>
                </a:r>
                <a:r>
                  <a:rPr lang="en-US" sz="4000" dirty="0" err="1"/>
                  <a:t>Au+Au</a:t>
                </a:r>
                <a:endParaRPr lang="en-US" sz="4000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B4F11751-F3B4-4DE0-8E1E-DAE100CBB7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27358" b="-38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F5BA2-262A-47A5-9D9C-F2D954EB5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13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19F914C-4830-4160-98E7-531D3C376E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889" y="1054100"/>
            <a:ext cx="3925629" cy="2856732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E327DD-513F-4815-A9AC-4720889F86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48906" y="1065093"/>
            <a:ext cx="3886220" cy="28347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E6ECDD-88E0-42A0-BA9C-DF81C39FE8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1611" y="3941354"/>
            <a:ext cx="3979292" cy="28308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EA29AC6-8C11-41C0-AD25-C2EC7838C2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987" y="3910832"/>
            <a:ext cx="3941104" cy="28613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/>
              <p:nvPr/>
            </p:nvSpPr>
            <p:spPr>
              <a:xfrm>
                <a:off x="8419889" y="1080409"/>
                <a:ext cx="3523871" cy="4553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Integrated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/>
                  <a:t> due to the lack of statistics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400" dirty="0"/>
                  <a:t> does not really depend on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Non-monotonic behavior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acc>
                  </m:oMath>
                </a14:m>
                <a:r>
                  <a:rPr lang="en-US" sz="2400" dirty="0"/>
                  <a:t> observed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Interpretation?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0" dirty="0"/>
                  <a:t>For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≥39</m:t>
                    </m:r>
                  </m:oMath>
                </a14:m>
                <a:r>
                  <a:rPr lang="en-US" sz="2400" dirty="0"/>
                  <a:t> GeV there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/>
                  <a:t> dependent analysis but the trends are not clear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9889" y="1080409"/>
                <a:ext cx="3523871" cy="4553426"/>
              </a:xfrm>
              <a:prstGeom prst="rect">
                <a:avLst/>
              </a:prstGeom>
              <a:blipFill>
                <a:blip r:embed="rId7"/>
                <a:stretch>
                  <a:fillRect l="-2249" t="-1071" r="-1384" b="-2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5519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A801035-B270-4158-A9D9-323A6E5545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Gaussian parametrization clearly not acceptable in terms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𝑁𝐷𝐹</m:t>
                    </m:r>
                  </m:oMath>
                </a14:m>
                <a:r>
                  <a:rPr lang="en-US" sz="2400" dirty="0"/>
                  <a:t> and CL</a:t>
                </a:r>
              </a:p>
              <a:p>
                <a:r>
                  <a:rPr lang="en-US" sz="2400" dirty="0"/>
                  <a:t>Levy gives satisfactory description of the measured 1D data at RHIC BES 1 energies in </a:t>
                </a:r>
                <a:r>
                  <a:rPr lang="en-US" sz="2400" dirty="0" err="1"/>
                  <a:t>Au+Au</a:t>
                </a:r>
                <a:r>
                  <a:rPr lang="en-US" sz="2400" dirty="0"/>
                  <a:t> collisions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1&lt;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&lt;2</m:t>
                    </m:r>
                  </m:oMath>
                </a14:m>
                <a:r>
                  <a:rPr lang="en-US" sz="2400" dirty="0"/>
                  <a:t>, doesn’t depend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/>
                  <a:t> strongly but centrality dependent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Why? Two main explanation besides the aforementioned:</a:t>
                </a:r>
              </a:p>
              <a:p>
                <a:pPr lvl="1"/>
                <a:endParaRPr lang="en-US" sz="2200" dirty="0"/>
              </a:p>
              <a:p>
                <a:pPr lvl="1"/>
                <a:r>
                  <a:rPr lang="en-US" sz="2200" dirty="0"/>
                  <a:t>We use 1D variable. In 3D, it would be Gaussian!  (Prof. Adam </a:t>
                </a:r>
                <a:r>
                  <a:rPr lang="en-US" sz="2200" dirty="0" err="1"/>
                  <a:t>Kisiel</a:t>
                </a:r>
                <a:r>
                  <a:rPr lang="en-US" sz="2200" dirty="0"/>
                  <a:t>, WPCF 2018)</a:t>
                </a:r>
              </a:p>
              <a:p>
                <a:pPr lvl="1"/>
                <a:endParaRPr lang="en-US" sz="2200" dirty="0"/>
              </a:p>
              <a:p>
                <a:pPr lvl="1"/>
                <a:r>
                  <a:rPr lang="en-US" sz="2200" dirty="0"/>
                  <a:t>We measure the average of many Gaussian correlation functions with different width so the average is not Gaussian  (Jakub </a:t>
                </a:r>
                <a:r>
                  <a:rPr lang="en-US" sz="2200" dirty="0" err="1"/>
                  <a:t>Cimerman</a:t>
                </a:r>
                <a:r>
                  <a:rPr lang="en-US" sz="2200" dirty="0"/>
                  <a:t> and Boris </a:t>
                </a:r>
                <a:r>
                  <a:rPr lang="en-US" sz="2200" dirty="0" err="1"/>
                  <a:t>Tomášik</a:t>
                </a:r>
                <a:r>
                  <a:rPr lang="en-US" sz="2200" dirty="0"/>
                  <a:t>)</a:t>
                </a:r>
              </a:p>
              <a:p>
                <a:pPr marL="201168" lvl="1" indent="0">
                  <a:buNone/>
                </a:pPr>
                <a:endParaRPr lang="en-US" sz="22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A801035-B270-4158-A9D9-323A6E5545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93" t="-17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52C5F3B-0373-4655-A76E-81E0F66BE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Partial conclusions and critiques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CD30C-8B97-4EDF-9734-F11182698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49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B3338A4D-CE0E-468D-BDB0-7D33EEE76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262"/>
          <a:stretch/>
        </p:blipFill>
        <p:spPr>
          <a:xfrm>
            <a:off x="120936" y="1013203"/>
            <a:ext cx="8289620" cy="328642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EC01A91-807A-49CD-A08D-3A51F30C3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3D correlation – PHENIX 0-30% </a:t>
            </a:r>
            <a:r>
              <a:rPr lang="en-US" dirty="0" err="1"/>
              <a:t>Au+Au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A3D9CA-5AF7-4CD0-9FB9-8F6A97084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15</a:t>
            </a:fld>
            <a:endParaRPr lang="en-US"/>
          </a:p>
        </p:txBody>
      </p:sp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F538FE5-17EA-4883-A275-EDE146B246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556" y="1013203"/>
            <a:ext cx="3719209" cy="2788487"/>
          </a:xfrm>
          <a:prstGeom prst="rect">
            <a:avLst/>
          </a:prstGeom>
        </p:spPr>
      </p:pic>
      <p:pic>
        <p:nvPicPr>
          <p:cNvPr id="12" name="Picture 11" descr="Graphical user interface, chart, histogram&#10;&#10;Description automatically generated">
            <a:extLst>
              <a:ext uri="{FF2B5EF4-FFF2-40B4-BE49-F238E27FC236}">
                <a16:creationId xmlns:a16="http://schemas.microsoft.com/office/drawing/2014/main" id="{A60799F6-6711-4391-BC4A-B5A52203A3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556" y="3519295"/>
            <a:ext cx="3781444" cy="27884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3D2DDB-3212-4BC9-A73A-6DE605273E8F}"/>
                  </a:ext>
                </a:extLst>
              </p:cNvPr>
              <p:cNvSpPr txBox="1"/>
              <p:nvPr/>
            </p:nvSpPr>
            <p:spPr>
              <a:xfrm>
                <a:off x="581411" y="4556456"/>
                <a:ext cx="7441659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3D measurement gives very similar results compared to 1D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Q is a good choice for variable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200" dirty="0"/>
                  <a:t> suppression is there in 3D too, with small discrepancy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Preliminary data!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3D2DDB-3212-4BC9-A73A-6DE605273E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411" y="4556456"/>
                <a:ext cx="7441659" cy="1446550"/>
              </a:xfrm>
              <a:prstGeom prst="rect">
                <a:avLst/>
              </a:prstGeom>
              <a:blipFill>
                <a:blip r:embed="rId5"/>
                <a:stretch>
                  <a:fillRect l="-901" t="-2521" b="-7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2399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chart&#10;&#10;Description automatically generated">
            <a:extLst>
              <a:ext uri="{FF2B5EF4-FFF2-40B4-BE49-F238E27FC236}">
                <a16:creationId xmlns:a16="http://schemas.microsoft.com/office/drawing/2014/main" id="{44AD1C4D-D18A-4DC8-AF60-543BCCB159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96" y="1017218"/>
            <a:ext cx="5364665" cy="514791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7EEC29B-4993-492E-BAC8-9E853F937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EPOS simulation – event-by-event correlation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BAE3E-5840-4266-98A3-E31D1F817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A46677-97B3-4903-9D28-5DAB9B840941}"/>
              </a:ext>
            </a:extLst>
          </p:cNvPr>
          <p:cNvSpPr txBox="1"/>
          <p:nvPr/>
        </p:nvSpPr>
        <p:spPr>
          <a:xfrm>
            <a:off x="6551628" y="1102936"/>
            <a:ext cx="53646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Core-halo picture is included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err="1"/>
              <a:t>UrQMD</a:t>
            </a:r>
            <a:r>
              <a:rPr lang="en-US" sz="2200" dirty="0"/>
              <a:t> for the hadronic cascade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Levy gives the good description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It is a single event!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This analysis support that the origin of the Levy shape could not be explained only with the experimental averaging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This analysis also support the role of the resonances, i.e., anomalous diffusion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With this confidence let’s look at other experiments, energies, particles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E1104FC-550C-411D-9E95-1FB4EEEB6E8E}"/>
              </a:ext>
            </a:extLst>
          </p:cNvPr>
          <p:cNvSpPr/>
          <p:nvPr/>
        </p:nvSpPr>
        <p:spPr>
          <a:xfrm>
            <a:off x="4430598" y="1555423"/>
            <a:ext cx="1253765" cy="282804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66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F11751-F3B4-4DE0-8E1E-DAE100CBB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NA61 </a:t>
            </a:r>
            <a:r>
              <a:rPr lang="en-US" sz="4000" dirty="0" err="1"/>
              <a:t>Ar+Sc</a:t>
            </a:r>
            <a:r>
              <a:rPr lang="en-US" sz="4000" dirty="0"/>
              <a:t> and </a:t>
            </a:r>
            <a:r>
              <a:rPr lang="en-US" sz="4000" dirty="0" err="1"/>
              <a:t>Be+Be</a:t>
            </a:r>
            <a:r>
              <a:rPr lang="en-US" sz="4000" dirty="0"/>
              <a:t> at 150 </a:t>
            </a:r>
            <a:r>
              <a:rPr lang="en-US" sz="4000" dirty="0" err="1"/>
              <a:t>AGeV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F5BA2-262A-47A5-9D9C-F2D954EB5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17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19F914C-4830-4160-98E7-531D3C376E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6656" y="922569"/>
            <a:ext cx="3934672" cy="2712149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E327DD-513F-4815-A9AC-4720889F86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70250" y="941070"/>
            <a:ext cx="3886220" cy="26751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EA29AC6-8C11-41C0-AD25-C2EC7838C2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6656" y="3699174"/>
            <a:ext cx="3942796" cy="26850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/>
              <p:nvPr/>
            </p:nvSpPr>
            <p:spPr>
              <a:xfrm>
                <a:off x="6809782" y="3674486"/>
                <a:ext cx="3607156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exhibits hydro scaling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1&lt;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&lt;2</m:t>
                    </m:r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No suppression observed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Models can be ruled 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Preliminary results!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782" y="3674486"/>
                <a:ext cx="3607156" cy="2677656"/>
              </a:xfrm>
              <a:prstGeom prst="rect">
                <a:avLst/>
              </a:prstGeom>
              <a:blipFill>
                <a:blip r:embed="rId5"/>
                <a:stretch>
                  <a:fillRect l="-2196" t="-1822" r="-2196" b="-4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1260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bar chart&#10;&#10;Description automatically generated">
            <a:extLst>
              <a:ext uri="{FF2B5EF4-FFF2-40B4-BE49-F238E27FC236}">
                <a16:creationId xmlns:a16="http://schemas.microsoft.com/office/drawing/2014/main" id="{3CE5E559-9EBE-3746-713C-08719D2D20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31"/>
          <a:stretch/>
        </p:blipFill>
        <p:spPr>
          <a:xfrm>
            <a:off x="270587" y="1057144"/>
            <a:ext cx="3918698" cy="271312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8C67115-E7BB-FE76-99D2-48024BC58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CMS </a:t>
            </a:r>
            <a:r>
              <a:rPr lang="en-US" dirty="0" err="1"/>
              <a:t>Pb+Pb</a:t>
            </a:r>
            <a:r>
              <a:rPr lang="en-US" dirty="0"/>
              <a:t> @ 5.02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225DF5-7B69-34E7-AEE1-8F74DE240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8A702EAB-E187-2015-3093-9F3BBB0D7E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29"/>
          <a:stretch/>
        </p:blipFill>
        <p:spPr>
          <a:xfrm>
            <a:off x="4189285" y="1057144"/>
            <a:ext cx="3918699" cy="2713129"/>
          </a:xfrm>
          <a:prstGeom prst="rect">
            <a:avLst/>
          </a:prstGeom>
        </p:spPr>
      </p:pic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1D06F9BF-CC29-7FAE-C6C4-4131F85C677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8107983" y="1057144"/>
            <a:ext cx="4013654" cy="27131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75CFFF1-C349-18D2-DAB6-107B05137705}"/>
                  </a:ext>
                </a:extLst>
              </p:cNvPr>
              <p:cNvSpPr txBox="1"/>
              <p:nvPr/>
            </p:nvSpPr>
            <p:spPr>
              <a:xfrm>
                <a:off x="397773" y="3770273"/>
                <a:ext cx="8080400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𝑅𝐻𝐼𝐶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𝐶𝑀𝑆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&lt;2</m:t>
                    </m:r>
                  </m:oMath>
                </a14:m>
                <a:endParaRPr lang="en-US" sz="24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dirty="0"/>
                  <a:t> exhibits decreasing trends – unidentified hadrons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R supports its geometrical interpretation as before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Preliminary results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75CFFF1-C349-18D2-DAB6-107B05137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73" y="3770273"/>
                <a:ext cx="8080400" cy="2677656"/>
              </a:xfrm>
              <a:prstGeom prst="rect">
                <a:avLst/>
              </a:prstGeom>
              <a:blipFill>
                <a:blip r:embed="rId5"/>
                <a:stretch>
                  <a:fillRect l="-980" t="-1136" b="-4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6E72E3DA-9027-047E-EEF9-EE39607FDD9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17" r="51097"/>
          <a:stretch/>
        </p:blipFill>
        <p:spPr>
          <a:xfrm>
            <a:off x="8165616" y="3506375"/>
            <a:ext cx="3956022" cy="247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557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C67115-E7BB-FE76-99D2-48024BC58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4" y="259971"/>
            <a:ext cx="10560876" cy="645552"/>
          </a:xfrm>
        </p:spPr>
        <p:txBody>
          <a:bodyPr>
            <a:normAutofit fontScale="90000"/>
          </a:bodyPr>
          <a:lstStyle/>
          <a:p>
            <a:r>
              <a:rPr lang="en-US" dirty="0"/>
              <a:t>PHENIX @ 200 GeV – kaon correlation in </a:t>
            </a:r>
            <a:r>
              <a:rPr lang="en-US" dirty="0" err="1"/>
              <a:t>Au+Au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225DF5-7B69-34E7-AEE1-8F74DE240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75CFFF1-C349-18D2-DAB6-107B05137705}"/>
                  </a:ext>
                </a:extLst>
              </p:cNvPr>
              <p:cNvSpPr txBox="1"/>
              <p:nvPr/>
            </p:nvSpPr>
            <p:spPr>
              <a:xfrm>
                <a:off x="281549" y="3661638"/>
                <a:ext cx="8080400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</m:oMath>
                </a14:m>
                <a:r>
                  <a:rPr lang="en-US" sz="2400" b="0" dirty="0"/>
                  <a:t>  underlying Levy process?</a:t>
                </a:r>
              </a:p>
              <a:p>
                <a:endParaRPr lang="en-US" sz="24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dirty="0"/>
                  <a:t> exhibits decreasing trends – unidentified hadrons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R supports its geometrical interpretation as before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Preliminary results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75CFFF1-C349-18D2-DAB6-107B05137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549" y="3661638"/>
                <a:ext cx="8080400" cy="2677656"/>
              </a:xfrm>
              <a:prstGeom prst="rect">
                <a:avLst/>
              </a:prstGeom>
              <a:blipFill>
                <a:blip r:embed="rId2"/>
                <a:stretch>
                  <a:fillRect l="-980" t="-1822" b="-4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5A5B132C-6009-5E3C-4848-C93807139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35879" y="3715494"/>
            <a:ext cx="4418336" cy="2593910"/>
          </a:xfrm>
          <a:prstGeom prst="rect">
            <a:avLst/>
          </a:prstGeom>
        </p:spPr>
      </p:pic>
      <p:pic>
        <p:nvPicPr>
          <p:cNvPr id="18" name="Picture 17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EF34CD4B-D257-A6A2-1633-4B09F9E4B3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778" y="1097761"/>
            <a:ext cx="4391101" cy="2563877"/>
          </a:xfrm>
          <a:prstGeom prst="rect">
            <a:avLst/>
          </a:prstGeom>
        </p:spPr>
      </p:pic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2EE7D80D-FB3E-4C40-874A-8E4546033C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79" y="1041723"/>
            <a:ext cx="4453485" cy="2673771"/>
          </a:xfrm>
          <a:prstGeom prst="rect">
            <a:avLst/>
          </a:prstGeom>
        </p:spPr>
      </p:pic>
      <p:pic>
        <p:nvPicPr>
          <p:cNvPr id="20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1AE3DDE2-F5FF-21D5-DFEB-522110AC36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633"/>
            <a:ext cx="3095487" cy="228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0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F4A2F-CC0E-42FF-B3EE-8A2165C92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76371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873A4F-9DCA-4DBB-BE75-8FFBD3B5CC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0535" y="1498862"/>
                <a:ext cx="9990930" cy="4370232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Introduction to </a:t>
                </a:r>
                <a:r>
                  <a:rPr lang="en-US" sz="2400" dirty="0" err="1"/>
                  <a:t>femtoscopy</a:t>
                </a:r>
                <a:endParaRPr lang="en-US" sz="2400" dirty="0"/>
              </a:p>
              <a:p>
                <a:pPr marL="749808" lvl="1" indent="-457200">
                  <a:buFont typeface="+mj-lt"/>
                  <a:buAutoNum type="arabicPeriod"/>
                </a:pPr>
                <a:r>
                  <a:rPr lang="en-US" sz="2000" dirty="0"/>
                  <a:t>Two-particle correlations</a:t>
                </a:r>
              </a:p>
              <a:p>
                <a:pPr marL="749808" lvl="1" indent="-457200">
                  <a:buFont typeface="+mj-lt"/>
                  <a:buAutoNum type="arabicPeriod"/>
                </a:pPr>
                <a:r>
                  <a:rPr lang="en-US" sz="2000" dirty="0"/>
                  <a:t>On the variable of the correlation function</a:t>
                </a:r>
              </a:p>
              <a:p>
                <a:pPr marL="749808" lvl="1" indent="-457200">
                  <a:buFont typeface="+mj-lt"/>
                  <a:buAutoNum type="arabicPeriod"/>
                </a:pPr>
                <a:r>
                  <a:rPr lang="en-US" sz="2000" dirty="0"/>
                  <a:t>Final state interaction</a:t>
                </a:r>
              </a:p>
              <a:p>
                <a:pPr marL="749808" lvl="1" indent="-457200">
                  <a:buFont typeface="+mj-lt"/>
                  <a:buAutoNum type="arabicPeriod"/>
                </a:pPr>
                <a:r>
                  <a:rPr lang="en-US" sz="2000" dirty="0"/>
                  <a:t>The Levy parametrization and its possible interpretations</a:t>
                </a:r>
              </a:p>
              <a:p>
                <a:r>
                  <a:rPr lang="en-US" sz="2400" dirty="0"/>
                  <a:t>Results from SPS to LHC</a:t>
                </a:r>
              </a:p>
              <a:p>
                <a:pPr marL="749808" lvl="1" indent="-457200">
                  <a:buFont typeface="+mj-lt"/>
                  <a:buAutoNum type="arabicPeriod"/>
                </a:pPr>
                <a:r>
                  <a:rPr lang="en-US" sz="2000" dirty="0"/>
                  <a:t>0-30%, cent. dep.,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000" dirty="0"/>
                  <a:t> dep., 3D, 3 particle </a:t>
                </a:r>
                <a:r>
                  <a:rPr lang="en-US" sz="2000" dirty="0" err="1"/>
                  <a:t>Au+Au</a:t>
                </a:r>
                <a:r>
                  <a:rPr lang="en-US" sz="2000" dirty="0"/>
                  <a:t> from PHENIX</a:t>
                </a:r>
              </a:p>
              <a:p>
                <a:pPr marL="749808" lvl="1" indent="-457200">
                  <a:buFont typeface="+mj-lt"/>
                  <a:buAutoNum type="arabicPeriod"/>
                </a:pPr>
                <a:r>
                  <a:rPr lang="en-US" sz="2000" dirty="0" err="1"/>
                  <a:t>Be+Be</a:t>
                </a:r>
                <a:r>
                  <a:rPr lang="en-US" sz="2000" dirty="0"/>
                  <a:t> and </a:t>
                </a:r>
                <a:r>
                  <a:rPr lang="en-US" sz="2000" dirty="0" err="1"/>
                  <a:t>Ar+Sc</a:t>
                </a:r>
                <a:r>
                  <a:rPr lang="en-US" sz="2000" dirty="0"/>
                  <a:t> from NA61</a:t>
                </a:r>
              </a:p>
              <a:p>
                <a:pPr marL="749808" lvl="1" indent="-457200">
                  <a:buFont typeface="+mj-lt"/>
                  <a:buAutoNum type="arabicPeriod"/>
                </a:pPr>
                <a:r>
                  <a:rPr lang="en-US" sz="2000" dirty="0"/>
                  <a:t>0-30% </a:t>
                </a:r>
                <a:r>
                  <a:rPr lang="en-US" sz="2000" dirty="0" err="1"/>
                  <a:t>Au+Au</a:t>
                </a:r>
                <a:r>
                  <a:rPr lang="en-US" sz="2000" dirty="0"/>
                  <a:t> from STAR</a:t>
                </a:r>
              </a:p>
              <a:p>
                <a:r>
                  <a:rPr lang="en-US" sz="2400" dirty="0"/>
                  <a:t>The discussion of the results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873A4F-9DCA-4DBB-BE75-8FFBD3B5C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0535" y="1498862"/>
                <a:ext cx="9990930" cy="4370232"/>
              </a:xfrm>
              <a:blipFill>
                <a:blip r:embed="rId2"/>
                <a:stretch>
                  <a:fillRect l="-977" t="-1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573AF3-911D-49DF-B9B0-8F003767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92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3421CE-AA98-4CB1-B002-ADF313619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889" y="1118586"/>
            <a:ext cx="10497576" cy="475050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err="1"/>
              <a:t>Femtoscopic</a:t>
            </a:r>
            <a:r>
              <a:rPr lang="en-US" sz="2400" dirty="0"/>
              <a:t> correlations are measured at different energies, centralities, systems, experiments</a:t>
            </a:r>
          </a:p>
          <a:p>
            <a:r>
              <a:rPr lang="en-US" sz="2400" dirty="0"/>
              <a:t>Levy parametrization gives satisfactory description in terms of CL</a:t>
            </a:r>
          </a:p>
          <a:p>
            <a:r>
              <a:rPr lang="en-US" sz="2400" dirty="0"/>
              <a:t>Measured with different type and number of particles</a:t>
            </a:r>
          </a:p>
          <a:p>
            <a:r>
              <a:rPr lang="en-US" sz="2400" dirty="0"/>
              <a:t>Models supports its appearance</a:t>
            </a:r>
          </a:p>
          <a:p>
            <a:r>
              <a:rPr lang="en-US" sz="2400" dirty="0"/>
              <a:t>The data favors Levy over Gaussian in all cases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The precise measurements of the parameters are crucial to interpret them</a:t>
            </a:r>
          </a:p>
          <a:p>
            <a:r>
              <a:rPr lang="en-US" sz="2400" dirty="0"/>
              <a:t>More results on the way and preliminaries will be published with major improvements soon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THANK YOU FOR YOUR ATTENTION!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BDD64F-B950-4158-A9EC-8A0B3C635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Summary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172CD7-053E-4DB4-81B2-2AF79517B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802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6564377-16DB-01E2-F5C2-76A7509BBC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911" y="1076325"/>
            <a:ext cx="7749138" cy="363898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9BDD64F-B950-4158-A9EC-8A0B3C635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Invitation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172CD7-053E-4DB4-81B2-2AF79517B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21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14511D-FF14-9252-A1C5-C9C01767618D}"/>
              </a:ext>
            </a:extLst>
          </p:cNvPr>
          <p:cNvSpPr txBox="1"/>
          <p:nvPr/>
        </p:nvSpPr>
        <p:spPr>
          <a:xfrm flipH="1">
            <a:off x="3339425" y="5196900"/>
            <a:ext cx="5574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hlinkClick r:id="rId3"/>
              </a:rPr>
              <a:t>http://zimanyischool.kfki.hu/22/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918631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D44B5-D1E2-41A8-A85B-3C11EFE5F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533529"/>
          </a:xfrm>
        </p:spPr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D6877-8643-4DF8-BF45-23C427F0B7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1140643"/>
            <a:ext cx="4937760" cy="4728451"/>
          </a:xfrm>
        </p:spPr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R. H. Brown and R. Q. Twiss, Nature 177, 27 (1956)</a:t>
            </a:r>
            <a:endParaRPr lang="hu-HU" sz="1800" dirty="0"/>
          </a:p>
          <a:p>
            <a:r>
              <a:rPr lang="en-US" sz="1800" dirty="0">
                <a:hlinkClick r:id="rId3"/>
              </a:rPr>
              <a:t>Goldhaber et al. </a:t>
            </a:r>
            <a:r>
              <a:rPr lang="hu-HU" sz="1800" dirty="0">
                <a:hlinkClick r:id="rId3"/>
              </a:rPr>
              <a:t>Phys. Rev. 120, 300 (1960)</a:t>
            </a:r>
            <a:endParaRPr lang="en-US" sz="1800" dirty="0"/>
          </a:p>
          <a:p>
            <a:r>
              <a:rPr lang="hu-HU" sz="1800" dirty="0">
                <a:hlinkClick r:id="rId4"/>
              </a:rPr>
              <a:t>C</a:t>
            </a:r>
            <a:r>
              <a:rPr lang="en-US" sz="1800" dirty="0" err="1">
                <a:hlinkClick r:id="rId4"/>
              </a:rPr>
              <a:t>sörgő</a:t>
            </a:r>
            <a:r>
              <a:rPr lang="hu-HU" sz="1800" dirty="0">
                <a:hlinkClick r:id="rId4"/>
              </a:rPr>
              <a:t> et al.,</a:t>
            </a:r>
            <a:r>
              <a:rPr lang="en-US" sz="1800" dirty="0">
                <a:hlinkClick r:id="rId4"/>
              </a:rPr>
              <a:t> AIP </a:t>
            </a:r>
            <a:r>
              <a:rPr lang="en-US" sz="1800" dirty="0" err="1">
                <a:hlinkClick r:id="rId4"/>
              </a:rPr>
              <a:t>Conf.Proc</a:t>
            </a:r>
            <a:r>
              <a:rPr lang="en-US" sz="1800" dirty="0">
                <a:hlinkClick r:id="rId4"/>
              </a:rPr>
              <a:t>. 828</a:t>
            </a:r>
            <a:endParaRPr lang="en-US" sz="1800" dirty="0"/>
          </a:p>
          <a:p>
            <a:r>
              <a:rPr lang="de-DE" sz="1800" dirty="0">
                <a:hlinkClick r:id="rId5"/>
              </a:rPr>
              <a:t>Metzler</a:t>
            </a:r>
            <a:r>
              <a:rPr lang="hu-HU" sz="1800" dirty="0">
                <a:hlinkClick r:id="rId5"/>
              </a:rPr>
              <a:t> et. al</a:t>
            </a:r>
            <a:r>
              <a:rPr lang="de-DE" sz="1800" dirty="0">
                <a:hlinkClick r:id="rId5"/>
              </a:rPr>
              <a:t>, </a:t>
            </a:r>
            <a:r>
              <a:rPr lang="de-DE" sz="1800" dirty="0" err="1">
                <a:hlinkClick r:id="rId5"/>
              </a:rPr>
              <a:t>Ph</a:t>
            </a:r>
            <a:r>
              <a:rPr lang="hu-HU" sz="1800" dirty="0">
                <a:hlinkClick r:id="rId5"/>
              </a:rPr>
              <a:t>ys.</a:t>
            </a:r>
            <a:r>
              <a:rPr lang="de-DE" sz="1800" dirty="0">
                <a:hlinkClick r:id="rId5"/>
              </a:rPr>
              <a:t>Rep</a:t>
            </a:r>
            <a:r>
              <a:rPr lang="hu-HU" sz="1800" dirty="0">
                <a:hlinkClick r:id="rId5"/>
              </a:rPr>
              <a:t>.</a:t>
            </a:r>
            <a:r>
              <a:rPr lang="de-DE" sz="1800" dirty="0">
                <a:hlinkClick r:id="rId5"/>
              </a:rPr>
              <a:t>339 (2000) 1-77</a:t>
            </a:r>
            <a:endParaRPr lang="en-US" sz="1800" dirty="0"/>
          </a:p>
          <a:p>
            <a:r>
              <a:rPr lang="en-US" sz="1800" dirty="0" err="1">
                <a:hlinkClick r:id="rId6"/>
              </a:rPr>
              <a:t>Csan</a:t>
            </a:r>
            <a:r>
              <a:rPr lang="hu-HU" sz="1800" dirty="0">
                <a:hlinkClick r:id="rId6"/>
              </a:rPr>
              <a:t>á</a:t>
            </a:r>
            <a:r>
              <a:rPr lang="en-US" sz="1800" dirty="0">
                <a:hlinkClick r:id="rId6"/>
              </a:rPr>
              <a:t>d</a:t>
            </a:r>
            <a:r>
              <a:rPr lang="hu-HU" sz="1800" dirty="0">
                <a:hlinkClick r:id="rId6"/>
              </a:rPr>
              <a:t> et al. </a:t>
            </a:r>
            <a:r>
              <a:rPr lang="en-US" sz="1800" dirty="0">
                <a:hlinkClick r:id="rId6"/>
              </a:rPr>
              <a:t> </a:t>
            </a:r>
            <a:r>
              <a:rPr lang="en-US" sz="1800" dirty="0" err="1">
                <a:hlinkClick r:id="rId6"/>
              </a:rPr>
              <a:t>Braz.J.Phys</a:t>
            </a:r>
            <a:r>
              <a:rPr lang="en-US" sz="1800" dirty="0">
                <a:hlinkClick r:id="rId6"/>
              </a:rPr>
              <a:t>. 37 (2007) 1002</a:t>
            </a:r>
            <a:endParaRPr lang="en-US" sz="1800" dirty="0"/>
          </a:p>
          <a:p>
            <a:r>
              <a:rPr lang="en-US" sz="1800" dirty="0">
                <a:hlinkClick r:id="rId7"/>
              </a:rPr>
              <a:t>Csörgő</a:t>
            </a:r>
            <a:r>
              <a:rPr lang="hu-HU" sz="1800" dirty="0">
                <a:hlinkClick r:id="rId7"/>
              </a:rPr>
              <a:t> et al.</a:t>
            </a:r>
            <a:r>
              <a:rPr lang="en-US" sz="1800" dirty="0">
                <a:hlinkClick r:id="rId7"/>
              </a:rPr>
              <a:t> Acta </a:t>
            </a:r>
            <a:r>
              <a:rPr lang="en-US" sz="1800" dirty="0" err="1">
                <a:hlinkClick r:id="rId7"/>
              </a:rPr>
              <a:t>Phys.Polon</a:t>
            </a:r>
            <a:r>
              <a:rPr lang="en-US" sz="1800" dirty="0">
                <a:hlinkClick r:id="rId7"/>
              </a:rPr>
              <a:t>. B36</a:t>
            </a:r>
            <a:endParaRPr lang="en-US" sz="1800" dirty="0"/>
          </a:p>
          <a:p>
            <a:r>
              <a:rPr lang="hu-HU" sz="1800" dirty="0">
                <a:hlinkClick r:id="rId8"/>
              </a:rPr>
              <a:t>Universe 2019, 5(6), 133</a:t>
            </a:r>
            <a:endParaRPr lang="en-US" sz="1800" dirty="0"/>
          </a:p>
          <a:p>
            <a:r>
              <a:rPr lang="en-US" sz="1800" dirty="0">
                <a:hlinkClick r:id="rId9"/>
              </a:rPr>
              <a:t>Phys. Part. Nuclei 51, 238-242 (2020)</a:t>
            </a:r>
            <a:endParaRPr lang="en-US" sz="1800" dirty="0"/>
          </a:p>
          <a:p>
            <a:r>
              <a:rPr lang="hu-HU" sz="1800" dirty="0">
                <a:hlinkClick r:id="rId10"/>
              </a:rPr>
              <a:t>Gribov-90 Memorial Volume, pp. 261-273 (2021)</a:t>
            </a:r>
            <a:endParaRPr lang="en-US" sz="1800" dirty="0"/>
          </a:p>
          <a:p>
            <a:r>
              <a:rPr lang="en-US" sz="1800" dirty="0">
                <a:hlinkClick r:id="rId11"/>
              </a:rPr>
              <a:t>Acta </a:t>
            </a:r>
            <a:r>
              <a:rPr lang="en-US" sz="1800" dirty="0" err="1">
                <a:hlinkClick r:id="rId11"/>
              </a:rPr>
              <a:t>Phys.Hung.A</a:t>
            </a:r>
            <a:r>
              <a:rPr lang="en-US" sz="1800" dirty="0">
                <a:hlinkClick r:id="rId11"/>
              </a:rPr>
              <a:t> 15 (2002) 1-80</a:t>
            </a:r>
            <a:endParaRPr lang="en-US" sz="1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BDFAC7-9E56-4271-B852-55B46D2B9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7920" y="1140643"/>
            <a:ext cx="4937760" cy="4728452"/>
          </a:xfrm>
        </p:spPr>
        <p:txBody>
          <a:bodyPr>
            <a:normAutofit/>
          </a:bodyPr>
          <a:lstStyle/>
          <a:p>
            <a:r>
              <a:rPr lang="en-US" sz="1800" dirty="0" err="1">
                <a:hlinkClick r:id="rId12"/>
              </a:rPr>
              <a:t>Phys.Part.Nucl</a:t>
            </a:r>
            <a:r>
              <a:rPr lang="en-US" sz="1800" dirty="0">
                <a:hlinkClick r:id="rId12"/>
              </a:rPr>
              <a:t>. 51 (2020) 3, 263-266</a:t>
            </a:r>
            <a:endParaRPr lang="en-US" sz="1800" dirty="0"/>
          </a:p>
          <a:p>
            <a:r>
              <a:rPr lang="hu-HU" sz="1800" dirty="0">
                <a:hlinkClick r:id="rId13"/>
              </a:rPr>
              <a:t>Acta Phys. Pol. B Proc. Suppl. vol. 12 (2), pp. 477 - 482 (2019)</a:t>
            </a:r>
            <a:endParaRPr lang="hu-HU" sz="1800" dirty="0"/>
          </a:p>
          <a:p>
            <a:r>
              <a:rPr lang="en-US" sz="1800" dirty="0" err="1">
                <a:hlinkClick r:id="rId14"/>
              </a:rPr>
              <a:t>Phys.Part.Nucl</a:t>
            </a:r>
            <a:r>
              <a:rPr lang="en-US" sz="1800" dirty="0">
                <a:hlinkClick r:id="rId14"/>
              </a:rPr>
              <a:t>. 51 (2020) 3, 267-269</a:t>
            </a:r>
            <a:endParaRPr lang="hu-HU" sz="1800" dirty="0"/>
          </a:p>
          <a:p>
            <a:r>
              <a:rPr lang="fr-FR" sz="1800" dirty="0">
                <a:hlinkClick r:id="rId15"/>
              </a:rPr>
              <a:t>Acta </a:t>
            </a:r>
            <a:r>
              <a:rPr lang="fr-FR" sz="1800" dirty="0" err="1">
                <a:hlinkClick r:id="rId15"/>
              </a:rPr>
              <a:t>Phys.Polon.Supp</a:t>
            </a:r>
            <a:r>
              <a:rPr lang="fr-FR" sz="1800" dirty="0">
                <a:hlinkClick r:id="rId15"/>
              </a:rPr>
              <a:t>. 12 (2019) 445</a:t>
            </a:r>
            <a:endParaRPr lang="fr-FR" sz="1800" dirty="0"/>
          </a:p>
          <a:p>
            <a:r>
              <a:rPr lang="nl-NL" sz="1800" dirty="0" err="1">
                <a:hlinkClick r:id="rId16"/>
              </a:rPr>
              <a:t>Universe</a:t>
            </a:r>
            <a:r>
              <a:rPr lang="nl-NL" sz="1800" dirty="0">
                <a:hlinkClick r:id="rId16"/>
              </a:rPr>
              <a:t> 5 (2019) 6, 154</a:t>
            </a:r>
            <a:endParaRPr lang="hu-HU" sz="1800" dirty="0"/>
          </a:p>
          <a:p>
            <a:r>
              <a:rPr lang="nl-NL" sz="1800" dirty="0">
                <a:hlinkClick r:id="rId17"/>
              </a:rPr>
              <a:t>EPJ Web </a:t>
            </a:r>
            <a:r>
              <a:rPr lang="nl-NL" sz="1800" dirty="0" err="1">
                <a:hlinkClick r:id="rId17"/>
              </a:rPr>
              <a:t>Conf</a:t>
            </a:r>
            <a:r>
              <a:rPr lang="nl-NL" sz="1800" dirty="0">
                <a:hlinkClick r:id="rId17"/>
              </a:rPr>
              <a:t>. 206 (2019) 03004</a:t>
            </a:r>
            <a:endParaRPr lang="nl-NL" sz="1800" dirty="0"/>
          </a:p>
          <a:p>
            <a:r>
              <a:rPr lang="nl-NL" sz="1800" dirty="0" err="1">
                <a:hlinkClick r:id="rId18"/>
              </a:rPr>
              <a:t>Universe</a:t>
            </a:r>
            <a:r>
              <a:rPr lang="nl-NL" sz="1800" dirty="0">
                <a:hlinkClick r:id="rId18"/>
              </a:rPr>
              <a:t> 4 (2018) 2, 31</a:t>
            </a:r>
            <a:endParaRPr lang="nl-NL" sz="1800" dirty="0"/>
          </a:p>
          <a:p>
            <a:r>
              <a:rPr lang="hu-HU" sz="1800" dirty="0">
                <a:hlinkClick r:id="rId19"/>
              </a:rPr>
              <a:t>Phys.Rev.C 97 (2018) 6, 064911</a:t>
            </a:r>
            <a:endParaRPr lang="en-US" sz="1800" dirty="0"/>
          </a:p>
          <a:p>
            <a:r>
              <a:rPr lang="it-IT" sz="1800" dirty="0">
                <a:hlinkClick r:id="rId20"/>
              </a:rPr>
              <a:t>AIP </a:t>
            </a:r>
            <a:r>
              <a:rPr lang="it-IT" sz="1800" dirty="0" err="1">
                <a:hlinkClick r:id="rId20"/>
              </a:rPr>
              <a:t>Conf.Proc</a:t>
            </a:r>
            <a:r>
              <a:rPr lang="it-IT" sz="1800" dirty="0">
                <a:hlinkClick r:id="rId20"/>
              </a:rPr>
              <a:t>. 828 (2006) 1, 539-544</a:t>
            </a:r>
            <a:endParaRPr lang="hu-HU" sz="1800" dirty="0"/>
          </a:p>
          <a:p>
            <a:endParaRPr lang="en-US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DF1AF4-697A-4047-A026-2FB172713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330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A55315-062B-4DEE-8AFC-5C0B3F700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 the </a:t>
            </a:r>
            <a:r>
              <a:rPr lang="en-US" b="1" dirty="0"/>
              <a:t>3D</a:t>
            </a:r>
            <a:r>
              <a:rPr lang="en-US" dirty="0"/>
              <a:t> variable of the correlation function 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0535" y="1118586"/>
                <a:ext cx="9990930" cy="47505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1−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800" b="0" i="0" smtClean="0">
                                          <a:latin typeface="Cambria Math" panose="02040503050406030204" pitchFamily="18" charset="0"/>
                                        </a:rPr>
                                        <m:t>Q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b="0" dirty="0"/>
              </a:p>
              <a:p>
                <a:r>
                  <a:rPr lang="en-US" sz="2800" dirty="0"/>
                  <a:t>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2800" dirty="0"/>
                  <a:t> dependence is much smoother than 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800" dirty="0"/>
                  <a:t> dependence</a:t>
                </a:r>
              </a:p>
              <a:p>
                <a:r>
                  <a:rPr lang="en-US" sz="2800" dirty="0"/>
                  <a:t>Use 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800" dirty="0"/>
                  <a:t> as a variable and the measure 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2800" dirty="0"/>
                  <a:t> dep. of the params.</a:t>
                </a:r>
              </a:p>
              <a:p>
                <a:pPr marL="0" indent="0">
                  <a:buNone/>
                </a:pPr>
                <a:endParaRPr lang="en-US" sz="28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=0→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can be transformed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</m:d>
                  </m:oMath>
                </a14:m>
                <a:endParaRPr lang="en-US" sz="2800" dirty="0"/>
              </a:p>
              <a:p>
                <a:r>
                  <a:rPr lang="en-US" sz="2800" dirty="0"/>
                  <a:t>Go to LCM system where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𝑠𝑖𝑑𝑒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𝑙𝑜𝑛𝑔</m:t>
                            </m:r>
                          </m:sub>
                        </m:sSub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0535" y="1118586"/>
                <a:ext cx="9990930" cy="4750508"/>
              </a:xfrm>
              <a:blipFill>
                <a:blip r:embed="rId2"/>
                <a:stretch>
                  <a:fillRect l="-1282" b="-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D36C0-3775-4A55-AB32-5D668334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626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C01A91-807A-49CD-A08D-3A51F30C3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 particle correlation – PHENIX 0-30% </a:t>
            </a:r>
            <a:r>
              <a:rPr lang="en-US" dirty="0" err="1"/>
              <a:t>Au+Au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A3D9CA-5AF7-4CD0-9FB9-8F6A97084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24</a:t>
            </a:fld>
            <a:endParaRPr lang="en-US"/>
          </a:p>
        </p:txBody>
      </p:sp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4D62E6D5-7848-47A7-8AAB-64B0776D38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3" y="905523"/>
            <a:ext cx="5728630" cy="2991250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DF39B6-1F51-4486-988F-38EB70990D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4" y="3580336"/>
            <a:ext cx="5738315" cy="31217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376E192-0F97-4C77-8618-553B55731EF6}"/>
                  </a:ext>
                </a:extLst>
              </p:cNvPr>
              <p:cNvSpPr txBox="1"/>
              <p:nvPr/>
            </p:nvSpPr>
            <p:spPr>
              <a:xfrm>
                <a:off x="5434358" y="1457020"/>
                <a:ext cx="6094378" cy="12684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376E192-0F97-4C77-8618-553B55731E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4358" y="1457020"/>
                <a:ext cx="6094378" cy="12684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4C31DE4-55DB-4BAB-99B4-6A607154BF52}"/>
                  </a:ext>
                </a:extLst>
              </p:cNvPr>
              <p:cNvSpPr txBox="1"/>
              <p:nvPr/>
            </p:nvSpPr>
            <p:spPr>
              <a:xfrm>
                <a:off x="6485395" y="3279542"/>
                <a:ext cx="5043341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From the definition: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b="0" dirty="0"/>
                  <a:t>No coherence: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2400" b="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Coherence: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&gt;0⇒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source seems to be chaotic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4C31DE4-55DB-4BAB-99B4-6A607154BF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5395" y="3279542"/>
                <a:ext cx="5043341" cy="1938992"/>
              </a:xfrm>
              <a:prstGeom prst="rect">
                <a:avLst/>
              </a:prstGeom>
              <a:blipFill>
                <a:blip r:embed="rId5"/>
                <a:stretch>
                  <a:fillRect l="-1693" t="-2516" b="-6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63019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art, box and whisker chart&#10;&#10;Description automatically generated">
            <a:extLst>
              <a:ext uri="{FF2B5EF4-FFF2-40B4-BE49-F238E27FC236}">
                <a16:creationId xmlns:a16="http://schemas.microsoft.com/office/drawing/2014/main" id="{BDDCFF48-D831-4241-A3BA-94FEF6EE6A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611" y="3880918"/>
            <a:ext cx="3957772" cy="292633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8898E20-C9BD-4619-809A-70E73CCC6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0F9B3-9DD4-4A89-BF0C-9FCB47777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25</a:t>
            </a:fld>
            <a:endParaRPr lang="en-US"/>
          </a:p>
        </p:txBody>
      </p:sp>
      <p:pic>
        <p:nvPicPr>
          <p:cNvPr id="8" name="Picture 7" descr="Chart, box and whisker chart&#10;&#10;Description automatically generated">
            <a:extLst>
              <a:ext uri="{FF2B5EF4-FFF2-40B4-BE49-F238E27FC236}">
                <a16:creationId xmlns:a16="http://schemas.microsoft.com/office/drawing/2014/main" id="{4615AF74-4483-4456-BA68-3D920526C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611" y="1060925"/>
            <a:ext cx="3822729" cy="2819993"/>
          </a:xfrm>
          <a:prstGeom prst="rect">
            <a:avLst/>
          </a:prstGeom>
        </p:spPr>
      </p:pic>
      <p:pic>
        <p:nvPicPr>
          <p:cNvPr id="10" name="Picture 9" descr="Chart, box and whisker chart&#10;&#10;Description automatically generated">
            <a:extLst>
              <a:ext uri="{FF2B5EF4-FFF2-40B4-BE49-F238E27FC236}">
                <a16:creationId xmlns:a16="http://schemas.microsoft.com/office/drawing/2014/main" id="{230DED2B-A2AE-4489-AE68-B102489C2F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730" y="3869563"/>
            <a:ext cx="3966880" cy="2926332"/>
          </a:xfrm>
          <a:prstGeom prst="rect">
            <a:avLst/>
          </a:prstGeom>
        </p:spPr>
      </p:pic>
      <p:pic>
        <p:nvPicPr>
          <p:cNvPr id="12" name="Picture 11" descr="Chart, box and whisker chart&#10;&#10;Description automatically generated">
            <a:extLst>
              <a:ext uri="{FF2B5EF4-FFF2-40B4-BE49-F238E27FC236}">
                <a16:creationId xmlns:a16="http://schemas.microsoft.com/office/drawing/2014/main" id="{1B0C04CD-B8B4-4195-A889-A6FD215C62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730" y="1049570"/>
            <a:ext cx="3966879" cy="2819993"/>
          </a:xfrm>
          <a:prstGeom prst="rect">
            <a:avLst/>
          </a:prstGeom>
        </p:spPr>
      </p:pic>
      <p:pic>
        <p:nvPicPr>
          <p:cNvPr id="14" name="Picture 13" descr="Chart, box and whisker chart&#10;&#10;Description automatically generated">
            <a:extLst>
              <a:ext uri="{FF2B5EF4-FFF2-40B4-BE49-F238E27FC236}">
                <a16:creationId xmlns:a16="http://schemas.microsoft.com/office/drawing/2014/main" id="{C78148D7-9B40-48F5-9B92-BFF0C978B6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5902"/>
            <a:ext cx="3822730" cy="2819993"/>
          </a:xfrm>
          <a:prstGeom prst="rect">
            <a:avLst/>
          </a:prstGeom>
        </p:spPr>
      </p:pic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74C937AF-CD56-4399-BE12-416898AAE3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9570"/>
            <a:ext cx="3822730" cy="281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545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898E20-C9BD-4619-809A-70E73CCC6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0F9B3-9DD4-4A89-BF0C-9FCB47777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26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8148D7-9B40-48F5-9B92-BFF0C978B6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6987" y="1044366"/>
            <a:ext cx="9458026" cy="515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721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898E20-C9BD-4619-809A-70E73CCC6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0F9B3-9DD4-4A89-BF0C-9FCB47777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27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8148D7-9B40-48F5-9B92-BFF0C978B6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3272" y="1006659"/>
            <a:ext cx="5911666" cy="51512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DFD3C6-0A8A-4C5F-8879-4316E2094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38" y="1006658"/>
            <a:ext cx="5580516" cy="515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8722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C01A91-807A-49CD-A08D-3A51F30C3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 0-30% </a:t>
            </a:r>
            <a:r>
              <a:rPr lang="en-US" dirty="0" err="1"/>
              <a:t>Au+Au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A3D9CA-5AF7-4CD0-9FB9-8F6A97084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28</a:t>
            </a:fld>
            <a:endParaRPr lang="en-US"/>
          </a:p>
        </p:txBody>
      </p:sp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2A5D62D3-17B1-4303-921E-6FFCCB735A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8" r="7707" b="2173"/>
          <a:stretch/>
        </p:blipFill>
        <p:spPr>
          <a:xfrm>
            <a:off x="768485" y="1177047"/>
            <a:ext cx="4931923" cy="3599234"/>
          </a:xfr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34ED3F7F-F404-4005-88F0-4A1E36E720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" t="4520" r="7810" b="1857"/>
          <a:stretch/>
        </p:blipFill>
        <p:spPr>
          <a:xfrm>
            <a:off x="6568161" y="1128409"/>
            <a:ext cx="4962671" cy="369651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DBA5EB-8766-4934-AD38-202A26E3C3F9}"/>
              </a:ext>
            </a:extLst>
          </p:cNvPr>
          <p:cNvCxnSpPr/>
          <p:nvPr/>
        </p:nvCxnSpPr>
        <p:spPr>
          <a:xfrm>
            <a:off x="6096000" y="1177047"/>
            <a:ext cx="0" cy="474709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91761F7-9D54-49BD-9023-CA3529E0F710}"/>
              </a:ext>
            </a:extLst>
          </p:cNvPr>
          <p:cNvSpPr txBox="1"/>
          <p:nvPr/>
        </p:nvSpPr>
        <p:spPr>
          <a:xfrm>
            <a:off x="2072564" y="5047805"/>
            <a:ext cx="2139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Gaussian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543657-D3C0-4142-B13E-C99E7E6D112D}"/>
              </a:ext>
            </a:extLst>
          </p:cNvPr>
          <p:cNvSpPr txBox="1"/>
          <p:nvPr/>
        </p:nvSpPr>
        <p:spPr>
          <a:xfrm>
            <a:off x="8467273" y="5047805"/>
            <a:ext cx="116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Levy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8E92A1E-783B-469E-BF1B-2FAF458C3BE5}"/>
              </a:ext>
            </a:extLst>
          </p:cNvPr>
          <p:cNvSpPr/>
          <p:nvPr/>
        </p:nvSpPr>
        <p:spPr>
          <a:xfrm>
            <a:off x="2072564" y="1564850"/>
            <a:ext cx="972294" cy="169682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65FE338-4C36-4D35-B2BF-57948B4A52FB}"/>
              </a:ext>
            </a:extLst>
          </p:cNvPr>
          <p:cNvSpPr/>
          <p:nvPr/>
        </p:nvSpPr>
        <p:spPr>
          <a:xfrm>
            <a:off x="7824485" y="1547566"/>
            <a:ext cx="972294" cy="169682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0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F11751-F3B4-4DE0-8E1E-DAE100CBB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NA61 </a:t>
            </a:r>
            <a:r>
              <a:rPr lang="en-US" sz="4000" dirty="0" err="1"/>
              <a:t>Ar+Sc</a:t>
            </a:r>
            <a:r>
              <a:rPr lang="en-US" sz="4000" dirty="0"/>
              <a:t> and </a:t>
            </a:r>
            <a:r>
              <a:rPr lang="en-US" sz="4000" dirty="0" err="1"/>
              <a:t>Be+Be</a:t>
            </a:r>
            <a:r>
              <a:rPr lang="en-US" sz="4000" dirty="0"/>
              <a:t> at 150 </a:t>
            </a:r>
            <a:r>
              <a:rPr lang="en-US" sz="4000" dirty="0" err="1"/>
              <a:t>AGeV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F5BA2-262A-47A5-9D9C-F2D954EB5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29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19F914C-4830-4160-98E7-531D3C376E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8368" y="1126391"/>
            <a:ext cx="3934672" cy="2712149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E327DD-513F-4815-A9AC-4720889F86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48906" y="1144891"/>
            <a:ext cx="3886220" cy="26751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EA29AC6-8C11-41C0-AD25-C2EC7838C2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647" y="3998990"/>
            <a:ext cx="3942796" cy="26850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/>
              <p:nvPr/>
            </p:nvSpPr>
            <p:spPr>
              <a:xfrm>
                <a:off x="8336605" y="1080409"/>
                <a:ext cx="3607156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exhibits hydro scaling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1&lt;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&lt;2</m:t>
                    </m:r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No suppression observed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Models can be ruled 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Preliminary results!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6605" y="1080409"/>
                <a:ext cx="3607156" cy="2677656"/>
              </a:xfrm>
              <a:prstGeom prst="rect">
                <a:avLst/>
              </a:prstGeom>
              <a:blipFill>
                <a:blip r:embed="rId5"/>
                <a:stretch>
                  <a:fillRect l="-2369" t="-1822" r="-2200" b="-4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, box and whisker chart&#10;&#10;Description automatically generated">
            <a:extLst>
              <a:ext uri="{FF2B5EF4-FFF2-40B4-BE49-F238E27FC236}">
                <a16:creationId xmlns:a16="http://schemas.microsoft.com/office/drawing/2014/main" id="{D46C17C8-E6FB-4AB3-83B5-B59A97FF0B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430" y="1599968"/>
            <a:ext cx="6394786" cy="504237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135E2A-019B-4380-A942-C1437B8D9B4C}"/>
              </a:ext>
            </a:extLst>
          </p:cNvPr>
          <p:cNvSpPr txBox="1"/>
          <p:nvPr/>
        </p:nvSpPr>
        <p:spPr>
          <a:xfrm>
            <a:off x="3553248" y="2020800"/>
            <a:ext cx="4619827" cy="461665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Can the suppression be turned off?</a:t>
            </a:r>
          </a:p>
        </p:txBody>
      </p:sp>
    </p:spTree>
    <p:extLst>
      <p:ext uri="{BB962C8B-B14F-4D97-AF65-F5344CB8AC3E}">
        <p14:creationId xmlns:p14="http://schemas.microsoft.com/office/powerpoint/2010/main" val="421351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C0E42-F79A-49DA-A917-23476393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580663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Femtoscopy</a:t>
            </a:r>
            <a:r>
              <a:rPr lang="en-US" dirty="0"/>
              <a:t> – two 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FF9DAB-492C-467D-B67C-833010E03F1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01658" y="2549818"/>
                <a:ext cx="5733381" cy="3772043"/>
              </a:xfrm>
              <a:ln>
                <a:solidFill>
                  <a:schemeClr val="tx1"/>
                </a:solidFill>
              </a:ln>
            </p:spPr>
            <p:txBody>
              <a:bodyPr>
                <a:noAutofit/>
              </a:bodyPr>
              <a:lstStyle/>
              <a:p>
                <a:r>
                  <a:rPr lang="en-US" sz="2400" dirty="0"/>
                  <a:t>Assume the source shape: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</a:rPr>
                  <a:t> Gaussian</a:t>
                </a:r>
                <a:r>
                  <a:rPr lang="en-US" sz="2400" dirty="0"/>
                  <a:t> </a:t>
                </a:r>
              </a:p>
              <a:p>
                <a:r>
                  <a:rPr lang="en-US" sz="2400" dirty="0"/>
                  <a:t>Measure in a clean environment, e. g.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Learn about the final state interactions hidden in the </a:t>
                </a:r>
                <a:r>
                  <a:rPr lang="en-US" sz="2400" b="1" dirty="0">
                    <a:solidFill>
                      <a:schemeClr val="bg2">
                        <a:lumMod val="50000"/>
                      </a:schemeClr>
                    </a:solidFill>
                  </a:rPr>
                  <a:t>wave function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Program in ALICE: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Ξ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FF9DAB-492C-467D-B67C-833010E03F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01658" y="2549818"/>
                <a:ext cx="5733381" cy="3772043"/>
              </a:xfrm>
              <a:blipFill>
                <a:blip r:embed="rId2"/>
                <a:stretch>
                  <a:fillRect l="-3075" t="-2093" b="-37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9BF0E24-2673-44EF-8E68-00F89B307027}"/>
                  </a:ext>
                </a:extLst>
              </p:cNvPr>
              <p:cNvSpPr txBox="1"/>
              <p:nvPr/>
            </p:nvSpPr>
            <p:spPr>
              <a:xfrm>
                <a:off x="0" y="1247384"/>
                <a:ext cx="12192000" cy="871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1" i="1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1" i="1" smtClean="0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0" smtClean="0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𝚿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1" i="1" smtClean="0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b="1" i="1" smtClean="0">
                                          <a:solidFill>
                                            <a:schemeClr val="bg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chemeClr val="bg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2400" b="1" i="1" smtClean="0">
                                          <a:solidFill>
                                            <a:schemeClr val="bg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sz="2400" b="1" i="1" smtClean="0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400" b="1" i="1" smtClean="0">
                                          <a:solidFill>
                                            <a:schemeClr val="bg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chemeClr val="bg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2400" b="1" i="1" smtClean="0">
                                          <a:solidFill>
                                            <a:schemeClr val="bg2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b="1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9BF0E24-2673-44EF-8E68-00F89B3070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247384"/>
                <a:ext cx="12192000" cy="8713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1A36AC-BD6D-40A4-A073-87A0307D1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545D9CC7-5A5D-4929-A33A-1855D10147B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218238" y="2558586"/>
                <a:ext cx="5838644" cy="3772043"/>
              </a:xfrm>
              <a:ln>
                <a:solidFill>
                  <a:schemeClr val="tx1"/>
                </a:solidFill>
              </a:ln>
            </p:spPr>
            <p:txBody>
              <a:bodyPr>
                <a:noAutofit/>
              </a:bodyPr>
              <a:lstStyle/>
              <a:p>
                <a:r>
                  <a:rPr lang="en-US" sz="2200" dirty="0"/>
                  <a:t>Assume the </a:t>
                </a:r>
                <a:r>
                  <a:rPr lang="en-US" sz="2200" b="1" dirty="0">
                    <a:solidFill>
                      <a:schemeClr val="bg2">
                        <a:lumMod val="50000"/>
                      </a:schemeClr>
                    </a:solidFill>
                  </a:rPr>
                  <a:t>wave function</a:t>
                </a:r>
                <a:r>
                  <a:rPr lang="en-US" sz="2200" dirty="0"/>
                  <a:t>: free planewave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=1+</m:t>
                      </m:r>
                      <m:func>
                        <m:func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200" dirty="0"/>
              </a:p>
              <a:p>
                <a:r>
                  <a:rPr lang="en-US" sz="2200" dirty="0"/>
                  <a:t>Not to realistic: Coulomb (and strong) FSI</a:t>
                </a:r>
              </a:p>
              <a:p>
                <a:r>
                  <a:rPr lang="en-US" sz="2200" dirty="0"/>
                  <a:t>What is the interacting wave function?</a:t>
                </a:r>
              </a:p>
              <a:p>
                <a:pPr marL="0" indent="0">
                  <a:buNone/>
                </a:pPr>
                <a:r>
                  <a:rPr lang="en-US" sz="2200" b="0" dirty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𝜋𝜂</m:t>
                                </m:r>
                              </m:num>
                              <m:den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𝒌𝒓</m:t>
                            </m:r>
                          </m:sup>
                        </m:s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,1,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d>
                              <m:d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𝑘𝑟</m:t>
                                </m:r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  <m:t>𝒌𝒓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en-US" sz="2200" dirty="0"/>
                  <a:t> </a:t>
                </a:r>
                <a:br>
                  <a:rPr lang="en-US" sz="22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→−</m:t>
                      </m:r>
                      <m:r>
                        <a:rPr lang="en-US" sz="2200" b="1" i="1"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sz="2200" dirty="0"/>
              </a:p>
              <a:p>
                <a:r>
                  <a:rPr lang="en-US" sz="2200" dirty="0"/>
                  <a:t>(more complicated with strong interaction)</a:t>
                </a:r>
              </a:p>
              <a:p>
                <a:r>
                  <a:rPr lang="en-US" sz="2200" dirty="0"/>
                  <a:t>Learn about the 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source size </a:t>
                </a:r>
                <a:r>
                  <a:rPr lang="en-US" sz="2200" dirty="0"/>
                  <a:t>and 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shape</a:t>
                </a:r>
              </a:p>
              <a:p>
                <a:pPr marL="0" indent="0">
                  <a:buNone/>
                </a:pPr>
                <a:endParaRPr lang="en-US" sz="2200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545D9CC7-5A5D-4929-A33A-1855D10147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218238" y="2558586"/>
                <a:ext cx="5838644" cy="3772043"/>
              </a:xfrm>
              <a:blipFill>
                <a:blip r:embed="rId4"/>
                <a:stretch>
                  <a:fillRect l="-1250" t="-1935" b="-112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FF293958-DEB8-4026-B68D-865A1F815F87}"/>
              </a:ext>
            </a:extLst>
          </p:cNvPr>
          <p:cNvSpPr/>
          <p:nvPr/>
        </p:nvSpPr>
        <p:spPr>
          <a:xfrm>
            <a:off x="6218238" y="2549713"/>
            <a:ext cx="5838644" cy="3772043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512332-6043-5BEB-41A6-B379E6963110}"/>
              </a:ext>
            </a:extLst>
          </p:cNvPr>
          <p:cNvSpPr txBox="1"/>
          <p:nvPr/>
        </p:nvSpPr>
        <p:spPr>
          <a:xfrm>
            <a:off x="4190262" y="1053493"/>
            <a:ext cx="2308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Yano – </a:t>
            </a:r>
            <a:r>
              <a:rPr lang="en-US" dirty="0" err="1"/>
              <a:t>Koonin</a:t>
            </a:r>
            <a:r>
              <a:rPr lang="en-US" dirty="0"/>
              <a:t> formula</a:t>
            </a: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F49DBDDA-04DE-B092-B170-9E7BF4D2732A}"/>
              </a:ext>
            </a:extLst>
          </p:cNvPr>
          <p:cNvCxnSpPr/>
          <p:nvPr/>
        </p:nvCxnSpPr>
        <p:spPr>
          <a:xfrm rot="5400000">
            <a:off x="4163629" y="1394053"/>
            <a:ext cx="292963" cy="23969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665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uiExpand="1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A55315-062B-4DEE-8AFC-5C0B3F700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Femtoscopy</a:t>
            </a:r>
            <a:r>
              <a:rPr lang="en-US" dirty="0"/>
              <a:t> – the core-halo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0535" y="1118586"/>
                <a:ext cx="9990930" cy="475050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400" dirty="0"/>
                  <a:t>Usually </a:t>
                </a:r>
                <a:r>
                  <a:rPr lang="en-US" sz="2400" dirty="0" err="1"/>
                  <a:t>pions</a:t>
                </a:r>
                <a:r>
                  <a:rPr lang="en-US" sz="2400" dirty="0"/>
                  <a:t>, kaons, protons are measured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Resonance contributions are considerable: core-halo model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ra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𝑐𝑜𝑟𝑒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rad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h𝑎𝑙𝑜</m:t>
                          </m:r>
                        </m:sub>
                        <m: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Let’s introduce the pair source function as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=∫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</a:pPr>
                <a:r>
                  <a:rPr lang="en-US" sz="2400" b="0" dirty="0"/>
                  <a:t>With this the pair source function in the core-halo model: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rad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rad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𝑐h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rad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hh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0535" y="1118586"/>
                <a:ext cx="9990930" cy="4750508"/>
              </a:xfrm>
              <a:blipFill>
                <a:blip r:embed="rId2"/>
                <a:stretch>
                  <a:fillRect l="-977" t="-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D36C0-3775-4A55-AB32-5D668334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30</a:t>
            </a:fld>
            <a:endParaRPr lang="en-US"/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CCD8A475-8D5F-4070-9C11-451505ED8905}"/>
              </a:ext>
            </a:extLst>
          </p:cNvPr>
          <p:cNvSpPr/>
          <p:nvPr/>
        </p:nvSpPr>
        <p:spPr>
          <a:xfrm rot="16200000">
            <a:off x="7404288" y="2298156"/>
            <a:ext cx="480767" cy="5883263"/>
          </a:xfrm>
          <a:prstGeom prst="leftBrac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02C877-FCE6-4600-A838-3EF0A9C9E5DE}"/>
                  </a:ext>
                </a:extLst>
              </p:cNvPr>
              <p:cNvSpPr txBox="1"/>
              <p:nvPr/>
            </p:nvSpPr>
            <p:spPr>
              <a:xfrm>
                <a:off x="6096000" y="5495629"/>
                <a:ext cx="3516197" cy="4875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0" dirty="0"/>
                  <a:t>Notation: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d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/(1−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02C877-FCE6-4600-A838-3EF0A9C9E5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495629"/>
                <a:ext cx="3516197" cy="487569"/>
              </a:xfrm>
              <a:prstGeom prst="rect">
                <a:avLst/>
              </a:prstGeom>
              <a:blipFill>
                <a:blip r:embed="rId3"/>
                <a:stretch>
                  <a:fillRect l="-2600" t="-8861" b="-25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60025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A55315-062B-4DEE-8AFC-5C0B3F700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Femtoscopy</a:t>
            </a:r>
            <a:r>
              <a:rPr lang="en-US" dirty="0"/>
              <a:t> – general 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0535" y="1118586"/>
                <a:ext cx="9990930" cy="475050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400" dirty="0"/>
                  <a:t>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=0.5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!  Also assume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+(1−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)∫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</m:sup>
                              </m:sSub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If we take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sz="2400" dirty="0"/>
                  <a:t> limit the Bowler-</a:t>
                </a:r>
                <a:r>
                  <a:rPr lang="en-US" sz="2400" dirty="0" err="1"/>
                  <a:t>Sinyukov</a:t>
                </a:r>
                <a:r>
                  <a:rPr lang="en-US" sz="2400" dirty="0"/>
                  <a:t> formula is given: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1−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sz="2800" dirty="0"/>
              </a:p>
              <a:p>
                <a:r>
                  <a:rPr lang="en-US" sz="2400" dirty="0"/>
                  <a:t>The simple planewave case (i.e. no FSI):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=0,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0535" y="1118586"/>
                <a:ext cx="9990930" cy="4750508"/>
              </a:xfrm>
              <a:blipFill>
                <a:blip r:embed="rId2"/>
                <a:stretch>
                  <a:fillRect l="-977" t="-2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D36C0-3775-4A55-AB32-5D668334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31</a:t>
            </a:fld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84B42BE-10B9-475C-BB66-DEDDFAFE99E1}"/>
              </a:ext>
            </a:extLst>
          </p:cNvPr>
          <p:cNvSpPr/>
          <p:nvPr/>
        </p:nvSpPr>
        <p:spPr>
          <a:xfrm>
            <a:off x="2535809" y="3299382"/>
            <a:ext cx="7183225" cy="89319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939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898E20-C9BD-4619-809A-70E73CCC6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0F9B3-9DD4-4A89-BF0C-9FCB47777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32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8148D7-9B40-48F5-9B92-BFF0C978B6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6987" y="2263374"/>
            <a:ext cx="9458026" cy="271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8878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04E74EE-C9B1-4E1C-8F00-7E64B9B3CA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b="0" dirty="0"/>
                  <a:t>Possible interpretations of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dirty="0"/>
                  <a:t>:</a:t>
                </a:r>
              </a:p>
              <a:p>
                <a:pPr marL="658368" lvl="1" indent="-457200">
                  <a:buFont typeface="+mj-lt"/>
                  <a:buAutoNum type="arabicPeriod"/>
                </a:pPr>
                <a:r>
                  <a:rPr lang="en-US" sz="2200" dirty="0"/>
                  <a:t>Specific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200" dirty="0"/>
                  <a:t> suppression linked to in-medium mass modification of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sz="2200" dirty="0"/>
              </a:p>
              <a:p>
                <a:pPr marL="658368" lvl="1" indent="-457200">
                  <a:buFont typeface="+mj-lt"/>
                  <a:buAutoNum type="arabicPeriod"/>
                </a:pPr>
                <a:r>
                  <a:rPr lang="en-US" sz="2200" dirty="0"/>
                  <a:t>Measuring two- and three particle correlations could shed light on partially coherent particle production (see core-halo model):</a:t>
                </a:r>
              </a:p>
              <a:p>
                <a:pPr marL="20116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and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          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200" dirty="0"/>
              </a:p>
              <a:p>
                <a:pPr marL="201168" lvl="1" indent="0">
                  <a:buNone/>
                </a:pPr>
                <a:endParaRPr lang="en-US" sz="2200" b="0" i="1" dirty="0">
                  <a:latin typeface="Cambria Math" panose="02040503050406030204" pitchFamily="18" charset="0"/>
                </a:endParaRPr>
              </a:p>
              <a:p>
                <a:pPr marL="20116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2200" b="0" dirty="0"/>
              </a:p>
              <a:p>
                <a:pPr marL="20116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=2</m:t>
                      </m:r>
                      <m:sSubSup>
                        <m:sSub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+3</m:t>
                      </m:r>
                      <m:sSubSup>
                        <m:sSub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200" dirty="0"/>
              </a:p>
              <a:p>
                <a:pPr marL="201168" lvl="1" indent="0">
                  <a:buNone/>
                </a:pPr>
                <a:endParaRPr lang="en-US" sz="2200" b="0" i="1" dirty="0">
                  <a:latin typeface="Cambria Math" panose="02040503050406030204" pitchFamily="18" charset="0"/>
                </a:endParaRPr>
              </a:p>
              <a:p>
                <a:pPr marL="20116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sSub>
                                <m:sSub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04E74EE-C9B1-4E1C-8F00-7E64B9B3CA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77" t="-17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D430D39-CF9E-4327-9DB5-438297021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Physics in the parameters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41F7A-07B9-4391-B1F4-10BC96E4C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030C99-C101-4D46-8DBF-F48143097E5E}"/>
                  </a:ext>
                </a:extLst>
              </p:cNvPr>
              <p:cNvSpPr txBox="1"/>
              <p:nvPr/>
            </p:nvSpPr>
            <p:spPr>
              <a:xfrm>
                <a:off x="8050492" y="5024487"/>
                <a:ext cx="2762054" cy="461665"/>
              </a:xfrm>
              <a:prstGeom prst="rect">
                <a:avLst/>
              </a:prstGeom>
              <a:noFill/>
              <a:ln w="3810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Independent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030C99-C101-4D46-8DBF-F48143097E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0492" y="5024487"/>
                <a:ext cx="2762054" cy="461665"/>
              </a:xfrm>
              <a:prstGeom prst="rect">
                <a:avLst/>
              </a:prstGeom>
              <a:blipFill>
                <a:blip r:embed="rId3"/>
                <a:stretch>
                  <a:fillRect l="-2832" t="-6098" b="-23171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5961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A55315-062B-4DEE-8AFC-5C0B3F700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Femtoscopy</a:t>
            </a:r>
            <a:r>
              <a:rPr lang="en-US" dirty="0"/>
              <a:t> – the core-halo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0535" y="1118586"/>
                <a:ext cx="9990930" cy="4980556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400" dirty="0"/>
                  <a:t>Usually </a:t>
                </a:r>
                <a:r>
                  <a:rPr lang="en-US" sz="2400" dirty="0" err="1"/>
                  <a:t>pions</a:t>
                </a:r>
                <a:r>
                  <a:rPr lang="en-US" sz="2400" dirty="0"/>
                  <a:t>, kaons, protons are measured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Resonance contributions are considerable: core-halo model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ra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𝑐𝑜𝑟𝑒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rad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h𝑎𝑙𝑜</m:t>
                          </m:r>
                        </m:sub>
                        <m: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Let’s introduce the pair source function as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=∫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lang="en-US" sz="2400" b="0" dirty="0"/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With relative coordinates for the core-core part, the correlation function</a:t>
                </a:r>
                <a:endParaRPr lang="en-US" sz="2400" b="0" dirty="0"/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1−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From the mass shell condition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𝑠𝑖𝑑𝑒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𝑙𝑜𝑛𝑔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0535" y="1118586"/>
                <a:ext cx="9990930" cy="4980556"/>
              </a:xfrm>
              <a:blipFill>
                <a:blip r:embed="rId2"/>
                <a:stretch>
                  <a:fillRect l="-977" t="-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D36C0-3775-4A55-AB32-5D668334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8D26AED-C68F-3BE2-C91B-70320448D90B}"/>
              </a:ext>
            </a:extLst>
          </p:cNvPr>
          <p:cNvSpPr/>
          <p:nvPr/>
        </p:nvSpPr>
        <p:spPr>
          <a:xfrm>
            <a:off x="2568133" y="4590853"/>
            <a:ext cx="7055733" cy="669306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35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A55315-062B-4DEE-8AFC-5C0B3F700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 the </a:t>
            </a:r>
            <a:r>
              <a:rPr lang="en-US" b="1" dirty="0"/>
              <a:t>1D </a:t>
            </a:r>
            <a:r>
              <a:rPr lang="en-US" dirty="0"/>
              <a:t>variable of the correlation function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0535" y="1118586"/>
                <a:ext cx="10371886" cy="475050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800" b="0" dirty="0"/>
                  <a:t>What about in 1D? Could be necessary due to the lack of statistics</a:t>
                </a:r>
              </a:p>
              <a:p>
                <a:r>
                  <a:rPr lang="en-US" sz="2800" dirty="0"/>
                  <a:t>Usual choice: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𝑖𝑛𝑣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rad>
                  </m:oMath>
                </a14:m>
                <a:endParaRPr lang="en-US" sz="28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𝑖𝑛𝑣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𝑠𝑖𝑑𝑒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𝑙𝑜𝑛𝑔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2800" b="0" dirty="0"/>
              </a:p>
              <a:p>
                <a:r>
                  <a:rPr lang="en-US" sz="28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≈1</m:t>
                    </m:r>
                  </m:oMath>
                </a14:m>
                <a:r>
                  <a:rPr lang="en-US" sz="2800" dirty="0"/>
                  <a:t>, the sphericity is lost, </a:t>
                </a:r>
                <a:r>
                  <a:rPr lang="en-US" sz="2800" dirty="0" err="1"/>
                  <a:t>althought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𝑠𝑖𝑑𝑒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𝑙𝑜𝑛𝑔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endParaRPr lang="en-US" sz="2800" dirty="0"/>
              </a:p>
              <a:p>
                <a:r>
                  <a:rPr lang="en-US" sz="2800" dirty="0"/>
                  <a:t>It is also known that the source approximately spherical at RHIC</a:t>
                </a:r>
              </a:p>
              <a:p>
                <a:endParaRPr lang="en-US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𝑖𝑛𝑣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𝑃𝐶𝑀𝑆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    ⇒    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𝐿𝐶𝑀𝑆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:r>
                  <a:rPr lang="en-US" sz="2800" dirty="0"/>
                  <a:t>Sphericity preserved, so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800" dirty="0"/>
                  <a:t> independent of the direction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𝐿𝐶𝑀𝑆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0535" y="1118586"/>
                <a:ext cx="10371886" cy="4750508"/>
              </a:xfrm>
              <a:blipFill>
                <a:blip r:embed="rId2"/>
                <a:stretch>
                  <a:fillRect l="-2116" t="-2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D36C0-3775-4A55-AB32-5D668334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5</a:t>
            </a:fld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D9BEEAA-1ED8-46DC-92E1-92C1AA732F26}"/>
              </a:ext>
            </a:extLst>
          </p:cNvPr>
          <p:cNvSpPr/>
          <p:nvPr/>
        </p:nvSpPr>
        <p:spPr>
          <a:xfrm>
            <a:off x="7079526" y="4121197"/>
            <a:ext cx="1932495" cy="593889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C6036A-B1DE-446C-8F37-93F3ED5122AD}"/>
              </a:ext>
            </a:extLst>
          </p:cNvPr>
          <p:cNvSpPr txBox="1"/>
          <p:nvPr/>
        </p:nvSpPr>
        <p:spPr>
          <a:xfrm>
            <a:off x="10197861" y="3703797"/>
            <a:ext cx="1331121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1D variable!</a:t>
            </a:r>
          </a:p>
        </p:txBody>
      </p:sp>
      <p:sp>
        <p:nvSpPr>
          <p:cNvPr id="5" name="Arrow: Bent 4">
            <a:extLst>
              <a:ext uri="{FF2B5EF4-FFF2-40B4-BE49-F238E27FC236}">
                <a16:creationId xmlns:a16="http://schemas.microsoft.com/office/drawing/2014/main" id="{5B8A76B4-0633-4C18-9FC5-D6AF85D95FD0}"/>
              </a:ext>
            </a:extLst>
          </p:cNvPr>
          <p:cNvSpPr/>
          <p:nvPr/>
        </p:nvSpPr>
        <p:spPr>
          <a:xfrm rot="10800000">
            <a:off x="9068582" y="4176069"/>
            <a:ext cx="1932497" cy="36933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608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A55315-062B-4DEE-8AFC-5C0B3F700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Final state interactions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0535" y="1118586"/>
                <a:ext cx="9990930" cy="4750508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/>
                  <a:t>Like-charged </a:t>
                </a:r>
                <a:r>
                  <a:rPr lang="en-US" sz="2800" dirty="0" err="1"/>
                  <a:t>pions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dirty="0"/>
                  <a:t> Coulomb correction</a:t>
                </a:r>
              </a:p>
              <a:p>
                <a:r>
                  <a:rPr lang="en-US" sz="2800" dirty="0"/>
                  <a:t>Strong final state interaction may play a role</a:t>
                </a:r>
              </a:p>
              <a:p>
                <a:r>
                  <a:rPr lang="en-US" sz="2800" dirty="0"/>
                  <a:t>Effect of the resonances: core-halo model</a:t>
                </a:r>
              </a:p>
              <a:p>
                <a:pPr lvl="1"/>
                <a:r>
                  <a:rPr lang="en-US" sz="2600" dirty="0"/>
                  <a:t>Long-lived resonances contribute to the halo</a:t>
                </a:r>
              </a:p>
              <a:p>
                <a:pPr lvl="1"/>
                <a:r>
                  <a:rPr lang="en-US" sz="2600" dirty="0"/>
                  <a:t>In-medium mass modifications could cause specific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600" dirty="0"/>
                  <a:t> dependence</a:t>
                </a:r>
              </a:p>
              <a:p>
                <a:r>
                  <a:rPr lang="en-US" sz="2800" dirty="0"/>
                  <a:t>Partially coherent particle production (core-halo model)</a:t>
                </a:r>
              </a:p>
              <a:p>
                <a:r>
                  <a:rPr lang="en-US" sz="2800" dirty="0" err="1"/>
                  <a:t>Aharonov</a:t>
                </a:r>
                <a:r>
                  <a:rPr lang="en-US" sz="2800" dirty="0"/>
                  <a:t>-Bohm like effect: the hadron gas acts as a background field, the correlated bosons paths are the closed loop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0535" y="1118586"/>
                <a:ext cx="9990930" cy="4750508"/>
              </a:xfrm>
              <a:blipFill>
                <a:blip r:embed="rId2"/>
                <a:stretch>
                  <a:fillRect l="-1282" t="-20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D36C0-3775-4A55-AB32-5D668334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326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5DC8FEC-E72B-4F5E-907E-49FD18EC3A0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448" y="3113535"/>
            <a:ext cx="5024487" cy="33238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6A55315-062B-4DEE-8AFC-5C0B3F7007E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Levy parametrization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6A55315-062B-4DEE-8AFC-5C0B3F7007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364" t="-33962" b="-452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053746"/>
                <a:ext cx="10390739" cy="4750508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/>
                  <a:t>Generalized Gaussian – Levy distribution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𝑖𝑞𝑟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𝑞𝑅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sz="2800" dirty="0"/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2800" dirty="0"/>
                  <a:t>: Gaussian,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800" dirty="0"/>
                  <a:t>: Cauchy,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≤2</m:t>
                    </m:r>
                  </m:oMath>
                </a14:m>
                <a:r>
                  <a:rPr lang="en-US" sz="2800" dirty="0"/>
                  <a:t>: Levy</a:t>
                </a:r>
              </a:p>
              <a:p>
                <a:r>
                  <a:rPr lang="en-US" sz="2800" dirty="0"/>
                  <a:t>Assume the source to be Levy!			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d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𝝀</m:t>
                    </m:r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sSup>
                          <m:sSup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e>
                            </m:d>
                          </m:e>
                          <m:sup>
                            <m:r>
                              <a:rPr lang="en-US" sz="28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𝜶</m:t>
                            </m:r>
                          </m:sup>
                        </m:sSup>
                      </m:sup>
                    </m:sSup>
                  </m:oMath>
                </a14:m>
                <a:endParaRPr lang="en-US" sz="2800" b="1" dirty="0"/>
              </a:p>
              <a:p>
                <a:endParaRPr lang="en-US" sz="2800" b="1" dirty="0"/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):</m:t>
                    </m:r>
                  </m:oMath>
                </a14:m>
                <a:r>
                  <a:rPr lang="en-US" sz="2800" dirty="0"/>
                  <a:t> core-halo parameter</a:t>
                </a: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: Levy-scale parameter</a:t>
                </a: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: Levy index of stability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053746"/>
                <a:ext cx="10390739" cy="4750508"/>
              </a:xfrm>
              <a:blipFill>
                <a:blip r:embed="rId4"/>
                <a:stretch>
                  <a:fillRect l="-1173" t="-2182" b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D36C0-3775-4A55-AB32-5D668334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7</a:t>
            </a:fld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80354C9-D8DE-4790-85C4-B37FBE274CEC}"/>
              </a:ext>
            </a:extLst>
          </p:cNvPr>
          <p:cNvSpPr/>
          <p:nvPr/>
        </p:nvSpPr>
        <p:spPr>
          <a:xfrm>
            <a:off x="7833675" y="2941164"/>
            <a:ext cx="3414817" cy="645552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22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04E74EE-C9B1-4E1C-8F00-7E64B9B3CA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3480" y="1118586"/>
                <a:ext cx="11150353" cy="5024762"/>
              </a:xfrm>
            </p:spPr>
            <p:txBody>
              <a:bodyPr>
                <a:noAutofit/>
              </a:bodyPr>
              <a:lstStyle/>
              <a:p>
                <a:r>
                  <a:rPr lang="en-US" sz="2400" b="0" dirty="0"/>
                  <a:t>Possible interpretations of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dirty="0"/>
                  <a:t>:</a:t>
                </a:r>
              </a:p>
              <a:p>
                <a:pPr lvl="1"/>
                <a:r>
                  <a:rPr lang="en-US" dirty="0"/>
                  <a:t>Specific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suppression linked to in-medium mass modification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lang="en-US" b="0" dirty="0"/>
              </a:p>
              <a:p>
                <a:pPr lvl="1">
                  <a:spcAft>
                    <a:spcPts val="200"/>
                  </a:spcAft>
                </a:pPr>
                <a:r>
                  <a:rPr lang="en-US" dirty="0"/>
                  <a:t>2- and 3-particle correlations partially coherent production (see core-halo model):</a:t>
                </a:r>
              </a:p>
              <a:p>
                <a:r>
                  <a:rPr lang="en-US" sz="2400" b="0" dirty="0"/>
                  <a:t>Possible interpretation of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: </a:t>
                </a:r>
              </a:p>
              <a:p>
                <a:pPr lvl="1"/>
                <a:r>
                  <a:rPr lang="en-US" dirty="0"/>
                  <a:t>Important: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𝐿𝑒𝑣𝑦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𝐺𝑎𝑢𝑠𝑠</m:t>
                        </m:r>
                      </m:sub>
                    </m:sSub>
                  </m:oMath>
                </a14:m>
                <a:r>
                  <a:rPr lang="en-US" dirty="0"/>
                  <a:t> , it’s not an RMS!</a:t>
                </a:r>
              </a:p>
              <a:p>
                <a:pPr lvl="1"/>
                <a:r>
                  <a:rPr lang="en-US" dirty="0"/>
                  <a:t>Is it related to the size? Check R scaling properties: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sz="2800" dirty="0"/>
              </a:p>
              <a:p>
                <a:r>
                  <a:rPr lang="en-US" sz="2400" dirty="0"/>
                  <a:t>Possible interpretation of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400" dirty="0"/>
                  <a:t>:</a:t>
                </a:r>
              </a:p>
              <a:p>
                <a:pPr lvl="1"/>
                <a:r>
                  <a:rPr lang="en-US" dirty="0"/>
                  <a:t>Surprising similarity with the critical exponent of the spatial correlation in 3D</a:t>
                </a:r>
              </a:p>
              <a:p>
                <a:pPr marL="201168" lvl="1" indent="0">
                  <a:buNone/>
                </a:pPr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20116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spatial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corr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∼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−1−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symm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Levy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dist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∼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−1−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Sudden change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could be a sign for critical behavior</a:t>
                </a:r>
              </a:p>
              <a:p>
                <a:pPr lvl="1"/>
                <a:r>
                  <a:rPr lang="en-US" dirty="0"/>
                  <a:t>Could be the sign of anomalous diffusion or QCD jets</a:t>
                </a:r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04E74EE-C9B1-4E1C-8F00-7E64B9B3CA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3480" y="1118586"/>
                <a:ext cx="11150353" cy="5024762"/>
              </a:xfrm>
              <a:blipFill>
                <a:blip r:embed="rId2"/>
                <a:stretch>
                  <a:fillRect l="-820" t="-1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D430D39-CF9E-4327-9DB5-438297021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Physics in the parameters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41F7A-07B9-4391-B1F4-10BC96E4C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0035363-491A-C682-01D5-4400707AE6F2}"/>
                  </a:ext>
                </a:extLst>
              </p:cNvPr>
              <p:cNvSpPr txBox="1"/>
              <p:nvPr/>
            </p:nvSpPr>
            <p:spPr>
              <a:xfrm>
                <a:off x="8824404" y="1597981"/>
                <a:ext cx="1821974" cy="974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0035363-491A-C682-01D5-4400707AE6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4404" y="1597981"/>
                <a:ext cx="1821974" cy="9744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2493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F696C3-AE0A-443E-AD73-E08DF15BF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tree of the Levy analyses – yet …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75FC5B-1760-4DD9-A726-8C87AAADF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Szövegdoboz 4">
                <a:extLst>
                  <a:ext uri="{FF2B5EF4-FFF2-40B4-BE49-F238E27FC236}">
                    <a16:creationId xmlns:a16="http://schemas.microsoft.com/office/drawing/2014/main" id="{8634BAB1-1E62-4FCC-9940-B470CAADF621}"/>
                  </a:ext>
                </a:extLst>
              </p:cNvPr>
              <p:cNvSpPr txBox="1"/>
              <p:nvPr/>
            </p:nvSpPr>
            <p:spPr>
              <a:xfrm>
                <a:off x="5230368" y="2944369"/>
                <a:ext cx="1060704" cy="1425833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hu-HU" sz="16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hu-HU" sz="1600" dirty="0"/>
                  <a:t> pairs</a:t>
                </a:r>
              </a:p>
              <a:p>
                <a:pPr algn="ctr"/>
                <a:r>
                  <a:rPr lang="hu-HU" sz="1600" dirty="0"/>
                  <a:t>200 </a:t>
                </a:r>
                <a:r>
                  <a:rPr lang="hu-HU" sz="1600" dirty="0" err="1"/>
                  <a:t>GeV</a:t>
                </a:r>
                <a:endParaRPr lang="hu-HU" sz="1600" dirty="0"/>
              </a:p>
              <a:p>
                <a:pPr algn="ctr"/>
                <a:r>
                  <a:rPr lang="hu-HU" sz="1600" dirty="0"/>
                  <a:t>0-30% </a:t>
                </a:r>
              </a:p>
              <a:p>
                <a:pPr algn="ctr"/>
                <a:r>
                  <a:rPr lang="hu-HU" sz="1600" dirty="0"/>
                  <a:t>1D</a:t>
                </a:r>
                <a:endParaRPr lang="en-US" sz="1600" dirty="0"/>
              </a:p>
              <a:p>
                <a:pPr algn="ctr"/>
                <a:r>
                  <a:rPr lang="en-US" sz="1600" dirty="0"/>
                  <a:t>PHENIX</a:t>
                </a:r>
                <a:endParaRPr lang="hu-HU" sz="1600" dirty="0"/>
              </a:p>
            </p:txBody>
          </p:sp>
        </mc:Choice>
        <mc:Fallback xmlns="">
          <p:sp>
            <p:nvSpPr>
              <p:cNvPr id="21" name="Szövegdoboz 4">
                <a:extLst>
                  <a:ext uri="{FF2B5EF4-FFF2-40B4-BE49-F238E27FC236}">
                    <a16:creationId xmlns:a16="http://schemas.microsoft.com/office/drawing/2014/main" id="{8634BAB1-1E62-4FCC-9940-B470CAADF6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0368" y="2944369"/>
                <a:ext cx="1060704" cy="1425833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Szövegdoboz 5">
                <a:extLst>
                  <a:ext uri="{FF2B5EF4-FFF2-40B4-BE49-F238E27FC236}">
                    <a16:creationId xmlns:a16="http://schemas.microsoft.com/office/drawing/2014/main" id="{5345FB88-6F98-4E2A-85C3-ACC77B46469A}"/>
                  </a:ext>
                </a:extLst>
              </p:cNvPr>
              <p:cNvSpPr txBox="1"/>
              <p:nvPr/>
            </p:nvSpPr>
            <p:spPr>
              <a:xfrm>
                <a:off x="6987917" y="1346281"/>
                <a:ext cx="1060704" cy="1425833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hu-HU" sz="16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hu-HU" sz="1600" dirty="0"/>
                  <a:t> pairs</a:t>
                </a:r>
              </a:p>
              <a:p>
                <a:pPr algn="ctr"/>
                <a:r>
                  <a:rPr lang="hu-HU" sz="1600" dirty="0"/>
                  <a:t>200 </a:t>
                </a:r>
                <a:r>
                  <a:rPr lang="hu-HU" sz="1600" dirty="0" err="1"/>
                  <a:t>GeV</a:t>
                </a:r>
                <a:endParaRPr lang="hu-HU" sz="1600" dirty="0"/>
              </a:p>
              <a:p>
                <a:pPr algn="ctr"/>
                <a:r>
                  <a:rPr lang="hu-HU" sz="1600" dirty="0"/>
                  <a:t>0-30% </a:t>
                </a:r>
              </a:p>
              <a:p>
                <a:pPr algn="ctr"/>
                <a:r>
                  <a:rPr lang="hu-HU" sz="1600" b="1" dirty="0">
                    <a:solidFill>
                      <a:srgbClr val="00B050"/>
                    </a:solidFill>
                  </a:rPr>
                  <a:t>3D</a:t>
                </a:r>
                <a:endParaRPr lang="en-US" sz="1600" b="1" dirty="0">
                  <a:solidFill>
                    <a:srgbClr val="00B050"/>
                  </a:solidFill>
                </a:endParaRPr>
              </a:p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PHENIX</a:t>
                </a:r>
                <a:endParaRPr lang="hu-HU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Szövegdoboz 5">
                <a:extLst>
                  <a:ext uri="{FF2B5EF4-FFF2-40B4-BE49-F238E27FC236}">
                    <a16:creationId xmlns:a16="http://schemas.microsoft.com/office/drawing/2014/main" id="{5345FB88-6F98-4E2A-85C3-ACC77B4646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7917" y="1346281"/>
                <a:ext cx="1060704" cy="1425833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Szövegdoboz 6">
                <a:extLst>
                  <a:ext uri="{FF2B5EF4-FFF2-40B4-BE49-F238E27FC236}">
                    <a16:creationId xmlns:a16="http://schemas.microsoft.com/office/drawing/2014/main" id="{1486B4D3-ADD0-42EC-B2ED-E40A86787A01}"/>
                  </a:ext>
                </a:extLst>
              </p:cNvPr>
              <p:cNvSpPr txBox="1"/>
              <p:nvPr/>
            </p:nvSpPr>
            <p:spPr>
              <a:xfrm>
                <a:off x="3384500" y="1096190"/>
                <a:ext cx="1154546" cy="1675924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hu-HU" sz="16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hu-HU" sz="1600" dirty="0"/>
                  <a:t> pairs</a:t>
                </a:r>
              </a:p>
              <a:p>
                <a:pPr algn="ctr"/>
                <a:r>
                  <a:rPr lang="hu-HU" sz="1600" dirty="0"/>
                  <a:t>200 </a:t>
                </a:r>
                <a:r>
                  <a:rPr lang="hu-HU" sz="1600" dirty="0" err="1"/>
                  <a:t>GeV</a:t>
                </a:r>
                <a:endParaRPr lang="hu-HU" sz="1600" dirty="0"/>
              </a:p>
              <a:p>
                <a:pPr algn="ctr"/>
                <a:r>
                  <a:rPr lang="hu-HU" sz="1600" b="1" dirty="0" err="1">
                    <a:solidFill>
                      <a:srgbClr val="00B050"/>
                    </a:solidFill>
                  </a:rPr>
                  <a:t>cent.dep</a:t>
                </a:r>
                <a:endParaRPr lang="hu-HU" sz="1600" b="1" dirty="0">
                  <a:solidFill>
                    <a:srgbClr val="00B050"/>
                  </a:solidFill>
                </a:endParaRPr>
              </a:p>
              <a:p>
                <a:pPr algn="ctr"/>
                <a:r>
                  <a:rPr lang="hu-HU" sz="1600" dirty="0"/>
                  <a:t>1D</a:t>
                </a:r>
                <a:endParaRPr lang="en-US" sz="1600" dirty="0"/>
              </a:p>
              <a:p>
                <a:pPr algn="ctr"/>
                <a:r>
                  <a:rPr lang="en-US" sz="1600" dirty="0"/>
                  <a:t>PHENIX, STAR</a:t>
                </a:r>
                <a:endParaRPr lang="hu-HU" sz="1600" dirty="0"/>
              </a:p>
            </p:txBody>
          </p:sp>
        </mc:Choice>
        <mc:Fallback xmlns="">
          <p:sp>
            <p:nvSpPr>
              <p:cNvPr id="23" name="Szövegdoboz 6">
                <a:extLst>
                  <a:ext uri="{FF2B5EF4-FFF2-40B4-BE49-F238E27FC236}">
                    <a16:creationId xmlns:a16="http://schemas.microsoft.com/office/drawing/2014/main" id="{1486B4D3-ADD0-42EC-B2ED-E40A86787A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4500" y="1096190"/>
                <a:ext cx="1154546" cy="1675924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Szövegdoboz 7">
                <a:extLst>
                  <a:ext uri="{FF2B5EF4-FFF2-40B4-BE49-F238E27FC236}">
                    <a16:creationId xmlns:a16="http://schemas.microsoft.com/office/drawing/2014/main" id="{A2669176-E419-4780-9B5A-E3A759893B1A}"/>
                  </a:ext>
                </a:extLst>
              </p:cNvPr>
              <p:cNvSpPr txBox="1"/>
              <p:nvPr/>
            </p:nvSpPr>
            <p:spPr>
              <a:xfrm>
                <a:off x="5211366" y="1061532"/>
                <a:ext cx="1060704" cy="1425833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hu-HU" sz="16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𝑲</m:t>
                    </m:r>
                  </m:oMath>
                </a14:m>
                <a:r>
                  <a:rPr lang="hu-HU" sz="1600" b="1" dirty="0">
                    <a:solidFill>
                      <a:srgbClr val="00B050"/>
                    </a:solidFill>
                  </a:rPr>
                  <a:t> pairs</a:t>
                </a:r>
              </a:p>
              <a:p>
                <a:pPr algn="ctr"/>
                <a:r>
                  <a:rPr lang="hu-HU" sz="1600" dirty="0"/>
                  <a:t>200 </a:t>
                </a:r>
                <a:r>
                  <a:rPr lang="hu-HU" sz="1600" dirty="0" err="1"/>
                  <a:t>GeV</a:t>
                </a:r>
                <a:endParaRPr lang="hu-HU" sz="1600" dirty="0"/>
              </a:p>
              <a:p>
                <a:pPr algn="ctr"/>
                <a:r>
                  <a:rPr lang="hu-HU" sz="1600" dirty="0"/>
                  <a:t>0-30% </a:t>
                </a:r>
              </a:p>
              <a:p>
                <a:pPr algn="ctr"/>
                <a:r>
                  <a:rPr lang="hu-HU" sz="1600" dirty="0"/>
                  <a:t>1D</a:t>
                </a:r>
                <a:endParaRPr lang="en-US" sz="1600" dirty="0"/>
              </a:p>
              <a:p>
                <a:pPr algn="ctr"/>
                <a:r>
                  <a:rPr lang="en-US" sz="1600" dirty="0"/>
                  <a:t>PHENIX</a:t>
                </a:r>
                <a:endParaRPr lang="hu-HU" sz="1600" dirty="0"/>
              </a:p>
            </p:txBody>
          </p:sp>
        </mc:Choice>
        <mc:Fallback xmlns="">
          <p:sp>
            <p:nvSpPr>
              <p:cNvPr id="24" name="Szövegdoboz 7">
                <a:extLst>
                  <a:ext uri="{FF2B5EF4-FFF2-40B4-BE49-F238E27FC236}">
                    <a16:creationId xmlns:a16="http://schemas.microsoft.com/office/drawing/2014/main" id="{A2669176-E419-4780-9B5A-E3A759893B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366" y="1061532"/>
                <a:ext cx="1060704" cy="1425833"/>
              </a:xfrm>
              <a:prstGeom prst="roundRect">
                <a:avLst/>
              </a:prstGeom>
              <a:blipFill>
                <a:blip r:embed="rId5"/>
                <a:stretch>
                  <a:fillRect b="-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Szövegdoboz 8">
                <a:extLst>
                  <a:ext uri="{FF2B5EF4-FFF2-40B4-BE49-F238E27FC236}">
                    <a16:creationId xmlns:a16="http://schemas.microsoft.com/office/drawing/2014/main" id="{8D5AFFD0-428E-49E4-ACBF-4F145DED6127}"/>
                  </a:ext>
                </a:extLst>
              </p:cNvPr>
              <p:cNvSpPr txBox="1"/>
              <p:nvPr/>
            </p:nvSpPr>
            <p:spPr>
              <a:xfrm>
                <a:off x="1629533" y="1998530"/>
                <a:ext cx="1316736" cy="1691104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hu-HU" sz="16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hu-HU" sz="1600" dirty="0"/>
                  <a:t> pairs</a:t>
                </a:r>
              </a:p>
              <a:p>
                <a:pPr algn="ctr"/>
                <a:r>
                  <a:rPr lang="hu-HU" sz="1600" b="1" dirty="0">
                    <a:solidFill>
                      <a:srgbClr val="00B050"/>
                    </a:solidFill>
                  </a:rPr>
                  <a:t>15-62 </a:t>
                </a:r>
                <a:r>
                  <a:rPr lang="hu-HU" sz="1600" b="1" dirty="0" err="1">
                    <a:solidFill>
                      <a:srgbClr val="00B050"/>
                    </a:solidFill>
                  </a:rPr>
                  <a:t>GeV</a:t>
                </a:r>
                <a:endParaRPr lang="hu-HU" sz="1600" b="1" dirty="0">
                  <a:solidFill>
                    <a:srgbClr val="00B050"/>
                  </a:solidFill>
                </a:endParaRPr>
              </a:p>
              <a:p>
                <a:pPr algn="ctr"/>
                <a:r>
                  <a:rPr lang="hu-HU" sz="1600" dirty="0"/>
                  <a:t>0-30% </a:t>
                </a:r>
              </a:p>
              <a:p>
                <a:pPr algn="ctr"/>
                <a:r>
                  <a:rPr lang="hu-HU" sz="1600" dirty="0"/>
                  <a:t>1D</a:t>
                </a:r>
                <a:endParaRPr lang="en-US" sz="1600" dirty="0"/>
              </a:p>
              <a:p>
                <a:pPr algn="ctr"/>
                <a:r>
                  <a:rPr lang="en-US" sz="1600" dirty="0"/>
                  <a:t>PHENIX, NA61</a:t>
                </a:r>
                <a:endParaRPr lang="hu-HU" sz="1600" dirty="0"/>
              </a:p>
            </p:txBody>
          </p:sp>
        </mc:Choice>
        <mc:Fallback xmlns="">
          <p:sp>
            <p:nvSpPr>
              <p:cNvPr id="25" name="Szövegdoboz 8">
                <a:extLst>
                  <a:ext uri="{FF2B5EF4-FFF2-40B4-BE49-F238E27FC236}">
                    <a16:creationId xmlns:a16="http://schemas.microsoft.com/office/drawing/2014/main" id="{8D5AFFD0-428E-49E4-ACBF-4F145DED61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533" y="1998530"/>
                <a:ext cx="1316736" cy="1691104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Szövegdoboz 9">
                <a:extLst>
                  <a:ext uri="{FF2B5EF4-FFF2-40B4-BE49-F238E27FC236}">
                    <a16:creationId xmlns:a16="http://schemas.microsoft.com/office/drawing/2014/main" id="{D4FC6D96-16A5-4E69-85A0-8E4863EE86DF}"/>
                  </a:ext>
                </a:extLst>
              </p:cNvPr>
              <p:cNvSpPr txBox="1"/>
              <p:nvPr/>
            </p:nvSpPr>
            <p:spPr>
              <a:xfrm>
                <a:off x="8403336" y="2680415"/>
                <a:ext cx="1197864" cy="1438632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hu-HU" sz="16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hu-HU" sz="1600" b="1" dirty="0">
                    <a:solidFill>
                      <a:srgbClr val="00B050"/>
                    </a:solidFill>
                  </a:rPr>
                  <a:t> triplets</a:t>
                </a:r>
              </a:p>
              <a:p>
                <a:pPr algn="ctr"/>
                <a:r>
                  <a:rPr lang="hu-HU" sz="1600" dirty="0"/>
                  <a:t>200 </a:t>
                </a:r>
                <a:r>
                  <a:rPr lang="hu-HU" sz="1600" dirty="0" err="1"/>
                  <a:t>GeV</a:t>
                </a:r>
                <a:endParaRPr lang="hu-HU" sz="1600" dirty="0"/>
              </a:p>
              <a:p>
                <a:pPr algn="ctr"/>
                <a:r>
                  <a:rPr lang="hu-HU" sz="1600" dirty="0"/>
                  <a:t>0-30% </a:t>
                </a:r>
              </a:p>
              <a:p>
                <a:pPr algn="ctr"/>
                <a:r>
                  <a:rPr lang="hu-HU" sz="1600" dirty="0"/>
                  <a:t>1D</a:t>
                </a:r>
                <a:endParaRPr lang="en-US" sz="1600" dirty="0"/>
              </a:p>
              <a:p>
                <a:pPr algn="ctr"/>
                <a:r>
                  <a:rPr lang="en-US" sz="1600" dirty="0"/>
                  <a:t>PHENIX</a:t>
                </a:r>
                <a:endParaRPr lang="hu-HU" sz="1600" dirty="0"/>
              </a:p>
            </p:txBody>
          </p:sp>
        </mc:Choice>
        <mc:Fallback xmlns="">
          <p:sp>
            <p:nvSpPr>
              <p:cNvPr id="26" name="Szövegdoboz 9">
                <a:extLst>
                  <a:ext uri="{FF2B5EF4-FFF2-40B4-BE49-F238E27FC236}">
                    <a16:creationId xmlns:a16="http://schemas.microsoft.com/office/drawing/2014/main" id="{D4FC6D96-16A5-4E69-85A0-8E4863EE86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3336" y="2680415"/>
                <a:ext cx="1197864" cy="1438632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Egyenes összekötő nyíllal 11">
            <a:extLst>
              <a:ext uri="{FF2B5EF4-FFF2-40B4-BE49-F238E27FC236}">
                <a16:creationId xmlns:a16="http://schemas.microsoft.com/office/drawing/2014/main" id="{E122900A-46F1-44FC-870B-ED8701C37837}"/>
              </a:ext>
            </a:extLst>
          </p:cNvPr>
          <p:cNvCxnSpPr/>
          <p:nvPr/>
        </p:nvCxnSpPr>
        <p:spPr>
          <a:xfrm flipH="1">
            <a:off x="3300984" y="3456432"/>
            <a:ext cx="1764792" cy="27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13">
            <a:extLst>
              <a:ext uri="{FF2B5EF4-FFF2-40B4-BE49-F238E27FC236}">
                <a16:creationId xmlns:a16="http://schemas.microsoft.com/office/drawing/2014/main" id="{247BF088-BD6E-4ED6-8FEA-49F456BB1D46}"/>
              </a:ext>
            </a:extLst>
          </p:cNvPr>
          <p:cNvCxnSpPr/>
          <p:nvPr/>
        </p:nvCxnSpPr>
        <p:spPr>
          <a:xfrm flipH="1" flipV="1">
            <a:off x="4608576" y="2660904"/>
            <a:ext cx="457200" cy="283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14">
            <a:extLst>
              <a:ext uri="{FF2B5EF4-FFF2-40B4-BE49-F238E27FC236}">
                <a16:creationId xmlns:a16="http://schemas.microsoft.com/office/drawing/2014/main" id="{8DC8E4B4-4B81-4595-8897-D94313437B9E}"/>
              </a:ext>
            </a:extLst>
          </p:cNvPr>
          <p:cNvCxnSpPr/>
          <p:nvPr/>
        </p:nvCxnSpPr>
        <p:spPr>
          <a:xfrm flipV="1">
            <a:off x="5774679" y="2516244"/>
            <a:ext cx="0" cy="286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16">
            <a:extLst>
              <a:ext uri="{FF2B5EF4-FFF2-40B4-BE49-F238E27FC236}">
                <a16:creationId xmlns:a16="http://schemas.microsoft.com/office/drawing/2014/main" id="{4FF02EE7-0EF1-46FA-B26E-D8210CC39DF9}"/>
              </a:ext>
            </a:extLst>
          </p:cNvPr>
          <p:cNvCxnSpPr/>
          <p:nvPr/>
        </p:nvCxnSpPr>
        <p:spPr>
          <a:xfrm flipV="1">
            <a:off x="6494007" y="2659440"/>
            <a:ext cx="354849" cy="395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18">
            <a:extLst>
              <a:ext uri="{FF2B5EF4-FFF2-40B4-BE49-F238E27FC236}">
                <a16:creationId xmlns:a16="http://schemas.microsoft.com/office/drawing/2014/main" id="{8340602C-BC9E-42F4-B0D6-E716ACC29D3C}"/>
              </a:ext>
            </a:extLst>
          </p:cNvPr>
          <p:cNvCxnSpPr/>
          <p:nvPr/>
        </p:nvCxnSpPr>
        <p:spPr>
          <a:xfrm>
            <a:off x="6518788" y="3456432"/>
            <a:ext cx="1656831" cy="1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24">
            <a:extLst>
              <a:ext uri="{FF2B5EF4-FFF2-40B4-BE49-F238E27FC236}">
                <a16:creationId xmlns:a16="http://schemas.microsoft.com/office/drawing/2014/main" id="{C1C733AA-E16F-4D54-B642-41EE7A265C12}"/>
              </a:ext>
            </a:extLst>
          </p:cNvPr>
          <p:cNvCxnSpPr>
            <a:cxnSpLocks/>
          </p:cNvCxnSpPr>
          <p:nvPr/>
        </p:nvCxnSpPr>
        <p:spPr>
          <a:xfrm flipV="1">
            <a:off x="5774679" y="4487157"/>
            <a:ext cx="0" cy="590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Szövegdoboz 25">
                <a:extLst>
                  <a:ext uri="{FF2B5EF4-FFF2-40B4-BE49-F238E27FC236}">
                    <a16:creationId xmlns:a16="http://schemas.microsoft.com/office/drawing/2014/main" id="{37DD4EBF-D20C-419C-8DBB-454A85738295}"/>
                  </a:ext>
                </a:extLst>
              </p:cNvPr>
              <p:cNvSpPr txBox="1"/>
              <p:nvPr/>
            </p:nvSpPr>
            <p:spPr>
              <a:xfrm>
                <a:off x="5230368" y="5065729"/>
                <a:ext cx="1060704" cy="646986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1600" dirty="0"/>
                  <a:t>L3 </a:t>
                </a:r>
                <a:r>
                  <a:rPr lang="hu-HU" sz="1600" dirty="0" err="1"/>
                  <a:t>result</a:t>
                </a:r>
                <a:r>
                  <a:rPr lang="hu-HU" sz="1600" dirty="0"/>
                  <a:t>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u-HU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hu-HU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hu-HU" sz="1600" dirty="0"/>
              </a:p>
            </p:txBody>
          </p:sp>
        </mc:Choice>
        <mc:Fallback xmlns="">
          <p:sp>
            <p:nvSpPr>
              <p:cNvPr id="33" name="Szövegdoboz 25">
                <a:extLst>
                  <a:ext uri="{FF2B5EF4-FFF2-40B4-BE49-F238E27FC236}">
                    <a16:creationId xmlns:a16="http://schemas.microsoft.com/office/drawing/2014/main" id="{37DD4EBF-D20C-419C-8DBB-454A857382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0368" y="5065729"/>
                <a:ext cx="1060704" cy="646986"/>
              </a:xfrm>
              <a:prstGeom prst="roundRect">
                <a:avLst/>
              </a:prstGeom>
              <a:blipFill>
                <a:blip r:embed="rId8"/>
                <a:stretch>
                  <a:fillRect b="-4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Egyenes összekötő nyíllal 29">
            <a:extLst>
              <a:ext uri="{FF2B5EF4-FFF2-40B4-BE49-F238E27FC236}">
                <a16:creationId xmlns:a16="http://schemas.microsoft.com/office/drawing/2014/main" id="{3EDA2AD8-F15B-4FD8-AFB3-869D782C46FF}"/>
              </a:ext>
            </a:extLst>
          </p:cNvPr>
          <p:cNvCxnSpPr/>
          <p:nvPr/>
        </p:nvCxnSpPr>
        <p:spPr>
          <a:xfrm>
            <a:off x="6775704" y="4115349"/>
            <a:ext cx="1225782" cy="356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Szövegdoboz 30">
                <a:extLst>
                  <a:ext uri="{FF2B5EF4-FFF2-40B4-BE49-F238E27FC236}">
                    <a16:creationId xmlns:a16="http://schemas.microsoft.com/office/drawing/2014/main" id="{B585E90F-529E-4DF5-A265-05DCA07FB14B}"/>
                  </a:ext>
                </a:extLst>
              </p:cNvPr>
              <p:cNvSpPr txBox="1"/>
              <p:nvPr/>
            </p:nvSpPr>
            <p:spPr>
              <a:xfrm>
                <a:off x="8175619" y="4471416"/>
                <a:ext cx="1197864" cy="1191816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600" dirty="0"/>
                  <a:t> pairs</a:t>
                </a:r>
              </a:p>
              <a:p>
                <a:pPr algn="ctr"/>
                <a:r>
                  <a:rPr lang="en-US" sz="1600" b="1" dirty="0">
                    <a:solidFill>
                      <a:srgbClr val="00B050"/>
                    </a:solidFill>
                  </a:rPr>
                  <a:t>5.02 </a:t>
                </a:r>
                <a:r>
                  <a:rPr lang="en-US" sz="1600" b="1" dirty="0" err="1">
                    <a:solidFill>
                      <a:srgbClr val="00B050"/>
                    </a:solidFill>
                  </a:rPr>
                  <a:t>TeV</a:t>
                </a:r>
                <a:endParaRPr lang="en-US" sz="1600" b="1" dirty="0">
                  <a:solidFill>
                    <a:srgbClr val="00B050"/>
                  </a:solidFill>
                </a:endParaRPr>
              </a:p>
              <a:p>
                <a:pPr algn="ctr"/>
                <a:r>
                  <a:rPr lang="en-US" sz="1600" dirty="0"/>
                  <a:t>1D</a:t>
                </a:r>
              </a:p>
              <a:p>
                <a:pPr algn="ctr"/>
                <a:r>
                  <a:rPr lang="en-US" sz="1600" dirty="0"/>
                  <a:t>CMS</a:t>
                </a:r>
                <a:endParaRPr lang="hu-HU" sz="1600" dirty="0"/>
              </a:p>
            </p:txBody>
          </p:sp>
        </mc:Choice>
        <mc:Fallback xmlns="">
          <p:sp>
            <p:nvSpPr>
              <p:cNvPr id="37" name="Szövegdoboz 30">
                <a:extLst>
                  <a:ext uri="{FF2B5EF4-FFF2-40B4-BE49-F238E27FC236}">
                    <a16:creationId xmlns:a16="http://schemas.microsoft.com/office/drawing/2014/main" id="{B585E90F-529E-4DF5-A265-05DCA07FB1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5619" y="4471416"/>
                <a:ext cx="1197864" cy="1191816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Szövegdoboz 25">
                <a:extLst>
                  <a:ext uri="{FF2B5EF4-FFF2-40B4-BE49-F238E27FC236}">
                    <a16:creationId xmlns:a16="http://schemas.microsoft.com/office/drawing/2014/main" id="{A1165CF7-9762-47E1-B878-7F331EDC1E49}"/>
                  </a:ext>
                </a:extLst>
              </p:cNvPr>
              <p:cNvSpPr txBox="1"/>
              <p:nvPr/>
            </p:nvSpPr>
            <p:spPr>
              <a:xfrm>
                <a:off x="2166781" y="3924991"/>
                <a:ext cx="1764791" cy="1464231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hu-HU" sz="1600" i="1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hu-HU" sz="1600" dirty="0"/>
                  <a:t> pairs</a:t>
                </a:r>
                <a:endParaRPr lang="en-US" sz="1600" dirty="0"/>
              </a:p>
              <a:p>
                <a:pPr algn="ctr"/>
                <a:r>
                  <a:rPr lang="en-US" sz="1600" b="1" dirty="0">
                    <a:solidFill>
                      <a:srgbClr val="00B050"/>
                    </a:solidFill>
                  </a:rPr>
                  <a:t>150 </a:t>
                </a:r>
                <a:r>
                  <a:rPr lang="en-US" sz="1600" b="1" dirty="0" err="1">
                    <a:solidFill>
                      <a:srgbClr val="00B050"/>
                    </a:solidFill>
                  </a:rPr>
                  <a:t>AGeV</a:t>
                </a:r>
                <a:endParaRPr lang="en-US" sz="1600" b="1" dirty="0">
                  <a:solidFill>
                    <a:srgbClr val="00B050"/>
                  </a:solidFill>
                </a:endParaRPr>
              </a:p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0-20%</a:t>
                </a:r>
                <a:endParaRPr lang="hu-HU" sz="16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1600" b="1" dirty="0">
                    <a:solidFill>
                      <a:srgbClr val="00B050"/>
                    </a:solidFill>
                  </a:rPr>
                  <a:t>NA61</a:t>
                </a:r>
                <a:endParaRPr lang="en-US" sz="1600" dirty="0"/>
              </a:p>
              <a:p>
                <a:pPr algn="ctr"/>
                <a:r>
                  <a:rPr lang="en-US" sz="1600" b="1" dirty="0" err="1">
                    <a:solidFill>
                      <a:srgbClr val="00B050"/>
                    </a:solidFill>
                  </a:rPr>
                  <a:t>Ar+Sc</a:t>
                </a:r>
                <a:r>
                  <a:rPr lang="en-US" sz="1600" b="1" dirty="0">
                    <a:solidFill>
                      <a:srgbClr val="00B050"/>
                    </a:solidFill>
                  </a:rPr>
                  <a:t> &amp; </a:t>
                </a:r>
                <a:r>
                  <a:rPr lang="en-US" sz="1600" b="1" dirty="0" err="1">
                    <a:solidFill>
                      <a:srgbClr val="00B050"/>
                    </a:solidFill>
                  </a:rPr>
                  <a:t>Be+Be</a:t>
                </a:r>
                <a:endParaRPr lang="hu-HU" sz="16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7" name="Szövegdoboz 25">
                <a:extLst>
                  <a:ext uri="{FF2B5EF4-FFF2-40B4-BE49-F238E27FC236}">
                    <a16:creationId xmlns:a16="http://schemas.microsoft.com/office/drawing/2014/main" id="{A1165CF7-9762-47E1-B878-7F331EDC1E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6781" y="3924991"/>
                <a:ext cx="1764791" cy="1464231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Egyenes összekötő nyíllal 13">
            <a:extLst>
              <a:ext uri="{FF2B5EF4-FFF2-40B4-BE49-F238E27FC236}">
                <a16:creationId xmlns:a16="http://schemas.microsoft.com/office/drawing/2014/main" id="{4E90D732-36D6-4891-8B51-D714443CEFC5}"/>
              </a:ext>
            </a:extLst>
          </p:cNvPr>
          <p:cNvCxnSpPr>
            <a:cxnSpLocks/>
          </p:cNvCxnSpPr>
          <p:nvPr/>
        </p:nvCxnSpPr>
        <p:spPr>
          <a:xfrm flipH="1">
            <a:off x="4263584" y="4115350"/>
            <a:ext cx="663382" cy="513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21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7" grpId="0" animBg="1"/>
      <p:bldP spid="47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2044</Words>
  <Application>Microsoft Office PowerPoint</Application>
  <PresentationFormat>Widescreen</PresentationFormat>
  <Paragraphs>334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Retrospect</vt:lpstr>
      <vt:lpstr>Levy HBT correlation measurements from SPS to LHC </vt:lpstr>
      <vt:lpstr>Outline</vt:lpstr>
      <vt:lpstr>Femtoscopy – two approaches</vt:lpstr>
      <vt:lpstr>Femtoscopy – the core-halo model</vt:lpstr>
      <vt:lpstr>On the 1D variable of the correlation function</vt:lpstr>
      <vt:lpstr>Final state interactions</vt:lpstr>
      <vt:lpstr>Levy parametrization of the C_2</vt:lpstr>
      <vt:lpstr>Physics in the parameters</vt:lpstr>
      <vt:lpstr>The tree of the Levy analyses – yet … </vt:lpstr>
      <vt:lpstr>The first results – PHENIX 0-30%, Au+Au</vt:lpstr>
      <vt:lpstr>The first results – PHENIX 0-30%, Au+Au</vt:lpstr>
      <vt:lpstr>N_part dependence – PHENIX Au+Au</vt:lpstr>
      <vt:lpstr>√(s_NN ) dependence – PHENIX Au+Au</vt:lpstr>
      <vt:lpstr>Partial conclusions and critiques</vt:lpstr>
      <vt:lpstr>3D correlation – PHENIX 0-30% Au+Au</vt:lpstr>
      <vt:lpstr>EPOS simulation – event-by-event correlation</vt:lpstr>
      <vt:lpstr>NA61 Ar+Sc and Be+Be at 150 AGeV</vt:lpstr>
      <vt:lpstr>CMS Pb+Pb @ 5.02 TeV</vt:lpstr>
      <vt:lpstr>PHENIX @ 200 GeV – kaon correlation in Au+Au</vt:lpstr>
      <vt:lpstr>Summary</vt:lpstr>
      <vt:lpstr>Invitation</vt:lpstr>
      <vt:lpstr>References</vt:lpstr>
      <vt:lpstr>On the 3D variable of the correlation function </vt:lpstr>
      <vt:lpstr>3 particle correlation – PHENIX 0-30% Au+Au</vt:lpstr>
      <vt:lpstr>Backup slides</vt:lpstr>
      <vt:lpstr>Backup slides</vt:lpstr>
      <vt:lpstr>Backup slides</vt:lpstr>
      <vt:lpstr>STAR 0-30% Au+Au</vt:lpstr>
      <vt:lpstr>NA61 Ar+Sc and Be+Be at 150 AGeV</vt:lpstr>
      <vt:lpstr>Femtoscopy – the core-halo model</vt:lpstr>
      <vt:lpstr>Femtoscopy – general form</vt:lpstr>
      <vt:lpstr>Backup slides</vt:lpstr>
      <vt:lpstr>Physics in the parameters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shape of the Bose-Einstein correlation function</dc:title>
  <dc:creator>Lökös Sándor</dc:creator>
  <cp:lastModifiedBy>Lökös Sándor</cp:lastModifiedBy>
  <cp:revision>28</cp:revision>
  <dcterms:created xsi:type="dcterms:W3CDTF">2021-12-14T09:27:46Z</dcterms:created>
  <dcterms:modified xsi:type="dcterms:W3CDTF">2022-09-23T23:52:52Z</dcterms:modified>
</cp:coreProperties>
</file>