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Montserrat"/>
      <p:regular r:id="rId14"/>
      <p:bold r:id="rId15"/>
      <p:italic r:id="rId16"/>
      <p:boldItalic r:id="rId17"/>
    </p:embeddedFont>
    <p:embeddedFont>
      <p:font typeface="La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bold.fntdata"/><Relationship Id="rId14" Type="http://schemas.openxmlformats.org/officeDocument/2006/relationships/font" Target="fonts/Montserrat-regular.fntdata"/><Relationship Id="rId17" Type="http://schemas.openxmlformats.org/officeDocument/2006/relationships/font" Target="fonts/Montserrat-boldItalic.fntdata"/><Relationship Id="rId16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.fntdata"/><Relationship Id="rId6" Type="http://schemas.openxmlformats.org/officeDocument/2006/relationships/slide" Target="slides/slide1.xml"/><Relationship Id="rId18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63d1366d7_0_6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363d1366d7_0_6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63d1366d7_0_6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63d1366d7_0_6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3dc788015a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3dc788015a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3dc788015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3dc788015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3dc788015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3dc788015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3dc788015a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3dc788015a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363d1366d7_0_6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363d1366d7_0_6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363d1366d7_0_6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363d1366d7_0_6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0.jpg"/><Relationship Id="rId5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Relationship Id="rId4" Type="http://schemas.openxmlformats.org/officeDocument/2006/relationships/image" Target="../media/image15.jpg"/><Relationship Id="rId11" Type="http://schemas.openxmlformats.org/officeDocument/2006/relationships/image" Target="../media/image14.jpg"/><Relationship Id="rId10" Type="http://schemas.openxmlformats.org/officeDocument/2006/relationships/image" Target="../media/image18.jpg"/><Relationship Id="rId9" Type="http://schemas.openxmlformats.org/officeDocument/2006/relationships/image" Target="../media/image12.jpg"/><Relationship Id="rId5" Type="http://schemas.openxmlformats.org/officeDocument/2006/relationships/image" Target="../media/image8.jpg"/><Relationship Id="rId6" Type="http://schemas.openxmlformats.org/officeDocument/2006/relationships/image" Target="../media/image6.jpg"/><Relationship Id="rId7" Type="http://schemas.openxmlformats.org/officeDocument/2006/relationships/image" Target="../media/image13.jpg"/><Relationship Id="rId8" Type="http://schemas.openxmlformats.org/officeDocument/2006/relationships/image" Target="../media/image1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title"/>
          </p:nvPr>
        </p:nvSpPr>
        <p:spPr>
          <a:xfrm>
            <a:off x="969300" y="1857450"/>
            <a:ext cx="7695300" cy="7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CMS Detector Upgrade</a:t>
            </a:r>
            <a:endParaRPr sz="4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77"/>
              <a:t>R&amp;D of GEM Detectors for GE2/1 and ME0</a:t>
            </a:r>
            <a:endParaRPr sz="3077"/>
          </a:p>
        </p:txBody>
      </p:sp>
      <p:sp>
        <p:nvSpPr>
          <p:cNvPr id="135" name="Google Shape;135;p13"/>
          <p:cNvSpPr txBox="1"/>
          <p:nvPr>
            <p:ph idx="1" type="body"/>
          </p:nvPr>
        </p:nvSpPr>
        <p:spPr>
          <a:xfrm>
            <a:off x="1297500" y="3028475"/>
            <a:ext cx="7038900" cy="88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Josh Cameron, UM-CERN REU</a:t>
            </a:r>
            <a:endParaRPr sz="24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Co-Advisors: Francesco Ivone and Pieter Everaerts</a:t>
            </a:r>
            <a:endParaRPr sz="2400"/>
          </a:p>
        </p:txBody>
      </p:sp>
      <p:pic>
        <p:nvPicPr>
          <p:cNvPr id="136" name="Google Shape;13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GEM Upgrade</a:t>
            </a:r>
            <a:endParaRPr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0289" y="1307850"/>
            <a:ext cx="4759987" cy="313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5925" y="1513949"/>
            <a:ext cx="3208449" cy="253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Hardware/Assembly</a:t>
            </a:r>
            <a:endParaRPr/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813600" y="1412200"/>
            <a:ext cx="4628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Assembly of first GE 2/1 Chamber in R&amp;D Lab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Ensure all components fit well together</a:t>
            </a:r>
            <a:endParaRPr sz="1200"/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4 modules, cooling, chimney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Set standard routing for gas lines, wiring, and fibres for mass production of GE2/1 chambers by technicians</a:t>
            </a:r>
            <a:endParaRPr sz="1400"/>
          </a:p>
        </p:txBody>
      </p:sp>
      <p:pic>
        <p:nvPicPr>
          <p:cNvPr id="151" name="Google Shape;15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 rotWithShape="1">
          <a:blip r:embed="rId4">
            <a:alphaModFix/>
          </a:blip>
          <a:srcRect b="0" l="0" r="0" t="11339"/>
          <a:stretch/>
        </p:blipFill>
        <p:spPr>
          <a:xfrm>
            <a:off x="5293025" y="492975"/>
            <a:ext cx="3730698" cy="4410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 rotWithShape="1">
          <a:blip r:embed="rId5">
            <a:alphaModFix/>
          </a:blip>
          <a:srcRect b="50224" l="0" r="30113" t="21774"/>
          <a:stretch/>
        </p:blipFill>
        <p:spPr>
          <a:xfrm>
            <a:off x="1241400" y="2997975"/>
            <a:ext cx="3566400" cy="1905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 2/1 Tests</a:t>
            </a:r>
            <a:endParaRPr/>
          </a:p>
        </p:txBody>
      </p:sp>
      <p:sp>
        <p:nvSpPr>
          <p:cNvPr id="159" name="Google Shape;159;p16"/>
          <p:cNvSpPr txBox="1"/>
          <p:nvPr>
            <p:ph idx="1" type="body"/>
          </p:nvPr>
        </p:nvSpPr>
        <p:spPr>
          <a:xfrm>
            <a:off x="813600" y="1412200"/>
            <a:ext cx="45744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Testing of GE2/1 Module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Sbit Rate Scan - Set threshold per VFAT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Shows signal amplification and noise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Efficiency testing using scintillators and cosmics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97.3 ± .6 % efficiency (N~3,200)</a:t>
            </a:r>
            <a:endParaRPr sz="1400"/>
          </a:p>
        </p:txBody>
      </p:sp>
      <p:pic>
        <p:nvPicPr>
          <p:cNvPr id="160" name="Google Shape;16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3300" y="0"/>
            <a:ext cx="3580271" cy="353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6"/>
          <p:cNvPicPr preferRelativeResize="0"/>
          <p:nvPr/>
        </p:nvPicPr>
        <p:blipFill rotWithShape="1">
          <a:blip r:embed="rId5">
            <a:alphaModFix/>
          </a:blip>
          <a:srcRect b="53312" l="19935" r="18018" t="34473"/>
          <a:stretch/>
        </p:blipFill>
        <p:spPr>
          <a:xfrm>
            <a:off x="1158725" y="3695675"/>
            <a:ext cx="7871048" cy="1162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On-going work</a:t>
            </a:r>
            <a:endParaRPr/>
          </a:p>
        </p:txBody>
      </p:sp>
      <p:sp>
        <p:nvSpPr>
          <p:cNvPr id="168" name="Google Shape;168;p17"/>
          <p:cNvSpPr txBox="1"/>
          <p:nvPr>
            <p:ph idx="1" type="body"/>
          </p:nvPr>
        </p:nvSpPr>
        <p:spPr>
          <a:xfrm>
            <a:off x="813600" y="1412200"/>
            <a:ext cx="45744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Cluster tracking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Hit reconstruction from raw data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Avalanche from single muon may trigger several strips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Impact of GEM current to cluster size?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New XYV GEM Tracker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Reduce event location uncertainty with a 3rd layer of diagonal strips</a:t>
            </a:r>
            <a:endParaRPr sz="1400"/>
          </a:p>
        </p:txBody>
      </p:sp>
      <p:pic>
        <p:nvPicPr>
          <p:cNvPr id="169" name="Google Shape;16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7"/>
          <p:cNvPicPr preferRelativeResize="0"/>
          <p:nvPr/>
        </p:nvPicPr>
        <p:blipFill rotWithShape="1">
          <a:blip r:embed="rId4">
            <a:alphaModFix/>
          </a:blip>
          <a:srcRect b="0" l="0" r="60505" t="18719"/>
          <a:stretch/>
        </p:blipFill>
        <p:spPr>
          <a:xfrm>
            <a:off x="6031800" y="185980"/>
            <a:ext cx="2895599" cy="24910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1" name="Google Shape;171;p17"/>
          <p:cNvCxnSpPr/>
          <p:nvPr/>
        </p:nvCxnSpPr>
        <p:spPr>
          <a:xfrm flipH="1">
            <a:off x="1757200" y="3626100"/>
            <a:ext cx="8700" cy="124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17"/>
          <p:cNvCxnSpPr/>
          <p:nvPr/>
        </p:nvCxnSpPr>
        <p:spPr>
          <a:xfrm flipH="1">
            <a:off x="2443000" y="3626100"/>
            <a:ext cx="8700" cy="124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17"/>
          <p:cNvCxnSpPr/>
          <p:nvPr/>
        </p:nvCxnSpPr>
        <p:spPr>
          <a:xfrm>
            <a:off x="1373700" y="3981300"/>
            <a:ext cx="13617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17"/>
          <p:cNvCxnSpPr/>
          <p:nvPr/>
        </p:nvCxnSpPr>
        <p:spPr>
          <a:xfrm>
            <a:off x="1373700" y="4590900"/>
            <a:ext cx="13617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p17"/>
          <p:cNvSpPr/>
          <p:nvPr/>
        </p:nvSpPr>
        <p:spPr>
          <a:xfrm>
            <a:off x="1622150" y="3851675"/>
            <a:ext cx="268800" cy="2775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7"/>
          <p:cNvSpPr/>
          <p:nvPr/>
        </p:nvSpPr>
        <p:spPr>
          <a:xfrm>
            <a:off x="2307950" y="4461275"/>
            <a:ext cx="268800" cy="2775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7"/>
          <p:cNvSpPr/>
          <p:nvPr/>
        </p:nvSpPr>
        <p:spPr>
          <a:xfrm>
            <a:off x="2307950" y="3851675"/>
            <a:ext cx="268800" cy="277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7"/>
          <p:cNvSpPr/>
          <p:nvPr/>
        </p:nvSpPr>
        <p:spPr>
          <a:xfrm>
            <a:off x="1622150" y="4461275"/>
            <a:ext cx="268800" cy="277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9" name="Google Shape;179;p17"/>
          <p:cNvCxnSpPr/>
          <p:nvPr/>
        </p:nvCxnSpPr>
        <p:spPr>
          <a:xfrm>
            <a:off x="1373700" y="4286100"/>
            <a:ext cx="13617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0" name="Google Shape;180;p17"/>
          <p:cNvCxnSpPr/>
          <p:nvPr/>
        </p:nvCxnSpPr>
        <p:spPr>
          <a:xfrm flipH="1">
            <a:off x="2095100" y="3626100"/>
            <a:ext cx="8700" cy="124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1" name="Google Shape;18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40400" y="2829424"/>
            <a:ext cx="3403382" cy="2161676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7"/>
          <p:cNvSpPr/>
          <p:nvPr/>
        </p:nvSpPr>
        <p:spPr>
          <a:xfrm>
            <a:off x="2845150" y="387770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7"/>
          <p:cNvSpPr/>
          <p:nvPr/>
        </p:nvSpPr>
        <p:spPr>
          <a:xfrm>
            <a:off x="2845150" y="448730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7"/>
          <p:cNvSpPr/>
          <p:nvPr/>
        </p:nvSpPr>
        <p:spPr>
          <a:xfrm>
            <a:off x="2360000" y="487665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7"/>
          <p:cNvSpPr/>
          <p:nvPr/>
        </p:nvSpPr>
        <p:spPr>
          <a:xfrm>
            <a:off x="1679200" y="487665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0" name="Google Shape;190;p18"/>
          <p:cNvCxnSpPr/>
          <p:nvPr/>
        </p:nvCxnSpPr>
        <p:spPr>
          <a:xfrm>
            <a:off x="2133900" y="3643525"/>
            <a:ext cx="615900" cy="66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1" name="Google Shape;191;p18"/>
          <p:cNvCxnSpPr/>
          <p:nvPr/>
        </p:nvCxnSpPr>
        <p:spPr>
          <a:xfrm>
            <a:off x="1371900" y="4253125"/>
            <a:ext cx="615900" cy="66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18"/>
          <p:cNvCxnSpPr/>
          <p:nvPr/>
        </p:nvCxnSpPr>
        <p:spPr>
          <a:xfrm>
            <a:off x="1461950" y="3660300"/>
            <a:ext cx="1275000" cy="125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3" name="Google Shape;193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On-going work</a:t>
            </a:r>
            <a:endParaRPr/>
          </a:p>
        </p:txBody>
      </p:sp>
      <p:sp>
        <p:nvSpPr>
          <p:cNvPr id="194" name="Google Shape;194;p18"/>
          <p:cNvSpPr txBox="1"/>
          <p:nvPr>
            <p:ph idx="1" type="body"/>
          </p:nvPr>
        </p:nvSpPr>
        <p:spPr>
          <a:xfrm>
            <a:off x="813600" y="1412200"/>
            <a:ext cx="45744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Cluster tracking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Hit reconstruction from raw data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Avalanche from single muon may trigger several strips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Impact of GEM current to cluster size?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New XYV GEM Tracker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Reduce event location uncertainty with a 3rd layer of diagonal strips</a:t>
            </a:r>
            <a:endParaRPr sz="1400"/>
          </a:p>
        </p:txBody>
      </p:sp>
      <p:pic>
        <p:nvPicPr>
          <p:cNvPr id="195" name="Google Shape;1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8"/>
          <p:cNvPicPr preferRelativeResize="0"/>
          <p:nvPr/>
        </p:nvPicPr>
        <p:blipFill rotWithShape="1">
          <a:blip r:embed="rId4">
            <a:alphaModFix/>
          </a:blip>
          <a:srcRect b="0" l="0" r="60505" t="18719"/>
          <a:stretch/>
        </p:blipFill>
        <p:spPr>
          <a:xfrm>
            <a:off x="6031800" y="185980"/>
            <a:ext cx="2895599" cy="24910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7" name="Google Shape;197;p18"/>
          <p:cNvCxnSpPr/>
          <p:nvPr/>
        </p:nvCxnSpPr>
        <p:spPr>
          <a:xfrm flipH="1">
            <a:off x="1757200" y="3626100"/>
            <a:ext cx="8700" cy="124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8" name="Google Shape;198;p18"/>
          <p:cNvCxnSpPr/>
          <p:nvPr/>
        </p:nvCxnSpPr>
        <p:spPr>
          <a:xfrm flipH="1">
            <a:off x="2443000" y="3626100"/>
            <a:ext cx="8700" cy="124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18"/>
          <p:cNvCxnSpPr/>
          <p:nvPr/>
        </p:nvCxnSpPr>
        <p:spPr>
          <a:xfrm>
            <a:off x="1373700" y="3981300"/>
            <a:ext cx="13617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18"/>
          <p:cNvCxnSpPr/>
          <p:nvPr/>
        </p:nvCxnSpPr>
        <p:spPr>
          <a:xfrm>
            <a:off x="1373700" y="4590900"/>
            <a:ext cx="13617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1" name="Google Shape;201;p18"/>
          <p:cNvSpPr/>
          <p:nvPr/>
        </p:nvSpPr>
        <p:spPr>
          <a:xfrm>
            <a:off x="1622150" y="3851675"/>
            <a:ext cx="268800" cy="2775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8"/>
          <p:cNvSpPr/>
          <p:nvPr/>
        </p:nvSpPr>
        <p:spPr>
          <a:xfrm>
            <a:off x="2307950" y="4461275"/>
            <a:ext cx="268800" cy="2775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8"/>
          <p:cNvSpPr/>
          <p:nvPr/>
        </p:nvSpPr>
        <p:spPr>
          <a:xfrm>
            <a:off x="2307950" y="3851675"/>
            <a:ext cx="268800" cy="277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8"/>
          <p:cNvSpPr/>
          <p:nvPr/>
        </p:nvSpPr>
        <p:spPr>
          <a:xfrm>
            <a:off x="1622150" y="4461275"/>
            <a:ext cx="268800" cy="277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5" name="Google Shape;205;p18"/>
          <p:cNvCxnSpPr/>
          <p:nvPr/>
        </p:nvCxnSpPr>
        <p:spPr>
          <a:xfrm>
            <a:off x="1373700" y="4286100"/>
            <a:ext cx="13617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6" name="Google Shape;206;p18"/>
          <p:cNvCxnSpPr/>
          <p:nvPr/>
        </p:nvCxnSpPr>
        <p:spPr>
          <a:xfrm flipH="1">
            <a:off x="2095100" y="3626100"/>
            <a:ext cx="8700" cy="124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7" name="Google Shape;20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40400" y="2829424"/>
            <a:ext cx="3403382" cy="2161676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8"/>
          <p:cNvSpPr/>
          <p:nvPr/>
        </p:nvSpPr>
        <p:spPr>
          <a:xfrm>
            <a:off x="2845150" y="387770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8"/>
          <p:cNvSpPr/>
          <p:nvPr/>
        </p:nvSpPr>
        <p:spPr>
          <a:xfrm>
            <a:off x="2845150" y="448730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8"/>
          <p:cNvSpPr/>
          <p:nvPr/>
        </p:nvSpPr>
        <p:spPr>
          <a:xfrm>
            <a:off x="2360000" y="487665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8"/>
          <p:cNvSpPr/>
          <p:nvPr/>
        </p:nvSpPr>
        <p:spPr>
          <a:xfrm>
            <a:off x="1679200" y="487665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2" name="Google Shape;212;p18"/>
          <p:cNvCxnSpPr/>
          <p:nvPr/>
        </p:nvCxnSpPr>
        <p:spPr>
          <a:xfrm>
            <a:off x="1804300" y="3634850"/>
            <a:ext cx="910800" cy="98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18"/>
          <p:cNvCxnSpPr/>
          <p:nvPr/>
        </p:nvCxnSpPr>
        <p:spPr>
          <a:xfrm>
            <a:off x="1423300" y="3939650"/>
            <a:ext cx="910800" cy="98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p18"/>
          <p:cNvSpPr/>
          <p:nvPr/>
        </p:nvSpPr>
        <p:spPr>
          <a:xfrm>
            <a:off x="1321150" y="3496700"/>
            <a:ext cx="164700" cy="173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00" y="137325"/>
            <a:ext cx="1936201" cy="258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9"/>
          <p:cNvPicPr preferRelativeResize="0"/>
          <p:nvPr/>
        </p:nvPicPr>
        <p:blipFill rotWithShape="1">
          <a:blip r:embed="rId4">
            <a:alphaModFix/>
          </a:blip>
          <a:srcRect b="33689" l="0" r="0" t="24928"/>
          <a:stretch/>
        </p:blipFill>
        <p:spPr>
          <a:xfrm>
            <a:off x="6359550" y="1997097"/>
            <a:ext cx="2784449" cy="1536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9"/>
          <p:cNvPicPr preferRelativeResize="0"/>
          <p:nvPr/>
        </p:nvPicPr>
        <p:blipFill rotWithShape="1">
          <a:blip r:embed="rId5">
            <a:alphaModFix/>
          </a:blip>
          <a:srcRect b="0" l="0" r="0" t="15311"/>
          <a:stretch/>
        </p:blipFill>
        <p:spPr>
          <a:xfrm>
            <a:off x="159825" y="2774750"/>
            <a:ext cx="1973076" cy="222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9"/>
          <p:cNvPicPr preferRelativeResize="0"/>
          <p:nvPr/>
        </p:nvPicPr>
        <p:blipFill rotWithShape="1">
          <a:blip r:embed="rId6">
            <a:alphaModFix/>
          </a:blip>
          <a:srcRect b="0" l="23267" r="23122" t="0"/>
          <a:stretch/>
        </p:blipFill>
        <p:spPr>
          <a:xfrm>
            <a:off x="2209100" y="137325"/>
            <a:ext cx="1845432" cy="258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9"/>
          <p:cNvPicPr preferRelativeResize="0"/>
          <p:nvPr/>
        </p:nvPicPr>
        <p:blipFill rotWithShape="1">
          <a:blip r:embed="rId7">
            <a:alphaModFix/>
          </a:blip>
          <a:srcRect b="34798" l="19978" r="28464" t="35733"/>
          <a:stretch/>
        </p:blipFill>
        <p:spPr>
          <a:xfrm>
            <a:off x="6118245" y="3658549"/>
            <a:ext cx="3025756" cy="129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30925" y="93500"/>
            <a:ext cx="2463232" cy="1847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9"/>
          <p:cNvPicPr preferRelativeResize="0"/>
          <p:nvPr/>
        </p:nvPicPr>
        <p:blipFill rotWithShape="1">
          <a:blip r:embed="rId9">
            <a:alphaModFix/>
          </a:blip>
          <a:srcRect b="36625" l="0" r="0" t="15454"/>
          <a:stretch/>
        </p:blipFill>
        <p:spPr>
          <a:xfrm>
            <a:off x="4167491" y="3508450"/>
            <a:ext cx="1901235" cy="160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694147" y="137325"/>
            <a:ext cx="2346363" cy="1759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1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137525" y="1997600"/>
            <a:ext cx="2139023" cy="16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9"/>
          <p:cNvSpPr txBox="1"/>
          <p:nvPr/>
        </p:nvSpPr>
        <p:spPr>
          <a:xfrm>
            <a:off x="2211975" y="2810850"/>
            <a:ext cx="182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9" name="Google Shape;229;p19"/>
          <p:cNvSpPr txBox="1"/>
          <p:nvPr/>
        </p:nvSpPr>
        <p:spPr>
          <a:xfrm>
            <a:off x="2183775" y="2820575"/>
            <a:ext cx="1973100" cy="21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Beethoven’s Apt - Bonn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Bruhl Castle Gardens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Phantasialand 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Orchestre de la Suisse-Romande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Harderwijk, NL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Veluwemeer Aquaduct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Quick stop at Walibi Holland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- Morning Geneva Walks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/>
          <p:nvPr>
            <p:ph type="title"/>
          </p:nvPr>
        </p:nvSpPr>
        <p:spPr>
          <a:xfrm>
            <a:off x="969300" y="1857450"/>
            <a:ext cx="7695300" cy="7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CMS Detector Upgrade</a:t>
            </a:r>
            <a:endParaRPr sz="4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77"/>
              <a:t>R&amp;D of GEM Detectors for GE2/1 and ME0</a:t>
            </a:r>
            <a:endParaRPr sz="3077"/>
          </a:p>
        </p:txBody>
      </p:sp>
      <p:sp>
        <p:nvSpPr>
          <p:cNvPr id="235" name="Google Shape;235;p20"/>
          <p:cNvSpPr txBox="1"/>
          <p:nvPr>
            <p:ph idx="1" type="body"/>
          </p:nvPr>
        </p:nvSpPr>
        <p:spPr>
          <a:xfrm>
            <a:off x="1297500" y="3028475"/>
            <a:ext cx="7038900" cy="88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Josh Cameron, UM-CERN REU</a:t>
            </a:r>
            <a:endParaRPr sz="24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Advisor: Peter Everaerts</a:t>
            </a:r>
            <a:endParaRPr sz="2400"/>
          </a:p>
        </p:txBody>
      </p:sp>
      <p:pic>
        <p:nvPicPr>
          <p:cNvPr id="236" name="Google Shape;2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