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Raleway"/>
      <p:regular r:id="rId18"/>
      <p:bold r:id="rId19"/>
      <p:italic r:id="rId20"/>
      <p:boldItalic r:id="rId21"/>
    </p:embeddedFont>
    <p:embeddedFont>
      <p:font typeface="Lato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italic.fntdata"/><Relationship Id="rId22" Type="http://schemas.openxmlformats.org/officeDocument/2006/relationships/font" Target="fonts/Lato-regular.fntdata"/><Relationship Id="rId21" Type="http://schemas.openxmlformats.org/officeDocument/2006/relationships/font" Target="fonts/Raleway-boldItalic.fntdata"/><Relationship Id="rId24" Type="http://schemas.openxmlformats.org/officeDocument/2006/relationships/font" Target="fonts/Lato-italic.fntdata"/><Relationship Id="rId23" Type="http://schemas.openxmlformats.org/officeDocument/2006/relationships/font" Target="fonts/Lat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La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Raleway-bold.fntdata"/><Relationship Id="rId18" Type="http://schemas.openxmlformats.org/officeDocument/2006/relationships/font" Target="fonts/Raleway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f49081c62a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f49081c62a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f49081c62a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f49081c62a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f49081c62a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f49081c62a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f49081c62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f49081c62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f49081c62a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f49081c62a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f49081c62a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f49081c62a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1579B"/>
              </a:buClr>
              <a:buSzPts val="1800"/>
              <a:buFont typeface="Lato"/>
              <a:buChar char="■"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ALPIDEs previously tested with MIPs (minimum ionizing particles)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1579B"/>
              </a:buClr>
              <a:buSzPts val="1800"/>
              <a:buFont typeface="Lato"/>
              <a:buChar char="■"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Stronger signals encountered once in use; identified a need to understand ALPIDE response to non-MIPs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f49081c62a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f49081c62a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f49081c62a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f49081c62a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f49081c62a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f49081c62a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f49081c62a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f49081c62a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f49081c62a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f49081c62a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Relationship Id="rId4" Type="http://schemas.openxmlformats.org/officeDocument/2006/relationships/image" Target="../media/image12.jpg"/><Relationship Id="rId5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ALICE ITS2 ALPIDE Characterization Updates</a:t>
            </a:r>
            <a:endParaRPr/>
          </a:p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August Muller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CERN Summer Student Programme 2022</a:t>
            </a:r>
            <a:endParaRPr i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2"/>
          <p:cNvSpPr txBox="1"/>
          <p:nvPr>
            <p:ph type="title"/>
          </p:nvPr>
        </p:nvSpPr>
        <p:spPr>
          <a:xfrm>
            <a:off x="319500" y="936600"/>
            <a:ext cx="85353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What it </a:t>
            </a:r>
            <a:r>
              <a:rPr i="1" lang="en" sz="3000"/>
              <a:t>should </a:t>
            </a:r>
            <a:r>
              <a:rPr lang="en" sz="3000"/>
              <a:t>look like…</a:t>
            </a:r>
            <a:endParaRPr sz="3000"/>
          </a:p>
          <a:p>
            <a:pPr indent="0" lvl="0" marL="5486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…vs. what it </a:t>
            </a:r>
            <a:r>
              <a:rPr i="1" lang="en" sz="3000"/>
              <a:t>does</a:t>
            </a:r>
            <a:endParaRPr/>
          </a:p>
        </p:txBody>
      </p:sp>
      <p:sp>
        <p:nvSpPr>
          <p:cNvPr id="140" name="Google Shape;140;p22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1" name="Google Shape;141;p22"/>
          <p:cNvPicPr preferRelativeResize="0"/>
          <p:nvPr/>
        </p:nvPicPr>
        <p:blipFill rotWithShape="1">
          <a:blip r:embed="rId3">
            <a:alphaModFix/>
          </a:blip>
          <a:srcRect b="13827" l="0" r="5159" t="18325"/>
          <a:stretch/>
        </p:blipFill>
        <p:spPr>
          <a:xfrm>
            <a:off x="-110800" y="2023487"/>
            <a:ext cx="4572000" cy="24528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2"/>
          <p:cNvPicPr preferRelativeResize="0"/>
          <p:nvPr/>
        </p:nvPicPr>
        <p:blipFill rotWithShape="1">
          <a:blip r:embed="rId4">
            <a:alphaModFix/>
          </a:blip>
          <a:srcRect b="13481" l="0" r="4897" t="18671"/>
          <a:stretch/>
        </p:blipFill>
        <p:spPr>
          <a:xfrm>
            <a:off x="4461200" y="2066407"/>
            <a:ext cx="4572000" cy="2446142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2"/>
          <p:cNvSpPr/>
          <p:nvPr/>
        </p:nvSpPr>
        <p:spPr>
          <a:xfrm rot="-1688988">
            <a:off x="6488819" y="2663971"/>
            <a:ext cx="601553" cy="838854"/>
          </a:xfrm>
          <a:prstGeom prst="ellipse">
            <a:avLst/>
          </a:prstGeom>
          <a:noFill/>
          <a:ln cap="flat" cmpd="sng" w="2857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3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Next Steps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49" name="Google Shape;149;p23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Clustering</a:t>
            </a:r>
            <a:endParaRPr b="1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PS test beam track reconstruction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Compare 250–500 MeV and MIP data</a:t>
            </a:r>
            <a:endParaRPr/>
          </a:p>
        </p:txBody>
      </p:sp>
      <p:sp>
        <p:nvSpPr>
          <p:cNvPr id="150" name="Google Shape;150;p23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Damage Analysis</a:t>
            </a:r>
            <a:endParaRPr b="1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Where is the damage – in each pixel or associated electronics?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4"/>
          <p:cNvSpPr txBox="1"/>
          <p:nvPr>
            <p:ph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7200"/>
              <a:t>Questions?</a:t>
            </a:r>
            <a:endParaRPr sz="7200"/>
          </a:p>
        </p:txBody>
      </p:sp>
      <p:sp>
        <p:nvSpPr>
          <p:cNvPr id="156" name="Google Shape;156;p24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Thank you!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Recap</a:t>
            </a:r>
            <a:endParaRPr/>
          </a:p>
        </p:txBody>
      </p:sp>
      <p:sp>
        <p:nvSpPr>
          <p:cNvPr id="79" name="Google Shape;79;p14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“What is this project about?”</a:t>
            </a:r>
            <a:endParaRPr/>
          </a:p>
        </p:txBody>
      </p:sp>
      <p:sp>
        <p:nvSpPr>
          <p:cNvPr id="80" name="Google Shape;80;p1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 ALPIDE sensor response to highly ionizing particles</a:t>
            </a:r>
            <a:endParaRPr/>
          </a:p>
          <a:p>
            <a:pPr indent="0" lvl="0" marL="0" rtl="0" algn="l">
              <a:spcBef>
                <a:spcPts val="2000"/>
              </a:spcBef>
              <a:spcAft>
                <a:spcPts val="1200"/>
              </a:spcAft>
              <a:buNone/>
            </a:pPr>
            <a:r>
              <a:rPr b="1" i="1" lang="en"/>
              <a:t>New!</a:t>
            </a:r>
            <a:r>
              <a:rPr lang="en"/>
              <a:t> Effect of localized radiation damage on ALPIDE chips</a:t>
            </a:r>
            <a:endParaRPr/>
          </a:p>
        </p:txBody>
      </p:sp>
      <p:sp>
        <p:nvSpPr>
          <p:cNvPr id="81" name="Google Shape;81;p14"/>
          <p:cNvSpPr txBox="1"/>
          <p:nvPr/>
        </p:nvSpPr>
        <p:spPr>
          <a:xfrm>
            <a:off x="4939500" y="2627150"/>
            <a:ext cx="1297800" cy="4617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2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1" i="1" lang="en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New!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Cluster Sizes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 txBox="1"/>
          <p:nvPr>
            <p:ph type="title"/>
          </p:nvPr>
        </p:nvSpPr>
        <p:spPr>
          <a:xfrm>
            <a:off x="319500" y="936600"/>
            <a:ext cx="30909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360"/>
              <a:t>At the Proton Synchrotron: TB10</a:t>
            </a:r>
            <a:endParaRPr sz="2360"/>
          </a:p>
        </p:txBody>
      </p:sp>
      <p:sp>
        <p:nvSpPr>
          <p:cNvPr id="92" name="Google Shape;92;p16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400"/>
              <a:t>250 &amp; 500 MeV runs </a:t>
            </a:r>
            <a:endParaRPr sz="1400"/>
          </a:p>
        </p:txBody>
      </p:sp>
      <p:pic>
        <p:nvPicPr>
          <p:cNvPr id="93" name="Google Shape;9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08737" y="656763"/>
            <a:ext cx="5106627" cy="3829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8044" y="2930626"/>
            <a:ext cx="1590899" cy="1556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 txBox="1"/>
          <p:nvPr>
            <p:ph type="title"/>
          </p:nvPr>
        </p:nvSpPr>
        <p:spPr>
          <a:xfrm>
            <a:off x="319500" y="936600"/>
            <a:ext cx="6683700" cy="75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First Results: Low Momentum Clusters</a:t>
            </a:r>
            <a:endParaRPr/>
          </a:p>
        </p:txBody>
      </p:sp>
      <p:sp>
        <p:nvSpPr>
          <p:cNvPr id="100" name="Google Shape;100;p17"/>
          <p:cNvSpPr txBox="1"/>
          <p:nvPr>
            <p:ph idx="1" type="body"/>
          </p:nvPr>
        </p:nvSpPr>
        <p:spPr>
          <a:xfrm>
            <a:off x="319500" y="1680350"/>
            <a:ext cx="4074900" cy="52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250 MeV</a:t>
            </a:r>
            <a:endParaRPr/>
          </a:p>
        </p:txBody>
      </p:sp>
      <p:pic>
        <p:nvPicPr>
          <p:cNvPr id="101" name="Google Shape;10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3963" y="1992899"/>
            <a:ext cx="4074903" cy="2530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9512" y="1985138"/>
            <a:ext cx="4074899" cy="2545861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/>
          <p:nvPr>
            <p:ph idx="1" type="body"/>
          </p:nvPr>
        </p:nvSpPr>
        <p:spPr>
          <a:xfrm>
            <a:off x="4626250" y="1680350"/>
            <a:ext cx="4074900" cy="52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500 </a:t>
            </a:r>
            <a:r>
              <a:rPr lang="en"/>
              <a:t>MeV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 txBox="1"/>
          <p:nvPr>
            <p:ph type="title"/>
          </p:nvPr>
        </p:nvSpPr>
        <p:spPr>
          <a:xfrm>
            <a:off x="319500" y="936600"/>
            <a:ext cx="6683700" cy="75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First Results: Low Momentum Clusters</a:t>
            </a:r>
            <a:endParaRPr/>
          </a:p>
        </p:txBody>
      </p:sp>
      <p:sp>
        <p:nvSpPr>
          <p:cNvPr id="109" name="Google Shape;109;p18"/>
          <p:cNvSpPr txBox="1"/>
          <p:nvPr>
            <p:ph idx="1" type="body"/>
          </p:nvPr>
        </p:nvSpPr>
        <p:spPr>
          <a:xfrm>
            <a:off x="319500" y="1680350"/>
            <a:ext cx="4074900" cy="52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250 MeV</a:t>
            </a:r>
            <a:endParaRPr/>
          </a:p>
        </p:txBody>
      </p:sp>
      <p:pic>
        <p:nvPicPr>
          <p:cNvPr id="110" name="Google Shape;110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93963" y="1992899"/>
            <a:ext cx="4074903" cy="2530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9512" y="1985138"/>
            <a:ext cx="4074899" cy="2545861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8"/>
          <p:cNvSpPr txBox="1"/>
          <p:nvPr>
            <p:ph idx="1" type="body"/>
          </p:nvPr>
        </p:nvSpPr>
        <p:spPr>
          <a:xfrm>
            <a:off x="4626250" y="1680350"/>
            <a:ext cx="4074900" cy="52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500 MeV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9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Radiation Damage</a:t>
            </a:r>
            <a:endParaRPr/>
          </a:p>
        </p:txBody>
      </p:sp>
      <p:pic>
        <p:nvPicPr>
          <p:cNvPr id="118" name="Google Shape;11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38450" y="1666038"/>
            <a:ext cx="1925774" cy="192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0"/>
          <p:cNvSpPr/>
          <p:nvPr/>
        </p:nvSpPr>
        <p:spPr>
          <a:xfrm>
            <a:off x="-39575" y="-47475"/>
            <a:ext cx="9274200" cy="53019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4" name="Google Shape;124;p20"/>
          <p:cNvPicPr preferRelativeResize="0"/>
          <p:nvPr/>
        </p:nvPicPr>
        <p:blipFill>
          <a:blip r:embed="rId3">
            <a:alphaModFix amt="57000"/>
          </a:blip>
          <a:stretch>
            <a:fillRect/>
          </a:stretch>
        </p:blipFill>
        <p:spPr>
          <a:xfrm>
            <a:off x="-49675" y="-1714501"/>
            <a:ext cx="9144003" cy="6858002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0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700">
                <a:solidFill>
                  <a:schemeClr val="lt1"/>
                </a:solidFill>
              </a:rPr>
              <a:t>Testing ALPIDEs…</a:t>
            </a:r>
            <a:endParaRPr sz="27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“Old Telescope”</a:t>
            </a:r>
            <a:endParaRPr/>
          </a:p>
        </p:txBody>
      </p:sp>
      <p:sp>
        <p:nvSpPr>
          <p:cNvPr id="131" name="Google Shape;131;p21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400"/>
              <a:t>Received</a:t>
            </a:r>
            <a:r>
              <a:rPr lang="en" sz="1400"/>
              <a:t> from MAMI (Mainz Microtron) test beam: very small beam profile &amp; high energies</a:t>
            </a:r>
            <a:endParaRPr sz="1400"/>
          </a:p>
        </p:txBody>
      </p:sp>
      <p:pic>
        <p:nvPicPr>
          <p:cNvPr id="132" name="Google Shape;132;p21"/>
          <p:cNvPicPr preferRelativeResize="0"/>
          <p:nvPr/>
        </p:nvPicPr>
        <p:blipFill rotWithShape="1">
          <a:blip r:embed="rId3">
            <a:alphaModFix/>
          </a:blip>
          <a:srcRect b="21771" l="0" r="0" t="0"/>
          <a:stretch/>
        </p:blipFill>
        <p:spPr>
          <a:xfrm>
            <a:off x="3271975" y="679150"/>
            <a:ext cx="2720400" cy="37852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1"/>
          <p:cNvPicPr preferRelativeResize="0"/>
          <p:nvPr/>
        </p:nvPicPr>
        <p:blipFill rotWithShape="1">
          <a:blip r:embed="rId4">
            <a:alphaModFix/>
          </a:blip>
          <a:srcRect b="19994" l="17126" r="14258" t="11390"/>
          <a:stretch/>
        </p:blipFill>
        <p:spPr>
          <a:xfrm>
            <a:off x="6144784" y="679150"/>
            <a:ext cx="2838893" cy="3785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5200" y="3026925"/>
            <a:ext cx="1642500" cy="1626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31AEC2"/>
      </a:dk1>
      <a:lt1>
        <a:srgbClr val="FFFFFF"/>
      </a:lt1>
      <a:dk2>
        <a:srgbClr val="000000"/>
      </a:dk2>
      <a:lt2>
        <a:srgbClr val="00AD7A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