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ink/ink1.xml" ContentType="application/inkml+xml"/>
  <Override PartName="/ppt/ink/ink2.xml" ContentType="application/inkml+xml"/>
  <Override PartName="/ppt/ink/ink3.xml" ContentType="application/inkml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305" r:id="rId5"/>
    <p:sldId id="311" r:id="rId6"/>
    <p:sldId id="313" r:id="rId7"/>
    <p:sldId id="316" r:id="rId8"/>
    <p:sldId id="317" r:id="rId9"/>
    <p:sldId id="315" r:id="rId10"/>
    <p:sldId id="318" r:id="rId11"/>
    <p:sldId id="319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270" r:id="rId22"/>
    <p:sldId id="271" r:id="rId23"/>
    <p:sldId id="330" r:id="rId24"/>
    <p:sldId id="331" r:id="rId25"/>
    <p:sldId id="332" r:id="rId26"/>
    <p:sldId id="334" r:id="rId27"/>
    <p:sldId id="33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1T10:47:49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24575,'28'2'0,"-1"2"0,1 1 0,-1 1 0,0 1 0,35 15 0,13 2 0,535 120 0,-514-129 0,164 3 0,-206-17 0,-1 2 0,-1 2 0,1 3 0,-1 2 0,65 21 0,-113-30 0,26 8 0,-1 1 0,0 2 0,-1 0 0,-1 2 0,35 24 0,-38-22 0,-14-9 0,0-1 0,0 2 0,-1-1 0,0 1 0,0 1 0,-1 0 0,0 0 0,0 0 0,-1 1 0,6 11 0,6 14 0,-9-19 0,-2-1 0,0 2 0,-1-1 0,9 31 0,-11-19 0,2 1 0,1-2 0,2 1 0,0-1 0,24 43 0,-22-50 0,-2 0 0,0 1 0,-1 0 0,-2 1 0,0 0 0,-1 0 0,-1 0 0,-1 1 0,-1 0 0,-1-1 0,-1 26 0,-1-36 0,2 1 0,0-1 0,0 0 0,1 1 0,0-1 0,8 17 0,5 19 0,20 50 0,-1-3 0,14 131 0,10 34 0,-49-222 0,-2-1 0,4 45 0,-10-56 0,2 0 0,0 1 0,2-2 0,1 1 0,1-1 0,17 38 0,-18-50 0,-1 0 0,0 1 0,0 0 0,-2 0 0,0 1 0,-1-1 0,0 1 0,-1 0 0,0 0 0,-2-1 0,1 1 0,-2 0 0,-3 23 0,3-36 0,1 1 0,-1-1 0,0 0 0,0 1 0,0-1 0,-1 0 0,1 0 0,0 0 0,-1 0 0,1 0 0,-1 0 0,0 0 0,1 0 0,-1-1 0,0 1 0,0 0 0,-3 0 0,0 1 0,0-1 0,0 1 0,0-1 0,0-1 0,-1 1 0,1-1 0,-9 2 0,2-2 0,-1-1 0,1 0 0,0 0 0,-1-1 0,1 0 0,-17-5 0,17 2 17,0 0 0,1 0 1,-1-1-1,1 0 0,0-1 0,-11-8 0,18 11-104,0 0-1,0 0 1,0-1 0,0 0-1,1 0 1,-1 0 0,1 0-1,0 0 1,0-1-1,1 1 1,-1-1 0,1 0-1,0 1 1,1-1 0,-1 0-1,-1-8 1,1-7-6739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1T10:47:51.7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0 383 24575,'4'0'0,"0"-1"0,0 1 0,0-1 0,0 0 0,-1 1 0,1-2 0,0 1 0,-1 0 0,1-1 0,-1 1 0,1-1 0,-1 0 0,0 0 0,0-1 0,0 1 0,0-1 0,3-3 0,3-4 0,0-1 0,-1-1 0,10-17 0,-12 17 0,1 1 0,1 0 0,10-12 0,3 2 0,29-20 0,18-16 0,33-44-3569,-87 87-1053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1T10:48:48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2297 964 24575,'-5'0'0,"0"-1"0,0 0 0,1 0 0,-1 0 0,1-1 0,-1 0 0,1 0 0,0 0 0,-1 0 0,1 0 0,0-1 0,-4-3 0,-44-41 0,46 41 0,-50-51 0,-48-48 0,86 90 0,0 0 0,-1 2 0,0 0 0,-26-13 0,-10 2 0,-63-17 0,24 9 0,19 7 0,-2 3 0,-92-13 0,5-7 0,123 29 0,1 2 0,-2 2 0,1 1 0,-59-2 0,47 7 0,-67-11 0,79 10 0,-66 1 0,68 3 0,-75-8 0,33-3 0,54 9 0,0-2 0,0 0 0,1-2 0,0-1 0,-45-18 0,50 18 0,11 3 0,0 1 0,0-1 0,0 0 0,-9-7 0,18 11 0,0-1 0,0 1 0,0-1 0,0 0 0,0 1 0,0-1 0,0 0 0,0 1 0,1-1 0,-1 0 0,0 0 0,1 0 0,-1 0 0,1 0 0,-1 0 0,1 0 0,-1 0 0,1 0 0,-1 0 0,1 0 0,0 0 0,0 0 0,0 0 0,-1 0 0,1 0 0,0 0 0,0 0 0,1-1 0,-1 1 0,0 0 0,0 0 0,0 0 0,1 0 0,-1 0 0,0 0 0,1 0 0,-1 0 0,1 0 0,-1 0 0,1 0 0,0 0 0,-1 1 0,1-1 0,0 0 0,0 0 0,1 0 0,10-9 0,1 1 0,1 1 0,-1 0 0,1 0 0,1 2 0,19-7 0,-29 11 0,27-9 0,1 3 0,0 0 0,0 2 0,0 1 0,45 0 0,-66 3 0,1 0 0,-1-1 0,0-1 0,0 0 0,0-1 0,0 0 0,-1-1 0,16-9 0,-15 7 0,0 1 0,1 1 0,-1 0 0,1 1 0,1 1 0,23-6 0,7 7 0,-41 2 0,-12 2 0,-3-1 0,-69 1 0,19 0 0,-109 14 0,140-11 0,-35 0 0,13-1 0,49-3 0,1 1 0,-1 0 0,1 0 0,-1 0 0,1 0 0,-1 0 0,1 1 0,0-1 0,-1 1 0,1 0 0,0 0 0,0 0 0,0 0 0,1 1 0,-1-1 0,0 1 0,1 0 0,-3 3 0,-3 6 0,1 0 0,1 0 0,-9 22 0,-3 8 0,-1-9 0,5-6 0,-16 36 0,26-51 0,0 0 0,1 0 0,1 1 0,-1-1 0,2 1 0,-1 16 0,3-21 0,-1 0 0,2 0 0,-1 0 0,1 0 0,0-1 0,1 1 0,0-1 0,0 1 0,0-1 0,1 0 0,0 0 0,0 0 0,1-1 0,9 11 0,9 6 0,0-1 0,37 27 0,-16-13 0,50 40 0,49 43 0,-71-40-1365,-56-63-5461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4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28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5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4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7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1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2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72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8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1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0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2.png"/><Relationship Id="rId5" Type="http://schemas.openxmlformats.org/officeDocument/2006/relationships/image" Target="../media/image27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58.png"/><Relationship Id="rId3" Type="http://schemas.openxmlformats.org/officeDocument/2006/relationships/image" Target="../media/image1.jpeg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customXml" Target="../ink/ink1.xml"/><Relationship Id="rId11" Type="http://schemas.openxmlformats.org/officeDocument/2006/relationships/customXml" Target="../ink/ink3.xml"/><Relationship Id="rId5" Type="http://schemas.openxmlformats.org/officeDocument/2006/relationships/image" Target="../media/image53.emf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5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5.emf"/><Relationship Id="rId3" Type="http://schemas.openxmlformats.org/officeDocument/2006/relationships/image" Target="../media/image1.jpeg"/><Relationship Id="rId7" Type="http://schemas.openxmlformats.org/officeDocument/2006/relationships/image" Target="../media/image62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8.png"/><Relationship Id="rId1" Type="http://schemas.openxmlformats.org/officeDocument/2006/relationships/themeOverride" Target="../theme/themeOverride19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4.emf"/><Relationship Id="rId5" Type="http://schemas.openxmlformats.org/officeDocument/2006/relationships/image" Target="../media/image53.emf"/><Relationship Id="rId15" Type="http://schemas.openxmlformats.org/officeDocument/2006/relationships/image" Target="../media/image67.png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3.emf"/><Relationship Id="rId1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05AC74-6838-4CD9-B157-B3BB3E2F5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83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99829" y="1101852"/>
            <a:ext cx="4254640" cy="4654297"/>
          </a:xfrm>
          <a:prstGeom prst="round2SameRect">
            <a:avLst>
              <a:gd name="adj1" fmla="val 5146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44" y="1623412"/>
            <a:ext cx="4245314" cy="2287229"/>
          </a:xfrm>
        </p:spPr>
        <p:txBody>
          <a:bodyPr>
            <a:normAutofit/>
          </a:bodyPr>
          <a:lstStyle/>
          <a:p>
            <a:pPr algn="l"/>
            <a:br>
              <a:rPr lang="en-US" sz="4400" dirty="0"/>
            </a:br>
            <a:r>
              <a:rPr lang="en-US" sz="4400" dirty="0"/>
              <a:t>Week 4 – Week 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588" y="3967950"/>
            <a:ext cx="3503122" cy="1244361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>
                <a:solidFill>
                  <a:srgbClr val="FC05CB"/>
                </a:solidFill>
              </a:rPr>
              <a:t>Towards a New Lepton Flavour Universality Test with Baryons</a:t>
            </a:r>
          </a:p>
        </p:txBody>
      </p:sp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208667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(2)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208667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6C15599-0763-1D88-49CA-4C7515FFFCCF}"/>
              </a:ext>
            </a:extLst>
          </p:cNvPr>
          <p:cNvSpPr txBox="1"/>
          <p:nvPr/>
        </p:nvSpPr>
        <p:spPr>
          <a:xfrm>
            <a:off x="1741504" y="4740678"/>
            <a:ext cx="8708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Tuple-&gt;Draw("</a:t>
            </a:r>
            <a:r>
              <a:rPr lang="en-US" dirty="0" err="1"/>
              <a:t>DeltaM</a:t>
            </a:r>
            <a:r>
              <a:rPr lang="en-US" dirty="0"/>
              <a:t>", "</a:t>
            </a:r>
            <a:r>
              <a:rPr lang="en-US" dirty="0" err="1"/>
              <a:t>DeltaM</a:t>
            </a:r>
            <a:r>
              <a:rPr lang="en-US" dirty="0"/>
              <a:t>&lt;500 &amp;&amp; abs(</a:t>
            </a:r>
            <a:r>
              <a:rPr lang="en-US" dirty="0" err="1"/>
              <a:t>D_s_TRUEID</a:t>
            </a:r>
            <a:r>
              <a:rPr lang="en-US" dirty="0"/>
              <a:t>)&lt;1000 &amp;&amp; </a:t>
            </a:r>
            <a:r>
              <a:rPr lang="en-US" dirty="0" err="1"/>
              <a:t>D_s_M</a:t>
            </a:r>
            <a:r>
              <a:rPr lang="en-US" dirty="0"/>
              <a:t>&gt;1900 &amp;&amp; abs(</a:t>
            </a:r>
            <a:r>
              <a:rPr lang="en-US" dirty="0" err="1"/>
              <a:t>lcstar_TRUEID</a:t>
            </a:r>
            <a:r>
              <a:rPr lang="en-US" dirty="0"/>
              <a:t>)==14122 &amp;&amp; abs(Lambda_b0_TRUEID)==5122")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827260F-88D4-70C2-B397-C0C6A8BEDE28}"/>
                  </a:ext>
                </a:extLst>
              </p:cNvPr>
              <p:cNvSpPr txBox="1"/>
              <p:nvPr/>
            </p:nvSpPr>
            <p:spPr>
              <a:xfrm>
                <a:off x="3266983" y="1043939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:r>
                  <a:rPr lang="en-US" sz="1800" dirty="0" err="1"/>
                  <a:t>DeltaM</a:t>
                </a:r>
                <a:r>
                  <a:rPr lang="en-US" sz="1800" dirty="0"/>
                  <a:t> with MC Truths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2595)</a:t>
                </a:r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827260F-88D4-70C2-B397-C0C6A8BEDE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983" y="1043939"/>
                <a:ext cx="6107836" cy="369332"/>
              </a:xfrm>
              <a:prstGeom prst="rect">
                <a:avLst/>
              </a:prstGeom>
              <a:blipFill>
                <a:blip r:embed="rId5"/>
                <a:stretch>
                  <a:fillRect l="-89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9FB1D83C-3EE3-A06E-1ADB-0674D3AEE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771" y="1413271"/>
            <a:ext cx="5986458" cy="329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13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838983" cy="710214"/>
              </a:xfrm>
            </p:spPr>
            <p:txBody>
              <a:bodyPr>
                <a:normAutofit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(3)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838983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/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/>
                  <a:t>Obtaining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dirty="0"/>
                  <a:t>for this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b="1" dirty="0"/>
                  <a:t> Excited State 2595)</a:t>
                </a:r>
                <a:endParaRPr lang="en-US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blipFill>
                <a:blip r:embed="rId5"/>
                <a:stretch>
                  <a:fillRect l="-798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/>
              <p:nvPr/>
            </p:nvSpPr>
            <p:spPr>
              <a:xfrm>
                <a:off x="1036468" y="1379121"/>
                <a:ext cx="10119064" cy="1144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𝑃𝑆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2595</m:t>
                          </m:r>
                        </m:sub>
                      </m:sSub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𝑆𝑒𝑙𝑒𝑐𝑡𝑖𝑜𝑛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𝑀𝐶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𝑇𝑟𝑢𝑡h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𝑇𝑜𝑡𝑎𝑙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57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35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=0.6</m:t>
                      </m:r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</m:t>
                      </m:r>
                    </m:oMath>
                  </m:oMathPara>
                </a14:m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468" y="1379121"/>
                <a:ext cx="10119064" cy="11443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894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(1)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05458"/>
            <a:ext cx="7227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Still Using Monte Carlo Data and Trimming Down the Background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Was given by my advisors a selection to add into the plots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This selection was from Dr. Marcello </a:t>
            </a:r>
            <a:r>
              <a:rPr lang="en-US" sz="2000" dirty="0" err="1"/>
              <a:t>Rotondo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Wanted to check efficiencies for Monte Carlo Data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/>
              <p:nvPr/>
            </p:nvSpPr>
            <p:spPr>
              <a:xfrm>
                <a:off x="3811851" y="2014692"/>
                <a:ext cx="5231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Specific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2625)</a:t>
                </a: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851" y="2014692"/>
                <a:ext cx="5231164" cy="369332"/>
              </a:xfrm>
              <a:prstGeom prst="rect">
                <a:avLst/>
              </a:prstGeom>
              <a:blipFill>
                <a:blip r:embed="rId5"/>
                <a:stretch>
                  <a:fillRect l="-932" t="-8197" r="-3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6D14ED23-9666-07EC-99B3-883A8A968E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864" y="2384024"/>
            <a:ext cx="6535138" cy="35927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B1EDDB-D4E5-552E-54BA-CEF58C03786C}"/>
              </a:ext>
            </a:extLst>
          </p:cNvPr>
          <p:cNvSpPr txBox="1"/>
          <p:nvPr/>
        </p:nvSpPr>
        <p:spPr>
          <a:xfrm>
            <a:off x="3587166" y="6115282"/>
            <a:ext cx="61078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Tuple-&gt;Draw(“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DeltaM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”,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mc_truth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&amp;&amp;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trigger_L0Hlt1_run2 &amp;&amp; Topo_run2 &amp;&amp; sig &amp;&amp;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ds_detached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 &amp;&amp; fly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10153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(2)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F947256-81DF-F41C-EB40-65E8D7C83F55}"/>
              </a:ext>
            </a:extLst>
          </p:cNvPr>
          <p:cNvSpPr txBox="1"/>
          <p:nvPr/>
        </p:nvSpPr>
        <p:spPr>
          <a:xfrm>
            <a:off x="301841" y="781235"/>
            <a:ext cx="11398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trigger_L0Hlt1_run2 ="(((Lambda_b0_L0Global_TIS)||(Lambda_b0_L0HadronDecision_TOS))&amp;&amp;((Lambda_b0_Hlt1TwoTrackMVADecision_TOS)|(Lambda_b0_Hlt1TrackMVADecision_TOS)))";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Topo_run2 ="((Lambda_b0_Hlt2Topo2BodyDecision_TOS)||(Lambda_b0_Hlt2Topo3BodyDecision_TOS)||(Lambda_b0_Hlt2Topo4BodyDecision_TOS))";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sig ="</a:t>
            </a:r>
            <a:r>
              <a:rPr lang="en-US" b="0" i="0" dirty="0" err="1">
                <a:effectLst/>
                <a:latin typeface="Menlo"/>
              </a:rPr>
              <a:t>Lambda_c_PT</a:t>
            </a:r>
            <a:r>
              <a:rPr lang="en-US" b="0" i="0" dirty="0">
                <a:effectLst/>
                <a:latin typeface="Menlo"/>
              </a:rPr>
              <a:t>&gt;3000 &amp;&amp; abs(Lambda_c_M-2286)&lt;15 &amp;&amp; </a:t>
            </a:r>
            <a:r>
              <a:rPr lang="en-US" b="0" i="0" dirty="0" err="1">
                <a:effectLst/>
                <a:latin typeface="Menlo"/>
              </a:rPr>
              <a:t>lcstar_pim_PT</a:t>
            </a:r>
            <a:r>
              <a:rPr lang="en-US" b="0" i="0" dirty="0">
                <a:effectLst/>
                <a:latin typeface="Menlo"/>
              </a:rPr>
              <a:t>&gt;350 &amp;&amp; </a:t>
            </a:r>
            <a:r>
              <a:rPr lang="en-US" b="0" i="0" dirty="0" err="1">
                <a:effectLst/>
                <a:latin typeface="Menlo"/>
              </a:rPr>
              <a:t>lcstar_pip_PT</a:t>
            </a:r>
            <a:r>
              <a:rPr lang="en-US" b="0" i="0" dirty="0">
                <a:effectLst/>
                <a:latin typeface="Menlo"/>
              </a:rPr>
              <a:t>&gt;350";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</a:t>
            </a:r>
            <a:r>
              <a:rPr lang="en-US" b="0" i="0" dirty="0" err="1">
                <a:effectLst/>
                <a:latin typeface="Menlo"/>
              </a:rPr>
              <a:t>ds_detached</a:t>
            </a:r>
            <a:r>
              <a:rPr lang="en-US" b="0" i="0" dirty="0">
                <a:effectLst/>
                <a:latin typeface="Menlo"/>
              </a:rPr>
              <a:t>="(D_s_ENDVERTEX_Z-Lambda_b0_ENDVERTEX_Z)/sqrt(</a:t>
            </a:r>
            <a:r>
              <a:rPr lang="en-US" b="0" i="0" dirty="0" err="1">
                <a:effectLst/>
                <a:latin typeface="Menlo"/>
              </a:rPr>
              <a:t>D_s_ENDVERTEX_ZERR</a:t>
            </a:r>
            <a:r>
              <a:rPr lang="en-US" b="0" i="0" dirty="0">
                <a:effectLst/>
                <a:latin typeface="Menlo"/>
              </a:rPr>
              <a:t>*D_s_ENDVERTEX_ZERR+Lambda_b0_ENDVERTEX_ZERR*Lambda_b0_ENDVERTEX_ZERR)&gt;4.";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fly="( -Lambda_b0_OWNPV_Z+Lambda_b0_ENDVERTEX_Z)/sqrt(Lambda_b0_OWNPV_ZERR*Lambda_b0_OWNPV_ZERR+Lambda_b0_ENDVERTEX_ZERR*Lambda_b0_ENDVERTEX_ZERR)&gt;10.";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- </a:t>
            </a:r>
            <a:r>
              <a:rPr lang="en-US" dirty="0" err="1">
                <a:latin typeface="Menlo"/>
              </a:rPr>
              <a:t>TCut</a:t>
            </a:r>
            <a:r>
              <a:rPr lang="en-US" dirty="0">
                <a:latin typeface="Menlo"/>
              </a:rPr>
              <a:t> </a:t>
            </a:r>
            <a:r>
              <a:rPr lang="en-US" dirty="0" err="1">
                <a:latin typeface="Menlo"/>
              </a:rPr>
              <a:t>mc_truth</a:t>
            </a:r>
            <a:r>
              <a:rPr lang="en-US" dirty="0">
                <a:latin typeface="Menlo"/>
              </a:rPr>
              <a:t> = “</a:t>
            </a:r>
            <a:r>
              <a:rPr lang="en-US" sz="1800" dirty="0" err="1"/>
              <a:t>DeltaM</a:t>
            </a:r>
            <a:r>
              <a:rPr lang="en-US" sz="1800" dirty="0"/>
              <a:t>&lt;500 &amp;&amp; abs(</a:t>
            </a:r>
            <a:r>
              <a:rPr lang="en-US" sz="1800" dirty="0" err="1"/>
              <a:t>D_s_TRUEID</a:t>
            </a:r>
            <a:r>
              <a:rPr lang="en-US" sz="1800" dirty="0"/>
              <a:t>)&lt;1000 &amp;&amp; </a:t>
            </a:r>
            <a:r>
              <a:rPr lang="en-US" sz="1800" dirty="0" err="1"/>
              <a:t>D_s_M</a:t>
            </a:r>
            <a:r>
              <a:rPr lang="en-US" sz="1800" dirty="0"/>
              <a:t>&gt;1900 &amp;&amp; abs(</a:t>
            </a:r>
            <a:r>
              <a:rPr lang="en-US" sz="1800" dirty="0" err="1"/>
              <a:t>lcstar_TRUEID</a:t>
            </a:r>
            <a:r>
              <a:rPr lang="en-US" sz="1800" dirty="0"/>
              <a:t>)==104124 &amp;&amp; abs(Lambda_b0_TRUEID)==5122</a:t>
            </a:r>
            <a:r>
              <a:rPr lang="en-US" dirty="0">
                <a:latin typeface="Menlo"/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54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8256233" cy="710214"/>
              </a:xfrm>
            </p:spPr>
            <p:txBody>
              <a:bodyPr>
                <a:normAutofit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(3)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8256233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/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/>
                  <a:t>Obtaining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dirty="0"/>
                  <a:t>for this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b="1" dirty="0"/>
                  <a:t> Excited State 2625)</a:t>
                </a:r>
                <a:endParaRPr lang="en-US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blipFill>
                <a:blip r:embed="rId5"/>
                <a:stretch>
                  <a:fillRect l="-798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/>
              <p:nvPr/>
            </p:nvSpPr>
            <p:spPr>
              <a:xfrm>
                <a:off x="1036468" y="1379121"/>
                <a:ext cx="10119064" cy="1181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𝑅𝑆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 2625</m:t>
                          </m:r>
                        </m:sub>
                      </m:sSub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𝑆𝑒𝑙𝑒𝑐𝑡𝑖𝑜𝑛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𝑀𝐶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𝑇𝑟𝑢𝑡h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𝑇𝑜𝑡𝑎𝑙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82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278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</m:t>
                      </m:r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29</m:t>
                      </m:r>
                    </m:oMath>
                  </m:oMathPara>
                </a14:m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468" y="1379121"/>
                <a:ext cx="10119064" cy="11810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4743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(1)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05458"/>
            <a:ext cx="7227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Still Using Monte Carlo Data and Trimming Down the Background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Was given by my advisors a selection to add into the plots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This selection was from Dr. Marcello </a:t>
            </a:r>
            <a:r>
              <a:rPr lang="en-US" sz="2000" dirty="0" err="1"/>
              <a:t>Rotondo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Wanted to check efficiencies for Monte Carlo Data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/>
              <p:nvPr/>
            </p:nvSpPr>
            <p:spPr>
              <a:xfrm>
                <a:off x="3811851" y="2014692"/>
                <a:ext cx="5231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Specific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2595)</a:t>
                </a: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851" y="2014692"/>
                <a:ext cx="5231164" cy="369332"/>
              </a:xfrm>
              <a:prstGeom prst="rect">
                <a:avLst/>
              </a:prstGeom>
              <a:blipFill>
                <a:blip r:embed="rId5"/>
                <a:stretch>
                  <a:fillRect l="-932" t="-8197" r="-3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0B1EDDB-D4E5-552E-54BA-CEF58C03786C}"/>
              </a:ext>
            </a:extLst>
          </p:cNvPr>
          <p:cNvSpPr txBox="1"/>
          <p:nvPr/>
        </p:nvSpPr>
        <p:spPr>
          <a:xfrm>
            <a:off x="3587166" y="6115282"/>
            <a:ext cx="61078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Tuple-&gt;Draw(“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DeltaM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”,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mc_truth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&amp;&amp;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trigger_L0Hlt1_run2 &amp;&amp; Topo_run2 &amp;&amp; sig &amp;&amp;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ds_detached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nlo"/>
                <a:ea typeface="+mn-ea"/>
                <a:cs typeface="+mn-cs"/>
              </a:rPr>
              <a:t> &amp;&amp; fly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)</a:t>
            </a:r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8DB7606B-4CC8-F97B-9617-95232DB4FF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70" y="2384024"/>
            <a:ext cx="6604399" cy="363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76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(2)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608163" cy="71021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F947256-81DF-F41C-EB40-65E8D7C83F55}"/>
              </a:ext>
            </a:extLst>
          </p:cNvPr>
          <p:cNvSpPr txBox="1"/>
          <p:nvPr/>
        </p:nvSpPr>
        <p:spPr>
          <a:xfrm>
            <a:off x="301841" y="781235"/>
            <a:ext cx="11398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trigger_L0Hlt1_run2 ="(((Lambda_b0_L0Global_TIS)||(Lambda_b0_L0HadronDecision_TOS))&amp;&amp;((Lambda_b0_Hlt1TwoTrackMVADecision_TOS)|(Lambda_b0_Hlt1TrackMVADecision_TOS)))";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Topo_run2 ="((Lambda_b0_Hlt2Topo2BodyDecision_TOS)||(Lambda_b0_Hlt2Topo3BodyDecision_TOS)||(Lambda_b0_Hlt2Topo4BodyDecision_TOS))";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sig ="</a:t>
            </a:r>
            <a:r>
              <a:rPr lang="en-US" b="0" i="0" dirty="0" err="1">
                <a:effectLst/>
                <a:latin typeface="Menlo"/>
              </a:rPr>
              <a:t>Lambda_c_PT</a:t>
            </a:r>
            <a:r>
              <a:rPr lang="en-US" b="0" i="0" dirty="0">
                <a:effectLst/>
                <a:latin typeface="Menlo"/>
              </a:rPr>
              <a:t>&gt;3000 &amp;&amp; abs(Lambda_c_M-2286)&lt;15 &amp;&amp; </a:t>
            </a:r>
            <a:r>
              <a:rPr lang="en-US" b="0" i="0" dirty="0" err="1">
                <a:effectLst/>
                <a:latin typeface="Menlo"/>
              </a:rPr>
              <a:t>lcstar_pim_PT</a:t>
            </a:r>
            <a:r>
              <a:rPr lang="en-US" b="0" i="0" dirty="0">
                <a:effectLst/>
                <a:latin typeface="Menlo"/>
              </a:rPr>
              <a:t>&gt;350 &amp;&amp; </a:t>
            </a:r>
            <a:r>
              <a:rPr lang="en-US" b="0" i="0" dirty="0" err="1">
                <a:effectLst/>
                <a:latin typeface="Menlo"/>
              </a:rPr>
              <a:t>lcstar_pip_PT</a:t>
            </a:r>
            <a:r>
              <a:rPr lang="en-US" b="0" i="0" dirty="0">
                <a:effectLst/>
                <a:latin typeface="Menlo"/>
              </a:rPr>
              <a:t>&gt;350";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</a:t>
            </a:r>
            <a:r>
              <a:rPr lang="en-US" b="0" i="0" dirty="0" err="1">
                <a:effectLst/>
                <a:latin typeface="Menlo"/>
              </a:rPr>
              <a:t>ds_detached</a:t>
            </a:r>
            <a:r>
              <a:rPr lang="en-US" b="0" i="0" dirty="0">
                <a:effectLst/>
                <a:latin typeface="Menlo"/>
              </a:rPr>
              <a:t>="(D_s_ENDVERTEX_Z-Lambda_b0_ENDVERTEX_Z)/sqrt(</a:t>
            </a:r>
            <a:r>
              <a:rPr lang="en-US" b="0" i="0" dirty="0" err="1">
                <a:effectLst/>
                <a:latin typeface="Menlo"/>
              </a:rPr>
              <a:t>D_s_ENDVERTEX_ZERR</a:t>
            </a:r>
            <a:r>
              <a:rPr lang="en-US" b="0" i="0" dirty="0">
                <a:effectLst/>
                <a:latin typeface="Menlo"/>
              </a:rPr>
              <a:t>*D_s_ENDVERTEX_ZERR+Lambda_b0_ENDVERTEX_ZERR*Lambda_b0_ENDVERTEX_ZERR)&gt;4."; </a:t>
            </a:r>
          </a:p>
          <a:p>
            <a:endParaRPr lang="en-US" dirty="0">
              <a:latin typeface="Menlo"/>
            </a:endParaRPr>
          </a:p>
          <a:p>
            <a:r>
              <a:rPr lang="en-US" b="0" i="0" dirty="0">
                <a:effectLst/>
                <a:latin typeface="Menlo"/>
              </a:rPr>
              <a:t>- </a:t>
            </a:r>
            <a:r>
              <a:rPr lang="en-US" b="0" i="0" dirty="0" err="1">
                <a:effectLst/>
                <a:latin typeface="Menlo"/>
              </a:rPr>
              <a:t>TCut</a:t>
            </a:r>
            <a:r>
              <a:rPr lang="en-US" b="0" i="0" dirty="0">
                <a:effectLst/>
                <a:latin typeface="Menlo"/>
              </a:rPr>
              <a:t> fly="( -Lambda_b0_OWNPV_Z+Lambda_b0_ENDVERTEX_Z)/sqrt(Lambda_b0_OWNPV_ZERR*Lambda_b0_OWNPV_ZERR+Lambda_b0_ENDVERTEX_ZERR*Lambda_b0_ENDVERTEX_ZERR)&gt;10.";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- </a:t>
            </a:r>
            <a:r>
              <a:rPr lang="en-US" dirty="0" err="1">
                <a:latin typeface="Menlo"/>
              </a:rPr>
              <a:t>TCut</a:t>
            </a:r>
            <a:r>
              <a:rPr lang="en-US" dirty="0">
                <a:latin typeface="Menlo"/>
              </a:rPr>
              <a:t> </a:t>
            </a:r>
            <a:r>
              <a:rPr lang="en-US" dirty="0" err="1">
                <a:latin typeface="Menlo"/>
              </a:rPr>
              <a:t>mc_truth</a:t>
            </a:r>
            <a:r>
              <a:rPr lang="en-US" dirty="0">
                <a:latin typeface="Menlo"/>
              </a:rPr>
              <a:t> = “</a:t>
            </a:r>
            <a:r>
              <a:rPr lang="en-US" sz="1800" dirty="0" err="1"/>
              <a:t>DeltaM</a:t>
            </a:r>
            <a:r>
              <a:rPr lang="en-US" sz="1800" dirty="0"/>
              <a:t>&lt;500 &amp;&amp; abs(</a:t>
            </a:r>
            <a:r>
              <a:rPr lang="en-US" sz="1800" dirty="0" err="1"/>
              <a:t>D_s_TRUEID</a:t>
            </a:r>
            <a:r>
              <a:rPr lang="en-US" sz="1800" dirty="0"/>
              <a:t>)&lt;1000 &amp;&amp; </a:t>
            </a:r>
            <a:r>
              <a:rPr lang="en-US" sz="1800" dirty="0" err="1"/>
              <a:t>D_s_M</a:t>
            </a:r>
            <a:r>
              <a:rPr lang="en-US" sz="1800" dirty="0"/>
              <a:t>&gt;1900 &amp;&amp; abs(</a:t>
            </a:r>
            <a:r>
              <a:rPr lang="en-US" sz="1800" dirty="0" err="1"/>
              <a:t>lcstar_TRUEID</a:t>
            </a:r>
            <a:r>
              <a:rPr lang="en-US" sz="1800" dirty="0"/>
              <a:t>)==14122 &amp;&amp; abs(Lambda_b0_TRUEID)==5122</a:t>
            </a:r>
            <a:r>
              <a:rPr lang="en-US" dirty="0">
                <a:latin typeface="Menlo"/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261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8256233" cy="710214"/>
              </a:xfrm>
            </p:spPr>
            <p:txBody>
              <a:bodyPr>
                <a:normAutofit/>
              </a:bodyPr>
              <a:lstStyle/>
              <a:p>
                <a:r>
                  <a:rPr lang="en-US" sz="3200" b="1" dirty="0"/>
                  <a:t>Week 5 – </a:t>
                </a:r>
                <a:r>
                  <a:rPr lang="en-US" sz="3200" b="1" dirty="0" err="1"/>
                  <a:t>Rotondo</a:t>
                </a:r>
                <a:r>
                  <a:rPr lang="en-US" sz="3200" b="1" dirty="0"/>
                  <a:t>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(3)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8256233" cy="71021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/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/>
                  <a:t>Obtaining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dirty="0"/>
                  <a:t>for this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b="1" dirty="0"/>
                  <a:t> Excited State 2595)</a:t>
                </a:r>
                <a:endParaRPr lang="en-US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blipFill>
                <a:blip r:embed="rId3"/>
                <a:stretch>
                  <a:fillRect l="-798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/>
              <p:nvPr/>
            </p:nvSpPr>
            <p:spPr>
              <a:xfrm>
                <a:off x="1036468" y="1379121"/>
                <a:ext cx="10119064" cy="1181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𝑅𝑆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 2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59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sub>
                      </m:sSub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𝑆𝑒𝑙𝑒𝑐𝑡𝑖𝑜𝑛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𝑀𝐶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𝑇𝑟𝑢𝑡h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𝑇𝑜𝑡𝑎𝑙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56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35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</m:t>
                      </m:r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24</m:t>
                      </m:r>
                    </m:oMath>
                  </m:oMathPara>
                </a14:m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468" y="1379121"/>
                <a:ext cx="10119064" cy="11810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571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A9C577-21E1-6435-A797-F18789B63B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1" y="0"/>
                <a:ext cx="6445190" cy="575273"/>
              </a:xfrm>
            </p:spPr>
            <p:txBody>
              <a:bodyPr>
                <a:normAutofit/>
              </a:bodyPr>
              <a:lstStyle/>
              <a:p>
                <a:r>
                  <a:rPr lang="en-US" sz="2500" dirty="0"/>
                  <a:t>Week 5 - Trigger Lines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5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500" dirty="0"/>
                  <a:t> Excited State 2625)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A9C577-21E1-6435-A797-F18789B63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" y="0"/>
                <a:ext cx="6445190" cy="5752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728BDEDF-98CE-9D1F-3ABC-207A53450E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"/>
          <a:stretch/>
        </p:blipFill>
        <p:spPr>
          <a:xfrm>
            <a:off x="2826685" y="575273"/>
            <a:ext cx="6538626" cy="60178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28381C-7D76-F82E-AFED-38FB2871A545}"/>
              </a:ext>
            </a:extLst>
          </p:cNvPr>
          <p:cNvSpPr txBox="1"/>
          <p:nvPr/>
        </p:nvSpPr>
        <p:spPr>
          <a:xfrm>
            <a:off x="9897971" y="575273"/>
            <a:ext cx="2122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Trigger on Signal</a:t>
            </a:r>
          </a:p>
        </p:txBody>
      </p:sp>
    </p:spTree>
    <p:extLst>
      <p:ext uri="{BB962C8B-B14F-4D97-AF65-F5344CB8AC3E}">
        <p14:creationId xmlns:p14="http://schemas.microsoft.com/office/powerpoint/2010/main" val="3924240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A9C577-21E1-6435-A797-F18789B63B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2" y="0"/>
                <a:ext cx="6631621" cy="575273"/>
              </a:xfrm>
            </p:spPr>
            <p:txBody>
              <a:bodyPr>
                <a:normAutofit/>
              </a:bodyPr>
              <a:lstStyle/>
              <a:p>
                <a:r>
                  <a:rPr lang="en-US" sz="2500" dirty="0"/>
                  <a:t>Week 5 - Trigger Lines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5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25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500" dirty="0"/>
                  <a:t> Excited State 2595)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A9C577-21E1-6435-A797-F18789B63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2" y="0"/>
                <a:ext cx="6631621" cy="5752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771473A-3EF4-996A-4CFE-8E674659D4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8"/>
          <a:stretch/>
        </p:blipFill>
        <p:spPr>
          <a:xfrm>
            <a:off x="2927540" y="575273"/>
            <a:ext cx="6336916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4296792" cy="710214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Quick Recap of My Project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B0CFA8-3B15-F003-4785-3A4F2E029420}"/>
                  </a:ext>
                </a:extLst>
              </p:cNvPr>
              <p:cNvSpPr txBox="1"/>
              <p:nvPr/>
            </p:nvSpPr>
            <p:spPr>
              <a:xfrm>
                <a:off x="142042" y="710215"/>
                <a:ext cx="10644327" cy="9716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b="0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LHCb recently presented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b="0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Ratio of the semi-leptonic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− 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e>
                    </m:acc>
                  </m:oMath>
                </a14:m>
                <a:endParaRPr lang="en-US" b="0" i="0" dirty="0">
                  <a:effectLst/>
                  <a:latin typeface="Times New Roman" panose="02020603050405020304" pitchFamily="18" charset="0"/>
                </a:endParaRP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</m:sup>
                        </m:sSup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=(1.5±0.16+0.25+0.23)%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lepton was reconstructed in the hadronic decay to three charged pions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B0CFA8-3B15-F003-4785-3A4F2E029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42" y="710215"/>
                <a:ext cx="10644327" cy="971676"/>
              </a:xfrm>
              <a:prstGeom prst="rect">
                <a:avLst/>
              </a:prstGeom>
              <a:blipFill>
                <a:blip r:embed="rId4"/>
                <a:stretch>
                  <a:fillRect l="-401" t="-2516"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88B51F8-DD8B-F8C6-415F-12DCCF3F9915}"/>
              </a:ext>
            </a:extLst>
          </p:cNvPr>
          <p:cNvSpPr txBox="1"/>
          <p:nvPr/>
        </p:nvSpPr>
        <p:spPr>
          <a:xfrm>
            <a:off x="142042" y="1681891"/>
            <a:ext cx="1562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HOWEVER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9CA7CD-F23E-14FF-90EB-23F3B34D265D}"/>
                  </a:ext>
                </a:extLst>
              </p:cNvPr>
              <p:cNvSpPr txBox="1"/>
              <p:nvPr/>
            </p:nvSpPr>
            <p:spPr>
              <a:xfrm>
                <a:off x="142041" y="2148396"/>
                <a:ext cx="11878323" cy="2094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are also other semi-leptonic decays that offer interesting observables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Such as,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(2595)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(2625)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excited state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understand these measurements, it is of paramount importance that we understand the hadronic channels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Also, will understand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latter decay modes represent a significant background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 but would also represent the first observation of them… (hint… hint… we have the data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)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9CA7CD-F23E-14FF-90EB-23F3B34D2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41" y="2148396"/>
                <a:ext cx="11878323" cy="2094804"/>
              </a:xfrm>
              <a:prstGeom prst="rect">
                <a:avLst/>
              </a:prstGeom>
              <a:blipFill>
                <a:blip r:embed="rId5"/>
                <a:stretch>
                  <a:fillRect l="-308" t="-1453" r="-821" b="-3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443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6498454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Week 6 – Applying Selection on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05458"/>
            <a:ext cx="9755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Using 2016 &amp; 2017 Data and Trimming Down the Background with </a:t>
            </a:r>
            <a:r>
              <a:rPr lang="en-US" sz="2000" b="1" dirty="0" err="1"/>
              <a:t>Rotondo</a:t>
            </a:r>
            <a:r>
              <a:rPr lang="en-US" sz="2000" b="1" dirty="0"/>
              <a:t> Selection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33DB4A2-80FF-6D56-0131-C35A46A4E0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571925"/>
              </p:ext>
            </p:extLst>
          </p:nvPr>
        </p:nvGraphicFramePr>
        <p:xfrm>
          <a:off x="2768176" y="1076200"/>
          <a:ext cx="6655647" cy="5176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447" imgH="3360171" progId="Acrobat.Document.DC">
                  <p:embed/>
                </p:oleObj>
              </mc:Choice>
              <mc:Fallback>
                <p:oleObj name="Acrobat Document" r:id="rId4" imgW="4320447" imgH="336017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68176" y="1076200"/>
                        <a:ext cx="6655647" cy="51763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E603CA13-5D14-2371-A84E-1517689A62EE}"/>
              </a:ext>
            </a:extLst>
          </p:cNvPr>
          <p:cNvGrpSpPr/>
          <p:nvPr/>
        </p:nvGrpSpPr>
        <p:grpSpPr>
          <a:xfrm>
            <a:off x="4376433" y="3550708"/>
            <a:ext cx="1015200" cy="952920"/>
            <a:chOff x="4376433" y="3550708"/>
            <a:chExt cx="1015200" cy="952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D68D115F-2029-9340-E9FC-7AF9A21DE51A}"/>
                    </a:ext>
                  </a:extLst>
                </p14:cNvPr>
                <p14:cNvContentPartPr/>
                <p14:nvPr/>
              </p14:nvContentPartPr>
              <p14:xfrm>
                <a:off x="4376433" y="3550708"/>
                <a:ext cx="907560" cy="95292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D68D115F-2029-9340-E9FC-7AF9A21DE51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367433" y="3542068"/>
                  <a:ext cx="925200" cy="9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FAD0D82-6608-2233-B6EE-CDA58B17B330}"/>
                    </a:ext>
                  </a:extLst>
                </p14:cNvPr>
                <p14:cNvContentPartPr/>
                <p14:nvPr/>
              </p14:nvContentPartPr>
              <p14:xfrm>
                <a:off x="5246193" y="4363228"/>
                <a:ext cx="145440" cy="13824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FAD0D82-6608-2233-B6EE-CDA58B17B33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237193" y="4354228"/>
                  <a:ext cx="163080" cy="155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FE02C2-B22B-34F6-4251-28F201C000D1}"/>
                  </a:ext>
                </a:extLst>
              </p:cNvPr>
              <p:cNvSpPr txBox="1"/>
              <p:nvPr/>
            </p:nvSpPr>
            <p:spPr>
              <a:xfrm>
                <a:off x="3863439" y="3229216"/>
                <a:ext cx="10259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(2595)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FE02C2-B22B-34F6-4251-28F201C00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439" y="3229216"/>
                <a:ext cx="1025987" cy="276999"/>
              </a:xfrm>
              <a:prstGeom prst="rect">
                <a:avLst/>
              </a:prstGeom>
              <a:blipFill>
                <a:blip r:embed="rId10"/>
                <a:stretch>
                  <a:fillRect l="-5357" t="-4444" r="-8333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2E900FEF-1EFF-763B-9B27-5EE1B3DDD02F}"/>
                  </a:ext>
                </a:extLst>
              </p14:cNvPr>
              <p14:cNvContentPartPr/>
              <p14:nvPr/>
            </p14:nvContentPartPr>
            <p14:xfrm>
              <a:off x="7047633" y="3496708"/>
              <a:ext cx="826920" cy="34740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2E900FEF-1EFF-763B-9B27-5EE1B3DDD02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038633" y="3487708"/>
                <a:ext cx="844560" cy="36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1D79FDA-540A-2894-20B4-542520210E7C}"/>
                  </a:ext>
                </a:extLst>
              </p:cNvPr>
              <p:cNvSpPr txBox="1"/>
              <p:nvPr/>
            </p:nvSpPr>
            <p:spPr>
              <a:xfrm>
                <a:off x="6789582" y="3152001"/>
                <a:ext cx="10259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(2625)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1D79FDA-540A-2894-20B4-542520210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582" y="3152001"/>
                <a:ext cx="1025987" cy="276999"/>
              </a:xfrm>
              <a:prstGeom prst="rect">
                <a:avLst/>
              </a:prstGeom>
              <a:blipFill>
                <a:blip r:embed="rId13"/>
                <a:stretch>
                  <a:fillRect l="-5357" t="-2174" r="-8333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8285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829451" cy="710214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Week 6 – Creating a Script (1)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05458"/>
            <a:ext cx="9755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Using 2016 &amp; 2017 Data and Trimming Down the Background with </a:t>
            </a:r>
            <a:r>
              <a:rPr lang="en-US" sz="2000" b="1" dirty="0" err="1"/>
              <a:t>Rotondo</a:t>
            </a:r>
            <a:r>
              <a:rPr lang="en-US" sz="2000" b="1" dirty="0"/>
              <a:t> Selection</a:t>
            </a:r>
          </a:p>
          <a:p>
            <a:r>
              <a:rPr lang="en-US" sz="2000" b="1" dirty="0"/>
              <a:t>- Created script that creates all histograms or a specific one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3428E952-462F-C082-7529-EFC5466B7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951206"/>
            <a:ext cx="11887200" cy="182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96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829451" cy="710214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Week 6 – Creating a Script (2)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2B82921-0C81-CC75-CF87-335A72CE6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58" y="864680"/>
            <a:ext cx="11322283" cy="1860765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7EFB7B7F-5422-1E1A-D7F5-92210F730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9393" y="2879910"/>
            <a:ext cx="4923371" cy="306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639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829451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Week 6 – All Data Plots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334515C-5126-C6F4-65A6-8AFDBC120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210851"/>
              </p:ext>
            </p:extLst>
          </p:nvPr>
        </p:nvGraphicFramePr>
        <p:xfrm>
          <a:off x="477738" y="710216"/>
          <a:ext cx="3355935" cy="2610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4320447" imgH="3360171" progId="Acrobat.Document.DC">
                  <p:embed/>
                </p:oleObj>
              </mc:Choice>
              <mc:Fallback>
                <p:oleObj name="Acrobat Document" r:id="rId4" imgW="4320447" imgH="3360171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33DB4A2-80FF-6D56-0131-C35A46A4E0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738" y="710216"/>
                        <a:ext cx="3355935" cy="2610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DE4C5A3-7FBE-A5F3-8553-48BBF8ABC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809582"/>
              </p:ext>
            </p:extLst>
          </p:nvPr>
        </p:nvGraphicFramePr>
        <p:xfrm>
          <a:off x="4418032" y="710212"/>
          <a:ext cx="3355935" cy="2610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447" imgH="3360171" progId="Acrobat.Document.DC">
                  <p:embed/>
                </p:oleObj>
              </mc:Choice>
              <mc:Fallback>
                <p:oleObj name="Acrobat Document" r:id="rId6" imgW="4320447" imgH="336017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18032" y="710212"/>
                        <a:ext cx="3355935" cy="2610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F987A40-A0DF-C54B-4803-A6E83766A8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284347"/>
              </p:ext>
            </p:extLst>
          </p:nvPr>
        </p:nvGraphicFramePr>
        <p:xfrm>
          <a:off x="8358327" y="710213"/>
          <a:ext cx="3355935" cy="2610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320447" imgH="3360171" progId="Acrobat.Document.DC">
                  <p:embed/>
                </p:oleObj>
              </mc:Choice>
              <mc:Fallback>
                <p:oleObj name="Acrobat Document" r:id="rId8" imgW="4320447" imgH="336017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58327" y="710213"/>
                        <a:ext cx="3355935" cy="2610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06E21C9-0D24-4E33-43A7-D2A19E4ABB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574042"/>
              </p:ext>
            </p:extLst>
          </p:nvPr>
        </p:nvGraphicFramePr>
        <p:xfrm>
          <a:off x="2681032" y="3892857"/>
          <a:ext cx="3243155" cy="2522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4320447" imgH="3360171" progId="Acrobat.Document.DC">
                  <p:embed/>
                </p:oleObj>
              </mc:Choice>
              <mc:Fallback>
                <p:oleObj name="Acrobat Document" r:id="rId10" imgW="4320447" imgH="336017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81032" y="3892857"/>
                        <a:ext cx="3243155" cy="2522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A2D39BD-FF39-DDFD-5924-B9A15813B4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435414"/>
              </p:ext>
            </p:extLst>
          </p:nvPr>
        </p:nvGraphicFramePr>
        <p:xfrm>
          <a:off x="6536571" y="3892857"/>
          <a:ext cx="3243155" cy="2522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2" imgW="4320447" imgH="3360171" progId="Acrobat.Document.DC">
                  <p:embed/>
                </p:oleObj>
              </mc:Choice>
              <mc:Fallback>
                <p:oleObj name="Acrobat Document" r:id="rId12" imgW="4320447" imgH="336017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36571" y="3892857"/>
                        <a:ext cx="3243155" cy="2522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63FECBD-FA4F-DC8C-2D7F-B9C1899A6514}"/>
              </a:ext>
            </a:extLst>
          </p:cNvPr>
          <p:cNvSpPr txBox="1"/>
          <p:nvPr/>
        </p:nvSpPr>
        <p:spPr>
          <a:xfrm>
            <a:off x="1596457" y="3320247"/>
            <a:ext cx="122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DeltaM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CF25EF-2AEF-D89F-73DC-877BC2FE43F4}"/>
                  </a:ext>
                </a:extLst>
              </p:cNvPr>
              <p:cNvSpPr txBox="1"/>
              <p:nvPr/>
            </p:nvSpPr>
            <p:spPr>
              <a:xfrm>
                <a:off x="5717175" y="3338859"/>
                <a:ext cx="1225119" cy="382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𝑀𝑎𝑠𝑠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CF25EF-2AEF-D89F-73DC-877BC2FE4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175" y="3338859"/>
                <a:ext cx="1225119" cy="382028"/>
              </a:xfrm>
              <a:prstGeom prst="rect">
                <a:avLst/>
              </a:prstGeom>
              <a:blipFill>
                <a:blip r:embed="rId14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95E152-C7CB-DE8F-4AD8-C63E346683ED}"/>
                  </a:ext>
                </a:extLst>
              </p:cNvPr>
              <p:cNvSpPr txBox="1"/>
              <p:nvPr/>
            </p:nvSpPr>
            <p:spPr>
              <a:xfrm>
                <a:off x="9527175" y="3307551"/>
                <a:ext cx="12251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𝑀𝑎𝑠𝑠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95E152-C7CB-DE8F-4AD8-C63E34668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175" y="3307551"/>
                <a:ext cx="1225119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91272C-3DC3-FE43-ECAB-64633A45C95D}"/>
                  </a:ext>
                </a:extLst>
              </p:cNvPr>
              <p:cNvSpPr txBox="1"/>
              <p:nvPr/>
            </p:nvSpPr>
            <p:spPr>
              <a:xfrm>
                <a:off x="6095999" y="6380529"/>
                <a:ext cx="4212322" cy="4072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0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2455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, 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𝑃𝐷𝐺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91272C-3DC3-FE43-ECAB-64633A45C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6380529"/>
                <a:ext cx="4212322" cy="40722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7F5FFE-153C-2F8D-061C-0B2E44D29D5F}"/>
                  </a:ext>
                </a:extLst>
              </p:cNvPr>
              <p:cNvSpPr txBox="1"/>
              <p:nvPr/>
            </p:nvSpPr>
            <p:spPr>
              <a:xfrm>
                <a:off x="2324250" y="6393225"/>
                <a:ext cx="4212321" cy="4072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cs typeface="Calibri Light"/>
                              </a:rPr>
                              <m:t>Σ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++</m:t>
                            </m:r>
                          </m:sup>
                        </m:sSubSup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2455</m:t>
                            </m:r>
                          </m:e>
                        </m:d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+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(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cs typeface="Calibri Light"/>
                          </a:rPr>
                          <m:t>Λ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𝑐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,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𝑃𝐷𝐺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) </m:t>
                    </m:r>
                  </m:oMath>
                </a14:m>
                <a:r>
                  <a:rPr lang="en-US" sz="1800" dirty="0">
                    <a:cs typeface="Calibri Light"/>
                  </a:rPr>
                  <a:t> </a:t>
                </a:r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7F5FFE-153C-2F8D-061C-0B2E44D29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250" y="6393225"/>
                <a:ext cx="4212321" cy="407227"/>
              </a:xfrm>
              <a:prstGeom prst="rect">
                <a:avLst/>
              </a:prstGeom>
              <a:blipFill>
                <a:blip r:embed="rId17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6352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3187083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Future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834D158-20CF-9B75-C52C-74C242E8F5C0}"/>
                  </a:ext>
                </a:extLst>
              </p:cNvPr>
              <p:cNvSpPr txBox="1"/>
              <p:nvPr/>
            </p:nvSpPr>
            <p:spPr>
              <a:xfrm>
                <a:off x="346229" y="807868"/>
                <a:ext cx="9099612" cy="958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/>
                  <a:t>Create a better selection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Obtain Branching Ratio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Create two </a:t>
                </a:r>
                <a:r>
                  <a:rPr lang="en-US" dirty="0" err="1"/>
                  <a:t>Briet-Wigners</a:t>
                </a:r>
                <a:r>
                  <a:rPr lang="en-US" dirty="0"/>
                  <a:t> and a convoluted threshold to fit </a:t>
                </a:r>
                <a:r>
                  <a:rPr lang="en-US" dirty="0" err="1"/>
                  <a:t>DeltaM</a:t>
                </a:r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834D158-20CF-9B75-C52C-74C242E8F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29" y="807868"/>
                <a:ext cx="9099612" cy="958980"/>
              </a:xfrm>
              <a:prstGeom prst="rect">
                <a:avLst/>
              </a:prstGeom>
              <a:blipFill>
                <a:blip r:embed="rId4"/>
                <a:stretch>
                  <a:fillRect l="-469" t="-3822" b="-9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9217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1562470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Week 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100FD2-0511-4BED-BC22-BB7EF582ACD2}"/>
                  </a:ext>
                </a:extLst>
              </p:cNvPr>
              <p:cNvSpPr txBox="1"/>
              <p:nvPr/>
            </p:nvSpPr>
            <p:spPr>
              <a:xfrm>
                <a:off x="1825693" y="3095428"/>
                <a:ext cx="2601158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2625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(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cs typeface="Calibri Light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)</m:t>
                    </m:r>
                  </m:oMath>
                </a14:m>
                <a:r>
                  <a:rPr lang="en-US" sz="1800" dirty="0">
                    <a:cs typeface="Calibri Light"/>
                  </a:rPr>
                  <a:t> </a:t>
                </a:r>
                <a:endParaRPr lang="en-US" sz="18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100FD2-0511-4BED-BC22-BB7EF582A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5693" y="3095428"/>
                <a:ext cx="2601158" cy="404983"/>
              </a:xfrm>
              <a:prstGeom prst="rect">
                <a:avLst/>
              </a:prstGeom>
              <a:blipFill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288E63-6430-7FC0-C9C0-78D1C2A023CE}"/>
                  </a:ext>
                </a:extLst>
              </p:cNvPr>
              <p:cNvSpPr txBox="1"/>
              <p:nvPr/>
            </p:nvSpPr>
            <p:spPr>
              <a:xfrm>
                <a:off x="152400" y="605458"/>
                <a:ext cx="1188720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Using Monte Carlo Data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Adapting code my supervisor gave me fit </a:t>
                </a:r>
                <a:r>
                  <a:rPr lang="en-US" sz="2000" b="1" dirty="0" err="1"/>
                  <a:t>DeltaM</a:t>
                </a:r>
                <a:r>
                  <a:rPr lang="en-US" sz="2000" b="1" dirty="0"/>
                  <a:t> for both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b="1" dirty="0"/>
                  <a:t> excited states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Used </a:t>
                </a:r>
                <a:r>
                  <a:rPr lang="en-US" sz="2000" b="1" dirty="0" err="1"/>
                  <a:t>RooBreitWigner</a:t>
                </a:r>
                <a:r>
                  <a:rPr lang="en-US" sz="2000" b="1" dirty="0"/>
                  <a:t> Class Reference to fit signal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Tried convoluting a step function with a gaussian function to generate threshold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This was not working due to some ROOT errors (most likely something to do with the compilation of ROOT)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Instead, we used the DstD0BG Class Reference method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This step was most important because it is crucial to obtaining results with the actual data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288E63-6430-7FC0-C9C0-78D1C2A02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05458"/>
                <a:ext cx="11887200" cy="2246769"/>
              </a:xfrm>
              <a:prstGeom prst="rect">
                <a:avLst/>
              </a:prstGeom>
              <a:blipFill>
                <a:blip r:embed="rId5"/>
                <a:stretch>
                  <a:fillRect l="-513" t="-1355" r="-205" b="-3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9CB6BE5-B498-1FE3-371B-E29D83AD23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640" y="3530963"/>
            <a:ext cx="5329265" cy="3145045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D06440D-AC66-89E5-3737-D402926F99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0075" y="3530963"/>
            <a:ext cx="5329265" cy="31450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6100E7-B85C-CCF1-73E6-E71276509D6A}"/>
                  </a:ext>
                </a:extLst>
              </p:cNvPr>
              <p:cNvSpPr txBox="1"/>
              <p:nvPr/>
            </p:nvSpPr>
            <p:spPr>
              <a:xfrm>
                <a:off x="7694128" y="3124545"/>
                <a:ext cx="2601158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595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(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cs typeface="Calibri Light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  <a:cs typeface="Calibri Light"/>
                      </a:rPr>
                      <m:t>)</m:t>
                    </m:r>
                  </m:oMath>
                </a14:m>
                <a:r>
                  <a:rPr lang="en-US" sz="1800" dirty="0">
                    <a:cs typeface="Calibri Light"/>
                  </a:rPr>
                  <a:t> </a:t>
                </a:r>
                <a:endParaRPr lang="en-US" sz="1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6100E7-B85C-CCF1-73E6-E71276509D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128" y="3124545"/>
                <a:ext cx="2601158" cy="404983"/>
              </a:xfrm>
              <a:prstGeom prst="rect">
                <a:avLst/>
              </a:prstGeom>
              <a:blipFill>
                <a:blip r:embed="rId8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008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3027284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Week 4 </a:t>
            </a:r>
            <a:r>
              <a:rPr lang="en-US" sz="3200" b="1" dirty="0" err="1"/>
              <a:t>cont</a:t>
            </a:r>
            <a:r>
              <a:rPr lang="en-US" sz="3200" b="1" dirty="0"/>
              <a:t>…(2)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288E63-6430-7FC0-C9C0-78D1C2A023CE}"/>
                  </a:ext>
                </a:extLst>
              </p:cNvPr>
              <p:cNvSpPr txBox="1"/>
              <p:nvPr/>
            </p:nvSpPr>
            <p:spPr>
              <a:xfrm>
                <a:off x="152400" y="643695"/>
                <a:ext cx="11887200" cy="1365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Using Monte Carlo Data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b="1" dirty="0"/>
                  <a:t>Did the same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2455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Calibri Light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,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𝑃𝐷𝐺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000" dirty="0">
                    <a:cs typeface="Calibri Ligh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Calibri Light"/>
                              </a:rPr>
                              <m:t>Σ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  <m:t>++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  <m:t>2455</m:t>
                            </m:r>
                          </m:e>
                        </m:d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(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Calibri Light"/>
                          </a:rPr>
                          <m:t>Λ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  <m:t>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  <m:t>𝑃𝐷𝐺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  <a:cs typeface="Calibri Light"/>
                      </a:rPr>
                      <m:t>) </m:t>
                    </m:r>
                  </m:oMath>
                </a14:m>
                <a:r>
                  <a:rPr lang="en-US" sz="2000" dirty="0">
                    <a:cs typeface="Calibri Light"/>
                  </a:rPr>
                  <a:t> </a:t>
                </a:r>
                <a:endParaRPr lang="en-US" sz="2000" b="1" dirty="0"/>
              </a:p>
              <a:p>
                <a:pPr marL="342900" indent="-342900">
                  <a:buFontTx/>
                  <a:buChar char="-"/>
                </a:pPr>
                <a:endParaRPr lang="en-US" sz="2000" b="1" dirty="0"/>
              </a:p>
              <a:p>
                <a:pPr marL="342900" indent="-342900">
                  <a:buFontTx/>
                  <a:buChar char="-"/>
                </a:pPr>
                <a:endParaRPr lang="en-US" sz="2000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288E63-6430-7FC0-C9C0-78D1C2A02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43695"/>
                <a:ext cx="11887200" cy="1365567"/>
              </a:xfrm>
              <a:prstGeom prst="rect">
                <a:avLst/>
              </a:prstGeom>
              <a:blipFill>
                <a:blip r:embed="rId4"/>
                <a:stretch>
                  <a:fillRect l="-513" t="-2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F04356B9-695A-C2BD-AB46-9B451634C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057" y="2931205"/>
            <a:ext cx="5266456" cy="3138202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5506232D-BC62-8D39-A11B-72ACCD56D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780" y="2931205"/>
            <a:ext cx="5300581" cy="31382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025585-B4EF-14DF-0585-097F582B051B}"/>
                  </a:ext>
                </a:extLst>
              </p:cNvPr>
              <p:cNvSpPr txBox="1"/>
              <p:nvPr/>
            </p:nvSpPr>
            <p:spPr>
              <a:xfrm>
                <a:off x="7057749" y="2449342"/>
                <a:ext cx="3977195" cy="4072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cs typeface="Calibri Light"/>
                              </a:rPr>
                              <m:t>Σ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++</m:t>
                            </m:r>
                          </m:sup>
                        </m:sSubSup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2455</m:t>
                            </m:r>
                          </m:e>
                        </m:d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−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cs typeface="Calibri Light"/>
                              </a:rPr>
                              <m:t>Λ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cs typeface="Calibri Light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+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𝑚</m:t>
                    </m:r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(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cs typeface="Calibri Light"/>
                          </a:rPr>
                          <m:t>Λ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𝑐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,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𝑃𝐷𝐺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cs typeface="Calibri Light"/>
                          </a:rPr>
                          <m:t>+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  <a:cs typeface="Calibri Light"/>
                      </a:rPr>
                      <m:t>) </m:t>
                    </m:r>
                  </m:oMath>
                </a14:m>
                <a:r>
                  <a:rPr lang="en-US" sz="1800" dirty="0">
                    <a:cs typeface="Calibri Light"/>
                  </a:rPr>
                  <a:t> </a:t>
                </a:r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025585-B4EF-14DF-0585-097F582B0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49" y="2449342"/>
                <a:ext cx="3977195" cy="407227"/>
              </a:xfrm>
              <a:prstGeom prst="rect">
                <a:avLst/>
              </a:prstGeom>
              <a:blipFill>
                <a:blip r:embed="rId7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AF07B0-744B-4466-A060-CF84CC15DA85}"/>
                  </a:ext>
                </a:extLst>
              </p:cNvPr>
              <p:cNvSpPr txBox="1"/>
              <p:nvPr/>
            </p:nvSpPr>
            <p:spPr>
              <a:xfrm>
                <a:off x="-26633" y="2449342"/>
                <a:ext cx="6107836" cy="4072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0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2455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cs typeface="Calibri Light"/>
                        </a:rPr>
                        <m:t>𝑚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Calibri Light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𝑐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, 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𝑃𝐷𝐺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Calibri Light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AF07B0-744B-4466-A060-CF84CC15D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633" y="2449342"/>
                <a:ext cx="6107836" cy="40722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0521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606D-E560-4820-9C3E-3B881D30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3027284" cy="710214"/>
          </a:xfrm>
        </p:spPr>
        <p:txBody>
          <a:bodyPr>
            <a:normAutofit/>
          </a:bodyPr>
          <a:lstStyle/>
          <a:p>
            <a:r>
              <a:rPr lang="en-US" sz="3200" b="1" dirty="0"/>
              <a:t>Week 4 </a:t>
            </a:r>
            <a:r>
              <a:rPr lang="en-US" sz="3200" b="1" dirty="0" err="1"/>
              <a:t>cont</a:t>
            </a:r>
            <a:r>
              <a:rPr lang="en-US" sz="3200" b="1" dirty="0"/>
              <a:t>…(3)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43695"/>
            <a:ext cx="1188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Snippet of the code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F766BECE-4215-6556-50D6-E22BA0EB9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750" y="997638"/>
            <a:ext cx="1009650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7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6933459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(1)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6933459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0288E63-6430-7FC0-C9C0-78D1C2A023CE}"/>
              </a:ext>
            </a:extLst>
          </p:cNvPr>
          <p:cNvSpPr txBox="1"/>
          <p:nvPr/>
        </p:nvSpPr>
        <p:spPr>
          <a:xfrm>
            <a:off x="152400" y="605458"/>
            <a:ext cx="1188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Still Using Monte Carlo Data and Trimming Down the Background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Was given by my advisors a selection to add into the plots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This selection was from Pietro Argenton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Wanted to check efficiencies for Monte Carlo Data</a:t>
            </a:r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/>
              <p:nvPr/>
            </p:nvSpPr>
            <p:spPr>
              <a:xfrm>
                <a:off x="1196269" y="2014692"/>
                <a:ext cx="5231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Specific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2625)</a:t>
                </a: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269" y="2014692"/>
                <a:ext cx="5231164" cy="369332"/>
              </a:xfrm>
              <a:prstGeom prst="rect">
                <a:avLst/>
              </a:prstGeom>
              <a:blipFill>
                <a:blip r:embed="rId5"/>
                <a:stretch>
                  <a:fillRect l="-932" t="-8197" r="-3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4369DCF3-0804-6EA2-036E-5BA8EC34A2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83" y="2384024"/>
            <a:ext cx="5875538" cy="4261647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BCDC91-0DFF-3B43-F51C-6E8EB1E52419}"/>
              </a:ext>
            </a:extLst>
          </p:cNvPr>
          <p:cNvSpPr txBox="1"/>
          <p:nvPr/>
        </p:nvSpPr>
        <p:spPr>
          <a:xfrm>
            <a:off x="7380304" y="575934"/>
            <a:ext cx="481169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Tuple-&gt;Draw("</a:t>
            </a:r>
            <a:r>
              <a:rPr lang="en-US" dirty="0" err="1"/>
              <a:t>DeltaM</a:t>
            </a:r>
            <a:r>
              <a:rPr lang="en-US" dirty="0"/>
              <a:t>", "</a:t>
            </a:r>
            <a:r>
              <a:rPr lang="en-US" dirty="0" err="1"/>
              <a:t>DeltaM</a:t>
            </a:r>
            <a:r>
              <a:rPr lang="en-US" dirty="0"/>
              <a:t>&lt;500 &amp;&amp; abs(</a:t>
            </a:r>
            <a:r>
              <a:rPr lang="en-US" dirty="0" err="1"/>
              <a:t>D_s_TRUEID</a:t>
            </a:r>
            <a:r>
              <a:rPr lang="en-US" dirty="0"/>
              <a:t>)&lt;1000 &amp;&amp; </a:t>
            </a:r>
            <a:r>
              <a:rPr lang="en-US" dirty="0" err="1"/>
              <a:t>D_s_M</a:t>
            </a:r>
            <a:r>
              <a:rPr lang="en-US" dirty="0"/>
              <a:t>&gt;1900 &amp;&amp; abs(</a:t>
            </a:r>
            <a:r>
              <a:rPr lang="en-US" dirty="0" err="1"/>
              <a:t>lcstar_TRUEID</a:t>
            </a:r>
            <a:r>
              <a:rPr lang="en-US" dirty="0"/>
              <a:t>)==104124 &amp;&amp; abs(Lambda_b0_TRUEID)==5122 &amp;&amp; Lambda_c_ENDVERTEX_CHI2&lt;20 &amp;&amp; Lambda_b0_ENDVERTEX_CHI2&lt;15 &amp;&amp; Lambda_b0_DIRA_OWNPV&gt;0.999 &amp;&amp; </a:t>
            </a:r>
            <a:r>
              <a:rPr lang="en-US" dirty="0" err="1"/>
              <a:t>lc_p_ProbNNp</a:t>
            </a:r>
            <a:r>
              <a:rPr lang="en-US" dirty="0"/>
              <a:t>&gt;0.6 &amp;&amp; </a:t>
            </a:r>
            <a:r>
              <a:rPr lang="en-US" dirty="0" err="1"/>
              <a:t>lc_kaon_ProbNNk</a:t>
            </a:r>
            <a:r>
              <a:rPr lang="en-US" dirty="0"/>
              <a:t>&gt;0.6 &amp;&amp; </a:t>
            </a:r>
            <a:r>
              <a:rPr lang="en-US" dirty="0" err="1"/>
              <a:t>lc_pion_PIDK</a:t>
            </a:r>
            <a:r>
              <a:rPr lang="en-US" dirty="0"/>
              <a:t>&lt;2 &amp;&amp; </a:t>
            </a:r>
            <a:r>
              <a:rPr lang="en-US" dirty="0" err="1"/>
              <a:t>lc_p_PT</a:t>
            </a:r>
            <a:r>
              <a:rPr lang="en-US" dirty="0"/>
              <a:t>&gt;250 &amp;&amp; </a:t>
            </a:r>
            <a:r>
              <a:rPr lang="en-US" dirty="0" err="1"/>
              <a:t>lc_kaon_PT</a:t>
            </a:r>
            <a:r>
              <a:rPr lang="en-US" dirty="0"/>
              <a:t>&gt;250 &amp;&amp; </a:t>
            </a:r>
            <a:r>
              <a:rPr lang="en-US" dirty="0" err="1"/>
              <a:t>lc_pion_PT</a:t>
            </a:r>
            <a:r>
              <a:rPr lang="en-US" dirty="0"/>
              <a:t>&gt;250 &amp;&amp; lc_pion_IPCHI2_OWNPV&gt;9 &amp;&amp; lc_kaon_IPCHI2_OWNPV&gt;9 &amp;&amp; lc_p_IPCHI2_OWNPV&gt;9 &amp;&amp; </a:t>
            </a:r>
            <a:r>
              <a:rPr lang="en-US" dirty="0" err="1"/>
              <a:t>lc_p_ProbNNghost</a:t>
            </a:r>
            <a:r>
              <a:rPr lang="en-US" dirty="0"/>
              <a:t>&lt;.6 &amp;&amp; </a:t>
            </a:r>
            <a:r>
              <a:rPr lang="en-US" dirty="0" err="1"/>
              <a:t>lc_pion_ProbNNghost</a:t>
            </a:r>
            <a:r>
              <a:rPr lang="en-US" dirty="0"/>
              <a:t>&lt;.6 &amp;&amp; </a:t>
            </a:r>
            <a:r>
              <a:rPr lang="en-US" dirty="0" err="1"/>
              <a:t>lc_kaon_ProbNNghost</a:t>
            </a:r>
            <a:r>
              <a:rPr lang="en-US" dirty="0"/>
              <a:t>&lt;.6 &amp;&amp; </a:t>
            </a:r>
            <a:r>
              <a:rPr lang="en-US" dirty="0" err="1"/>
              <a:t>lcstar_pim_ProbNNpi</a:t>
            </a:r>
            <a:r>
              <a:rPr lang="en-US" dirty="0"/>
              <a:t>&gt;.2 &amp;&amp; </a:t>
            </a:r>
            <a:r>
              <a:rPr lang="en-US" dirty="0" err="1"/>
              <a:t>lcstar_pip_ProbNNpi</a:t>
            </a:r>
            <a:r>
              <a:rPr lang="en-US" dirty="0"/>
              <a:t>&gt;.2 &amp;&amp; D_s_pion0_ProbNNpi&gt;.4 &amp;&amp; D_s_pion1_ProbNNpi&gt;.4 &amp;&amp; D_s_pion2_ProbNNpi&gt;.4")</a:t>
            </a:r>
          </a:p>
        </p:txBody>
      </p:sp>
    </p:spTree>
    <p:extLst>
      <p:ext uri="{BB962C8B-B14F-4D97-AF65-F5344CB8AC3E}">
        <p14:creationId xmlns:p14="http://schemas.microsoft.com/office/powerpoint/2010/main" val="86386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7208667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(2)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7208667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38E4AAD4-0ECA-CDCB-C77D-288C25660A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96" y="1376041"/>
            <a:ext cx="5852008" cy="32172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C15599-0763-1D88-49CA-4C7515FFFCCF}"/>
              </a:ext>
            </a:extLst>
          </p:cNvPr>
          <p:cNvSpPr txBox="1"/>
          <p:nvPr/>
        </p:nvSpPr>
        <p:spPr>
          <a:xfrm>
            <a:off x="1741504" y="4740678"/>
            <a:ext cx="8708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Tuple-&gt;Draw("</a:t>
            </a:r>
            <a:r>
              <a:rPr lang="en-US" dirty="0" err="1"/>
              <a:t>DeltaM</a:t>
            </a:r>
            <a:r>
              <a:rPr lang="en-US" dirty="0"/>
              <a:t>", "</a:t>
            </a:r>
            <a:r>
              <a:rPr lang="en-US" dirty="0" err="1"/>
              <a:t>DeltaM</a:t>
            </a:r>
            <a:r>
              <a:rPr lang="en-US" dirty="0"/>
              <a:t>&lt;500 &amp;&amp; abs(</a:t>
            </a:r>
            <a:r>
              <a:rPr lang="en-US" dirty="0" err="1"/>
              <a:t>D_s_TRUEID</a:t>
            </a:r>
            <a:r>
              <a:rPr lang="en-US" dirty="0"/>
              <a:t>)&lt;1000 &amp;&amp; </a:t>
            </a:r>
            <a:r>
              <a:rPr lang="en-US" dirty="0" err="1"/>
              <a:t>D_s_M</a:t>
            </a:r>
            <a:r>
              <a:rPr lang="en-US" dirty="0"/>
              <a:t>&gt;1900 &amp;&amp; abs(</a:t>
            </a:r>
            <a:r>
              <a:rPr lang="en-US" dirty="0" err="1"/>
              <a:t>lcstar_TRUEID</a:t>
            </a:r>
            <a:r>
              <a:rPr lang="en-US" dirty="0"/>
              <a:t>)==104124 &amp;&amp; abs(Lambda_b0_TRUEID)==5122")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827260F-88D4-70C2-B397-C0C6A8BEDE28}"/>
                  </a:ext>
                </a:extLst>
              </p:cNvPr>
              <p:cNvSpPr txBox="1"/>
              <p:nvPr/>
            </p:nvSpPr>
            <p:spPr>
              <a:xfrm>
                <a:off x="3266983" y="1043939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:r>
                  <a:rPr lang="en-US" sz="1800" dirty="0" err="1"/>
                  <a:t>DeltaM</a:t>
                </a:r>
                <a:r>
                  <a:rPr lang="en-US" sz="1800" dirty="0"/>
                  <a:t> with MC Truths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2625)</a:t>
                </a:r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827260F-88D4-70C2-B397-C0C6A8BEDE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983" y="1043939"/>
                <a:ext cx="6107836" cy="369332"/>
              </a:xfrm>
              <a:prstGeom prst="rect">
                <a:avLst/>
              </a:prstGeom>
              <a:blipFill>
                <a:blip r:embed="rId6"/>
                <a:stretch>
                  <a:fillRect l="-89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311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10768614" cy="710214"/>
              </a:xfrm>
            </p:spPr>
            <p:txBody>
              <a:bodyPr>
                <a:normAutofit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𝟐𝟔𝟐𝟓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(3)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10768614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/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/>
                  <a:t>Obtaining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dirty="0"/>
                  <a:t>for this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b="1" dirty="0"/>
                  <a:t> Excited State 2625)</a:t>
                </a:r>
                <a:endParaRPr lang="en-US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099BD85-8F3A-1F77-C3E5-D4424443D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5" y="774122"/>
                <a:ext cx="6107836" cy="369332"/>
              </a:xfrm>
              <a:prstGeom prst="rect">
                <a:avLst/>
              </a:prstGeom>
              <a:blipFill>
                <a:blip r:embed="rId5"/>
                <a:stretch>
                  <a:fillRect l="-798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/>
              <p:nvPr/>
            </p:nvSpPr>
            <p:spPr>
              <a:xfrm>
                <a:off x="1036468" y="1379121"/>
                <a:ext cx="10119064" cy="11443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𝜖</m:t>
                          </m:r>
                        </m:e>
                        <m:sub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𝑃𝑆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 2625</m:t>
                          </m:r>
                        </m:sub>
                      </m:sSub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𝑆𝑒𝑙𝑒𝑐𝑡𝑖𝑜𝑛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𝑀𝐶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𝑇𝑟𝑢𝑡h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𝑇𝑜𝑡𝑎𝑙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𝐸𝑣𝑒𝑛𝑡𝑠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179</m:t>
                          </m:r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278</m:t>
                          </m:r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=0.64</m:t>
                      </m:r>
                    </m:oMath>
                  </m:oMathPara>
                </a14:m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AC0CE-6A7B-EC6F-700C-B127BE751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468" y="1379121"/>
                <a:ext cx="10119064" cy="11443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744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"/>
                <a:ext cx="6933459" cy="71021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200" b="1" dirty="0"/>
                  <a:t>Week 5 – Pietro Selection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32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b="1" dirty="0"/>
                  <a:t> (1)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3C606D-E560-4820-9C3E-3B881D30A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"/>
                <a:ext cx="6933459" cy="71021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/>
              <p:nvPr/>
            </p:nvSpPr>
            <p:spPr>
              <a:xfrm>
                <a:off x="983205" y="842839"/>
                <a:ext cx="5231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Plotting 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Specific Selection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/>
                  <a:t> Excited State 2595)</a:t>
                </a: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3BE93A-8EF2-233E-E5EC-B5035DCF0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205" y="842839"/>
                <a:ext cx="5231164" cy="369332"/>
              </a:xfrm>
              <a:prstGeom prst="rect">
                <a:avLst/>
              </a:prstGeom>
              <a:blipFill>
                <a:blip r:embed="rId5"/>
                <a:stretch>
                  <a:fillRect l="-932" t="-8197" r="-3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4369DCF3-0804-6EA2-036E-5BA8EC34A2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39" y="1298176"/>
            <a:ext cx="5875538" cy="4261647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BCDC91-0DFF-3B43-F51C-6E8EB1E52419}"/>
              </a:ext>
            </a:extLst>
          </p:cNvPr>
          <p:cNvSpPr txBox="1"/>
          <p:nvPr/>
        </p:nvSpPr>
        <p:spPr>
          <a:xfrm>
            <a:off x="7380304" y="575934"/>
            <a:ext cx="481169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Tuple-&gt;Draw("</a:t>
            </a:r>
            <a:r>
              <a:rPr lang="en-US" dirty="0" err="1"/>
              <a:t>DeltaM</a:t>
            </a:r>
            <a:r>
              <a:rPr lang="en-US" dirty="0"/>
              <a:t>", "</a:t>
            </a:r>
            <a:r>
              <a:rPr lang="en-US" dirty="0" err="1"/>
              <a:t>DeltaM</a:t>
            </a:r>
            <a:r>
              <a:rPr lang="en-US" dirty="0"/>
              <a:t>&lt;500 &amp;&amp; abs(</a:t>
            </a:r>
            <a:r>
              <a:rPr lang="en-US" dirty="0" err="1"/>
              <a:t>D_s_TRUEID</a:t>
            </a:r>
            <a:r>
              <a:rPr lang="en-US" dirty="0"/>
              <a:t>)&lt;1000 &amp;&amp; </a:t>
            </a:r>
            <a:r>
              <a:rPr lang="en-US" dirty="0" err="1"/>
              <a:t>D_s_M</a:t>
            </a:r>
            <a:r>
              <a:rPr lang="en-US" dirty="0"/>
              <a:t>&gt;1900 &amp;&amp; abs(</a:t>
            </a:r>
            <a:r>
              <a:rPr lang="en-US" dirty="0" err="1"/>
              <a:t>lcstar_TRUEID</a:t>
            </a:r>
            <a:r>
              <a:rPr lang="en-US" dirty="0"/>
              <a:t>)==</a:t>
            </a:r>
            <a:r>
              <a:rPr lang="en-US" b="1" dirty="0"/>
              <a:t>14122</a:t>
            </a:r>
            <a:r>
              <a:rPr lang="en-US" dirty="0"/>
              <a:t> &amp;&amp; abs(Lambda_b0_TRUEID)==5122 &amp;&amp; Lambda_c_ENDVERTEX_CHI2&lt;20 &amp;&amp; Lambda_b0_ENDVERTEX_CHI2&lt;15 &amp;&amp; Lambda_b0_DIRA_OWNPV&gt;0.999 &amp;&amp; </a:t>
            </a:r>
            <a:r>
              <a:rPr lang="en-US" dirty="0" err="1"/>
              <a:t>lc_p_ProbNNp</a:t>
            </a:r>
            <a:r>
              <a:rPr lang="en-US" dirty="0"/>
              <a:t>&gt;0.6 &amp;&amp; </a:t>
            </a:r>
            <a:r>
              <a:rPr lang="en-US" dirty="0" err="1"/>
              <a:t>lc_kaon_ProbNNk</a:t>
            </a:r>
            <a:r>
              <a:rPr lang="en-US" dirty="0"/>
              <a:t>&gt;0.6 &amp;&amp; </a:t>
            </a:r>
            <a:r>
              <a:rPr lang="en-US" dirty="0" err="1"/>
              <a:t>lc_pion_PIDK</a:t>
            </a:r>
            <a:r>
              <a:rPr lang="en-US" dirty="0"/>
              <a:t>&lt;2 &amp;&amp; </a:t>
            </a:r>
            <a:r>
              <a:rPr lang="en-US" dirty="0" err="1"/>
              <a:t>lc_p_PT</a:t>
            </a:r>
            <a:r>
              <a:rPr lang="en-US" dirty="0"/>
              <a:t>&gt;250 &amp;&amp; </a:t>
            </a:r>
            <a:r>
              <a:rPr lang="en-US" dirty="0" err="1"/>
              <a:t>lc_kaon_PT</a:t>
            </a:r>
            <a:r>
              <a:rPr lang="en-US" dirty="0"/>
              <a:t>&gt;250 &amp;&amp; </a:t>
            </a:r>
            <a:r>
              <a:rPr lang="en-US" dirty="0" err="1"/>
              <a:t>lc_pion_PT</a:t>
            </a:r>
            <a:r>
              <a:rPr lang="en-US" dirty="0"/>
              <a:t>&gt;250 &amp;&amp; lc_pion_IPCHI2_OWNPV&gt;9 &amp;&amp; lc_kaon_IPCHI2_OWNPV&gt;9 &amp;&amp; lc_p_IPCHI2_OWNPV&gt;9 &amp;&amp; </a:t>
            </a:r>
            <a:r>
              <a:rPr lang="en-US" dirty="0" err="1"/>
              <a:t>lc_p_ProbNNghost</a:t>
            </a:r>
            <a:r>
              <a:rPr lang="en-US" dirty="0"/>
              <a:t>&lt;.6 &amp;&amp; </a:t>
            </a:r>
            <a:r>
              <a:rPr lang="en-US" dirty="0" err="1"/>
              <a:t>lc_pion_ProbNNghost</a:t>
            </a:r>
            <a:r>
              <a:rPr lang="en-US" dirty="0"/>
              <a:t>&lt;.6 &amp;&amp; </a:t>
            </a:r>
            <a:r>
              <a:rPr lang="en-US" dirty="0" err="1"/>
              <a:t>lc_kaon_ProbNNghost</a:t>
            </a:r>
            <a:r>
              <a:rPr lang="en-US" dirty="0"/>
              <a:t>&lt;.6 &amp;&amp; </a:t>
            </a:r>
            <a:r>
              <a:rPr lang="en-US" dirty="0" err="1"/>
              <a:t>lcstar_pim_ProbNNpi</a:t>
            </a:r>
            <a:r>
              <a:rPr lang="en-US" dirty="0"/>
              <a:t>&gt;.2 &amp;&amp; </a:t>
            </a:r>
            <a:r>
              <a:rPr lang="en-US" dirty="0" err="1"/>
              <a:t>lcstar_pip_ProbNNpi</a:t>
            </a:r>
            <a:r>
              <a:rPr lang="en-US" dirty="0"/>
              <a:t>&gt;.2 &amp;&amp; D_s_pion0_ProbNNpi&gt;.4 &amp;&amp; D_s_pion1_ProbNNpi&gt;.4 &amp;&amp; D_s_pion2_ProbNNpi&gt;.4")</a:t>
            </a:r>
          </a:p>
        </p:txBody>
      </p:sp>
    </p:spTree>
    <p:extLst>
      <p:ext uri="{BB962C8B-B14F-4D97-AF65-F5344CB8AC3E}">
        <p14:creationId xmlns:p14="http://schemas.microsoft.com/office/powerpoint/2010/main" val="35668469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Override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0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2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3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4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5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6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7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8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19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2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20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3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4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5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6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7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8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ppt/theme/themeOverride9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{17454BB9-4853-4D31-8EF7-0AE611DEFEEA}tf00934815_win32</Template>
  <TotalTime>749</TotalTime>
  <Words>2002</Words>
  <Application>Microsoft Office PowerPoint</Application>
  <PresentationFormat>Widescreen</PresentationFormat>
  <Paragraphs>119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Avenir Next LT Pro</vt:lpstr>
      <vt:lpstr>Cambria Math</vt:lpstr>
      <vt:lpstr>Goudy Old Style</vt:lpstr>
      <vt:lpstr>Menlo</vt:lpstr>
      <vt:lpstr>Times New Roman</vt:lpstr>
      <vt:lpstr>Wingdings 2</vt:lpstr>
      <vt:lpstr>SlateVTI</vt:lpstr>
      <vt:lpstr>Adobe Acrobat Document</vt:lpstr>
      <vt:lpstr> Week 4 – Week 6</vt:lpstr>
      <vt:lpstr>Quick Recap of My Project</vt:lpstr>
      <vt:lpstr>Week 4</vt:lpstr>
      <vt:lpstr>Week 4 cont…(2)</vt:lpstr>
      <vt:lpstr>Week 4 cont…(3)</vt:lpstr>
      <vt:lpstr>Week 5 – Pietro Selection for Λ_c^+ (2625) (1)</vt:lpstr>
      <vt:lpstr>Week 5 – Pietro Selection for Λ_c^+ (2625) (2)</vt:lpstr>
      <vt:lpstr>Week 5 – Pietro Selection for Λ_c^+ (2625) (3)</vt:lpstr>
      <vt:lpstr>Week 5 – Pietro Selection for Λ_c^+ (2595) (1)</vt:lpstr>
      <vt:lpstr>Week 5 – Pietro Selection for Λ_c^+ (2595) (2)</vt:lpstr>
      <vt:lpstr>Week 5 – Pietro Selection for Λ_c^+ (2595) (3)</vt:lpstr>
      <vt:lpstr>Week 5 – Rotondo Selection for Λ_c^+ (2625) (1)</vt:lpstr>
      <vt:lpstr>Week 5 – Rotondo Selection for Λ_c^+ (2625) (2)</vt:lpstr>
      <vt:lpstr>Week 5 – Rotondo Selection for Λ_c^+ (2625) (3)</vt:lpstr>
      <vt:lpstr>Week 5 – Rotondo Selection for Λ_c^+ (2595) (1)</vt:lpstr>
      <vt:lpstr>Week 5 – Rotondo Selection for Λ_c^+ (2595) (2)</vt:lpstr>
      <vt:lpstr>Week 5 – Rotondo Selection for Λ_c^+ (2595) (3)</vt:lpstr>
      <vt:lpstr>Week 5 - Trigger Lines ( Λ_c^+ Excited State 2625)</vt:lpstr>
      <vt:lpstr>Week 5 - Trigger Lines ( Λ_c^+ Excited State 2595)</vt:lpstr>
      <vt:lpstr>Week 6 – Applying Selection on Data</vt:lpstr>
      <vt:lpstr>Week 6 – Creating a Script (1)</vt:lpstr>
      <vt:lpstr>Week 6 – Creating a Script (2)</vt:lpstr>
      <vt:lpstr>Week 6 – All Data Plots</vt:lpstr>
      <vt:lpstr>Future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Week 4 – Week 6</dc:title>
  <dc:creator>Sebastian Rocks</dc:creator>
  <cp:lastModifiedBy>Sebastian Rocks</cp:lastModifiedBy>
  <cp:revision>7</cp:revision>
  <dcterms:created xsi:type="dcterms:W3CDTF">2022-07-20T22:48:51Z</dcterms:created>
  <dcterms:modified xsi:type="dcterms:W3CDTF">2022-07-21T11:18:28Z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