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64" r:id="rId7"/>
    <p:sldId id="260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1882B5-3CE7-40BE-BC26-F727E2D6064B}" type="datetimeFigureOut">
              <a:rPr lang="en-US" smtClean="0"/>
              <a:t>7/21/2022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DCA49-007A-4EFC-82AD-DC084B77F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09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Pull vs. Push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DCA49-007A-4EFC-82AD-DC084B77F06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569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Two actions that need to happen: Exporting vs Collecting</a:t>
            </a:r>
          </a:p>
          <a:p>
            <a:endParaRPr lang="en-US" dirty="0"/>
          </a:p>
          <a:p>
            <a:r>
              <a:rPr lang="en-US" dirty="0"/>
              <a:t>How do I simulate a whole network on my machine??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DCA49-007A-4EFC-82AD-DC084B77F06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2645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Bash script – conductor</a:t>
            </a:r>
          </a:p>
          <a:p>
            <a:r>
              <a:rPr lang="en-US" dirty="0"/>
              <a:t>YAML – music in front of each musician</a:t>
            </a:r>
          </a:p>
          <a:p>
            <a:r>
              <a:rPr lang="en-US" dirty="0"/>
              <a:t>JSON – the different instruments?</a:t>
            </a:r>
          </a:p>
          <a:p>
            <a:r>
              <a:rPr lang="en-US" dirty="0"/>
              <a:t>HTTP – the actual sound notes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DCA49-007A-4EFC-82AD-DC084B77F06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16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Once I got the hang of containers and network simulation….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DCA49-007A-4EFC-82AD-DC084B77F06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22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How do I install the program set up I’m creating to other systems?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DCA49-007A-4EFC-82AD-DC084B77F06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574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 title="Page Number Shape">
            <a:extLst>
              <a:ext uri="{FF2B5EF4-FFF2-40B4-BE49-F238E27FC236}">
                <a16:creationId xmlns:a16="http://schemas.microsoft.com/office/drawing/2014/main" id="{DD4C4B28-6B4B-4445-8535-F516D74E4AA9}"/>
              </a:ext>
            </a:extLst>
          </p:cNvPr>
          <p:cNvSpPr/>
          <p:nvPr/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cxnSp>
        <p:nvCxnSpPr>
          <p:cNvPr id="12" name="Straight Connector 11" title="Verticle Rule Line">
            <a:extLst>
              <a:ext uri="{FF2B5EF4-FFF2-40B4-BE49-F238E27FC236}">
                <a16:creationId xmlns:a16="http://schemas.microsoft.com/office/drawing/2014/main" id="{0CB1C732-7193-4253-8746-850D090A6B4E}"/>
              </a:ext>
            </a:extLst>
          </p:cNvPr>
          <p:cNvCxnSpPr>
            <a:cxnSpLocks/>
          </p:cNvCxnSpPr>
          <p:nvPr/>
        </p:nvCxnSpPr>
        <p:spPr>
          <a:xfrm>
            <a:off x="758952" y="1280160"/>
            <a:ext cx="0" cy="557784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03AA199-952B-427F-A5BE-B97D25FD07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992" y="1143000"/>
            <a:ext cx="6720840" cy="3730752"/>
          </a:xfrm>
        </p:spPr>
        <p:txBody>
          <a:bodyPr anchor="t">
            <a:normAutofit/>
          </a:bodyPr>
          <a:lstStyle>
            <a:lvl1pPr algn="l">
              <a:defRPr sz="7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1AA393-A876-475F-A05B-1CCAB6C1F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8992" y="5010912"/>
            <a:ext cx="6720840" cy="704088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95621-D631-4F31-AEEF-C8574E507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286356" y="6007608"/>
            <a:ext cx="3143643" cy="365125"/>
          </a:xfrm>
        </p:spPr>
        <p:txBody>
          <a:bodyPr/>
          <a:lstStyle/>
          <a:p>
            <a:fld id="{53BEF823-48A5-43FC-BE03-E79964288B41}" type="datetimeFigureOut">
              <a:rPr lang="en-US" smtClean="0"/>
              <a:t>7/21/2022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5EE125-77AD-4E23-AFB7-C5CFDEAC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78991" y="6007608"/>
            <a:ext cx="672083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69682-B530-4F52-87B9-39464A093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8116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59FCF-ACDF-495D-ACFA-15FCAC9EA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3786E3-AB17-427E-8EF8-7FCB671A11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33B4E9-7A16-448C-8BE6-B14941A34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9212F5-5835-49FF-836F-5E3008A0E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9D492B-E5EE-4D24-A087-57D739CFA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8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A31E395-94BD-4E79-8E42-9CD4EB33CA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475542" y="758952"/>
            <a:ext cx="2954458" cy="49860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79AA8A4-66BC-4E80-ABE3-F533F82B8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8952" y="758952"/>
            <a:ext cx="7407586" cy="49860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A4EA6-6A1A-48ED-9D79-A438561C7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049B2BA-9250-4EBF-8820-10BDA5C1C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914475-55F3-4C46-BAE2-E4D93E9E3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84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351BD-5252-4168-A69E-C6864AE29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48EEE-19C9-493B-836D-73B9E4A0BE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FA6BFE-11ED-4FB4-9F65-508B5B0F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0F536E-BEFF-4E0D-B4EC-39DE28C67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EE02AF-6FE1-4972-BD48-A82499AD6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584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452EE-D9FC-4E51-9BFF-141F91923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051" y="2414016"/>
            <a:ext cx="10666949" cy="3099816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086C4-4949-4E7A-A182-6709496A1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1389888"/>
            <a:ext cx="10671048" cy="822960"/>
          </a:xfrm>
        </p:spPr>
        <p:txBody>
          <a:bodyPr anchor="ctr">
            <a:normAutofit/>
          </a:bodyPr>
          <a:lstStyle>
            <a:lvl1pPr marL="0" indent="0">
              <a:buNone/>
              <a:defRPr sz="2000" i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D12BC88-6A2B-4851-9568-23A4B74D9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82CFE5-65C3-4F46-9141-464545594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21B390-4E13-4481-AC02-FF126656C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4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0E02F8-47BB-4D30-8EFE-69C9222D9E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184648" y="758952"/>
            <a:ext cx="6245352" cy="22402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844D33-6BF0-4205-A542-8537E35159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4647" y="3273551"/>
            <a:ext cx="6245351" cy="2240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6953A83-D2BE-4015-8D64-BE93DDFE5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A849E67-05F9-4033-B033-74D6B8C8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AAC6AA-CFFB-438F-9327-DDB023E2E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A4960CB-ABA7-4442-AB15-FE444F23C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5967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348291-9C7D-407E-8D07-FA3A323EA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A192D2-8BA6-4A4D-814D-AD37A2A10A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90323" y="1377198"/>
            <a:ext cx="6239675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D4BC-C948-41C4-BA24-5D26147E1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84647" y="3319548"/>
            <a:ext cx="6245351" cy="548640"/>
          </a:xfrm>
        </p:spPr>
        <p:txBody>
          <a:bodyPr anchor="b"/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12E359C-F73D-4F1B-9F9A-6D62856710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84646" y="3932372"/>
            <a:ext cx="6245352" cy="182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76B63AE-38FF-40DD-A543-32DD98E6B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686C0EB-E082-4BAB-99E8-B42F3C28B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B3CB0152-BA1F-48C7-A66F-3ADB51C94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BD1C21B3-5CF6-415F-8295-EED3DF5C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47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470D5-4EB9-4410-A8AE-6D85F1923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887FB59-BA77-4864-B9E8-994851250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6F0BC0B-BA67-455B-B567-1473DF062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CF0BCF3-6FB5-4529-AA6A-A31467351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548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F1315B-6865-4A5A-91C1-B7533903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536720-08C7-43DE-8EB5-CAB52D0E9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2477AF-B012-491C-AE42-22DE1203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622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D183AC-72A9-43F5-A1B3-1D7A6A4C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758951"/>
            <a:ext cx="6245352" cy="47548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45592-52ED-4270-ACBB-BCC528DAC4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3" y="3815080"/>
            <a:ext cx="3831336" cy="169875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9A93518-F9B5-418F-9883-BEF8359B0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7B9FFE7-C4AB-425B-9B56-E412C7221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9231052-EBA8-4781-B28A-2FEA8BE52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DBF9E7-F686-4FA1-9BA5-69BDD014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301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7874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16CF06-B27C-4DC4-981D-38E31997BD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758951"/>
            <a:ext cx="6245352" cy="47548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76E66-2CB3-4F47-97F6-077C428183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8952" y="3794760"/>
            <a:ext cx="3831336" cy="1719072"/>
          </a:xfrm>
        </p:spPr>
        <p:txBody>
          <a:bodyPr>
            <a:normAutofit/>
          </a:bodyPr>
          <a:lstStyle>
            <a:lvl1pPr marL="0" indent="0">
              <a:buNone/>
              <a:defRPr sz="20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71414C9F-CBBD-4D5E-A831-BC0CDFEBC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58DC0C8-B580-442D-8DAC-4F0F869B1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B0D29E8-DFEE-49AB-83AF-85FF25252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EAAF1B-6B6E-4D37-8F57-E403C6371A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2926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02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 title="Page Number Shape">
            <a:extLst>
              <a:ext uri="{FF2B5EF4-FFF2-40B4-BE49-F238E27FC236}">
                <a16:creationId xmlns:a16="http://schemas.microsoft.com/office/drawing/2014/main" id="{72411438-92A5-42B0-9C54-EA4FB32ACB5E}"/>
              </a:ext>
            </a:extLst>
          </p:cNvPr>
          <p:cNvSpPr/>
          <p:nvPr/>
        </p:nvSpPr>
        <p:spPr bwMode="auto">
          <a:xfrm>
            <a:off x="11784011" y="5778801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56E4D8-47B6-4DEC-BD29-B3B6ED4CC7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758952"/>
            <a:ext cx="3831336" cy="47548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5D4C-4873-4052-A294-99CCB9421C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84648" y="758952"/>
            <a:ext cx="6245352" cy="47548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D62B3-3490-46B4-A10E-33FCE4A1FB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16952" y="6007608"/>
            <a:ext cx="38130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r"/>
            <a:fld id="{53BEF823-48A5-43FC-BE03-E79964288B41}" type="datetimeFigureOut">
              <a:rPr lang="en-US" smtClean="0"/>
              <a:pPr algn="r"/>
              <a:t>7/21/2022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4CB1-7D5F-4F52-9F99-7068F5819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58952" y="6007608"/>
            <a:ext cx="3831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1F9CC9-1431-4569-B2F1-D048149553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786616" y="6007608"/>
            <a:ext cx="411480" cy="365125"/>
          </a:xfrm>
          <a:prstGeom prst="rect">
            <a:avLst/>
          </a:prstGeom>
        </p:spPr>
        <p:txBody>
          <a:bodyPr vert="horz" lIns="45720" tIns="45720" rIns="45720" bIns="45720" rtlCol="0" anchor="ctr"/>
          <a:lstStyle>
            <a:lvl1pPr algn="r">
              <a:defRPr sz="900" b="1">
                <a:solidFill>
                  <a:schemeClr val="bg1"/>
                </a:solidFill>
              </a:defRPr>
            </a:lvl1pPr>
          </a:lstStyle>
          <a:p>
            <a:pPr algn="ctr"/>
            <a:fld id="{D79E6812-DF0E-4B88-AFAA-EAC7168F54C0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61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i="1" kern="1200" spc="1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8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82880" indent="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None/>
        <a:defRPr sz="14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" indent="-182880" algn="l" defTabSz="914400" rtl="0" eaLnBrk="1" latinLnBrk="0" hangingPunct="1">
        <a:lnSpc>
          <a:spcPct val="110000"/>
        </a:lnSpc>
        <a:spcBef>
          <a:spcPts val="400"/>
        </a:spcBef>
        <a:spcAft>
          <a:spcPts val="400"/>
        </a:spcAft>
        <a:buClrTx/>
        <a:buFont typeface="Arial" panose="020B0604020202020204" pitchFamily="34" charset="0"/>
        <a:buChar char="•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B6C017-E969-6D00-F96C-0B6E6F597C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8914" y="893935"/>
            <a:ext cx="5364937" cy="3339390"/>
          </a:xfrm>
        </p:spPr>
        <p:txBody>
          <a:bodyPr anchor="ctr">
            <a:normAutofit/>
          </a:bodyPr>
          <a:lstStyle/>
          <a:p>
            <a:r>
              <a:rPr lang="en-US" sz="5600" dirty="0" err="1"/>
              <a:t>CERNbox</a:t>
            </a:r>
            <a:r>
              <a:rPr lang="en-US" sz="5600" dirty="0"/>
              <a:t> UI Metrics Scraping and Analysis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981512-6820-69E4-87E9-0CD9B731CB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78915" y="4876803"/>
            <a:ext cx="5364936" cy="909848"/>
          </a:xfrm>
        </p:spPr>
        <p:txBody>
          <a:bodyPr anchor="t">
            <a:normAutofit fontScale="70000" lnSpcReduction="20000"/>
          </a:bodyPr>
          <a:lstStyle/>
          <a:p>
            <a:pPr algn="ctr"/>
            <a:r>
              <a:rPr lang="en-US" b="1" dirty="0"/>
              <a:t>University of Michigan CERN REU</a:t>
            </a:r>
          </a:p>
          <a:p>
            <a:pPr algn="ctr"/>
            <a:r>
              <a:rPr lang="en-US" dirty="0"/>
              <a:t>Tyler Hellstern – Washington and Lee University</a:t>
            </a:r>
          </a:p>
          <a:p>
            <a:pPr algn="ctr"/>
            <a:r>
              <a:rPr lang="en-US" dirty="0"/>
              <a:t>Advisor: Samuel Alfageme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55BCE4-1833-831C-31D2-09031FB674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956"/>
          <a:stretch/>
        </p:blipFill>
        <p:spPr>
          <a:xfrm>
            <a:off x="1" y="10"/>
            <a:ext cx="5215066" cy="6857990"/>
          </a:xfrm>
          <a:custGeom>
            <a:avLst/>
            <a:gdLst/>
            <a:ahLst/>
            <a:cxnLst/>
            <a:rect l="l" t="t" r="r" b="b"/>
            <a:pathLst>
              <a:path w="5215066" h="6845983">
                <a:moveTo>
                  <a:pt x="0" y="0"/>
                </a:moveTo>
                <a:lnTo>
                  <a:pt x="3197713" y="0"/>
                </a:lnTo>
                <a:lnTo>
                  <a:pt x="3259787" y="39795"/>
                </a:lnTo>
                <a:cubicBezTo>
                  <a:pt x="4439462" y="836768"/>
                  <a:pt x="5215066" y="2186425"/>
                  <a:pt x="5215066" y="3717234"/>
                </a:cubicBezTo>
                <a:cubicBezTo>
                  <a:pt x="5215066" y="4788800"/>
                  <a:pt x="4835020" y="5771602"/>
                  <a:pt x="4202364" y="6538204"/>
                </a:cubicBezTo>
                <a:lnTo>
                  <a:pt x="3922635" y="6845983"/>
                </a:lnTo>
                <a:lnTo>
                  <a:pt x="0" y="6845983"/>
                </a:lnTo>
                <a:close/>
              </a:path>
            </a:pathLst>
          </a:cu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B95BE3-D5B2-4F38-9A01-17866C9FBA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040331" y="4555071"/>
            <a:ext cx="5303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6">
            <a:extLst>
              <a:ext uri="{FF2B5EF4-FFF2-40B4-BE49-F238E27FC236}">
                <a16:creationId xmlns:a16="http://schemas.microsoft.com/office/drawing/2014/main" id="{ADA271CD-3011-4A05-B4A3-80F1794684F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8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1FFCEE-2CB8-1282-9A53-47D39B976B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 Refresher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355B2761-956C-D26F-6B6B-EE678B317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592" y="4308430"/>
            <a:ext cx="1988378" cy="19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F67734-AC7A-8D8B-17FD-B54357885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71" y="4341623"/>
            <a:ext cx="1625684" cy="2444876"/>
          </a:xfrm>
          <a:prstGeom prst="rect">
            <a:avLst/>
          </a:prstGeom>
        </p:spPr>
      </p:pic>
      <p:pic>
        <p:nvPicPr>
          <p:cNvPr id="15" name="Picture 8" descr="Grafana - Wikipedia">
            <a:extLst>
              <a:ext uri="{FF2B5EF4-FFF2-40B4-BE49-F238E27FC236}">
                <a16:creationId xmlns:a16="http://schemas.microsoft.com/office/drawing/2014/main" id="{EA95EC68-7D6A-83D1-7D21-2F32E173D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548" y="4368162"/>
            <a:ext cx="2344738" cy="239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8CCB38-6B91-49C7-EBD9-DF1887253843}"/>
              </a:ext>
            </a:extLst>
          </p:cNvPr>
          <p:cNvSpPr txBox="1"/>
          <p:nvPr/>
        </p:nvSpPr>
        <p:spPr>
          <a:xfrm>
            <a:off x="6532880" y="2516377"/>
            <a:ext cx="47447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What is </a:t>
            </a:r>
            <a:r>
              <a:rPr lang="en-US" sz="3600" dirty="0" err="1"/>
              <a:t>CERNbox</a:t>
            </a:r>
            <a:r>
              <a:rPr lang="en-US" sz="3600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What is Monitoring?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EB24318-1314-4F87-2CC5-AC9B44108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825" y="2430714"/>
            <a:ext cx="5715000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1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748AC8-9DCE-EC92-E104-87CBEE6C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Tools of the Trade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0F3393-08BD-EE98-C42C-5592DA7F5003}"/>
              </a:ext>
            </a:extLst>
          </p:cNvPr>
          <p:cNvSpPr txBox="1"/>
          <p:nvPr/>
        </p:nvSpPr>
        <p:spPr>
          <a:xfrm>
            <a:off x="758952" y="2653709"/>
            <a:ext cx="71331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Metric Exporting: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Node Exporter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Blackbox Exporter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EOS Exporter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Metric Collecting: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Prometheus Metric Pulling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Prometheus </a:t>
            </a:r>
            <a:r>
              <a:rPr lang="en-US" sz="2800" dirty="0" err="1"/>
              <a:t>Pushgateway</a:t>
            </a:r>
            <a:endParaRPr lang="en-US" sz="28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Prometheus Aggregate </a:t>
            </a:r>
            <a:r>
              <a:rPr lang="en-US" sz="2800" dirty="0" err="1"/>
              <a:t>Pushgateway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E339060-9FD9-F3B4-7195-96F5C9C60650}"/>
              </a:ext>
            </a:extLst>
          </p:cNvPr>
          <p:cNvGrpSpPr/>
          <p:nvPr/>
        </p:nvGrpSpPr>
        <p:grpSpPr>
          <a:xfrm>
            <a:off x="8769475" y="2471056"/>
            <a:ext cx="2842532" cy="2870898"/>
            <a:chOff x="8769475" y="2471056"/>
            <a:chExt cx="2842532" cy="2870898"/>
          </a:xfrm>
        </p:grpSpPr>
        <p:pic>
          <p:nvPicPr>
            <p:cNvPr id="6" name="Picture 2" descr="Docker (Container) - Testautomatisierung.org">
              <a:extLst>
                <a:ext uri="{FF2B5EF4-FFF2-40B4-BE49-F238E27FC236}">
                  <a16:creationId xmlns:a16="http://schemas.microsoft.com/office/drawing/2014/main" id="{ABA902F4-CC26-EF91-1320-F754C50F8F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9475" y="2994276"/>
              <a:ext cx="2842532" cy="2347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9F4B6B1-0C4F-9277-F1CC-0CB9ACD5FFB1}"/>
                </a:ext>
              </a:extLst>
            </p:cNvPr>
            <p:cNvSpPr txBox="1"/>
            <p:nvPr/>
          </p:nvSpPr>
          <p:spPr>
            <a:xfrm>
              <a:off x="9078686" y="2471056"/>
              <a:ext cx="235131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/>
                <a:t>Containers!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0495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3257FB1-AF6B-1533-966D-B2ACF39C6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Languages of the Trade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15F31C-F1C0-5C0E-0156-9E3F6661C5CF}"/>
              </a:ext>
            </a:extLst>
          </p:cNvPr>
          <p:cNvSpPr txBox="1"/>
          <p:nvPr/>
        </p:nvSpPr>
        <p:spPr>
          <a:xfrm>
            <a:off x="1023257" y="2665474"/>
            <a:ext cx="6063343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Most of my time: configuring my laptop 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Important coding languages: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Bash script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YAML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JSON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Becoming very familiar with computer networks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HTTP – an Application Programming Interface (API)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F39B648-B244-2830-4795-E9307930B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442" y="2985935"/>
            <a:ext cx="4973563" cy="2797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1889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748AC8-9DCE-EC92-E104-87CBEE6C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sz="7200" dirty="0" err="1">
                <a:solidFill>
                  <a:schemeClr val="bg1"/>
                </a:solidFill>
              </a:rPr>
              <a:t>CERNbox</a:t>
            </a:r>
            <a:r>
              <a:rPr lang="en-US" sz="7200" dirty="0">
                <a:solidFill>
                  <a:schemeClr val="bg1"/>
                </a:solidFill>
              </a:rPr>
              <a:t> code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7DA097-D3C8-BBCD-AE63-BB0CC9B23E07}"/>
              </a:ext>
            </a:extLst>
          </p:cNvPr>
          <p:cNvSpPr txBox="1"/>
          <p:nvPr/>
        </p:nvSpPr>
        <p:spPr>
          <a:xfrm>
            <a:off x="1393371" y="2598003"/>
            <a:ext cx="853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First contribution to the code: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num_projects_created</a:t>
            </a:r>
          </a:p>
        </p:txBody>
      </p:sp>
      <p:pic>
        <p:nvPicPr>
          <p:cNvPr id="3074" name="Picture 2" descr="GitLab Reviews, Ratings &amp; Features 2022 | Gartner Peer Insights">
            <a:extLst>
              <a:ext uri="{FF2B5EF4-FFF2-40B4-BE49-F238E27FC236}">
                <a16:creationId xmlns:a16="http://schemas.microsoft.com/office/drawing/2014/main" id="{B570295E-9AA6-1E64-B32A-4B84E57A0B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071" y="4953000"/>
            <a:ext cx="571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9CF873-0FE3-1085-559D-B9BD05695A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718" y="3538715"/>
            <a:ext cx="11765311" cy="1183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67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748AC8-9DCE-EC92-E104-87CBEE6C8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Looking Ahead: Puppet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142E8E-7DBE-2A17-BA19-F7E1E4C1383F}"/>
              </a:ext>
            </a:extLst>
          </p:cNvPr>
          <p:cNvSpPr txBox="1"/>
          <p:nvPr/>
        </p:nvSpPr>
        <p:spPr>
          <a:xfrm>
            <a:off x="606972" y="2665474"/>
            <a:ext cx="87956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Make the system work on other Machines: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Puppet (a CMS)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44CD4D9-0037-FBFD-48EA-5F09B1B977B2}"/>
              </a:ext>
            </a:extLst>
          </p:cNvPr>
          <p:cNvGrpSpPr/>
          <p:nvPr/>
        </p:nvGrpSpPr>
        <p:grpSpPr>
          <a:xfrm>
            <a:off x="6622492" y="2279371"/>
            <a:ext cx="4999171" cy="4460914"/>
            <a:chOff x="6622492" y="2279371"/>
            <a:chExt cx="4999171" cy="4460914"/>
          </a:xfrm>
        </p:grpSpPr>
        <p:pic>
          <p:nvPicPr>
            <p:cNvPr id="4098" name="Picture 2" descr="Powerful infrastructure automation and delivery | Puppet">
              <a:extLst>
                <a:ext uri="{FF2B5EF4-FFF2-40B4-BE49-F238E27FC236}">
                  <a16:creationId xmlns:a16="http://schemas.microsoft.com/office/drawing/2014/main" id="{2CF7D5BE-B72B-3C1A-A5A2-CB683B0574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8867" y="2279371"/>
              <a:ext cx="2574961" cy="9176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Introduction to Puppet">
              <a:extLst>
                <a:ext uri="{FF2B5EF4-FFF2-40B4-BE49-F238E27FC236}">
                  <a16:creationId xmlns:a16="http://schemas.microsoft.com/office/drawing/2014/main" id="{CB7B071D-5307-962C-282A-BC9FBB5BC83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70" t="8469" r="9668" b="7727"/>
            <a:stretch/>
          </p:blipFill>
          <p:spPr bwMode="auto">
            <a:xfrm>
              <a:off x="6622492" y="3173240"/>
              <a:ext cx="4999171" cy="35670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4102" name="Picture 6" descr="Puppet Software | Network Automation Tool | How Puppet Works ⋆ IpCisco">
            <a:extLst>
              <a:ext uri="{FF2B5EF4-FFF2-40B4-BE49-F238E27FC236}">
                <a16:creationId xmlns:a16="http://schemas.microsoft.com/office/drawing/2014/main" id="{B0292B49-7F1E-CB13-4216-CD623346AD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" t="18199" r="2273" b="3076"/>
          <a:stretch/>
        </p:blipFill>
        <p:spPr bwMode="auto">
          <a:xfrm>
            <a:off x="1066803" y="3590629"/>
            <a:ext cx="3712029" cy="3055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50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5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5176844-69C3-4F79-BE38-EA5BDDF4FE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CF1AAE4-D0BC-430F-A613-7BBAAECA0C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228599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0186FE-20BF-A343-7760-D967AF318D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952" y="379475"/>
            <a:ext cx="10671048" cy="1554480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My Project Goals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FBFC2B-3DFC-C63D-5EA5-924E01B3F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4" y="2607732"/>
            <a:ext cx="10213976" cy="3870793"/>
          </a:xfrm>
        </p:spPr>
        <p:txBody>
          <a:bodyPr>
            <a:normAutofit/>
          </a:bodyPr>
          <a:lstStyle/>
          <a:p>
            <a:r>
              <a:rPr lang="en-US" sz="2800" dirty="0"/>
              <a:t>Continue to familiarize myself with as many coding languages and programs as possible</a:t>
            </a:r>
          </a:p>
          <a:p>
            <a:r>
              <a:rPr lang="en-US" sz="2800" dirty="0"/>
              <a:t>Finalize my code for pushing various metrics to Prometheus and get it published in the </a:t>
            </a:r>
            <a:r>
              <a:rPr lang="en-US" sz="2800" dirty="0" err="1"/>
              <a:t>CERNbox</a:t>
            </a:r>
            <a:r>
              <a:rPr lang="en-US" sz="2800" dirty="0"/>
              <a:t> git repository</a:t>
            </a:r>
          </a:p>
          <a:p>
            <a:r>
              <a:rPr lang="en-US" sz="2800" dirty="0"/>
              <a:t>Edit the Puppet Manifests to configure various exporters and push gateways onto other systems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A101E513-AF74-4E9D-A31F-9966425072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3564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71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8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55B419A7-F817-4767-8CCB-FB0E189C4A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Video 5">
            <a:extLst>
              <a:ext uri="{FF2B5EF4-FFF2-40B4-BE49-F238E27FC236}">
                <a16:creationId xmlns:a16="http://schemas.microsoft.com/office/drawing/2014/main" id="{D2EB0ECE-059E-560B-B66C-E32BA474F46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r="1" b="285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398140-F067-40E9-892C-4DB04C70B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244600" y="-1244600"/>
            <a:ext cx="6858000" cy="9347200"/>
          </a:xfrm>
          <a:prstGeom prst="rect">
            <a:avLst/>
          </a:prstGeom>
          <a:gradFill>
            <a:gsLst>
              <a:gs pos="100000">
                <a:srgbClr val="000000">
                  <a:alpha val="0"/>
                </a:srgbClr>
              </a:gs>
              <a:gs pos="0">
                <a:schemeClr val="tx1"/>
              </a:gs>
              <a:gs pos="0">
                <a:srgbClr val="000000">
                  <a:alpha val="75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A9B1F12-841E-E27E-6E16-780A0FFB46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8952" y="1143000"/>
            <a:ext cx="4572000" cy="2984701"/>
          </a:xfrm>
        </p:spPr>
        <p:txBody>
          <a:bodyPr anchor="b">
            <a:normAutofit/>
          </a:bodyPr>
          <a:lstStyle/>
          <a:p>
            <a:r>
              <a:rPr lang="en-US" sz="6000">
                <a:solidFill>
                  <a:srgbClr val="FFFFFF"/>
                </a:solidFill>
              </a:rPr>
              <a:t>Questions?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726E8A-324C-4684-96F2-AFDDFB2F14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58952" y="4291242"/>
            <a:ext cx="457200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6">
            <a:extLst>
              <a:ext uri="{FF2B5EF4-FFF2-40B4-BE49-F238E27FC236}">
                <a16:creationId xmlns:a16="http://schemas.microsoft.com/office/drawing/2014/main" id="{7021D92D-08FF-45A6-9109-AC9462C7E8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11784011" y="5788152"/>
            <a:ext cx="407988" cy="819150"/>
          </a:xfrm>
          <a:custGeom>
            <a:avLst/>
            <a:gdLst/>
            <a:ahLst/>
            <a:cxnLst/>
            <a:rect l="0" t="0" r="r" b="b"/>
            <a:pathLst>
              <a:path w="1799" h="3612">
                <a:moveTo>
                  <a:pt x="1799" y="0"/>
                </a:moveTo>
                <a:lnTo>
                  <a:pt x="1799" y="3612"/>
                </a:lnTo>
                <a:lnTo>
                  <a:pt x="1686" y="3609"/>
                </a:lnTo>
                <a:lnTo>
                  <a:pt x="1574" y="3598"/>
                </a:lnTo>
                <a:lnTo>
                  <a:pt x="1464" y="3581"/>
                </a:lnTo>
                <a:lnTo>
                  <a:pt x="1357" y="3557"/>
                </a:lnTo>
                <a:lnTo>
                  <a:pt x="1251" y="3527"/>
                </a:lnTo>
                <a:lnTo>
                  <a:pt x="1150" y="3490"/>
                </a:lnTo>
                <a:lnTo>
                  <a:pt x="1050" y="3448"/>
                </a:lnTo>
                <a:lnTo>
                  <a:pt x="953" y="3401"/>
                </a:lnTo>
                <a:lnTo>
                  <a:pt x="860" y="3347"/>
                </a:lnTo>
                <a:lnTo>
                  <a:pt x="771" y="3289"/>
                </a:lnTo>
                <a:lnTo>
                  <a:pt x="686" y="3224"/>
                </a:lnTo>
                <a:lnTo>
                  <a:pt x="604" y="3156"/>
                </a:lnTo>
                <a:lnTo>
                  <a:pt x="527" y="3083"/>
                </a:lnTo>
                <a:lnTo>
                  <a:pt x="454" y="3005"/>
                </a:lnTo>
                <a:lnTo>
                  <a:pt x="386" y="2923"/>
                </a:lnTo>
                <a:lnTo>
                  <a:pt x="323" y="2838"/>
                </a:lnTo>
                <a:lnTo>
                  <a:pt x="265" y="2748"/>
                </a:lnTo>
                <a:lnTo>
                  <a:pt x="211" y="2655"/>
                </a:lnTo>
                <a:lnTo>
                  <a:pt x="163" y="2559"/>
                </a:lnTo>
                <a:lnTo>
                  <a:pt x="121" y="2459"/>
                </a:lnTo>
                <a:lnTo>
                  <a:pt x="85" y="2356"/>
                </a:lnTo>
                <a:lnTo>
                  <a:pt x="55" y="2251"/>
                </a:lnTo>
                <a:lnTo>
                  <a:pt x="32" y="2143"/>
                </a:lnTo>
                <a:lnTo>
                  <a:pt x="14" y="2033"/>
                </a:lnTo>
                <a:lnTo>
                  <a:pt x="4" y="1920"/>
                </a:lnTo>
                <a:lnTo>
                  <a:pt x="0" y="1806"/>
                </a:lnTo>
                <a:lnTo>
                  <a:pt x="4" y="1692"/>
                </a:lnTo>
                <a:lnTo>
                  <a:pt x="14" y="1580"/>
                </a:lnTo>
                <a:lnTo>
                  <a:pt x="32" y="1469"/>
                </a:lnTo>
                <a:lnTo>
                  <a:pt x="55" y="1362"/>
                </a:lnTo>
                <a:lnTo>
                  <a:pt x="85" y="1256"/>
                </a:lnTo>
                <a:lnTo>
                  <a:pt x="121" y="1154"/>
                </a:lnTo>
                <a:lnTo>
                  <a:pt x="163" y="1054"/>
                </a:lnTo>
                <a:lnTo>
                  <a:pt x="211" y="958"/>
                </a:lnTo>
                <a:lnTo>
                  <a:pt x="265" y="864"/>
                </a:lnTo>
                <a:lnTo>
                  <a:pt x="323" y="774"/>
                </a:lnTo>
                <a:lnTo>
                  <a:pt x="386" y="689"/>
                </a:lnTo>
                <a:lnTo>
                  <a:pt x="454" y="607"/>
                </a:lnTo>
                <a:lnTo>
                  <a:pt x="527" y="529"/>
                </a:lnTo>
                <a:lnTo>
                  <a:pt x="604" y="456"/>
                </a:lnTo>
                <a:lnTo>
                  <a:pt x="686" y="388"/>
                </a:lnTo>
                <a:lnTo>
                  <a:pt x="771" y="325"/>
                </a:lnTo>
                <a:lnTo>
                  <a:pt x="860" y="266"/>
                </a:lnTo>
                <a:lnTo>
                  <a:pt x="953" y="212"/>
                </a:lnTo>
                <a:lnTo>
                  <a:pt x="1050" y="164"/>
                </a:lnTo>
                <a:lnTo>
                  <a:pt x="1150" y="122"/>
                </a:lnTo>
                <a:lnTo>
                  <a:pt x="1251" y="85"/>
                </a:lnTo>
                <a:lnTo>
                  <a:pt x="1357" y="55"/>
                </a:lnTo>
                <a:lnTo>
                  <a:pt x="1464" y="32"/>
                </a:lnTo>
                <a:lnTo>
                  <a:pt x="1574" y="14"/>
                </a:lnTo>
                <a:lnTo>
                  <a:pt x="1686" y="5"/>
                </a:lnTo>
                <a:lnTo>
                  <a:pt x="1799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14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1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mute="1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HeadlinesVTI">
  <a:themeElements>
    <a:clrScheme name="AnalogousFromLightSeedRightStep">
      <a:dk1>
        <a:srgbClr val="000000"/>
      </a:dk1>
      <a:lt1>
        <a:srgbClr val="FFFFFF"/>
      </a:lt1>
      <a:dk2>
        <a:srgbClr val="203834"/>
      </a:dk2>
      <a:lt2>
        <a:srgbClr val="E2E4E8"/>
      </a:lt2>
      <a:accent1>
        <a:srgbClr val="B2A06E"/>
      </a:accent1>
      <a:accent2>
        <a:srgbClr val="9DA85C"/>
      </a:accent2>
      <a:accent3>
        <a:srgbClr val="89AC6F"/>
      </a:accent3>
      <a:accent4>
        <a:srgbClr val="62B261"/>
      </a:accent4>
      <a:accent5>
        <a:srgbClr val="6DAE87"/>
      </a:accent5>
      <a:accent6>
        <a:srgbClr val="60B0A1"/>
      </a:accent6>
      <a:hlink>
        <a:srgbClr val="697CAE"/>
      </a:hlink>
      <a:folHlink>
        <a:srgbClr val="7F7F7F"/>
      </a:folHlink>
    </a:clrScheme>
    <a:fontScheme name="Custom 211">
      <a:majorFont>
        <a:latin typeface="Sitka Banner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8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6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dlinesVTI" id="{66EB4A02-0C0F-47F1-9F48-4E6882B9F967}" vid="{F3552358-4452-4FDA-9568-4F5DA32F7A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6321</TotalTime>
  <Words>255</Words>
  <Application>Microsoft Office PowerPoint</Application>
  <PresentationFormat>Widescreen</PresentationFormat>
  <Paragraphs>53</Paragraphs>
  <Slides>8</Slides>
  <Notes>5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Avenir Next LT Pro</vt:lpstr>
      <vt:lpstr>Calibri</vt:lpstr>
      <vt:lpstr>Sitka Banner</vt:lpstr>
      <vt:lpstr>HeadlinesVTI</vt:lpstr>
      <vt:lpstr>CERNbox UI Metrics Scraping and Analysis Update</vt:lpstr>
      <vt:lpstr>A Refresher</vt:lpstr>
      <vt:lpstr>Tools of the Trade</vt:lpstr>
      <vt:lpstr>Languages of the Trade</vt:lpstr>
      <vt:lpstr>CERNbox code</vt:lpstr>
      <vt:lpstr>Looking Ahead: Puppet</vt:lpstr>
      <vt:lpstr>My Project Goals 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CERNbox UI Metrics Scraping and Analysis – IT Department</dc:title>
  <dc:creator>Hellstern, Tyler</dc:creator>
  <cp:lastModifiedBy>Hellstern, Tyler</cp:lastModifiedBy>
  <cp:revision>9</cp:revision>
  <dcterms:created xsi:type="dcterms:W3CDTF">2022-06-22T15:37:28Z</dcterms:created>
  <dcterms:modified xsi:type="dcterms:W3CDTF">2022-07-21T11:41:18Z</dcterms:modified>
</cp:coreProperties>
</file>