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63" r:id="rId3"/>
    <p:sldId id="264" r:id="rId4"/>
    <p:sldId id="257" r:id="rId5"/>
    <p:sldId id="258" r:id="rId6"/>
    <p:sldId id="262" r:id="rId7"/>
    <p:sldId id="261" r:id="rId8"/>
    <p:sldId id="265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15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4A3B9-3B3D-5143-A2B0-AEC7301CCF26}" type="datetimeFigureOut">
              <a:rPr lang="en-US" smtClean="0"/>
              <a:t>7/20/22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FF570-F354-134F-A64B-1636FAC3C6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76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Outer panels are 1442 mm and 1716 mm away from the trap, off the slide</a:t>
            </a:r>
          </a:p>
          <a:p>
            <a:r>
              <a:rPr lang="en-US" dirty="0"/>
              <a:t>Explain that use green which is sum of orange and blue in simulation</a:t>
            </a:r>
          </a:p>
          <a:p>
            <a:r>
              <a:rPr lang="en-US"/>
              <a:t>Thank Valerio for solid angle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BFF570-F354-134F-A64B-1636FAC3C6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370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1000 counts per mixing cycle</a:t>
            </a:r>
          </a:p>
          <a:p>
            <a:r>
              <a:rPr lang="en-US" dirty="0"/>
              <a:t>BGO and hodoscope will detect around 1500, so that will give position information in that region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BFF570-F354-134F-A64B-1636FAC3C6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56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General rule: the more time spent in the trap, the more likely for the antihydrogen to reach its ground state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BFF570-F354-134F-A64B-1636FAC3C6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445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it is both greater than 20bm and .117 mm cut off for it to be weighted zero. Both past the field ionizer and greater than 20 bm.</a:t>
            </a:r>
          </a:p>
          <a:p>
            <a:r>
              <a:rPr lang="en-US" dirty="0"/>
              <a:t>See no difference between 20 bm cut off and no cut off, small difference at 10b,</a:t>
            </a:r>
          </a:p>
          <a:p>
            <a:r>
              <a:rPr lang="en-US" dirty="0"/>
              <a:t>Sum of difference detected in </a:t>
            </a:r>
            <a:r>
              <a:rPr lang="en-US" dirty="0" err="1"/>
              <a:t>mcp</a:t>
            </a:r>
            <a:r>
              <a:rPr lang="en-US" dirty="0"/>
              <a:t>, but lose annihilation position information</a:t>
            </a:r>
          </a:p>
          <a:p>
            <a:r>
              <a:rPr lang="en-US" dirty="0"/>
              <a:t>Only antiatoms with very large magnetic moment ^^</a:t>
            </a:r>
          </a:p>
          <a:p>
            <a:endParaRPr lang="en-US" dirty="0"/>
          </a:p>
          <a:p>
            <a:r>
              <a:rPr lang="en-US" dirty="0"/>
              <a:t>Histogram shows cannot verify </a:t>
            </a:r>
            <a:r>
              <a:rPr lang="en-US" dirty="0" err="1"/>
              <a:t>robicheaux</a:t>
            </a:r>
            <a:r>
              <a:rPr lang="en-US" dirty="0"/>
              <a:t> data with field ionizers and Brescia panels, maybe </a:t>
            </a:r>
            <a:r>
              <a:rPr lang="en-US" dirty="0" err="1"/>
              <a:t>mcp</a:t>
            </a:r>
            <a:r>
              <a:rPr lang="en-US" dirty="0"/>
              <a:t> to an extent but no position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BFF570-F354-134F-A64B-1636FAC3C6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08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24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616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9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935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285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15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67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370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80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31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9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2E716-CCF6-B14C-B9F3-09D95A7BF507}" type="datetimeFigureOut">
              <a:rPr lang="en-US" smtClean="0"/>
              <a:t>7/20/22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043F8-F6F2-254F-AEB5-B7C305FCA2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88757-2850-14D4-F3E5-C4FE9A00F2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Analyzing Antihydrogen Annihilation Patterns in ASACUSA’s Cusp Trap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B30157-0C19-026A-0407-A24A7FA4FA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Alison Weiss</a:t>
            </a:r>
          </a:p>
          <a:p>
            <a:r>
              <a:rPr lang="en-US" dirty="0"/>
              <a:t>Supervised by Dr. Eric Hunter</a:t>
            </a:r>
          </a:p>
        </p:txBody>
      </p:sp>
    </p:spTree>
    <p:extLst>
      <p:ext uri="{BB962C8B-B14F-4D97-AF65-F5344CB8AC3E}">
        <p14:creationId xmlns:p14="http://schemas.microsoft.com/office/powerpoint/2010/main" val="65547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DD0D7-3148-5CDE-4D59-D671B7B1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828" y="481806"/>
            <a:ext cx="7886700" cy="1325563"/>
          </a:xfrm>
        </p:spPr>
        <p:txBody>
          <a:bodyPr/>
          <a:lstStyle/>
          <a:p>
            <a:r>
              <a:rPr lang="en-US" dirty="0"/>
              <a:t>Project Overview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F6A9401-5852-9D05-939B-E5DC7755FB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035" y="339856"/>
            <a:ext cx="1534032" cy="1664034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A137CE9-D752-271B-8279-22A8C76C9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3696" y="481806"/>
            <a:ext cx="1348039" cy="13801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CCF2037-1EDE-9D9B-CAC1-A383EEE6E792}"/>
              </a:ext>
            </a:extLst>
          </p:cNvPr>
          <p:cNvSpPr txBox="1"/>
          <p:nvPr/>
        </p:nvSpPr>
        <p:spPr>
          <a:xfrm>
            <a:off x="529389" y="2329948"/>
            <a:ext cx="81107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ASACUSA (Atomic Spectroscopy And Collisions Using Slow Antiprotons) Collaboration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Collaboration Goal: to measure antihydrogen ground state hyperfine splitting, which tests CPT symmetry</a:t>
            </a:r>
          </a:p>
          <a:p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 simulate antihydrogen annihilations to help optimize plasma properties for increased antihydrogen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7946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DEE49-FD46-8557-8C0F-5871FFE6E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Simulating the Cusp Trap: From Inventor to </a:t>
            </a:r>
            <a:r>
              <a:rPr lang="en-US" dirty="0" err="1"/>
              <a:t>Simion</a:t>
            </a:r>
            <a:endParaRPr lang="en-US" dirty="0"/>
          </a:p>
        </p:txBody>
      </p:sp>
      <p:pic>
        <p:nvPicPr>
          <p:cNvPr id="4" name="Content Placeholder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FB1D35A-7ECD-A284-EA9B-495219F674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66" t="42032" r="1122" b="30724"/>
          <a:stretch/>
        </p:blipFill>
        <p:spPr>
          <a:xfrm>
            <a:off x="562888" y="4977579"/>
            <a:ext cx="8313409" cy="1325563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BFD8888-1B4E-91D6-A5F4-347C017A3F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55" t="19791" r="1909" b="12397"/>
          <a:stretch/>
        </p:blipFill>
        <p:spPr>
          <a:xfrm>
            <a:off x="1293395" y="2019721"/>
            <a:ext cx="6557210" cy="281855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47B58B1-49DA-C04F-66AF-1032B57EEAFA}"/>
              </a:ext>
            </a:extLst>
          </p:cNvPr>
          <p:cNvCxnSpPr/>
          <p:nvPr/>
        </p:nvCxnSpPr>
        <p:spPr>
          <a:xfrm>
            <a:off x="4325353" y="2576145"/>
            <a:ext cx="348915" cy="505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EBC37F2-7DFD-21C7-1BF5-9F847CF069A9}"/>
              </a:ext>
            </a:extLst>
          </p:cNvPr>
          <p:cNvSpPr txBox="1"/>
          <p:nvPr/>
        </p:nvSpPr>
        <p:spPr>
          <a:xfrm>
            <a:off x="3392905" y="1829988"/>
            <a:ext cx="18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Zero point, halfway between the field ionizers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7149DF-DA4E-FE36-F137-103C1708C677}"/>
              </a:ext>
            </a:extLst>
          </p:cNvPr>
          <p:cNvCxnSpPr>
            <a:cxnSpLocks/>
          </p:cNvCxnSpPr>
          <p:nvPr/>
        </p:nvCxnSpPr>
        <p:spPr>
          <a:xfrm flipH="1" flipV="1">
            <a:off x="3242513" y="3827235"/>
            <a:ext cx="354929" cy="3475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3151765-BF5B-3118-8EC2-9FC4FE66C43C}"/>
              </a:ext>
            </a:extLst>
          </p:cNvPr>
          <p:cNvSpPr txBox="1"/>
          <p:nvPr/>
        </p:nvSpPr>
        <p:spPr>
          <a:xfrm>
            <a:off x="3392905" y="4155388"/>
            <a:ext cx="1070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Mixing region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6F7985-DB67-303C-880C-686CE2E61359}"/>
              </a:ext>
            </a:extLst>
          </p:cNvPr>
          <p:cNvCxnSpPr/>
          <p:nvPr/>
        </p:nvCxnSpPr>
        <p:spPr>
          <a:xfrm flipH="1" flipV="1">
            <a:off x="5426242" y="3789947"/>
            <a:ext cx="84221" cy="4932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CF33DCC-7DA0-5ACB-E393-F708CAB4B54F}"/>
              </a:ext>
            </a:extLst>
          </p:cNvPr>
          <p:cNvSpPr txBox="1"/>
          <p:nvPr/>
        </p:nvSpPr>
        <p:spPr>
          <a:xfrm>
            <a:off x="4908885" y="4104352"/>
            <a:ext cx="12753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 of electrode stack</a:t>
            </a:r>
          </a:p>
        </p:txBody>
      </p:sp>
    </p:spTree>
    <p:extLst>
      <p:ext uri="{BB962C8B-B14F-4D97-AF65-F5344CB8AC3E}">
        <p14:creationId xmlns:p14="http://schemas.microsoft.com/office/powerpoint/2010/main" val="4065439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567A2-4733-755F-8D2F-FCE85AD45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074" y="-126492"/>
            <a:ext cx="9432725" cy="1664498"/>
          </a:xfrm>
        </p:spPr>
        <p:txBody>
          <a:bodyPr/>
          <a:lstStyle/>
          <a:p>
            <a:r>
              <a:rPr lang="en-US" dirty="0"/>
              <a:t>Post-</a:t>
            </a:r>
            <a:r>
              <a:rPr lang="en-US" dirty="0" err="1"/>
              <a:t>Simion</a:t>
            </a:r>
            <a:r>
              <a:rPr lang="en-US" dirty="0"/>
              <a:t> Data Processing</a:t>
            </a:r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61DE89F4-C467-BF13-BD1A-C9923402BB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55" t="19791" r="1909" b="12397"/>
          <a:stretch/>
        </p:blipFill>
        <p:spPr>
          <a:xfrm>
            <a:off x="4641626" y="1658438"/>
            <a:ext cx="3657600" cy="1572187"/>
          </a:xfrm>
          <a:prstGeom prst="rect">
            <a:avLst/>
          </a:prstGeom>
        </p:spPr>
      </p:pic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6CCCC709-596D-FDC7-498E-0814D8E899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7" y="1375916"/>
            <a:ext cx="4069270" cy="279443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0E60B26-0094-51A7-456F-465A5E2F584F}"/>
              </a:ext>
            </a:extLst>
          </p:cNvPr>
          <p:cNvSpPr/>
          <p:nvPr/>
        </p:nvSpPr>
        <p:spPr>
          <a:xfrm>
            <a:off x="2740514" y="8827341"/>
            <a:ext cx="3028987" cy="1037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527FDB-E9A8-062C-5467-619B0DB9AC67}"/>
              </a:ext>
            </a:extLst>
          </p:cNvPr>
          <p:cNvSpPr/>
          <p:nvPr/>
        </p:nvSpPr>
        <p:spPr>
          <a:xfrm>
            <a:off x="5544342" y="3595665"/>
            <a:ext cx="2258568" cy="91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F7F5EB3-50A7-BDAD-DCC8-505320445BF8}"/>
              </a:ext>
            </a:extLst>
          </p:cNvPr>
          <p:cNvSpPr/>
          <p:nvPr/>
        </p:nvSpPr>
        <p:spPr>
          <a:xfrm>
            <a:off x="5475762" y="1283878"/>
            <a:ext cx="2258568" cy="91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21BB10D-1442-0981-A876-8509BBC0393D}"/>
              </a:ext>
            </a:extLst>
          </p:cNvPr>
          <p:cNvSpPr txBox="1"/>
          <p:nvPr/>
        </p:nvSpPr>
        <p:spPr>
          <a:xfrm>
            <a:off x="185737" y="4489673"/>
            <a:ext cx="50730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Weighting by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Brescia panel solid angle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Isotropic, Maxwellian antihydrogen velocity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Magnetic moment probability from </a:t>
            </a:r>
            <a:r>
              <a:rPr lang="en-US" dirty="0" err="1"/>
              <a:t>Robicheaux</a:t>
            </a:r>
            <a:r>
              <a:rPr lang="en-US" dirty="0"/>
              <a:t>, 2006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EE28E8C-C690-586A-9858-D8EB3973C935}"/>
              </a:ext>
            </a:extLst>
          </p:cNvPr>
          <p:cNvCxnSpPr/>
          <p:nvPr/>
        </p:nvCxnSpPr>
        <p:spPr>
          <a:xfrm>
            <a:off x="4641626" y="4006427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782A83A-59A2-107A-EAA3-AC2F09005EEE}"/>
              </a:ext>
            </a:extLst>
          </p:cNvPr>
          <p:cNvSpPr txBox="1"/>
          <p:nvPr/>
        </p:nvSpPr>
        <p:spPr>
          <a:xfrm>
            <a:off x="7300949" y="4016464"/>
            <a:ext cx="932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1556 mm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5331D7E-5BE0-DAF6-19C4-9A54945DD44A}"/>
              </a:ext>
            </a:extLst>
          </p:cNvPr>
          <p:cNvCxnSpPr/>
          <p:nvPr/>
        </p:nvCxnSpPr>
        <p:spPr>
          <a:xfrm>
            <a:off x="8299226" y="3869319"/>
            <a:ext cx="0" cy="2727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E3C30F9-C6D1-3338-FC56-4B6738141DA6}"/>
              </a:ext>
            </a:extLst>
          </p:cNvPr>
          <p:cNvCxnSpPr>
            <a:cxnSpLocks/>
          </p:cNvCxnSpPr>
          <p:nvPr/>
        </p:nvCxnSpPr>
        <p:spPr>
          <a:xfrm>
            <a:off x="4641626" y="3869319"/>
            <a:ext cx="0" cy="27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Chart, line chart&#10;&#10;Description automatically generated">
            <a:extLst>
              <a:ext uri="{FF2B5EF4-FFF2-40B4-BE49-F238E27FC236}">
                <a16:creationId xmlns:a16="http://schemas.microsoft.com/office/drawing/2014/main" id="{0404805B-71FF-84C3-9CC6-4B1A24A38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8792" y="4425901"/>
            <a:ext cx="3295657" cy="229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58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E3F96-CC8A-5D7B-D1D5-0761A2AAF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999" y="91440"/>
            <a:ext cx="11071151" cy="1207007"/>
          </a:xfrm>
        </p:spPr>
        <p:txBody>
          <a:bodyPr/>
          <a:lstStyle/>
          <a:p>
            <a:r>
              <a:rPr lang="en-US" dirty="0"/>
              <a:t>Monte Carlo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BD89A-E9FE-D699-5A55-347B04571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807" y="6054294"/>
            <a:ext cx="9174369" cy="71226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DAQ rate is limited to ~1000 counts per second</a:t>
            </a:r>
          </a:p>
          <a:p>
            <a:r>
              <a:rPr lang="en-US" dirty="0"/>
              <a:t>mixing cycle will be ~1 s long</a:t>
            </a: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78B38F68-10B8-78A7-FFFB-88C39F124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999" y="1063606"/>
            <a:ext cx="3651945" cy="2495344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65A5AC70-BEC0-5B96-FB49-69EA4C5F7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238" y="1063608"/>
            <a:ext cx="3651945" cy="2495344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49C528D3-4800-84F9-10E3-193D18254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806" y="3558951"/>
            <a:ext cx="3651946" cy="2495344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E02F06C8-3AEF-6C1E-F114-F73E4B053E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7238" y="3558951"/>
            <a:ext cx="3651946" cy="249534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7895884-A82F-E81B-428F-47C08E89AD38}"/>
              </a:ext>
            </a:extLst>
          </p:cNvPr>
          <p:cNvCxnSpPr>
            <a:cxnSpLocks/>
          </p:cNvCxnSpPr>
          <p:nvPr/>
        </p:nvCxnSpPr>
        <p:spPr>
          <a:xfrm flipH="1">
            <a:off x="6254496" y="2133600"/>
            <a:ext cx="316992" cy="524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BADC23E-1C7C-F848-51E8-316E4CF6D7AA}"/>
              </a:ext>
            </a:extLst>
          </p:cNvPr>
          <p:cNvCxnSpPr/>
          <p:nvPr/>
        </p:nvCxnSpPr>
        <p:spPr>
          <a:xfrm flipH="1">
            <a:off x="2328672" y="4035552"/>
            <a:ext cx="329184" cy="467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D57E7FB-56C1-B81C-CF9E-F6D8A5777B5E}"/>
              </a:ext>
            </a:extLst>
          </p:cNvPr>
          <p:cNvSpPr txBox="1"/>
          <p:nvPr/>
        </p:nvSpPr>
        <p:spPr>
          <a:xfrm>
            <a:off x="6132575" y="1543412"/>
            <a:ext cx="1846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 of electrode stack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6C3DE3-8D58-2381-7C91-39977E5F4BEE}"/>
              </a:ext>
            </a:extLst>
          </p:cNvPr>
          <p:cNvCxnSpPr/>
          <p:nvPr/>
        </p:nvCxnSpPr>
        <p:spPr>
          <a:xfrm flipH="1">
            <a:off x="2036064" y="1414272"/>
            <a:ext cx="512064" cy="129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5586A82-0DC0-5311-AE6E-CA87DCD84BB1}"/>
              </a:ext>
            </a:extLst>
          </p:cNvPr>
          <p:cNvSpPr txBox="1"/>
          <p:nvPr/>
        </p:nvSpPr>
        <p:spPr>
          <a:xfrm>
            <a:off x="2577614" y="1192748"/>
            <a:ext cx="1299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Mixing region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58B98C-E1F5-2CC1-59C5-2F0E2CFBBE4F}"/>
              </a:ext>
            </a:extLst>
          </p:cNvPr>
          <p:cNvSpPr txBox="1"/>
          <p:nvPr/>
        </p:nvSpPr>
        <p:spPr>
          <a:xfrm>
            <a:off x="2657856" y="3681984"/>
            <a:ext cx="1487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Mid point between field ionizers</a:t>
            </a:r>
          </a:p>
        </p:txBody>
      </p:sp>
    </p:spTree>
    <p:extLst>
      <p:ext uri="{BB962C8B-B14F-4D97-AF65-F5344CB8AC3E}">
        <p14:creationId xmlns:p14="http://schemas.microsoft.com/office/powerpoint/2010/main" val="1807242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D1088-51BD-0E22-0E14-756641A0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779" y="254525"/>
            <a:ext cx="8625526" cy="1156046"/>
          </a:xfrm>
        </p:spPr>
        <p:txBody>
          <a:bodyPr/>
          <a:lstStyle/>
          <a:p>
            <a:r>
              <a:rPr lang="en-US" dirty="0"/>
              <a:t>Move Brescia Panels Downstream?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D90D35-DE24-3248-5E9F-618DFBAA99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13" t="31379" r="24252" b="17708"/>
          <a:stretch/>
        </p:blipFill>
        <p:spPr>
          <a:xfrm>
            <a:off x="1299906" y="1433686"/>
            <a:ext cx="6287679" cy="4808007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B9B2F037-50FF-46BC-26D4-9786B58BAAEC}"/>
              </a:ext>
            </a:extLst>
          </p:cNvPr>
          <p:cNvSpPr/>
          <p:nvPr/>
        </p:nvSpPr>
        <p:spPr>
          <a:xfrm>
            <a:off x="1461091" y="3785106"/>
            <a:ext cx="950567" cy="52497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5077C26A-2407-25D3-2A22-E7B57AF5CBB8}"/>
              </a:ext>
            </a:extLst>
          </p:cNvPr>
          <p:cNvSpPr/>
          <p:nvPr/>
        </p:nvSpPr>
        <p:spPr>
          <a:xfrm rot="1291805">
            <a:off x="2203085" y="2462055"/>
            <a:ext cx="1015278" cy="51632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9E0B281A-534F-4AD7-65CB-4733600D50C1}"/>
              </a:ext>
            </a:extLst>
          </p:cNvPr>
          <p:cNvSpPr/>
          <p:nvPr/>
        </p:nvSpPr>
        <p:spPr>
          <a:xfrm rot="13144941">
            <a:off x="6424265" y="3685559"/>
            <a:ext cx="1198958" cy="51553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750CE2D6-A886-C3F2-6F91-24098D9E85FA}"/>
              </a:ext>
            </a:extLst>
          </p:cNvPr>
          <p:cNvSpPr/>
          <p:nvPr/>
        </p:nvSpPr>
        <p:spPr>
          <a:xfrm rot="2299780" flipV="1">
            <a:off x="3850183" y="4387141"/>
            <a:ext cx="3222569" cy="351455"/>
          </a:xfrm>
          <a:prstGeom prst="rightArrow">
            <a:avLst>
              <a:gd name="adj1" fmla="val 50000"/>
              <a:gd name="adj2" fmla="val 4445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DA0557-0DA5-ED73-F643-300E18EDFF19}"/>
              </a:ext>
            </a:extLst>
          </p:cNvPr>
          <p:cNvSpPr txBox="1"/>
          <p:nvPr/>
        </p:nvSpPr>
        <p:spPr>
          <a:xfrm>
            <a:off x="5924255" y="5610603"/>
            <a:ext cx="1254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Downstream direction</a:t>
            </a:r>
          </a:p>
        </p:txBody>
      </p:sp>
    </p:spTree>
    <p:extLst>
      <p:ext uri="{BB962C8B-B14F-4D97-AF65-F5344CB8AC3E}">
        <p14:creationId xmlns:p14="http://schemas.microsoft.com/office/powerpoint/2010/main" val="1519204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hart, histogram&#10;&#10;Description automatically generated">
            <a:extLst>
              <a:ext uri="{FF2B5EF4-FFF2-40B4-BE49-F238E27FC236}">
                <a16:creationId xmlns:a16="http://schemas.microsoft.com/office/drawing/2014/main" id="{A839B166-F36A-8EC4-DA25-8A02817337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56484" y="1161773"/>
            <a:ext cx="4065671" cy="2778039"/>
          </a:xfrm>
          <a:prstGeom prst="rect">
            <a:avLst/>
          </a:prstGeom>
        </p:spPr>
      </p:pic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CE10DC63-3F5D-E5FD-D77F-3A710DE478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248" y="3995510"/>
            <a:ext cx="4065671" cy="2778040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2EFC77AC-FDE6-50A2-2B03-9F0E7D0929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6482" y="3995510"/>
            <a:ext cx="4065673" cy="2778040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58DDFB1C-441B-5113-ED61-D1192F7F09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614" y="1203563"/>
            <a:ext cx="3943353" cy="269446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53B57016-341B-DD0C-17D7-BEE0B60A2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614" y="0"/>
            <a:ext cx="8746386" cy="1299411"/>
          </a:xfrm>
        </p:spPr>
        <p:txBody>
          <a:bodyPr>
            <a:normAutofit/>
          </a:bodyPr>
          <a:lstStyle/>
          <a:p>
            <a:r>
              <a:rPr lang="en-US" sz="3600" dirty="0"/>
              <a:t>Shifting Panels Downstream</a:t>
            </a:r>
            <a:br>
              <a:rPr lang="en-US" sz="3600" dirty="0"/>
            </a:br>
            <a:r>
              <a:rPr lang="en-US" sz="3600" dirty="0"/>
              <a:t> (10,000 counts, ~10 runs)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78E15BE-84EC-8959-9CAD-34DA99E2CBAF}"/>
              </a:ext>
            </a:extLst>
          </p:cNvPr>
          <p:cNvCxnSpPr/>
          <p:nvPr/>
        </p:nvCxnSpPr>
        <p:spPr>
          <a:xfrm flipH="1">
            <a:off x="6373801" y="1555584"/>
            <a:ext cx="268224" cy="585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C8E1D44-889D-056B-9A9D-17E3BC2173D4}"/>
              </a:ext>
            </a:extLst>
          </p:cNvPr>
          <p:cNvSpPr txBox="1"/>
          <p:nvPr/>
        </p:nvSpPr>
        <p:spPr>
          <a:xfrm>
            <a:off x="6623430" y="1161772"/>
            <a:ext cx="14573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Mid point between field ionizers</a:t>
            </a:r>
          </a:p>
        </p:txBody>
      </p:sp>
    </p:spTree>
    <p:extLst>
      <p:ext uri="{BB962C8B-B14F-4D97-AF65-F5344CB8AC3E}">
        <p14:creationId xmlns:p14="http://schemas.microsoft.com/office/powerpoint/2010/main" val="2157550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1C242-62C7-64CB-14F1-104EC6D90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9142"/>
            <a:ext cx="7886700" cy="1325563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E2E2F-9575-EAE8-604F-99CCA953B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708484"/>
            <a:ext cx="6211300" cy="4468479"/>
          </a:xfrm>
        </p:spPr>
        <p:txBody>
          <a:bodyPr>
            <a:normAutofit fontScale="92500"/>
          </a:bodyPr>
          <a:lstStyle/>
          <a:p>
            <a:r>
              <a:rPr lang="en-US" dirty="0"/>
              <a:t>Incorporate plasma rotation into Python code</a:t>
            </a:r>
          </a:p>
          <a:p>
            <a:pPr lvl="1"/>
            <a:r>
              <a:rPr lang="en-US" dirty="0"/>
              <a:t>Adds two new variables: the rotational angle and the radial distance from the center of the trap</a:t>
            </a:r>
          </a:p>
          <a:p>
            <a:pPr lvl="1"/>
            <a:r>
              <a:rPr lang="en-US" dirty="0" err="1"/>
              <a:t>Simion</a:t>
            </a:r>
            <a:r>
              <a:rPr lang="en-US" dirty="0"/>
              <a:t> Array is now a look-up table</a:t>
            </a:r>
          </a:p>
          <a:p>
            <a:r>
              <a:rPr lang="en-US" dirty="0"/>
              <a:t>Predict quantum state based on estimated time spent in the trap prior to annihilation</a:t>
            </a:r>
          </a:p>
          <a:p>
            <a:pPr lvl="1"/>
            <a:r>
              <a:rPr lang="en-US" dirty="0"/>
              <a:t>Not much in the way of theoretical predictions for antihydrogen quantum state in the literature</a:t>
            </a:r>
          </a:p>
          <a:p>
            <a:pPr lvl="1"/>
            <a:r>
              <a:rPr lang="en-US" dirty="0"/>
              <a:t>Match predictions to actual data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1E7DBAD-E50F-0B57-04F7-AA8F82B33313}"/>
              </a:ext>
            </a:extLst>
          </p:cNvPr>
          <p:cNvSpPr/>
          <p:nvPr/>
        </p:nvSpPr>
        <p:spPr>
          <a:xfrm>
            <a:off x="6827920" y="380746"/>
            <a:ext cx="1576137" cy="15415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E84E47A-D89A-9802-8886-A82CB2E733FC}"/>
              </a:ext>
            </a:extLst>
          </p:cNvPr>
          <p:cNvCxnSpPr/>
          <p:nvPr/>
        </p:nvCxnSpPr>
        <p:spPr>
          <a:xfrm flipV="1">
            <a:off x="7976936" y="1209004"/>
            <a:ext cx="625642" cy="830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6D39DEC-9182-DEBC-F218-EC4ECB4F4A62}"/>
              </a:ext>
            </a:extLst>
          </p:cNvPr>
          <p:cNvSpPr txBox="1"/>
          <p:nvPr/>
        </p:nvSpPr>
        <p:spPr>
          <a:xfrm>
            <a:off x="7615989" y="2039183"/>
            <a:ext cx="16483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plasma rotation gives the anti-atoms a transverse “kick”</a:t>
            </a:r>
          </a:p>
        </p:txBody>
      </p:sp>
    </p:spTree>
    <p:extLst>
      <p:ext uri="{BB962C8B-B14F-4D97-AF65-F5344CB8AC3E}">
        <p14:creationId xmlns:p14="http://schemas.microsoft.com/office/powerpoint/2010/main" val="2117613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BCE50-3B96-2400-BFB3-51486BC5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Ionizers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91341A-46DB-137D-61B9-E8B5DC6CAD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438656"/>
                <a:ext cx="7886700" cy="4738307"/>
              </a:xfrm>
            </p:spPr>
            <p:txBody>
              <a:bodyPr/>
              <a:lstStyle/>
              <a:p>
                <a:r>
                  <a:rPr lang="en-US" dirty="0"/>
                  <a:t> 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Weighting from </a:t>
                </a:r>
                <a:r>
                  <a:rPr lang="en-US" dirty="0" err="1"/>
                  <a:t>Robicheaux</a:t>
                </a:r>
                <a:r>
                  <a:rPr lang="en-US" dirty="0"/>
                  <a:t>, 2006</a:t>
                </a:r>
              </a:p>
              <a:p>
                <a:r>
                  <a:rPr lang="en-US" dirty="0"/>
                  <a:t>Removing higher magnetic moment annihilations occurring downstream of the first field ionizer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591341A-46DB-137D-61B9-E8B5DC6CAD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438656"/>
                <a:ext cx="7886700" cy="4738307"/>
              </a:xfrm>
              <a:blipFill>
                <a:blip r:embed="rId3"/>
                <a:stretch>
                  <a:fillRect l="-1447" t="-21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BBA47A31-2793-1753-5756-CD9B840A93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577"/>
          <a:stretch/>
        </p:blipFill>
        <p:spPr>
          <a:xfrm>
            <a:off x="200343" y="2937496"/>
            <a:ext cx="3847193" cy="29748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19E39D-E1BA-081A-C835-B081E9A4D234}"/>
              </a:ext>
            </a:extLst>
          </p:cNvPr>
          <p:cNvSpPr txBox="1"/>
          <p:nvPr/>
        </p:nvSpPr>
        <p:spPr>
          <a:xfrm>
            <a:off x="200343" y="6211669"/>
            <a:ext cx="7146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no longer weighting by Brescia panels</a:t>
            </a:r>
          </a:p>
          <a:p>
            <a:endParaRPr lang="en-US" dirty="0"/>
          </a:p>
        </p:txBody>
      </p:sp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E9D2A554-3B86-86C7-1CD2-7DAFD8B360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2493" y="2942854"/>
            <a:ext cx="4851164" cy="3234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93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4106</TotalTime>
  <Words>440</Words>
  <Application>Microsoft Macintosh PowerPoint</Application>
  <PresentationFormat>On-screen Show (4:3)</PresentationFormat>
  <Paragraphs>58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Analyzing Antihydrogen Annihilation Patterns in ASACUSA’s Cusp Trap</vt:lpstr>
      <vt:lpstr>Project Overview</vt:lpstr>
      <vt:lpstr>Simulating the Cusp Trap: From Inventor to Simion</vt:lpstr>
      <vt:lpstr>Post-Simion Data Processing</vt:lpstr>
      <vt:lpstr>Monte Carlo Simulations</vt:lpstr>
      <vt:lpstr>Move Brescia Panels Downstream?</vt:lpstr>
      <vt:lpstr>Shifting Panels Downstream  (10,000 counts, ~10 runs)</vt:lpstr>
      <vt:lpstr>Next Steps</vt:lpstr>
      <vt:lpstr>Field Ionizers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Alison Weiss</dc:creator>
  <cp:lastModifiedBy>Alison Weiss</cp:lastModifiedBy>
  <cp:revision>36</cp:revision>
  <dcterms:created xsi:type="dcterms:W3CDTF">2022-07-07T12:32:44Z</dcterms:created>
  <dcterms:modified xsi:type="dcterms:W3CDTF">2022-07-21T13:54:07Z</dcterms:modified>
</cp:coreProperties>
</file>