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Economica"/>
      <p:regular r:id="rId14"/>
      <p:bold r:id="rId15"/>
      <p:italic r:id="rId16"/>
      <p:boldItalic r:id="rId17"/>
    </p:embeddedFont>
    <p:embeddedFont>
      <p:font typeface="Lobster"/>
      <p:regular r:id="rId18"/>
    </p:embeddedFont>
    <p:embeddedFont>
      <p:font typeface="Open Sans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bold.fntdata"/><Relationship Id="rId11" Type="http://schemas.openxmlformats.org/officeDocument/2006/relationships/slide" Target="slides/slide6.xml"/><Relationship Id="rId22" Type="http://schemas.openxmlformats.org/officeDocument/2006/relationships/font" Target="fonts/OpenSans-boldItalic.fntdata"/><Relationship Id="rId10" Type="http://schemas.openxmlformats.org/officeDocument/2006/relationships/slide" Target="slides/slide5.xml"/><Relationship Id="rId21" Type="http://schemas.openxmlformats.org/officeDocument/2006/relationships/font" Target="fonts/OpenSans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Economica-bold.fntdata"/><Relationship Id="rId14" Type="http://schemas.openxmlformats.org/officeDocument/2006/relationships/font" Target="fonts/Economica-regular.fntdata"/><Relationship Id="rId17" Type="http://schemas.openxmlformats.org/officeDocument/2006/relationships/font" Target="fonts/Economica-boldItalic.fntdata"/><Relationship Id="rId16" Type="http://schemas.openxmlformats.org/officeDocument/2006/relationships/font" Target="fonts/Economica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regular.fntdata"/><Relationship Id="rId6" Type="http://schemas.openxmlformats.org/officeDocument/2006/relationships/slide" Target="slides/slide1.xml"/><Relationship Id="rId18" Type="http://schemas.openxmlformats.org/officeDocument/2006/relationships/font" Target="fonts/Lobster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362a31588f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362a31588f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362a31588f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362a31588f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3640a20047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3640a20047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3d7e9449c0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3d7e9449c0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3dae726936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3dae726936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3dae726936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3dae726936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3d7e9449c0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3d7e9449c0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rgbClr val="00FF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rgbClr val="00FF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rgbClr val="00FF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3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rgbClr val="00FF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200"/>
              <a:buNone/>
              <a:defRPr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Relationship Id="rId4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drive.google.com/file/d/15rbbjlbladhMFJlDkASOPkjOoTB48Pr-/view" TargetMode="External"/><Relationship Id="rId4" Type="http://schemas.openxmlformats.org/officeDocument/2006/relationships/image" Target="../media/image3.jpg"/><Relationship Id="rId5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2758700" y="757875"/>
            <a:ext cx="3648000" cy="222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Update on Determining Trends in Silicon Module Production</a:t>
            </a:r>
            <a:endParaRPr/>
          </a:p>
        </p:txBody>
      </p:sp>
      <p:sp>
        <p:nvSpPr>
          <p:cNvPr id="63" name="Google Shape;63;p13"/>
          <p:cNvSpPr txBox="1"/>
          <p:nvPr/>
        </p:nvSpPr>
        <p:spPr>
          <a:xfrm>
            <a:off x="3044700" y="2930475"/>
            <a:ext cx="3274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Anne Graf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NC State University/CMS Experiment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/>
        </p:nvSpPr>
        <p:spPr>
          <a:xfrm>
            <a:off x="311700" y="1890025"/>
            <a:ext cx="4371900" cy="18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➢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Writing a code that show trends in usable silicon modules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➢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Integrated with Phase 2 Outer Tracker Analyzer of Test Outputs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➢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Or: POTATO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" name="Google Shape;69;p1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Last Time On My Experiment . . . </a:t>
            </a:r>
            <a:endParaRPr/>
          </a:p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311700" y="1225225"/>
            <a:ext cx="4466700" cy="125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❖"/>
            </a:pPr>
            <a:r>
              <a:rPr lang="en" sz="1500"/>
              <a:t>Compact Muon Solenoid (CMS)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❖"/>
            </a:pPr>
            <a:r>
              <a:rPr lang="en" sz="1500"/>
              <a:t>Working with Lesya Horyn &amp; Stefano Mersi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❖"/>
            </a:pPr>
            <a:r>
              <a:rPr lang="en" sz="1500"/>
              <a:t>Specifically, I am working with the silicon modules of the upgrade of the tracker</a:t>
            </a:r>
            <a:endParaRPr sz="1500"/>
          </a:p>
        </p:txBody>
      </p:sp>
      <p:pic>
        <p:nvPicPr>
          <p:cNvPr id="71" name="Google Shape;71;p14"/>
          <p:cNvPicPr preferRelativeResize="0"/>
          <p:nvPr/>
        </p:nvPicPr>
        <p:blipFill rotWithShape="1">
          <a:blip r:embed="rId3">
            <a:alphaModFix/>
          </a:blip>
          <a:srcRect b="10717" l="20741" r="27431" t="24406"/>
          <a:stretch/>
        </p:blipFill>
        <p:spPr>
          <a:xfrm rot="-5400000">
            <a:off x="5624361" y="195338"/>
            <a:ext cx="2528602" cy="4220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67625" y="3071025"/>
            <a:ext cx="1081150" cy="7207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 txBox="1"/>
          <p:nvPr/>
        </p:nvSpPr>
        <p:spPr>
          <a:xfrm>
            <a:off x="311700" y="3691450"/>
            <a:ext cx="8758500" cy="12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Open Sans"/>
              <a:buChar char="❖"/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New Silicon Modules are being made to accommodate for the increase in information with the update to the LHC</a:t>
            </a:r>
            <a:endParaRPr sz="1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Open Sans"/>
              <a:buChar char="➢"/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POTATO tests these modules</a:t>
            </a:r>
            <a:endParaRPr sz="1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Open Sans"/>
              <a:buChar char="➢"/>
            </a:pPr>
            <a:r>
              <a:rPr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use POTATO to streamline our production of the modules 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/>
        </p:nvSpPr>
        <p:spPr>
          <a:xfrm>
            <a:off x="311700" y="1294425"/>
            <a:ext cx="4884600" cy="9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❖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POTATO already exists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➢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POTATO determines whether a silicon module is working or defective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9" name="Google Shape;79;p1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I’m Doing</a:t>
            </a:r>
            <a:endParaRPr/>
          </a:p>
        </p:txBody>
      </p:sp>
      <p:sp>
        <p:nvSpPr>
          <p:cNvPr id="80" name="Google Shape;80;p15"/>
          <p:cNvSpPr txBox="1"/>
          <p:nvPr>
            <p:ph idx="1" type="body"/>
          </p:nvPr>
        </p:nvSpPr>
        <p:spPr>
          <a:xfrm>
            <a:off x="311700" y="2403788"/>
            <a:ext cx="8520600" cy="96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I need to write an additional program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that reads data files of silicon module output, extracts and collates particular interesting pieces of data, and creates histograms, to visualize issues with the silicon modules</a:t>
            </a:r>
            <a:endParaRPr/>
          </a:p>
        </p:txBody>
      </p:sp>
      <p:pic>
        <p:nvPicPr>
          <p:cNvPr id="81" name="Google Shape;8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8200" y="789575"/>
            <a:ext cx="1394975" cy="92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9075" y="86650"/>
            <a:ext cx="4089802" cy="233857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/>
          <p:nvPr>
            <p:ph idx="1" type="body"/>
          </p:nvPr>
        </p:nvSpPr>
        <p:spPr>
          <a:xfrm>
            <a:off x="280050" y="2732700"/>
            <a:ext cx="8520600" cy="271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1" marL="914400" rtl="0" algn="l">
              <a:spcBef>
                <a:spcPts val="120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This can show patterns in the modules to determine trends in the production of the modules like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Different locations producing different levels of quality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If the modules are improving or worsening with time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This program will be integrated with POTATO and used in the testing of the silicon modules before they are put into the new &amp; improved tracker</a:t>
            </a:r>
            <a:endParaRPr/>
          </a:p>
        </p:txBody>
      </p:sp>
      <p:sp>
        <p:nvSpPr>
          <p:cNvPr id="84" name="Google Shape;84;p15"/>
          <p:cNvSpPr txBox="1"/>
          <p:nvPr>
            <p:ph type="title"/>
          </p:nvPr>
        </p:nvSpPr>
        <p:spPr>
          <a:xfrm>
            <a:off x="311700" y="304800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I’m </a:t>
            </a:r>
            <a:r>
              <a:rPr b="1" lang="en">
                <a:solidFill>
                  <a:srgbClr val="274E13"/>
                </a:solidFill>
              </a:rPr>
              <a:t>Actually </a:t>
            </a:r>
            <a:r>
              <a:rPr lang="en"/>
              <a:t>Doing</a:t>
            </a:r>
            <a:endParaRPr/>
          </a:p>
        </p:txBody>
      </p:sp>
      <p:sp>
        <p:nvSpPr>
          <p:cNvPr id="85" name="Google Shape;85;p15"/>
          <p:cNvSpPr txBox="1"/>
          <p:nvPr/>
        </p:nvSpPr>
        <p:spPr>
          <a:xfrm>
            <a:off x="311700" y="1294425"/>
            <a:ext cx="4884600" cy="12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❖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POTATO already </a:t>
            </a:r>
            <a:r>
              <a:rPr b="1" lang="en" sz="1800">
                <a:solidFill>
                  <a:srgbClr val="274E13"/>
                </a:solidFill>
                <a:latin typeface="Open Sans"/>
                <a:ea typeface="Open Sans"/>
                <a:cs typeface="Open Sans"/>
                <a:sym typeface="Open Sans"/>
              </a:rPr>
              <a:t>sort of</a:t>
            </a: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exists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➢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POTATO will eventually determine whether a silicon module is working or defective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74E13"/>
              </a:buClr>
              <a:buSzPts val="1400"/>
              <a:buFont typeface="Open Sans"/>
              <a:buChar char="➢"/>
            </a:pPr>
            <a:r>
              <a:rPr b="1" lang="en">
                <a:solidFill>
                  <a:srgbClr val="274E13"/>
                </a:solidFill>
                <a:latin typeface="Open Sans"/>
                <a:ea typeface="Open Sans"/>
                <a:cs typeface="Open Sans"/>
                <a:sym typeface="Open Sans"/>
              </a:rPr>
              <a:t>It was very broken.</a:t>
            </a:r>
            <a:endParaRPr b="1">
              <a:solidFill>
                <a:srgbClr val="274E1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6" name="Google Shape;86;p15"/>
          <p:cNvSpPr txBox="1"/>
          <p:nvPr>
            <p:ph idx="1" type="body"/>
          </p:nvPr>
        </p:nvSpPr>
        <p:spPr>
          <a:xfrm>
            <a:off x="311700" y="2408213"/>
            <a:ext cx="8520600" cy="96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I </a:t>
            </a:r>
            <a:r>
              <a:rPr b="1" lang="en">
                <a:solidFill>
                  <a:srgbClr val="274E13"/>
                </a:solidFill>
              </a:rPr>
              <a:t>have written</a:t>
            </a:r>
            <a:r>
              <a:rPr lang="en"/>
              <a:t> an additional program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that reads data files of silicon module output, extracts and collates particular interesting pieces of data, and creates histograms, to visualize issues with the silicon modules</a:t>
            </a:r>
            <a:endParaRPr/>
          </a:p>
        </p:txBody>
      </p:sp>
      <p:sp>
        <p:nvSpPr>
          <p:cNvPr id="87" name="Google Shape;87;p15"/>
          <p:cNvSpPr txBox="1"/>
          <p:nvPr>
            <p:ph idx="1" type="body"/>
          </p:nvPr>
        </p:nvSpPr>
        <p:spPr>
          <a:xfrm>
            <a:off x="280050" y="2732700"/>
            <a:ext cx="8520600" cy="271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1" marL="914400" rtl="0" algn="l">
              <a:spcBef>
                <a:spcPts val="120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This </a:t>
            </a:r>
            <a:r>
              <a:rPr b="1" lang="en">
                <a:solidFill>
                  <a:srgbClr val="274E13"/>
                </a:solidFill>
              </a:rPr>
              <a:t>will</a:t>
            </a:r>
            <a:r>
              <a:rPr lang="en"/>
              <a:t> show patterns in the modules to determine trends in the production of the modules like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Different locations producing different levels of quality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If the modules are improving or worsening with time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This program will be integrated with POTATO and used in the testing of the silicon modules before they are put into the new &amp; improved tracker</a:t>
            </a:r>
            <a:endParaRPr/>
          </a:p>
        </p:txBody>
      </p:sp>
      <p:pic>
        <p:nvPicPr>
          <p:cNvPr id="88" name="Google Shape;88;p15"/>
          <p:cNvPicPr preferRelativeResize="0"/>
          <p:nvPr/>
        </p:nvPicPr>
        <p:blipFill rotWithShape="1">
          <a:blip r:embed="rId5">
            <a:alphaModFix/>
          </a:blip>
          <a:srcRect b="32537" l="0" r="0" t="0"/>
          <a:stretch/>
        </p:blipFill>
        <p:spPr>
          <a:xfrm>
            <a:off x="5116875" y="86650"/>
            <a:ext cx="3882798" cy="2338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Accomplishment(s)?</a:t>
            </a:r>
            <a:endParaRPr/>
          </a:p>
        </p:txBody>
      </p:sp>
      <p:sp>
        <p:nvSpPr>
          <p:cNvPr id="94" name="Google Shape;94;p16"/>
          <p:cNvSpPr txBox="1"/>
          <p:nvPr>
            <p:ph idx="1" type="body"/>
          </p:nvPr>
        </p:nvSpPr>
        <p:spPr>
          <a:xfrm>
            <a:off x="311700" y="1225225"/>
            <a:ext cx="38943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"/>
              <a:t>Becoming familiar with Root</a:t>
            </a:r>
            <a:endParaRPr/>
          </a:p>
        </p:txBody>
      </p:sp>
      <p:sp>
        <p:nvSpPr>
          <p:cNvPr id="95" name="Google Shape;95;p16"/>
          <p:cNvSpPr txBox="1"/>
          <p:nvPr/>
        </p:nvSpPr>
        <p:spPr>
          <a:xfrm>
            <a:off x="387900" y="1225225"/>
            <a:ext cx="38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✔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6" name="Google Shape;96;p16"/>
          <p:cNvSpPr txBox="1"/>
          <p:nvPr/>
        </p:nvSpPr>
        <p:spPr>
          <a:xfrm>
            <a:off x="387900" y="1843775"/>
            <a:ext cx="38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✔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311700" y="3119150"/>
            <a:ext cx="3894300" cy="17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Using C++ a lot more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Creating a final, working code to be used in the future LHC upgrade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Maybe learn a little French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Google Shape;98;p16"/>
          <p:cNvSpPr txBox="1"/>
          <p:nvPr/>
        </p:nvSpPr>
        <p:spPr>
          <a:xfrm>
            <a:off x="311700" y="1863000"/>
            <a:ext cx="3894300" cy="1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Creating GUIs for the first time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Creating a working GUI to interface with POTATO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" name="Google Shape;99;p16"/>
          <p:cNvSpPr txBox="1"/>
          <p:nvPr/>
        </p:nvSpPr>
        <p:spPr>
          <a:xfrm>
            <a:off x="387900" y="3119125"/>
            <a:ext cx="38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✔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0" name="Google Shape;100;p16"/>
          <p:cNvSpPr txBox="1"/>
          <p:nvPr/>
        </p:nvSpPr>
        <p:spPr>
          <a:xfrm>
            <a:off x="387900" y="2481450"/>
            <a:ext cx="38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✔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" name="Google Shape;101;p16"/>
          <p:cNvSpPr txBox="1"/>
          <p:nvPr/>
        </p:nvSpPr>
        <p:spPr>
          <a:xfrm>
            <a:off x="311700" y="1523625"/>
            <a:ext cx="3761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Becoming competent at Root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2" name="Google Shape;102;p16"/>
          <p:cNvSpPr txBox="1"/>
          <p:nvPr/>
        </p:nvSpPr>
        <p:spPr>
          <a:xfrm>
            <a:off x="311700" y="1523613"/>
            <a:ext cx="3894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Make some pretty histograms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3" name="Google Shape;10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76600" y="1244150"/>
            <a:ext cx="4633201" cy="265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39575" y="720255"/>
            <a:ext cx="4770225" cy="37892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>
            <p:ph type="title"/>
          </p:nvPr>
        </p:nvSpPr>
        <p:spPr>
          <a:xfrm>
            <a:off x="1903050" y="117150"/>
            <a:ext cx="53379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Intermediate Results: The GUI</a:t>
            </a:r>
            <a:endParaRPr/>
          </a:p>
        </p:txBody>
      </p:sp>
      <p:pic>
        <p:nvPicPr>
          <p:cNvPr id="110" name="Google Shape;110;p17" title="20220720_200236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99300" y="948450"/>
            <a:ext cx="6811250" cy="388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0"/>
            <a:ext cx="1166376" cy="1166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>
            <p:ph type="title"/>
          </p:nvPr>
        </p:nvSpPr>
        <p:spPr>
          <a:xfrm>
            <a:off x="1033950" y="168275"/>
            <a:ext cx="7076100" cy="73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Intermediate Results: The Plots (Noise Mean)</a:t>
            </a:r>
            <a:endParaRPr/>
          </a:p>
        </p:txBody>
      </p:sp>
      <p:pic>
        <p:nvPicPr>
          <p:cNvPr id="117" name="Google Shape;11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375" y="1225570"/>
            <a:ext cx="3723249" cy="3432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1700" y="1213538"/>
            <a:ext cx="3723250" cy="3444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/>
          <p:nvPr>
            <p:ph type="title"/>
          </p:nvPr>
        </p:nvSpPr>
        <p:spPr>
          <a:xfrm>
            <a:off x="1218000" y="209175"/>
            <a:ext cx="6708000" cy="73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Intermediate Results: The Plots (Noise Std)</a:t>
            </a:r>
            <a:endParaRPr/>
          </a:p>
        </p:txBody>
      </p:sp>
      <p:pic>
        <p:nvPicPr>
          <p:cNvPr id="124" name="Google Shape;124;p19"/>
          <p:cNvPicPr preferRelativeResize="0"/>
          <p:nvPr/>
        </p:nvPicPr>
        <p:blipFill rotWithShape="1">
          <a:blip r:embed="rId3">
            <a:alphaModFix/>
          </a:blip>
          <a:srcRect b="0" l="0" r="10" t="0"/>
          <a:stretch/>
        </p:blipFill>
        <p:spPr>
          <a:xfrm>
            <a:off x="378375" y="1225570"/>
            <a:ext cx="3723248" cy="3432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9"/>
          <p:cNvPicPr preferRelativeResize="0"/>
          <p:nvPr/>
        </p:nvPicPr>
        <p:blipFill rotWithShape="1">
          <a:blip r:embed="rId4">
            <a:alphaModFix/>
          </a:blip>
          <a:srcRect b="49" l="0" r="0" t="49"/>
          <a:stretch/>
        </p:blipFill>
        <p:spPr>
          <a:xfrm>
            <a:off x="5061700" y="1213538"/>
            <a:ext cx="3723249" cy="3444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Next?</a:t>
            </a:r>
            <a:endParaRPr/>
          </a:p>
        </p:txBody>
      </p:sp>
      <p:sp>
        <p:nvSpPr>
          <p:cNvPr id="131" name="Google Shape;131;p20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Make the 1D histograms prettier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Make 2D histograms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With second variable like location or date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That button is already in the GUI, it just doesn’t work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Get more .xml files to make actually interesting histograms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Create a file choice system in the GUI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Add special features to the GUI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axes switching, maybe choices on how the histogram looks, etc.</a:t>
            </a:r>
            <a:endParaRPr/>
          </a:p>
        </p:txBody>
      </p:sp>
      <p:sp>
        <p:nvSpPr>
          <p:cNvPr id="132" name="Google Shape;132;p20"/>
          <p:cNvSpPr txBox="1"/>
          <p:nvPr/>
        </p:nvSpPr>
        <p:spPr>
          <a:xfrm>
            <a:off x="429475" y="4018675"/>
            <a:ext cx="4744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accent1"/>
                </a:solidFill>
                <a:latin typeface="Lobster"/>
                <a:ea typeface="Lobster"/>
                <a:cs typeface="Lobster"/>
                <a:sym typeface="Lobster"/>
              </a:rPr>
              <a:t>Thanks from POTATO!</a:t>
            </a:r>
            <a:endParaRPr b="1" sz="3600">
              <a:solidFill>
                <a:schemeClr val="accent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133" name="Google Shape;13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99" y="3364225"/>
            <a:ext cx="2515500" cy="167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