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Proxima Nova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ProximaNova-regular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ProximaNova-italic.fntdata"/><Relationship Id="rId14" Type="http://schemas.openxmlformats.org/officeDocument/2006/relationships/font" Target="fonts/ProximaNova-bold.fntdata"/><Relationship Id="rId16" Type="http://schemas.openxmlformats.org/officeDocument/2006/relationships/font" Target="fonts/ProximaNova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3db4504a1f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13db4504a1f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</a:t>
            </a:r>
            <a:r>
              <a:rPr lang="en"/>
              <a:t>ong half life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Has decays into many different energies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Has a lot of counts in the lower energy gammas (good bc of background)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Distinctive spectrums 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13db4504a1f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13db4504a1f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3db4504a1f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3db4504a1f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Explain what is </a:t>
            </a:r>
            <a:r>
              <a:rPr lang="en"/>
              <a:t>efficiency</a:t>
            </a:r>
            <a:r>
              <a:rPr lang="en"/>
              <a:t>, how i did it, and show the </a:t>
            </a:r>
            <a:r>
              <a:rPr lang="en"/>
              <a:t>plots 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3db4504a1f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13db4504a1f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3db4504a1f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13db4504a1f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13db4504a1f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13db4504a1f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" name="Google Shape;11;p2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Google Shape;15;p3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" name="Google Shape;16;p3"/>
          <p:cNvSpPr txBox="1"/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pearmin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g"/><Relationship Id="rId4" Type="http://schemas.openxmlformats.org/officeDocument/2006/relationships/image" Target="../media/image6.jpg"/><Relationship Id="rId5" Type="http://schemas.openxmlformats.org/officeDocument/2006/relationships/image" Target="../media/image9.jpg"/><Relationship Id="rId6" Type="http://schemas.openxmlformats.org/officeDocument/2006/relationships/image" Target="../media/image5.jpg"/><Relationship Id="rId7" Type="http://schemas.openxmlformats.org/officeDocument/2006/relationships/image" Target="../media/image8.jpg"/><Relationship Id="rId8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Decay of Thallium from Nuclear Isomers at ISOLDE Decay Station </a:t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510450" y="3182323"/>
            <a:ext cx="8123100" cy="13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Jordan Cory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Bruno Olaizola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CERN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Calibrations with Europium 152 </a:t>
            </a:r>
            <a:endParaRPr/>
          </a:p>
        </p:txBody>
      </p:sp>
      <p:sp>
        <p:nvSpPr>
          <p:cNvPr id="66" name="Google Shape;66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➢"/>
            </a:pPr>
            <a:r>
              <a:rPr lang="en"/>
              <a:t>The energies of gamma rays in IDS are </a:t>
            </a:r>
            <a:r>
              <a:rPr lang="en"/>
              <a:t>measured</a:t>
            </a:r>
            <a:r>
              <a:rPr lang="en"/>
              <a:t> in units proportional to the induced charge in the </a:t>
            </a:r>
            <a:r>
              <a:rPr lang="en"/>
              <a:t>semiconductor</a:t>
            </a:r>
            <a:r>
              <a:rPr lang="en"/>
              <a:t> used to measure them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➢"/>
            </a:pPr>
            <a:r>
              <a:rPr lang="en"/>
              <a:t>In order to convert these energies to keV, we must </a:t>
            </a:r>
            <a:r>
              <a:rPr lang="en"/>
              <a:t>find a linear relationship between the measured values and energy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➢"/>
            </a:pPr>
            <a:r>
              <a:rPr lang="en"/>
              <a:t>This is done by using a calibration source, which should have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 long half life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 distinctive spectrum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Decays at many different energies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Calibration</a:t>
            </a:r>
            <a:endParaRPr/>
          </a:p>
        </p:txBody>
      </p:sp>
      <p:sp>
        <p:nvSpPr>
          <p:cNvPr id="72" name="Google Shape;72;p15"/>
          <p:cNvSpPr txBox="1"/>
          <p:nvPr>
            <p:ph idx="1" type="body"/>
          </p:nvPr>
        </p:nvSpPr>
        <p:spPr>
          <a:xfrm>
            <a:off x="311700" y="1152475"/>
            <a:ext cx="3249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➢"/>
            </a:pPr>
            <a:r>
              <a:rPr lang="en"/>
              <a:t>The first graph shows the linear relationship between the measurement and the energies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➢"/>
            </a:pPr>
            <a:r>
              <a:rPr lang="en"/>
              <a:t>The second shows the </a:t>
            </a:r>
            <a:r>
              <a:rPr lang="en"/>
              <a:t>difference</a:t>
            </a:r>
            <a:r>
              <a:rPr lang="en"/>
              <a:t> between the calibrated values and the known energy </a:t>
            </a:r>
            <a:endParaRPr/>
          </a:p>
        </p:txBody>
      </p:sp>
      <p:pic>
        <p:nvPicPr>
          <p:cNvPr id="73" name="Google Shape;7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65775" y="100525"/>
            <a:ext cx="4838175" cy="4668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Efficiency</a:t>
            </a:r>
            <a:r>
              <a:rPr lang="en"/>
              <a:t> Calculations </a:t>
            </a:r>
            <a:endParaRPr/>
          </a:p>
        </p:txBody>
      </p:sp>
      <p:sp>
        <p:nvSpPr>
          <p:cNvPr id="79" name="Google Shape;79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➢"/>
            </a:pPr>
            <a:r>
              <a:rPr lang="en"/>
              <a:t>Efficiency</a:t>
            </a:r>
            <a:r>
              <a:rPr lang="en"/>
              <a:t> </a:t>
            </a:r>
            <a:r>
              <a:rPr lang="en"/>
              <a:t>calculations</a:t>
            </a:r>
            <a:r>
              <a:rPr lang="en"/>
              <a:t> are done to see how much of the expected gamma ray is being detected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➢"/>
            </a:pPr>
            <a:r>
              <a:rPr lang="en"/>
              <a:t>This is done by fitting the gamma peaks, then comparing their area with the known intensity of the decay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➢"/>
            </a:pPr>
            <a:r>
              <a:rPr lang="en"/>
              <a:t>These calculation is very important, as the rest of the project uses the </a:t>
            </a:r>
            <a:r>
              <a:rPr lang="en"/>
              <a:t>efficiency to interpret the data 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Efficiency</a:t>
            </a:r>
            <a:r>
              <a:rPr lang="en"/>
              <a:t> Calculations </a:t>
            </a:r>
            <a:endParaRPr/>
          </a:p>
        </p:txBody>
      </p:sp>
      <p:sp>
        <p:nvSpPr>
          <p:cNvPr id="85" name="Google Shape;85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250" y="1230538"/>
            <a:ext cx="4792601" cy="3260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 rotWithShape="1">
          <a:blip r:embed="rId4">
            <a:alphaModFix/>
          </a:blip>
          <a:srcRect b="0" l="-1800" r="1800" t="0"/>
          <a:stretch/>
        </p:blipFill>
        <p:spPr>
          <a:xfrm>
            <a:off x="4870850" y="1191250"/>
            <a:ext cx="4371350" cy="3511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Next Steps</a:t>
            </a:r>
            <a:endParaRPr/>
          </a:p>
        </p:txBody>
      </p:sp>
      <p:sp>
        <p:nvSpPr>
          <p:cNvPr id="93" name="Google Shape;93;p18"/>
          <p:cNvSpPr txBox="1"/>
          <p:nvPr>
            <p:ph idx="1" type="body"/>
          </p:nvPr>
        </p:nvSpPr>
        <p:spPr>
          <a:xfrm>
            <a:off x="311700" y="1152475"/>
            <a:ext cx="43284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➢"/>
            </a:pPr>
            <a:r>
              <a:rPr lang="en"/>
              <a:t>Calibrate all of the data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➢"/>
            </a:pPr>
            <a:r>
              <a:rPr lang="en"/>
              <a:t>Look for gamma peaks indicating the isomeric decay I am searching for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➢"/>
            </a:pPr>
            <a:r>
              <a:rPr lang="en"/>
              <a:t>Measure the half lives of these decays </a:t>
            </a:r>
            <a:endParaRPr/>
          </a:p>
        </p:txBody>
      </p:sp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1228913"/>
            <a:ext cx="4199100" cy="2685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Photos! </a:t>
            </a:r>
            <a:endParaRPr/>
          </a:p>
        </p:txBody>
      </p:sp>
      <p:sp>
        <p:nvSpPr>
          <p:cNvPr id="100" name="Google Shape;100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01" name="Google Shape;10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7651" y="1520774"/>
            <a:ext cx="2081226" cy="2774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13500" y="114300"/>
            <a:ext cx="2616202" cy="1962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13496" y="2076450"/>
            <a:ext cx="2414600" cy="3219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086249" y="114293"/>
            <a:ext cx="2327251" cy="31030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332264" y="2762250"/>
            <a:ext cx="2081226" cy="27749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328876" y="1520774"/>
            <a:ext cx="2081226" cy="27749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