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60" r:id="rId4"/>
  </p:sldMasterIdLst>
  <p:notesMasterIdLst>
    <p:notesMasterId r:id="rId22"/>
  </p:notesMasterIdLst>
  <p:sldIdLst>
    <p:sldId id="293" r:id="rId5"/>
    <p:sldId id="294" r:id="rId6"/>
    <p:sldId id="295" r:id="rId7"/>
    <p:sldId id="296" r:id="rId8"/>
    <p:sldId id="301" r:id="rId9"/>
    <p:sldId id="297" r:id="rId10"/>
    <p:sldId id="298" r:id="rId11"/>
    <p:sldId id="299" r:id="rId12"/>
    <p:sldId id="300" r:id="rId13"/>
    <p:sldId id="302" r:id="rId14"/>
    <p:sldId id="303" r:id="rId15"/>
    <p:sldId id="304" r:id="rId16"/>
    <p:sldId id="305" r:id="rId17"/>
    <p:sldId id="306" r:id="rId18"/>
    <p:sldId id="307" r:id="rId19"/>
    <p:sldId id="308" r:id="rId20"/>
    <p:sldId id="309" r:id="rId2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A12B76C0-669B-47A3-84D7-6EC4DA8DF4BA}">
          <p14:sldIdLst>
            <p14:sldId id="293"/>
            <p14:sldId id="294"/>
            <p14:sldId id="295"/>
            <p14:sldId id="296"/>
            <p14:sldId id="301"/>
            <p14:sldId id="297"/>
            <p14:sldId id="298"/>
            <p14:sldId id="299"/>
            <p14:sldId id="300"/>
            <p14:sldId id="302"/>
            <p14:sldId id="303"/>
            <p14:sldId id="304"/>
            <p14:sldId id="305"/>
            <p14:sldId id="306"/>
            <p14:sldId id="307"/>
            <p14:sldId id="308"/>
            <p14:sldId id="30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2629"/>
    <a:srgbClr val="FFFFFF"/>
    <a:srgbClr val="FDDF03"/>
    <a:srgbClr val="B4B4B0"/>
    <a:srgbClr val="E9E7D8"/>
    <a:srgbClr val="F4F4ED"/>
    <a:srgbClr val="67C9FA"/>
    <a:srgbClr val="003399"/>
    <a:srgbClr val="F1E83D"/>
    <a:srgbClr val="B4D5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Stile medio 3 - 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25" autoAdjust="0"/>
    <p:restoredTop sz="94660"/>
  </p:normalViewPr>
  <p:slideViewPr>
    <p:cSldViewPr snapToGrid="0" showGuides="1">
      <p:cViewPr varScale="1">
        <p:scale>
          <a:sx n="125" d="100"/>
          <a:sy n="125" d="100"/>
        </p:scale>
        <p:origin x="845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AB66-BED8-4AE6-9621-910C985D2711}" type="datetimeFigureOut">
              <a:rPr lang="it-IT" smtClean="0"/>
              <a:t>20/07/2022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33B3-4D68-4CFA-BDC2-5B2466B90D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84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347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8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BE1BC7D-DDBF-4ECD-9465-702FF7643EEF}" type="datetime1">
              <a:rPr lang="it-IT" smtClean="0"/>
              <a:t>20/07/2022</a:t>
            </a:fld>
            <a:endParaRPr lang="it-IT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9" y="5747939"/>
            <a:ext cx="4344140" cy="445947"/>
          </a:xfrm>
          <a:prstGeom prst="rect">
            <a:avLst/>
          </a:prstGeom>
        </p:spPr>
      </p:pic>
      <p:cxnSp>
        <p:nvCxnSpPr>
          <p:cNvPr id="30" name="Straight Connector 9"/>
          <p:cNvCxnSpPr/>
          <p:nvPr userDrawn="1"/>
        </p:nvCxnSpPr>
        <p:spPr>
          <a:xfrm>
            <a:off x="1193532" y="439227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4883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1539" y="286603"/>
            <a:ext cx="11073408" cy="1450757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20/07/2022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416" y="5776180"/>
            <a:ext cx="3847531" cy="39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7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7" y="286603"/>
            <a:ext cx="11073409" cy="145075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20/07/2022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416" y="5776180"/>
            <a:ext cx="3847531" cy="39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FBE5-16BA-4121-9014-946DDBFC04C4}" type="datetime1">
              <a:rPr lang="it-IT" smtClean="0"/>
              <a:t>20/07/2022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416" y="5776180"/>
            <a:ext cx="3847531" cy="39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4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416" y="5776180"/>
            <a:ext cx="3847531" cy="39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17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F50668-7C7A-4E04-AF8E-2281C5E456CB}" type="datetime1">
              <a:rPr lang="it-IT" smtClean="0"/>
              <a:pPr/>
              <a:t>20/07/2022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38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0" r:id="rId3"/>
    <p:sldLayoutId id="2147483680" r:id="rId4"/>
    <p:sldLayoutId id="2147483667" r:id="rId5"/>
  </p:sldLayoutIdLst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37685/contributions/2189037/attachments/1378182/2093682/Cryogen_free_cryogenic_cooling_system_for_rotating_superconducting_magnets_in_medical_accelerators_AIME-SCMED2016.pdf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microsoft.com/office/2007/relationships/hdphoto" Target="../media/hdphoto3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6.png"/><Relationship Id="rId5" Type="http://schemas.openxmlformats.org/officeDocument/2006/relationships/image" Target="../media/image22.png"/><Relationship Id="rId10" Type="http://schemas.microsoft.com/office/2007/relationships/hdphoto" Target="../media/hdphoto2.wdp"/><Relationship Id="rId4" Type="http://schemas.openxmlformats.org/officeDocument/2006/relationships/image" Target="../media/image21.png"/><Relationship Id="rId9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85583" y="1631725"/>
            <a:ext cx="10620834" cy="267386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GB" dirty="0"/>
              <a:t>Top Cryostat Mechanical integration</a:t>
            </a:r>
            <a:br>
              <a:rPr lang="en-GB" dirty="0"/>
            </a:br>
            <a:r>
              <a:rPr lang="en-GB" sz="2800" b="0" dirty="0"/>
              <a:t>CERN TE-MSC, EN-MME, RTU and UNIBS</a:t>
            </a:r>
            <a:endParaRPr lang="en-GB" b="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785584" y="4393395"/>
            <a:ext cx="10620833" cy="1143000"/>
          </a:xfrm>
        </p:spPr>
        <p:txBody>
          <a:bodyPr>
            <a:normAutofit fontScale="92500" lnSpcReduction="10000"/>
          </a:bodyPr>
          <a:lstStyle/>
          <a:p>
            <a:endParaRPr lang="it-IT" sz="1200" dirty="0">
              <a:highlight>
                <a:srgbClr val="FFFF00"/>
              </a:highlight>
            </a:endParaRPr>
          </a:p>
          <a:p>
            <a:pPr algn="ctr"/>
            <a:r>
              <a:rPr lang="it-IT" dirty="0"/>
              <a:t>Luca Piacentini, Diego Perini, Toms </a:t>
            </a:r>
            <a:r>
              <a:rPr lang="it-IT" dirty="0" err="1"/>
              <a:t>torims</a:t>
            </a:r>
            <a:r>
              <a:rPr lang="it-IT" dirty="0"/>
              <a:t>, </a:t>
            </a:r>
          </a:p>
          <a:p>
            <a:pPr algn="ctr"/>
            <a:r>
              <a:rPr lang="it-IT" dirty="0"/>
              <a:t>Luca Dassa, Jānis Vilcāns, Andris Ratkus, Stefano Uberti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84C9E4-7187-8D4E-97CF-CF92E9B358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0315" y="5246837"/>
            <a:ext cx="1459206" cy="6514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8450FA1-381F-A44C-B4DA-738E65CFFB14}"/>
              </a:ext>
            </a:extLst>
          </p:cNvPr>
          <p:cNvSpPr txBox="1"/>
          <p:nvPr/>
        </p:nvSpPr>
        <p:spPr>
          <a:xfrm>
            <a:off x="9745967" y="5986133"/>
            <a:ext cx="25510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VPP-IZM-CERN-2020/1-0002</a:t>
            </a:r>
            <a:endParaRPr lang="en-LV" sz="1600" dirty="0"/>
          </a:p>
        </p:txBody>
      </p:sp>
      <p:pic>
        <p:nvPicPr>
          <p:cNvPr id="7" name="Picture 10">
            <a:extLst>
              <a:ext uri="{FF2B5EF4-FFF2-40B4-BE49-F238E27FC236}">
                <a16:creationId xmlns:a16="http://schemas.microsoft.com/office/drawing/2014/main" id="{A12D6464-2266-4F86-B626-00C6724F86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5748" y="35497"/>
            <a:ext cx="1312025" cy="1225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535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31D8AA-FC07-DD34-37E9-501155ACF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External and </a:t>
            </a:r>
            <a:r>
              <a:rPr lang="en-GB" b="1" dirty="0">
                <a:solidFill>
                  <a:srgbClr val="FF0000"/>
                </a:solidFill>
              </a:rPr>
              <a:t>internal</a:t>
            </a:r>
            <a:r>
              <a:rPr lang="en-GB" dirty="0"/>
              <a:t> supporting system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9D2A95A-237C-FA1C-D3F0-C5DF8D581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20/07/2022</a:t>
            </a:fld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477FF5E-834E-163F-10CB-6DBB138B7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10</a:t>
            </a:fld>
            <a:endParaRPr lang="it-IT" dirty="0"/>
          </a:p>
        </p:txBody>
      </p:sp>
      <p:sp>
        <p:nvSpPr>
          <p:cNvPr id="64" name="CasellaDiTesto 63">
            <a:extLst>
              <a:ext uri="{FF2B5EF4-FFF2-40B4-BE49-F238E27FC236}">
                <a16:creationId xmlns:a16="http://schemas.microsoft.com/office/drawing/2014/main" id="{E2D644AC-9001-B747-713B-3FD3D1D6422F}"/>
              </a:ext>
            </a:extLst>
          </p:cNvPr>
          <p:cNvSpPr txBox="1"/>
          <p:nvPr/>
        </p:nvSpPr>
        <p:spPr>
          <a:xfrm>
            <a:off x="8199120" y="445008"/>
            <a:ext cx="3590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Forces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Rods deformation &lt; +- 0.1 mm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Dimensions</a:t>
            </a:r>
          </a:p>
        </p:txBody>
      </p:sp>
      <p:pic>
        <p:nvPicPr>
          <p:cNvPr id="22" name="Picture 19">
            <a:extLst>
              <a:ext uri="{FF2B5EF4-FFF2-40B4-BE49-F238E27FC236}">
                <a16:creationId xmlns:a16="http://schemas.microsoft.com/office/drawing/2014/main" id="{2F1DB326-C516-3926-4D13-E2196A8EFD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66" t="44889" r="1776" b="4822"/>
          <a:stretch/>
        </p:blipFill>
        <p:spPr>
          <a:xfrm>
            <a:off x="4865921" y="1880014"/>
            <a:ext cx="3935626" cy="2144411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2DBCF916-A94B-F1C7-FC7E-2B3090A4F3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123"/>
          <a:stretch/>
        </p:blipFill>
        <p:spPr>
          <a:xfrm>
            <a:off x="1671144" y="2176607"/>
            <a:ext cx="3134624" cy="1847818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CFB24E63-CF7C-145A-0072-B7663DA85FAF}"/>
              </a:ext>
            </a:extLst>
          </p:cNvPr>
          <p:cNvSpPr txBox="1"/>
          <p:nvPr/>
        </p:nvSpPr>
        <p:spPr>
          <a:xfrm>
            <a:off x="4820865" y="4067758"/>
            <a:ext cx="38738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By courtesy of </a:t>
            </a:r>
            <a:r>
              <a:rPr lang="it-IT" sz="1400" dirty="0"/>
              <a:t>Jānis Vilcāns</a:t>
            </a:r>
          </a:p>
          <a:p>
            <a:r>
              <a:rPr lang="en-GB" sz="1400" dirty="0"/>
              <a:t>*in a preliminary stage</a:t>
            </a:r>
          </a:p>
          <a:p>
            <a:r>
              <a:rPr lang="en-GB" sz="1400" dirty="0"/>
              <a:t>**yet to implement</a:t>
            </a:r>
            <a:endParaRPr lang="it-IT" sz="14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58FBD87-C856-AEB9-B330-C0D0120403CD}"/>
              </a:ext>
            </a:extLst>
          </p:cNvPr>
          <p:cNvSpPr txBox="1"/>
          <p:nvPr/>
        </p:nvSpPr>
        <p:spPr>
          <a:xfrm>
            <a:off x="9077529" y="2629053"/>
            <a:ext cx="32929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By turning the 6 screws we can adjust all 6 DOF (only passive adjustment is foreseen)</a:t>
            </a:r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F2716B65-6332-65AA-86A3-C2C4F77150B4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8078847" y="3090718"/>
            <a:ext cx="998682" cy="7240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4BD7DFBD-BD66-A2B8-2CDF-209BB095B3A3}"/>
              </a:ext>
            </a:extLst>
          </p:cNvPr>
          <p:cNvCxnSpPr>
            <a:cxnSpLocks/>
            <a:stCxn id="6" idx="1"/>
          </p:cNvCxnSpPr>
          <p:nvPr/>
        </p:nvCxnSpPr>
        <p:spPr>
          <a:xfrm flipH="1" flipV="1">
            <a:off x="8621391" y="2894308"/>
            <a:ext cx="456138" cy="1964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544D89E0-F49E-9DBE-9007-0BCACE61CF7D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5116191" y="3090718"/>
            <a:ext cx="3961338" cy="797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34910CAA-72AC-5EB1-2AC0-D61FD7520301}"/>
              </a:ext>
            </a:extLst>
          </p:cNvPr>
          <p:cNvSpPr txBox="1"/>
          <p:nvPr/>
        </p:nvSpPr>
        <p:spPr>
          <a:xfrm>
            <a:off x="371353" y="4992551"/>
            <a:ext cx="11449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Required R&amp;D on internal supports thermomechanical behaviour</a:t>
            </a:r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444BA1D1-44C7-197A-9C7F-6AF0226453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706" y="2018512"/>
            <a:ext cx="1421438" cy="2144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389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EC7D0FA-8A56-418E-E9C5-7E047F1CD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Mechanical integration and insulation vacuum interconnection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396BE80-B802-73ED-14A6-A3AF6419D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20/07/2022</a:t>
            </a:fld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8852B89-29C0-7094-E3D5-CFA4238A9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11</a:t>
            </a:fld>
            <a:endParaRPr lang="it-IT" dirty="0"/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8B2BACCD-D46C-3DEE-BC04-FA14769E2A59}"/>
              </a:ext>
            </a:extLst>
          </p:cNvPr>
          <p:cNvGrpSpPr>
            <a:grpSpLocks noChangeAspect="1"/>
          </p:cNvGrpSpPr>
          <p:nvPr/>
        </p:nvGrpSpPr>
        <p:grpSpPr>
          <a:xfrm>
            <a:off x="74754" y="1830036"/>
            <a:ext cx="4737305" cy="2252152"/>
            <a:chOff x="493775" y="1399032"/>
            <a:chExt cx="7229855" cy="3488850"/>
          </a:xfrm>
        </p:grpSpPr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C8E84788-D8A7-C717-22B0-FCCBE13284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3775" y="1399032"/>
              <a:ext cx="7229855" cy="3488850"/>
            </a:xfrm>
            <a:prstGeom prst="rect">
              <a:avLst/>
            </a:prstGeom>
          </p:spPr>
        </p:pic>
        <p:sp>
          <p:nvSpPr>
            <p:cNvPr id="7" name="Rettangolo 6">
              <a:extLst>
                <a:ext uri="{FF2B5EF4-FFF2-40B4-BE49-F238E27FC236}">
                  <a16:creationId xmlns:a16="http://schemas.microsoft.com/office/drawing/2014/main" id="{9120975D-B6DE-C5DF-18E7-083A083B48D6}"/>
                </a:ext>
              </a:extLst>
            </p:cNvPr>
            <p:cNvSpPr/>
            <p:nvPr/>
          </p:nvSpPr>
          <p:spPr>
            <a:xfrm>
              <a:off x="3035808" y="1399032"/>
              <a:ext cx="1036320" cy="1127760"/>
            </a:xfrm>
            <a:prstGeom prst="rect">
              <a:avLst/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ttangolo 7">
              <a:extLst>
                <a:ext uri="{FF2B5EF4-FFF2-40B4-BE49-F238E27FC236}">
                  <a16:creationId xmlns:a16="http://schemas.microsoft.com/office/drawing/2014/main" id="{1510B51F-5D84-C94E-D0FA-B1490A70ABC6}"/>
                </a:ext>
              </a:extLst>
            </p:cNvPr>
            <p:cNvSpPr/>
            <p:nvPr/>
          </p:nvSpPr>
          <p:spPr>
            <a:xfrm rot="2702659">
              <a:off x="5796154" y="2133144"/>
              <a:ext cx="1036320" cy="112776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" name="Immagine 9">
            <a:extLst>
              <a:ext uri="{FF2B5EF4-FFF2-40B4-BE49-F238E27FC236}">
                <a16:creationId xmlns:a16="http://schemas.microsoft.com/office/drawing/2014/main" id="{467FD063-F654-53CF-56BB-A18EF57FBB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6" t="13964" b="23243"/>
          <a:stretch/>
        </p:blipFill>
        <p:spPr>
          <a:xfrm>
            <a:off x="4812059" y="1830036"/>
            <a:ext cx="7293705" cy="3996938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3FEF46E1-9735-E22D-5223-37EDE8DC922D}"/>
              </a:ext>
            </a:extLst>
          </p:cNvPr>
          <p:cNvSpPr/>
          <p:nvPr/>
        </p:nvSpPr>
        <p:spPr>
          <a:xfrm>
            <a:off x="7204677" y="1890992"/>
            <a:ext cx="2149388" cy="1272338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4F9BAC36-CA3F-A34C-576D-18FFC85AB85A}"/>
              </a:ext>
            </a:extLst>
          </p:cNvPr>
          <p:cNvSpPr/>
          <p:nvPr/>
        </p:nvSpPr>
        <p:spPr>
          <a:xfrm rot="2724075">
            <a:off x="10228057" y="2705666"/>
            <a:ext cx="1142928" cy="1252186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AB37BEF-E29D-EA8E-5A5E-3C3991B379E9}"/>
              </a:ext>
            </a:extLst>
          </p:cNvPr>
          <p:cNvSpPr txBox="1"/>
          <p:nvPr/>
        </p:nvSpPr>
        <p:spPr>
          <a:xfrm>
            <a:off x="172477" y="4521098"/>
            <a:ext cx="4426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Gained space by studying ad hoc leg configuration for dipoles</a:t>
            </a:r>
          </a:p>
        </p:txBody>
      </p:sp>
    </p:spTree>
    <p:extLst>
      <p:ext uri="{BB962C8B-B14F-4D97-AF65-F5344CB8AC3E}">
        <p14:creationId xmlns:p14="http://schemas.microsoft.com/office/powerpoint/2010/main" val="35143117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EC7D0FA-8A56-418E-E9C5-7E047F1CD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Mechanical integration and insulation vacuum interconnection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396BE80-B802-73ED-14A6-A3AF6419D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20/07/2022</a:t>
            </a:fld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8852B89-29C0-7094-E3D5-CFA4238A9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12</a:t>
            </a:fld>
            <a:endParaRPr lang="it-IT" dirty="0"/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E0BE3C03-1834-98B4-00B7-A9CD79935542}"/>
              </a:ext>
            </a:extLst>
          </p:cNvPr>
          <p:cNvGrpSpPr>
            <a:grpSpLocks noChangeAspect="1"/>
          </p:cNvGrpSpPr>
          <p:nvPr/>
        </p:nvGrpSpPr>
        <p:grpSpPr>
          <a:xfrm>
            <a:off x="224831" y="1804086"/>
            <a:ext cx="7070471" cy="3874606"/>
            <a:chOff x="4812059" y="1830036"/>
            <a:chExt cx="7293705" cy="3996938"/>
          </a:xfrm>
        </p:grpSpPr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467FD063-F654-53CF-56BB-A18EF57FBB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6" t="13964" b="23243"/>
            <a:stretch/>
          </p:blipFill>
          <p:spPr>
            <a:xfrm>
              <a:off x="4812059" y="1830036"/>
              <a:ext cx="7293705" cy="3996938"/>
            </a:xfrm>
            <a:prstGeom prst="rect">
              <a:avLst/>
            </a:prstGeom>
          </p:spPr>
        </p:pic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3FEF46E1-9735-E22D-5223-37EDE8DC922D}"/>
                </a:ext>
              </a:extLst>
            </p:cNvPr>
            <p:cNvSpPr/>
            <p:nvPr/>
          </p:nvSpPr>
          <p:spPr>
            <a:xfrm>
              <a:off x="7204677" y="1890992"/>
              <a:ext cx="2149388" cy="1272338"/>
            </a:xfrm>
            <a:prstGeom prst="rect">
              <a:avLst/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4F9BAC36-CA3F-A34C-576D-18FFC85AB85A}"/>
                </a:ext>
              </a:extLst>
            </p:cNvPr>
            <p:cNvSpPr/>
            <p:nvPr/>
          </p:nvSpPr>
          <p:spPr>
            <a:xfrm rot="2724075">
              <a:off x="10228057" y="2705666"/>
              <a:ext cx="1142928" cy="1252186"/>
            </a:xfrm>
            <a:prstGeom prst="rect">
              <a:avLst/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2C70F46-45F4-2B43-3148-DEBB36C9A836}"/>
              </a:ext>
            </a:extLst>
          </p:cNvPr>
          <p:cNvSpPr txBox="1"/>
          <p:nvPr/>
        </p:nvSpPr>
        <p:spPr>
          <a:xfrm>
            <a:off x="7375621" y="3429000"/>
            <a:ext cx="4782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Required R&amp;D on a large diameter short bellow: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Stiffness estimation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Impact on the flexibility between the 3 bodies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F6209A78-7252-C97F-9C15-9ABD5E5FC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9127363" y="654468"/>
            <a:ext cx="1046180" cy="4189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2151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magine 40">
            <a:extLst>
              <a:ext uri="{FF2B5EF4-FFF2-40B4-BE49-F238E27FC236}">
                <a16:creationId xmlns:a16="http://schemas.microsoft.com/office/drawing/2014/main" id="{60E4F4EF-D2D6-7650-11F8-7056A31509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55" t="23999" r="11245" b="34312"/>
          <a:stretch/>
        </p:blipFill>
        <p:spPr>
          <a:xfrm>
            <a:off x="7229856" y="1808503"/>
            <a:ext cx="4840224" cy="3748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396BE80-B802-73ED-14A6-A3AF6419D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20/07/2022</a:t>
            </a:fld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8852B89-29C0-7094-E3D5-CFA4238A9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13</a:t>
            </a:fld>
            <a:endParaRPr lang="it-IT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F0A29D8A-7853-DE83-00AE-C1282EA5BB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26" b="2690"/>
          <a:stretch/>
        </p:blipFill>
        <p:spPr>
          <a:xfrm>
            <a:off x="-1" y="1792223"/>
            <a:ext cx="5047489" cy="3971387"/>
          </a:xfrm>
          <a:prstGeom prst="rect">
            <a:avLst/>
          </a:prstGeom>
        </p:spPr>
      </p:pic>
      <p:sp>
        <p:nvSpPr>
          <p:cNvPr id="16" name="Titolo 1">
            <a:extLst>
              <a:ext uri="{FF2B5EF4-FFF2-40B4-BE49-F238E27FC236}">
                <a16:creationId xmlns:a16="http://schemas.microsoft.com/office/drawing/2014/main" id="{ACF1DB87-E937-2551-010F-B6D77EADE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/>
          <a:lstStyle/>
          <a:p>
            <a:r>
              <a:rPr lang="en-GB" dirty="0"/>
              <a:t>Cryogenic integration</a:t>
            </a:r>
          </a:p>
        </p:txBody>
      </p: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3973CF22-D52A-1541-368E-8F876E30D90E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3066288" y="2016210"/>
            <a:ext cx="2078736" cy="5275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E1C25268-CD0D-A0A3-871A-372C0D0F81CA}"/>
              </a:ext>
            </a:extLst>
          </p:cNvPr>
          <p:cNvSpPr txBox="1"/>
          <p:nvPr/>
        </p:nvSpPr>
        <p:spPr>
          <a:xfrm>
            <a:off x="5145024" y="1831544"/>
            <a:ext cx="2999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Cold Mass IN</a:t>
            </a:r>
          </a:p>
        </p:txBody>
      </p: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04EAF137-FBEC-4A55-F658-C9C224F8C907}"/>
              </a:ext>
            </a:extLst>
          </p:cNvPr>
          <p:cNvCxnSpPr>
            <a:cxnSpLocks/>
            <a:stCxn id="25" idx="1"/>
          </p:cNvCxnSpPr>
          <p:nvPr/>
        </p:nvCxnSpPr>
        <p:spPr>
          <a:xfrm flipH="1">
            <a:off x="2401824" y="3008296"/>
            <a:ext cx="2749296" cy="4207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400828C0-9845-9776-CF3D-F3D4DBC03F41}"/>
              </a:ext>
            </a:extLst>
          </p:cNvPr>
          <p:cNvSpPr txBox="1"/>
          <p:nvPr/>
        </p:nvSpPr>
        <p:spPr>
          <a:xfrm>
            <a:off x="5151120" y="2823630"/>
            <a:ext cx="2999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Cold Mass OUT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FE7DDC10-0F33-082D-7816-24B09F78ED5B}"/>
              </a:ext>
            </a:extLst>
          </p:cNvPr>
          <p:cNvSpPr txBox="1"/>
          <p:nvPr/>
        </p:nvSpPr>
        <p:spPr>
          <a:xfrm>
            <a:off x="5199888" y="3867088"/>
            <a:ext cx="2999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Thermal Shield OUT</a:t>
            </a:r>
          </a:p>
        </p:txBody>
      </p: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235125FA-2AC1-9306-69DA-045D9C5496B5}"/>
              </a:ext>
            </a:extLst>
          </p:cNvPr>
          <p:cNvCxnSpPr>
            <a:cxnSpLocks/>
            <a:stCxn id="30" idx="1"/>
          </p:cNvCxnSpPr>
          <p:nvPr/>
        </p:nvCxnSpPr>
        <p:spPr>
          <a:xfrm flipH="1">
            <a:off x="3855720" y="4051754"/>
            <a:ext cx="1344168" cy="3576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1AB29C22-CCD1-34CD-2657-3A13B65D2168}"/>
              </a:ext>
            </a:extLst>
          </p:cNvPr>
          <p:cNvSpPr txBox="1"/>
          <p:nvPr/>
        </p:nvSpPr>
        <p:spPr>
          <a:xfrm>
            <a:off x="5145024" y="4819516"/>
            <a:ext cx="2999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Thermal Shield IN</a:t>
            </a:r>
          </a:p>
        </p:txBody>
      </p:sp>
      <p:cxnSp>
        <p:nvCxnSpPr>
          <p:cNvPr id="35" name="Connettore 2 34">
            <a:extLst>
              <a:ext uri="{FF2B5EF4-FFF2-40B4-BE49-F238E27FC236}">
                <a16:creationId xmlns:a16="http://schemas.microsoft.com/office/drawing/2014/main" id="{EAE24DB9-81A8-BD74-6B6D-2EBD314C1769}"/>
              </a:ext>
            </a:extLst>
          </p:cNvPr>
          <p:cNvCxnSpPr>
            <a:cxnSpLocks/>
            <a:stCxn id="34" idx="1"/>
          </p:cNvCxnSpPr>
          <p:nvPr/>
        </p:nvCxnSpPr>
        <p:spPr>
          <a:xfrm flipH="1" flipV="1">
            <a:off x="3108960" y="4912090"/>
            <a:ext cx="2036064" cy="92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0FDBBB1C-DFDB-9EDD-FAED-F737EB24C0AB}"/>
              </a:ext>
            </a:extLst>
          </p:cNvPr>
          <p:cNvSpPr txBox="1"/>
          <p:nvPr/>
        </p:nvSpPr>
        <p:spPr>
          <a:xfrm>
            <a:off x="1932432" y="5817319"/>
            <a:ext cx="1923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 Not calculated</a:t>
            </a:r>
          </a:p>
        </p:txBody>
      </p:sp>
      <p:pic>
        <p:nvPicPr>
          <p:cNvPr id="43" name="Immagine 42">
            <a:extLst>
              <a:ext uri="{FF2B5EF4-FFF2-40B4-BE49-F238E27FC236}">
                <a16:creationId xmlns:a16="http://schemas.microsoft.com/office/drawing/2014/main" id="{E55B4CE9-7E41-CF67-D4D9-AB6ED9992C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3127" y="3429000"/>
            <a:ext cx="1290555" cy="1759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86501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396BE80-B802-73ED-14A6-A3AF6419D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20/07/2022</a:t>
            </a:fld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8852B89-29C0-7094-E3D5-CFA4238A9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14</a:t>
            </a:fld>
            <a:endParaRPr lang="it-IT" dirty="0"/>
          </a:p>
        </p:txBody>
      </p:sp>
      <p:sp>
        <p:nvSpPr>
          <p:cNvPr id="16" name="Titolo 1">
            <a:extLst>
              <a:ext uri="{FF2B5EF4-FFF2-40B4-BE49-F238E27FC236}">
                <a16:creationId xmlns:a16="http://schemas.microsoft.com/office/drawing/2014/main" id="{ACF1DB87-E937-2551-010F-B6D77EADE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/>
          <a:lstStyle/>
          <a:p>
            <a:r>
              <a:rPr lang="en-GB" dirty="0"/>
              <a:t>Cryogenic integration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0A0B6B8-4953-DB23-5999-108086EDFC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97" r="6124"/>
          <a:stretch/>
        </p:blipFill>
        <p:spPr>
          <a:xfrm>
            <a:off x="2687330" y="1938799"/>
            <a:ext cx="3640317" cy="3661778"/>
          </a:xfrm>
          <a:prstGeom prst="ellipse">
            <a:avLst/>
          </a:prstGeom>
        </p:spPr>
      </p:pic>
      <p:grpSp>
        <p:nvGrpSpPr>
          <p:cNvPr id="19" name="Gruppo 18">
            <a:extLst>
              <a:ext uri="{FF2B5EF4-FFF2-40B4-BE49-F238E27FC236}">
                <a16:creationId xmlns:a16="http://schemas.microsoft.com/office/drawing/2014/main" id="{FF8F1836-5BFF-603F-EB18-794B59559152}"/>
              </a:ext>
            </a:extLst>
          </p:cNvPr>
          <p:cNvGrpSpPr/>
          <p:nvPr/>
        </p:nvGrpSpPr>
        <p:grpSpPr>
          <a:xfrm>
            <a:off x="4413504" y="1990344"/>
            <a:ext cx="3547872" cy="3526536"/>
            <a:chOff x="6492240" y="2712720"/>
            <a:chExt cx="2340864" cy="1438656"/>
          </a:xfrm>
        </p:grpSpPr>
        <p:cxnSp>
          <p:nvCxnSpPr>
            <p:cNvPr id="9" name="Connettore diritto 8">
              <a:extLst>
                <a:ext uri="{FF2B5EF4-FFF2-40B4-BE49-F238E27FC236}">
                  <a16:creationId xmlns:a16="http://schemas.microsoft.com/office/drawing/2014/main" id="{67A0E4E7-0C13-70AF-8C3D-E86C0D31A3F0}"/>
                </a:ext>
              </a:extLst>
            </p:cNvPr>
            <p:cNvCxnSpPr>
              <a:cxnSpLocks/>
            </p:cNvCxnSpPr>
            <p:nvPr/>
          </p:nvCxnSpPr>
          <p:spPr>
            <a:xfrm>
              <a:off x="6492240" y="2712720"/>
              <a:ext cx="23408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Connettore diritto 21">
              <a:extLst>
                <a:ext uri="{FF2B5EF4-FFF2-40B4-BE49-F238E27FC236}">
                  <a16:creationId xmlns:a16="http://schemas.microsoft.com/office/drawing/2014/main" id="{1F77C9D2-7651-A1EC-68E8-027C830F451D}"/>
                </a:ext>
              </a:extLst>
            </p:cNvPr>
            <p:cNvCxnSpPr>
              <a:cxnSpLocks/>
            </p:cNvCxnSpPr>
            <p:nvPr/>
          </p:nvCxnSpPr>
          <p:spPr>
            <a:xfrm>
              <a:off x="6492240" y="4151376"/>
              <a:ext cx="23408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Connettore 2 10">
              <a:extLst>
                <a:ext uri="{FF2B5EF4-FFF2-40B4-BE49-F238E27FC236}">
                  <a16:creationId xmlns:a16="http://schemas.microsoft.com/office/drawing/2014/main" id="{9A05C34A-289A-0192-E2C4-14A8EC4FDB96}"/>
                </a:ext>
              </a:extLst>
            </p:cNvPr>
            <p:cNvCxnSpPr/>
            <p:nvPr/>
          </p:nvCxnSpPr>
          <p:spPr>
            <a:xfrm>
              <a:off x="8735568" y="2712720"/>
              <a:ext cx="0" cy="143865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4DDA3596-557A-C6B4-1A0F-243C65A4B994}"/>
                </a:ext>
              </a:extLst>
            </p:cNvPr>
            <p:cNvSpPr txBox="1"/>
            <p:nvPr/>
          </p:nvSpPr>
          <p:spPr>
            <a:xfrm rot="16200000">
              <a:off x="8096449" y="3330016"/>
              <a:ext cx="999744" cy="204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800 mm</a:t>
              </a:r>
            </a:p>
          </p:txBody>
        </p:sp>
      </p:grpSp>
      <p:grpSp>
        <p:nvGrpSpPr>
          <p:cNvPr id="32" name="Gruppo 31">
            <a:extLst>
              <a:ext uri="{FF2B5EF4-FFF2-40B4-BE49-F238E27FC236}">
                <a16:creationId xmlns:a16="http://schemas.microsoft.com/office/drawing/2014/main" id="{F6F8BBF3-65EB-15CC-EAC0-C768082FA6F6}"/>
              </a:ext>
            </a:extLst>
          </p:cNvPr>
          <p:cNvGrpSpPr/>
          <p:nvPr/>
        </p:nvGrpSpPr>
        <p:grpSpPr>
          <a:xfrm>
            <a:off x="4413504" y="2327025"/>
            <a:ext cx="3108959" cy="2854573"/>
            <a:chOff x="6492240" y="2712720"/>
            <a:chExt cx="2340864" cy="1438656"/>
          </a:xfrm>
        </p:grpSpPr>
        <p:cxnSp>
          <p:nvCxnSpPr>
            <p:cNvPr id="33" name="Connettore diritto 32">
              <a:extLst>
                <a:ext uri="{FF2B5EF4-FFF2-40B4-BE49-F238E27FC236}">
                  <a16:creationId xmlns:a16="http://schemas.microsoft.com/office/drawing/2014/main" id="{1945457B-A1D5-2209-7199-E18DEFABF428}"/>
                </a:ext>
              </a:extLst>
            </p:cNvPr>
            <p:cNvCxnSpPr>
              <a:cxnSpLocks/>
            </p:cNvCxnSpPr>
            <p:nvPr/>
          </p:nvCxnSpPr>
          <p:spPr>
            <a:xfrm>
              <a:off x="6492240" y="2712720"/>
              <a:ext cx="23408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Connettore diritto 35">
              <a:extLst>
                <a:ext uri="{FF2B5EF4-FFF2-40B4-BE49-F238E27FC236}">
                  <a16:creationId xmlns:a16="http://schemas.microsoft.com/office/drawing/2014/main" id="{5B1D0721-2B3B-18B3-A53C-0514680BBBAB}"/>
                </a:ext>
              </a:extLst>
            </p:cNvPr>
            <p:cNvCxnSpPr>
              <a:cxnSpLocks/>
            </p:cNvCxnSpPr>
            <p:nvPr/>
          </p:nvCxnSpPr>
          <p:spPr>
            <a:xfrm>
              <a:off x="6492240" y="4151376"/>
              <a:ext cx="23408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Connettore 2 36">
              <a:extLst>
                <a:ext uri="{FF2B5EF4-FFF2-40B4-BE49-F238E27FC236}">
                  <a16:creationId xmlns:a16="http://schemas.microsoft.com/office/drawing/2014/main" id="{DB1378BF-3FAC-E008-1DB6-D0DDCB0677E1}"/>
                </a:ext>
              </a:extLst>
            </p:cNvPr>
            <p:cNvCxnSpPr/>
            <p:nvPr/>
          </p:nvCxnSpPr>
          <p:spPr>
            <a:xfrm>
              <a:off x="8735568" y="2712720"/>
              <a:ext cx="0" cy="143865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CasellaDiTesto 37">
              <a:extLst>
                <a:ext uri="{FF2B5EF4-FFF2-40B4-BE49-F238E27FC236}">
                  <a16:creationId xmlns:a16="http://schemas.microsoft.com/office/drawing/2014/main" id="{307E32D4-781D-A4DB-4C53-1DB428BC64B3}"/>
                </a:ext>
              </a:extLst>
            </p:cNvPr>
            <p:cNvSpPr txBox="1"/>
            <p:nvPr/>
          </p:nvSpPr>
          <p:spPr>
            <a:xfrm rot="16200000">
              <a:off x="8077343" y="3292653"/>
              <a:ext cx="999744" cy="278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650 mm</a:t>
              </a:r>
            </a:p>
          </p:txBody>
        </p:sp>
      </p:grpSp>
      <p:cxnSp>
        <p:nvCxnSpPr>
          <p:cNvPr id="47" name="Connettore 2 46">
            <a:extLst>
              <a:ext uri="{FF2B5EF4-FFF2-40B4-BE49-F238E27FC236}">
                <a16:creationId xmlns:a16="http://schemas.microsoft.com/office/drawing/2014/main" id="{9524BAC7-FEDD-B3FE-8AEB-D7456CFABE63}"/>
              </a:ext>
            </a:extLst>
          </p:cNvPr>
          <p:cNvCxnSpPr>
            <a:cxnSpLocks/>
            <a:stCxn id="48" idx="3"/>
          </p:cNvCxnSpPr>
          <p:nvPr/>
        </p:nvCxnSpPr>
        <p:spPr>
          <a:xfrm>
            <a:off x="2260610" y="2235254"/>
            <a:ext cx="2244334" cy="6908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030B31FF-9EDC-56B5-C986-4144A7E1E6DB}"/>
              </a:ext>
            </a:extLst>
          </p:cNvPr>
          <p:cNvSpPr txBox="1"/>
          <p:nvPr/>
        </p:nvSpPr>
        <p:spPr>
          <a:xfrm>
            <a:off x="192283" y="2050588"/>
            <a:ext cx="2068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Cold Mass IN</a:t>
            </a:r>
          </a:p>
        </p:txBody>
      </p:sp>
      <p:cxnSp>
        <p:nvCxnSpPr>
          <p:cNvPr id="49" name="Connettore 2 48">
            <a:extLst>
              <a:ext uri="{FF2B5EF4-FFF2-40B4-BE49-F238E27FC236}">
                <a16:creationId xmlns:a16="http://schemas.microsoft.com/office/drawing/2014/main" id="{DD7E5C57-8341-CA3C-1377-03E2D230FDB5}"/>
              </a:ext>
            </a:extLst>
          </p:cNvPr>
          <p:cNvCxnSpPr>
            <a:cxnSpLocks/>
            <a:stCxn id="50" idx="3"/>
          </p:cNvCxnSpPr>
          <p:nvPr/>
        </p:nvCxnSpPr>
        <p:spPr>
          <a:xfrm flipV="1">
            <a:off x="2266706" y="3120517"/>
            <a:ext cx="1102795" cy="1068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5362D14B-62DD-6C2A-A8A9-FA7BF8F1913C}"/>
              </a:ext>
            </a:extLst>
          </p:cNvPr>
          <p:cNvSpPr txBox="1"/>
          <p:nvPr/>
        </p:nvSpPr>
        <p:spPr>
          <a:xfrm>
            <a:off x="198379" y="3042674"/>
            <a:ext cx="2068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Cold Mass OUT</a:t>
            </a: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1DD731AE-4176-B324-78FD-3A01B8005055}"/>
              </a:ext>
            </a:extLst>
          </p:cNvPr>
          <p:cNvSpPr txBox="1"/>
          <p:nvPr/>
        </p:nvSpPr>
        <p:spPr>
          <a:xfrm>
            <a:off x="197374" y="3533400"/>
            <a:ext cx="2068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Thermal Shield IN</a:t>
            </a:r>
          </a:p>
        </p:txBody>
      </p:sp>
      <p:cxnSp>
        <p:nvCxnSpPr>
          <p:cNvPr id="52" name="Connettore 2 51">
            <a:extLst>
              <a:ext uri="{FF2B5EF4-FFF2-40B4-BE49-F238E27FC236}">
                <a16:creationId xmlns:a16="http://schemas.microsoft.com/office/drawing/2014/main" id="{80466EE5-0F12-EA72-8CC3-C969AFD15483}"/>
              </a:ext>
            </a:extLst>
          </p:cNvPr>
          <p:cNvCxnSpPr>
            <a:cxnSpLocks/>
            <a:stCxn id="51" idx="3"/>
          </p:cNvCxnSpPr>
          <p:nvPr/>
        </p:nvCxnSpPr>
        <p:spPr>
          <a:xfrm flipV="1">
            <a:off x="2265701" y="3378919"/>
            <a:ext cx="3469370" cy="339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E29FBA97-BDAB-F018-584B-854DA40A9498}"/>
              </a:ext>
            </a:extLst>
          </p:cNvPr>
          <p:cNvSpPr txBox="1"/>
          <p:nvPr/>
        </p:nvSpPr>
        <p:spPr>
          <a:xfrm>
            <a:off x="192283" y="4001196"/>
            <a:ext cx="2068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Thermal Shield OUT</a:t>
            </a:r>
          </a:p>
        </p:txBody>
      </p:sp>
      <p:cxnSp>
        <p:nvCxnSpPr>
          <p:cNvPr id="54" name="Connettore 2 53">
            <a:extLst>
              <a:ext uri="{FF2B5EF4-FFF2-40B4-BE49-F238E27FC236}">
                <a16:creationId xmlns:a16="http://schemas.microsoft.com/office/drawing/2014/main" id="{71164635-795D-FD10-DF74-CED4F08D8FBB}"/>
              </a:ext>
            </a:extLst>
          </p:cNvPr>
          <p:cNvCxnSpPr>
            <a:cxnSpLocks/>
            <a:stCxn id="53" idx="3"/>
          </p:cNvCxnSpPr>
          <p:nvPr/>
        </p:nvCxnSpPr>
        <p:spPr>
          <a:xfrm flipV="1">
            <a:off x="2260610" y="3718066"/>
            <a:ext cx="3474461" cy="4677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367A61BF-B15C-024F-FC9A-ECEF11D6C936}"/>
              </a:ext>
            </a:extLst>
          </p:cNvPr>
          <p:cNvSpPr txBox="1"/>
          <p:nvPr/>
        </p:nvSpPr>
        <p:spPr>
          <a:xfrm>
            <a:off x="192283" y="4538674"/>
            <a:ext cx="2068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Current bus</a:t>
            </a:r>
          </a:p>
        </p:txBody>
      </p:sp>
      <p:cxnSp>
        <p:nvCxnSpPr>
          <p:cNvPr id="61" name="Connettore 2 60">
            <a:extLst>
              <a:ext uri="{FF2B5EF4-FFF2-40B4-BE49-F238E27FC236}">
                <a16:creationId xmlns:a16="http://schemas.microsoft.com/office/drawing/2014/main" id="{782C7B47-5647-2D91-7ED2-B0BB25EE9F74}"/>
              </a:ext>
            </a:extLst>
          </p:cNvPr>
          <p:cNvCxnSpPr>
            <a:cxnSpLocks/>
            <a:stCxn id="60" idx="3"/>
          </p:cNvCxnSpPr>
          <p:nvPr/>
        </p:nvCxnSpPr>
        <p:spPr>
          <a:xfrm>
            <a:off x="2260610" y="4723340"/>
            <a:ext cx="2244334" cy="175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Immagine 63">
            <a:extLst>
              <a:ext uri="{FF2B5EF4-FFF2-40B4-BE49-F238E27FC236}">
                <a16:creationId xmlns:a16="http://schemas.microsoft.com/office/drawing/2014/main" id="{3E45E0BB-272B-A185-FDA8-EAA375F343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1711" y="2649526"/>
            <a:ext cx="2727405" cy="2703340"/>
          </a:xfrm>
          <a:prstGeom prst="rect">
            <a:avLst/>
          </a:prstGeom>
        </p:spPr>
      </p:pic>
      <p:sp>
        <p:nvSpPr>
          <p:cNvPr id="65" name="CasellaDiTesto 64">
            <a:extLst>
              <a:ext uri="{FF2B5EF4-FFF2-40B4-BE49-F238E27FC236}">
                <a16:creationId xmlns:a16="http://schemas.microsoft.com/office/drawing/2014/main" id="{CDE22628-B784-E06F-ADE0-DD905F782118}"/>
              </a:ext>
            </a:extLst>
          </p:cNvPr>
          <p:cNvSpPr txBox="1"/>
          <p:nvPr/>
        </p:nvSpPr>
        <p:spPr>
          <a:xfrm>
            <a:off x="8260079" y="1938799"/>
            <a:ext cx="3547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As in LHC, eccentricity is introduced to free space at the bottom</a:t>
            </a:r>
          </a:p>
        </p:txBody>
      </p:sp>
    </p:spTree>
    <p:extLst>
      <p:ext uri="{BB962C8B-B14F-4D97-AF65-F5344CB8AC3E}">
        <p14:creationId xmlns:p14="http://schemas.microsoft.com/office/powerpoint/2010/main" val="39855878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396BE80-B802-73ED-14A6-A3AF6419D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20/07/2022</a:t>
            </a:fld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8852B89-29C0-7094-E3D5-CFA4238A9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16" name="Titolo 1">
            <a:extLst>
              <a:ext uri="{FF2B5EF4-FFF2-40B4-BE49-F238E27FC236}">
                <a16:creationId xmlns:a16="http://schemas.microsoft.com/office/drawing/2014/main" id="{ACF1DB87-E937-2551-010F-B6D77EADE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/>
          <a:lstStyle/>
          <a:p>
            <a:r>
              <a:rPr lang="en-GB" dirty="0"/>
              <a:t>Cryogenic integration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BFCD7AC0-D769-FD16-AFCA-3EB20D17C6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4080" y="2067402"/>
            <a:ext cx="5283137" cy="3947596"/>
          </a:xfrm>
          <a:prstGeom prst="rect">
            <a:avLst/>
          </a:prstGeom>
        </p:spPr>
      </p:pic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4E21C966-67A1-31E2-2C00-A645C5DE6A6A}"/>
              </a:ext>
            </a:extLst>
          </p:cNvPr>
          <p:cNvSpPr txBox="1"/>
          <p:nvPr/>
        </p:nvSpPr>
        <p:spPr>
          <a:xfrm>
            <a:off x="1938013" y="1805792"/>
            <a:ext cx="609497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hlinkClick r:id="rId3"/>
              </a:rPr>
              <a:t>Design and Testing of Real Scale MgB2 Coils for SUPRAPOWER 10 MW Wind Generators (cern.ch)</a:t>
            </a:r>
            <a:endParaRPr lang="en-GB" sz="11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7E79125-CBA1-DC46-F250-7C96588A3F61}"/>
              </a:ext>
            </a:extLst>
          </p:cNvPr>
          <p:cNvSpPr txBox="1"/>
          <p:nvPr/>
        </p:nvSpPr>
        <p:spPr>
          <a:xfrm>
            <a:off x="-99081" y="3985272"/>
            <a:ext cx="463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Rotary joint feasibility?</a:t>
            </a:r>
          </a:p>
        </p:txBody>
      </p:sp>
      <p:pic>
        <p:nvPicPr>
          <p:cNvPr id="34" name="Immagine 33">
            <a:extLst>
              <a:ext uri="{FF2B5EF4-FFF2-40B4-BE49-F238E27FC236}">
                <a16:creationId xmlns:a16="http://schemas.microsoft.com/office/drawing/2014/main" id="{3099F6E5-BD6E-7110-149A-E6A1A63DA95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126" b="2690"/>
          <a:stretch/>
        </p:blipFill>
        <p:spPr>
          <a:xfrm>
            <a:off x="8032983" y="2643060"/>
            <a:ext cx="3553969" cy="2796279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239153A-C5BD-3E00-145E-8309E8798FC6}"/>
              </a:ext>
            </a:extLst>
          </p:cNvPr>
          <p:cNvSpPr txBox="1"/>
          <p:nvPr/>
        </p:nvSpPr>
        <p:spPr>
          <a:xfrm>
            <a:off x="8699439" y="1924417"/>
            <a:ext cx="3767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R&amp;D on cryogenic transfer line flexibility</a:t>
            </a:r>
          </a:p>
        </p:txBody>
      </p:sp>
    </p:spTree>
    <p:extLst>
      <p:ext uri="{BB962C8B-B14F-4D97-AF65-F5344CB8AC3E}">
        <p14:creationId xmlns:p14="http://schemas.microsoft.com/office/powerpoint/2010/main" val="26067196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396BE80-B802-73ED-14A6-A3AF6419D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20/07/2022</a:t>
            </a:fld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8852B89-29C0-7094-E3D5-CFA4238A9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16</a:t>
            </a:fld>
            <a:endParaRPr lang="it-IT" dirty="0"/>
          </a:p>
        </p:txBody>
      </p:sp>
      <p:sp>
        <p:nvSpPr>
          <p:cNvPr id="16" name="Titolo 1">
            <a:extLst>
              <a:ext uri="{FF2B5EF4-FFF2-40B4-BE49-F238E27FC236}">
                <a16:creationId xmlns:a16="http://schemas.microsoft.com/office/drawing/2014/main" id="{ACF1DB87-E937-2551-010F-B6D77EADE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/>
          <a:lstStyle/>
          <a:p>
            <a:r>
              <a:rPr lang="en-GB" dirty="0"/>
              <a:t>Information transfer/envelope system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7C5CA1D1-51AC-394C-0293-3E61DBB1C8B9}"/>
              </a:ext>
            </a:extLst>
          </p:cNvPr>
          <p:cNvSpPr txBox="1"/>
          <p:nvPr/>
        </p:nvSpPr>
        <p:spPr>
          <a:xfrm>
            <a:off x="244664" y="4440184"/>
            <a:ext cx="919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Collect data and updates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Set Margins and Envelopes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Keep track of Impact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EA2DEE80-2ABC-1F9E-569D-0E39EAF55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365" y="1992434"/>
            <a:ext cx="11106150" cy="2333625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5BD89798-EFD2-54B0-C7FA-2D62622F3651}"/>
              </a:ext>
            </a:extLst>
          </p:cNvPr>
          <p:cNvSpPr txBox="1"/>
          <p:nvPr/>
        </p:nvSpPr>
        <p:spPr>
          <a:xfrm>
            <a:off x="70485" y="2974580"/>
            <a:ext cx="4754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Example:</a:t>
            </a:r>
          </a:p>
        </p:txBody>
      </p:sp>
    </p:spTree>
    <p:extLst>
      <p:ext uri="{BB962C8B-B14F-4D97-AF65-F5344CB8AC3E}">
        <p14:creationId xmlns:p14="http://schemas.microsoft.com/office/powerpoint/2010/main" val="37716265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D4A647-78EC-2D02-4661-98A9C6F170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/>
              <a:t>Thank you for the attention!</a:t>
            </a:r>
          </a:p>
        </p:txBody>
      </p:sp>
    </p:spTree>
    <p:extLst>
      <p:ext uri="{BB962C8B-B14F-4D97-AF65-F5344CB8AC3E}">
        <p14:creationId xmlns:p14="http://schemas.microsoft.com/office/powerpoint/2010/main" val="4248098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775E590-AC9B-788B-1E8B-498A2CA02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62B75AB-711B-42DF-2311-1D8B32327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20/07/2022</a:t>
            </a:fld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23A2644-F284-1D9C-D395-E9D321FEA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AC9AE5A-E28D-A436-F952-42C643F21E59}"/>
              </a:ext>
            </a:extLst>
          </p:cNvPr>
          <p:cNvSpPr txBox="1"/>
          <p:nvPr/>
        </p:nvSpPr>
        <p:spPr>
          <a:xfrm>
            <a:off x="262128" y="1834896"/>
            <a:ext cx="10765536" cy="4827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dirty="0"/>
              <a:t>Dipole and quadrupole data &amp; assumptions</a:t>
            </a: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dirty="0"/>
              <a:t>External and internal supporting systems</a:t>
            </a: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dirty="0"/>
              <a:t>Mechanical integration and insulation vacuum interconnection</a:t>
            </a: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dirty="0"/>
              <a:t>Cryogenic integration</a:t>
            </a: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dirty="0"/>
              <a:t>Information transfer/envelope system</a:t>
            </a: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4125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1A6FC8F-6CDC-FFDD-B0C6-7B8A63993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Dipole and quadrupole data/assumptions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150683D-C74E-1AB6-E0CE-9A603C8AD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20/07/2022</a:t>
            </a:fld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2BD706D-F748-E852-DA8A-BFED8C290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3</a:t>
            </a:fld>
            <a:endParaRPr lang="it-IT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37833F7C-0500-DAEF-6508-8EEE543BEF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52" t="14065"/>
          <a:stretch/>
        </p:blipFill>
        <p:spPr>
          <a:xfrm>
            <a:off x="8787995" y="4231340"/>
            <a:ext cx="3091461" cy="138535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ella 9">
                <a:extLst>
                  <a:ext uri="{FF2B5EF4-FFF2-40B4-BE49-F238E27FC236}">
                    <a16:creationId xmlns:a16="http://schemas.microsoft.com/office/drawing/2014/main" id="{02259AE6-CF83-89A1-4C1A-782F71176F3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27481675"/>
                  </p:ext>
                </p:extLst>
              </p:nvPr>
            </p:nvGraphicFramePr>
            <p:xfrm>
              <a:off x="189427" y="1965791"/>
              <a:ext cx="8258894" cy="169164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617070">
                      <a:extLst>
                        <a:ext uri="{9D8B030D-6E8A-4147-A177-3AD203B41FA5}">
                          <a16:colId xmlns:a16="http://schemas.microsoft.com/office/drawing/2014/main" val="1557685893"/>
                        </a:ext>
                      </a:extLst>
                    </a:gridCol>
                    <a:gridCol w="2137719">
                      <a:extLst>
                        <a:ext uri="{9D8B030D-6E8A-4147-A177-3AD203B41FA5}">
                          <a16:colId xmlns:a16="http://schemas.microsoft.com/office/drawing/2014/main" val="124371930"/>
                        </a:ext>
                      </a:extLst>
                    </a:gridCol>
                    <a:gridCol w="2502001">
                      <a:extLst>
                        <a:ext uri="{9D8B030D-6E8A-4147-A177-3AD203B41FA5}">
                          <a16:colId xmlns:a16="http://schemas.microsoft.com/office/drawing/2014/main" val="1264342174"/>
                        </a:ext>
                      </a:extLst>
                    </a:gridCol>
                    <a:gridCol w="2002104">
                      <a:extLst>
                        <a:ext uri="{9D8B030D-6E8A-4147-A177-3AD203B41FA5}">
                          <a16:colId xmlns:a16="http://schemas.microsoft.com/office/drawing/2014/main" val="1716664480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dirty="0"/>
                            <a:t>Earlier than 2/03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dirty="0"/>
                            <a:t>2/03/2022 </a:t>
                          </a:r>
                          <a:r>
                            <a:rPr lang="en-GB" sz="1600" dirty="0" err="1"/>
                            <a:t>HITRIplus</a:t>
                          </a:r>
                          <a:r>
                            <a:rPr lang="en-GB" sz="1600" dirty="0"/>
                            <a:t> meeting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/>
                            <a:t>17-18/05/2022 </a:t>
                          </a:r>
                          <a:r>
                            <a:rPr lang="en-GB" sz="1600" dirty="0" err="1"/>
                            <a:t>HITRIplus</a:t>
                          </a:r>
                          <a:r>
                            <a:rPr lang="en-GB" sz="1600" dirty="0"/>
                            <a:t> 2</a:t>
                          </a:r>
                          <a:r>
                            <a:rPr lang="en-GB" sz="1600" baseline="30000" dirty="0"/>
                            <a:t>nd</a:t>
                          </a:r>
                          <a:r>
                            <a:rPr lang="en-GB" sz="1600" dirty="0"/>
                            <a:t> meeting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600" b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337510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dirty="0">
                              <a:solidFill>
                                <a:srgbClr val="FF0000"/>
                              </a:solidFill>
                            </a:rPr>
                            <a:t>1,5 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dirty="0"/>
                            <a:t>1,65 m *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dirty="0"/>
                            <a:t>1,65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Bending radius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696780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chemeClr val="tx1"/>
                              </a:solidFill>
                            </a:rPr>
                            <a:t>310 mm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chemeClr val="tx1"/>
                              </a:solidFill>
                            </a:rPr>
                            <a:t>170 mm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chemeClr val="tx1"/>
                              </a:solidFill>
                            </a:rPr>
                            <a:t>310 mm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>
                              <a:solidFill>
                                <a:schemeClr val="tx1"/>
                              </a:solidFill>
                            </a:rPr>
                            <a:t>Yoke Outer Radius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1929244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chemeClr val="tx1"/>
                              </a:solidFill>
                            </a:rPr>
                            <a:t>2,5 tons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 xmlns:m="http://schemas.openxmlformats.org/officeDocument/2006/math">
                              <m:r>
                                <a:rPr lang="en-GB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en-GB" sz="1600" b="1" dirty="0">
                              <a:solidFill>
                                <a:schemeClr val="tx1"/>
                              </a:solidFill>
                            </a:rPr>
                            <a:t>1.5 tons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chemeClr val="tx1"/>
                              </a:solidFill>
                            </a:rPr>
                            <a:t>2,5 tons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>
                              <a:solidFill>
                                <a:schemeClr val="tx1"/>
                              </a:solidFill>
                            </a:rPr>
                            <a:t>Mass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514659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ella 9">
                <a:extLst>
                  <a:ext uri="{FF2B5EF4-FFF2-40B4-BE49-F238E27FC236}">
                    <a16:creationId xmlns:a16="http://schemas.microsoft.com/office/drawing/2014/main" id="{02259AE6-CF83-89A1-4C1A-782F71176F3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27481675"/>
                  </p:ext>
                </p:extLst>
              </p:nvPr>
            </p:nvGraphicFramePr>
            <p:xfrm>
              <a:off x="189427" y="1965791"/>
              <a:ext cx="8258894" cy="169164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617070">
                      <a:extLst>
                        <a:ext uri="{9D8B030D-6E8A-4147-A177-3AD203B41FA5}">
                          <a16:colId xmlns:a16="http://schemas.microsoft.com/office/drawing/2014/main" val="1557685893"/>
                        </a:ext>
                      </a:extLst>
                    </a:gridCol>
                    <a:gridCol w="2137719">
                      <a:extLst>
                        <a:ext uri="{9D8B030D-6E8A-4147-A177-3AD203B41FA5}">
                          <a16:colId xmlns:a16="http://schemas.microsoft.com/office/drawing/2014/main" val="124371930"/>
                        </a:ext>
                      </a:extLst>
                    </a:gridCol>
                    <a:gridCol w="2502001">
                      <a:extLst>
                        <a:ext uri="{9D8B030D-6E8A-4147-A177-3AD203B41FA5}">
                          <a16:colId xmlns:a16="http://schemas.microsoft.com/office/drawing/2014/main" val="1264342174"/>
                        </a:ext>
                      </a:extLst>
                    </a:gridCol>
                    <a:gridCol w="2002104">
                      <a:extLst>
                        <a:ext uri="{9D8B030D-6E8A-4147-A177-3AD203B41FA5}">
                          <a16:colId xmlns:a16="http://schemas.microsoft.com/office/drawing/2014/main" val="1716664480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dirty="0"/>
                            <a:t>Earlier than 2/03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dirty="0"/>
                            <a:t>2/03/2022 </a:t>
                          </a:r>
                          <a:r>
                            <a:rPr lang="en-GB" sz="1600" dirty="0" err="1"/>
                            <a:t>HITRIplus</a:t>
                          </a:r>
                          <a:r>
                            <a:rPr lang="en-GB" sz="1600" dirty="0"/>
                            <a:t> meeting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/>
                            <a:t>17-18/05/2022 </a:t>
                          </a:r>
                          <a:r>
                            <a:rPr lang="en-GB" sz="1600" dirty="0" err="1"/>
                            <a:t>HITRIplus</a:t>
                          </a:r>
                          <a:r>
                            <a:rPr lang="en-GB" sz="1600" dirty="0"/>
                            <a:t> 2</a:t>
                          </a:r>
                          <a:r>
                            <a:rPr lang="en-GB" sz="1600" baseline="30000" dirty="0"/>
                            <a:t>nd</a:t>
                          </a:r>
                          <a:r>
                            <a:rPr lang="en-GB" sz="1600" dirty="0"/>
                            <a:t> meeting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600" b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337510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dirty="0">
                              <a:solidFill>
                                <a:srgbClr val="FF0000"/>
                              </a:solidFill>
                            </a:rPr>
                            <a:t>1,5 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dirty="0"/>
                            <a:t>1,65 m *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dirty="0"/>
                            <a:t>1,65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Bending radius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696780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chemeClr val="tx1"/>
                              </a:solidFill>
                            </a:rPr>
                            <a:t>310 mm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chemeClr val="tx1"/>
                              </a:solidFill>
                            </a:rPr>
                            <a:t>170 mm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chemeClr val="tx1"/>
                              </a:solidFill>
                            </a:rPr>
                            <a:t>310 mm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>
                              <a:solidFill>
                                <a:schemeClr val="tx1"/>
                              </a:solidFill>
                            </a:rPr>
                            <a:t>Yoke Outer Radius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1929244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chemeClr val="tx1"/>
                              </a:solidFill>
                            </a:rPr>
                            <a:t>2,5 tons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75783" t="-360656" r="-211966" b="-163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chemeClr val="tx1"/>
                              </a:solidFill>
                            </a:rPr>
                            <a:t>2,5 tons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>
                              <a:solidFill>
                                <a:schemeClr val="tx1"/>
                              </a:solidFill>
                            </a:rPr>
                            <a:t>Mass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514659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158D9EB-9EED-ED9A-D4DF-2B5F3746F48C}"/>
              </a:ext>
            </a:extLst>
          </p:cNvPr>
          <p:cNvSpPr txBox="1"/>
          <p:nvPr/>
        </p:nvSpPr>
        <p:spPr>
          <a:xfrm>
            <a:off x="189427" y="3740465"/>
            <a:ext cx="5212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 Compatible with the bending radius of the latest beamline studied by CNAO</a:t>
            </a:r>
          </a:p>
        </p:txBody>
      </p: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051BFD8A-7049-1C17-0341-5C7B8B5759A0}"/>
              </a:ext>
            </a:extLst>
          </p:cNvPr>
          <p:cNvGrpSpPr>
            <a:grpSpLocks noChangeAspect="1"/>
          </p:cNvGrpSpPr>
          <p:nvPr/>
        </p:nvGrpSpPr>
        <p:grpSpPr>
          <a:xfrm>
            <a:off x="8547142" y="1818468"/>
            <a:ext cx="3464020" cy="2412872"/>
            <a:chOff x="5867809" y="1341819"/>
            <a:chExt cx="6723968" cy="4683598"/>
          </a:xfrm>
        </p:grpSpPr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73D7155E-8B7B-F066-7DD4-E49149D428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8598"/>
            <a:stretch/>
          </p:blipFill>
          <p:spPr>
            <a:xfrm>
              <a:off x="5867809" y="1341819"/>
              <a:ext cx="6324191" cy="3536409"/>
            </a:xfrm>
            <a:prstGeom prst="rect">
              <a:avLst/>
            </a:prstGeom>
          </p:spPr>
        </p:pic>
        <p:cxnSp>
          <p:nvCxnSpPr>
            <p:cNvPr id="13" name="Connettore 2 12">
              <a:extLst>
                <a:ext uri="{FF2B5EF4-FFF2-40B4-BE49-F238E27FC236}">
                  <a16:creationId xmlns:a16="http://schemas.microsoft.com/office/drawing/2014/main" id="{8C61B03A-E4DD-8B02-5E02-CE34BC0C12C7}"/>
                </a:ext>
              </a:extLst>
            </p:cNvPr>
            <p:cNvCxnSpPr/>
            <p:nvPr/>
          </p:nvCxnSpPr>
          <p:spPr>
            <a:xfrm flipV="1">
              <a:off x="7540752" y="1572768"/>
              <a:ext cx="280416" cy="137092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2 13">
              <a:extLst>
                <a:ext uri="{FF2B5EF4-FFF2-40B4-BE49-F238E27FC236}">
                  <a16:creationId xmlns:a16="http://schemas.microsoft.com/office/drawing/2014/main" id="{2BA95D57-23A5-5929-BD80-C646BCB4638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64240" y="1505712"/>
              <a:ext cx="85344" cy="75251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Freccia bidirezionale orizzontale 14">
              <a:extLst>
                <a:ext uri="{FF2B5EF4-FFF2-40B4-BE49-F238E27FC236}">
                  <a16:creationId xmlns:a16="http://schemas.microsoft.com/office/drawing/2014/main" id="{DC0576D6-535E-1340-9630-96386C075CB6}"/>
                </a:ext>
              </a:extLst>
            </p:cNvPr>
            <p:cNvSpPr/>
            <p:nvPr/>
          </p:nvSpPr>
          <p:spPr>
            <a:xfrm>
              <a:off x="8204807" y="2099733"/>
              <a:ext cx="2578608" cy="316992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9834D983-852E-2A85-A274-9F032A03EF91}"/>
                </a:ext>
              </a:extLst>
            </p:cNvPr>
            <p:cNvSpPr txBox="1"/>
            <p:nvPr/>
          </p:nvSpPr>
          <p:spPr>
            <a:xfrm>
              <a:off x="6079675" y="4770831"/>
              <a:ext cx="6512102" cy="1254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Dimensions have been scaled with a ratio: </a:t>
              </a:r>
              <a:r>
                <a:rPr lang="en-GB" dirty="0">
                  <a:solidFill>
                    <a:srgbClr val="FF0000"/>
                  </a:solidFill>
                </a:rPr>
                <a:t>17/31</a:t>
              </a:r>
            </a:p>
          </p:txBody>
        </p:sp>
      </p:grp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AAF0A745-759C-2F03-EC3E-F49AC9B055A0}"/>
              </a:ext>
            </a:extLst>
          </p:cNvPr>
          <p:cNvSpPr txBox="1"/>
          <p:nvPr/>
        </p:nvSpPr>
        <p:spPr>
          <a:xfrm>
            <a:off x="8656289" y="5587829"/>
            <a:ext cx="33548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By courtesy of G. Ceruti</a:t>
            </a: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5843E87A-66C8-719F-CAC3-98B46DE05ACE}"/>
              </a:ext>
            </a:extLst>
          </p:cNvPr>
          <p:cNvSpPr/>
          <p:nvPr/>
        </p:nvSpPr>
        <p:spPr>
          <a:xfrm>
            <a:off x="1804086" y="1902902"/>
            <a:ext cx="2180968" cy="18218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B79F12AA-DD6B-578A-81C8-58C6D96487D1}"/>
              </a:ext>
            </a:extLst>
          </p:cNvPr>
          <p:cNvSpPr txBox="1"/>
          <p:nvPr/>
        </p:nvSpPr>
        <p:spPr>
          <a:xfrm>
            <a:off x="240957" y="4485503"/>
            <a:ext cx="8207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Since the work was ongoing before the 2</a:t>
            </a:r>
            <a:r>
              <a:rPr lang="en-GB" baseline="30000" dirty="0">
                <a:solidFill>
                  <a:srgbClr val="FF0000"/>
                </a:solidFill>
              </a:rPr>
              <a:t>nd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HITRIplus</a:t>
            </a:r>
            <a:r>
              <a:rPr lang="en-GB" dirty="0">
                <a:solidFill>
                  <a:srgbClr val="FF0000"/>
                </a:solidFill>
              </a:rPr>
              <a:t> meeting, dimensions were set on 170 mm and mass 2 tons</a:t>
            </a:r>
          </a:p>
        </p:txBody>
      </p:sp>
    </p:spTree>
    <p:extLst>
      <p:ext uri="{BB962C8B-B14F-4D97-AF65-F5344CB8AC3E}">
        <p14:creationId xmlns:p14="http://schemas.microsoft.com/office/powerpoint/2010/main" val="259876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1A6FC8F-6CDC-FFDD-B0C6-7B8A63993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Dipole and quadrupole data/assumptions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150683D-C74E-1AB6-E0CE-9A603C8AD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20/07/2022</a:t>
            </a:fld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2BD706D-F748-E852-DA8A-BFED8C290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4</a:t>
            </a:fld>
            <a:endParaRPr lang="it-IT" dirty="0"/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CA52D72C-E963-235B-B19A-777E0B70D008}"/>
              </a:ext>
            </a:extLst>
          </p:cNvPr>
          <p:cNvGrpSpPr>
            <a:grpSpLocks noChangeAspect="1"/>
          </p:cNvGrpSpPr>
          <p:nvPr/>
        </p:nvGrpSpPr>
        <p:grpSpPr>
          <a:xfrm>
            <a:off x="167095" y="1825046"/>
            <a:ext cx="7012180" cy="2540674"/>
            <a:chOff x="327734" y="2047466"/>
            <a:chExt cx="9989670" cy="3619487"/>
          </a:xfrm>
        </p:grpSpPr>
        <p:pic>
          <p:nvPicPr>
            <p:cNvPr id="22" name="Immagine 21">
              <a:extLst>
                <a:ext uri="{FF2B5EF4-FFF2-40B4-BE49-F238E27FC236}">
                  <a16:creationId xmlns:a16="http://schemas.microsoft.com/office/drawing/2014/main" id="{3434E2D4-9EC3-FD6D-FAD4-9B01E4AF57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49165" y="2708140"/>
              <a:ext cx="2868239" cy="2198342"/>
            </a:xfrm>
            <a:prstGeom prst="rect">
              <a:avLst/>
            </a:prstGeom>
            <a:ln w="38100">
              <a:solidFill>
                <a:srgbClr val="FF0000"/>
              </a:solidFill>
            </a:ln>
          </p:spPr>
        </p:pic>
        <p:pic>
          <p:nvPicPr>
            <p:cNvPr id="23" name="Immagine 22">
              <a:extLst>
                <a:ext uri="{FF2B5EF4-FFF2-40B4-BE49-F238E27FC236}">
                  <a16:creationId xmlns:a16="http://schemas.microsoft.com/office/drawing/2014/main" id="{8402E957-50A1-E47C-21D8-6C8E706708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7734" y="2047466"/>
              <a:ext cx="6808789" cy="3619487"/>
            </a:xfrm>
            <a:prstGeom prst="rect">
              <a:avLst/>
            </a:prstGeom>
          </p:spPr>
        </p:pic>
        <p:sp>
          <p:nvSpPr>
            <p:cNvPr id="24" name="Rettangolo 23">
              <a:extLst>
                <a:ext uri="{FF2B5EF4-FFF2-40B4-BE49-F238E27FC236}">
                  <a16:creationId xmlns:a16="http://schemas.microsoft.com/office/drawing/2014/main" id="{3911AA47-D2B4-F053-1676-DFB3BDF426E6}"/>
                </a:ext>
              </a:extLst>
            </p:cNvPr>
            <p:cNvSpPr/>
            <p:nvPr/>
          </p:nvSpPr>
          <p:spPr>
            <a:xfrm>
              <a:off x="4325202" y="2587895"/>
              <a:ext cx="413359" cy="34446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5" name="Connettore diritto 24">
              <a:extLst>
                <a:ext uri="{FF2B5EF4-FFF2-40B4-BE49-F238E27FC236}">
                  <a16:creationId xmlns:a16="http://schemas.microsoft.com/office/drawing/2014/main" id="{59F0AD6D-7C26-41F8-438A-98F67A06FC74}"/>
                </a:ext>
              </a:extLst>
            </p:cNvPr>
            <p:cNvCxnSpPr>
              <a:stCxn id="24" idx="3"/>
              <a:endCxn id="22" idx="1"/>
            </p:cNvCxnSpPr>
            <p:nvPr/>
          </p:nvCxnSpPr>
          <p:spPr>
            <a:xfrm>
              <a:off x="4738561" y="2760128"/>
              <a:ext cx="2710604" cy="104718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46C16B18-C614-788B-3772-37DEF82BCF9B}"/>
              </a:ext>
            </a:extLst>
          </p:cNvPr>
          <p:cNvSpPr txBox="1"/>
          <p:nvPr/>
        </p:nvSpPr>
        <p:spPr>
          <a:xfrm>
            <a:off x="5148477" y="4086701"/>
            <a:ext cx="18595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Geometry?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Mass?</a:t>
            </a:r>
          </a:p>
          <a:p>
            <a:endParaRPr lang="en-GB" sz="2400" dirty="0"/>
          </a:p>
          <a:p>
            <a:r>
              <a:rPr lang="en-GB" sz="2400" dirty="0"/>
              <a:t>-&gt; Supports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A3030578-CA1E-DAC4-C29F-0C807E5B75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7370" y="2009283"/>
            <a:ext cx="2083080" cy="2100648"/>
          </a:xfrm>
          <a:prstGeom prst="rect">
            <a:avLst/>
          </a:prstGeom>
        </p:spPr>
      </p:pic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3C711732-7577-8337-09BD-FFDE8AF8A49F}"/>
              </a:ext>
            </a:extLst>
          </p:cNvPr>
          <p:cNvCxnSpPr>
            <a:cxnSpLocks/>
          </p:cNvCxnSpPr>
          <p:nvPr/>
        </p:nvCxnSpPr>
        <p:spPr>
          <a:xfrm flipV="1">
            <a:off x="8006103" y="3856011"/>
            <a:ext cx="810443" cy="759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D5EE7C88-52D1-2E17-B939-D6F0FC93835E}"/>
              </a:ext>
            </a:extLst>
          </p:cNvPr>
          <p:cNvSpPr txBox="1"/>
          <p:nvPr/>
        </p:nvSpPr>
        <p:spPr>
          <a:xfrm>
            <a:off x="7161027" y="4615249"/>
            <a:ext cx="20326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Dimension margin + </a:t>
            </a:r>
            <a:r>
              <a:rPr lang="en-GB" dirty="0">
                <a:solidFill>
                  <a:srgbClr val="FF0000"/>
                </a:solidFill>
              </a:rPr>
              <a:t>support structure margin</a:t>
            </a:r>
            <a:endParaRPr lang="en-GB" dirty="0"/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F2B6F744-EDF7-F678-E1A9-28AE3AED8E9D}"/>
              </a:ext>
            </a:extLst>
          </p:cNvPr>
          <p:cNvSpPr txBox="1"/>
          <p:nvPr/>
        </p:nvSpPr>
        <p:spPr>
          <a:xfrm>
            <a:off x="9522208" y="4065772"/>
            <a:ext cx="25783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Assumptions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Diameter = 380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Length = 285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Length </a:t>
            </a:r>
            <a:r>
              <a:rPr lang="en-GB" dirty="0" err="1">
                <a:solidFill>
                  <a:srgbClr val="FF0000"/>
                </a:solidFill>
              </a:rPr>
              <a:t>ftf</a:t>
            </a:r>
            <a:r>
              <a:rPr lang="en-GB" dirty="0">
                <a:solidFill>
                  <a:srgbClr val="FF0000"/>
                </a:solidFill>
              </a:rPr>
              <a:t> = 365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Mass =  400 kg</a:t>
            </a:r>
          </a:p>
        </p:txBody>
      </p:sp>
    </p:spTree>
    <p:extLst>
      <p:ext uri="{BB962C8B-B14F-4D97-AF65-F5344CB8AC3E}">
        <p14:creationId xmlns:p14="http://schemas.microsoft.com/office/powerpoint/2010/main" val="1619288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31D8AA-FC07-DD34-37E9-501155ACF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External and internal supporting system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9D2A95A-237C-FA1C-D3F0-C5DF8D581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20/07/2022</a:t>
            </a:fld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477FF5E-834E-163F-10CB-6DBB138B7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31B88F63-2427-46E9-B4D7-BFFDA84AB023}"/>
              </a:ext>
            </a:extLst>
          </p:cNvPr>
          <p:cNvSpPr/>
          <p:nvPr/>
        </p:nvSpPr>
        <p:spPr>
          <a:xfrm>
            <a:off x="1889021" y="3660341"/>
            <a:ext cx="7716794" cy="3651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AC43A36-3488-20C3-C6C8-5092B3B02B4B}"/>
              </a:ext>
            </a:extLst>
          </p:cNvPr>
          <p:cNvSpPr txBox="1"/>
          <p:nvPr/>
        </p:nvSpPr>
        <p:spPr>
          <a:xfrm>
            <a:off x="247135" y="1989603"/>
            <a:ext cx="255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are the problems: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84F6712-AD67-2D0A-688C-F35A3E9A514F}"/>
              </a:ext>
            </a:extLst>
          </p:cNvPr>
          <p:cNvSpPr txBox="1"/>
          <p:nvPr/>
        </p:nvSpPr>
        <p:spPr>
          <a:xfrm>
            <a:off x="2712307" y="1978495"/>
            <a:ext cx="89026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Due to tolerance chain, deformations, measuring errors </a:t>
            </a:r>
            <a:r>
              <a:rPr lang="en-GB" dirty="0" err="1"/>
              <a:t>ecc</a:t>
            </a:r>
            <a:r>
              <a:rPr lang="en-GB" dirty="0"/>
              <a:t>… the position of </a:t>
            </a:r>
            <a:r>
              <a:rPr lang="en-GB" b="1" dirty="0"/>
              <a:t>ALL COMPONENTS (</a:t>
            </a:r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SC Dipoles</a:t>
            </a:r>
            <a:r>
              <a:rPr lang="en-GB" b="1" dirty="0"/>
              <a:t>, </a:t>
            </a:r>
            <a:r>
              <a:rPr lang="en-GB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NC quadrupoles</a:t>
            </a:r>
            <a:r>
              <a:rPr lang="en-GB" b="1" dirty="0"/>
              <a:t>, SC quadrupoles) </a:t>
            </a:r>
            <a:r>
              <a:rPr lang="en-GB" dirty="0"/>
              <a:t>is uncertain. But can be thought as contained within an error box (position-rotation = 6 degrees of freedom DOF)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9EB45728-B967-0A87-9581-659DFC6304AF}"/>
              </a:ext>
            </a:extLst>
          </p:cNvPr>
          <p:cNvSpPr txBox="1"/>
          <p:nvPr/>
        </p:nvSpPr>
        <p:spPr>
          <a:xfrm>
            <a:off x="257021" y="3120280"/>
            <a:ext cx="840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How: 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DBDED06-D8C2-E333-DBAD-ADF8BFC420ED}"/>
              </a:ext>
            </a:extLst>
          </p:cNvPr>
          <p:cNvSpPr txBox="1"/>
          <p:nvPr/>
        </p:nvSpPr>
        <p:spPr>
          <a:xfrm>
            <a:off x="824185" y="3127156"/>
            <a:ext cx="10790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need of a positioning system and adjustment system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BA7F75D7-E272-09B0-E83F-B3E4049A96ED}"/>
              </a:ext>
            </a:extLst>
          </p:cNvPr>
          <p:cNvSpPr txBox="1"/>
          <p:nvPr/>
        </p:nvSpPr>
        <p:spPr>
          <a:xfrm>
            <a:off x="257021" y="3530277"/>
            <a:ext cx="2034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Characteristics: 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2161CE29-9379-8DC0-2030-BF958758947A}"/>
              </a:ext>
            </a:extLst>
          </p:cNvPr>
          <p:cNvSpPr txBox="1"/>
          <p:nvPr/>
        </p:nvSpPr>
        <p:spPr>
          <a:xfrm>
            <a:off x="1889021" y="3629896"/>
            <a:ext cx="7716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Able to maintain the following characteristics around 360°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B75424C-7BE3-7E3B-A113-77CD460CF2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2122" y="4098847"/>
            <a:ext cx="1514856" cy="2198984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sp>
        <p:nvSpPr>
          <p:cNvPr id="8" name="Freccia in giù 7">
            <a:extLst>
              <a:ext uri="{FF2B5EF4-FFF2-40B4-BE49-F238E27FC236}">
                <a16:creationId xmlns:a16="http://schemas.microsoft.com/office/drawing/2014/main" id="{FA0765EC-C905-AEFE-588B-E2EDAB1D1861}"/>
              </a:ext>
            </a:extLst>
          </p:cNvPr>
          <p:cNvSpPr/>
          <p:nvPr/>
        </p:nvSpPr>
        <p:spPr>
          <a:xfrm>
            <a:off x="3464566" y="4845415"/>
            <a:ext cx="209969" cy="9814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32AB95EC-F2AB-8DC0-83D6-43C07E53B17B}"/>
              </a:ext>
            </a:extLst>
          </p:cNvPr>
          <p:cNvSpPr txBox="1"/>
          <p:nvPr/>
        </p:nvSpPr>
        <p:spPr>
          <a:xfrm>
            <a:off x="188976" y="4779976"/>
            <a:ext cx="3700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Designed to work like this:</a:t>
            </a:r>
          </a:p>
        </p:txBody>
      </p: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BE649620-FBA9-6E9E-4466-E0B24623F23E}"/>
              </a:ext>
            </a:extLst>
          </p:cNvPr>
          <p:cNvGrpSpPr/>
          <p:nvPr/>
        </p:nvGrpSpPr>
        <p:grpSpPr>
          <a:xfrm>
            <a:off x="4541691" y="4132636"/>
            <a:ext cx="3785811" cy="1728904"/>
            <a:chOff x="6383831" y="4136218"/>
            <a:chExt cx="3785811" cy="1728904"/>
          </a:xfrm>
        </p:grpSpPr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B5235931-D57F-0045-4A67-7FAEBC339BC7}"/>
                </a:ext>
              </a:extLst>
            </p:cNvPr>
            <p:cNvSpPr txBox="1"/>
            <p:nvPr/>
          </p:nvSpPr>
          <p:spPr>
            <a:xfrm>
              <a:off x="6383831" y="4781990"/>
              <a:ext cx="37002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Not like this:</a:t>
              </a:r>
            </a:p>
          </p:txBody>
        </p:sp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666A3B1A-F8A7-73D8-CAFE-CF76461D019C}"/>
                </a:ext>
              </a:extLst>
            </p:cNvPr>
            <p:cNvGrpSpPr/>
            <p:nvPr/>
          </p:nvGrpSpPr>
          <p:grpSpPr>
            <a:xfrm>
              <a:off x="7970658" y="4136218"/>
              <a:ext cx="2198984" cy="1728904"/>
              <a:chOff x="5306706" y="4525992"/>
              <a:chExt cx="2198984" cy="1728904"/>
            </a:xfrm>
          </p:grpSpPr>
          <p:pic>
            <p:nvPicPr>
              <p:cNvPr id="22" name="Immagine 21">
                <a:extLst>
                  <a:ext uri="{FF2B5EF4-FFF2-40B4-BE49-F238E27FC236}">
                    <a16:creationId xmlns:a16="http://schemas.microsoft.com/office/drawing/2014/main" id="{A7EB06F4-DCA6-2886-623F-3494BFADC2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5400000">
                <a:off x="5648770" y="4183928"/>
                <a:ext cx="1514856" cy="2198984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</p:pic>
          <p:sp>
            <p:nvSpPr>
              <p:cNvPr id="24" name="Freccia in giù 23">
                <a:extLst>
                  <a:ext uri="{FF2B5EF4-FFF2-40B4-BE49-F238E27FC236}">
                    <a16:creationId xmlns:a16="http://schemas.microsoft.com/office/drawing/2014/main" id="{0F90DE19-E863-5261-9DE1-D2B96F795220}"/>
                  </a:ext>
                </a:extLst>
              </p:cNvPr>
              <p:cNvSpPr/>
              <p:nvPr/>
            </p:nvSpPr>
            <p:spPr>
              <a:xfrm>
                <a:off x="6599701" y="5273440"/>
                <a:ext cx="209969" cy="981456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711D1126-0008-0097-29BB-CFFE9223E29F}"/>
              </a:ext>
            </a:extLst>
          </p:cNvPr>
          <p:cNvSpPr txBox="1"/>
          <p:nvPr/>
        </p:nvSpPr>
        <p:spPr>
          <a:xfrm>
            <a:off x="8540601" y="4778408"/>
            <a:ext cx="3700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“Or in all other different from 0°” </a:t>
            </a:r>
          </a:p>
        </p:txBody>
      </p:sp>
    </p:spTree>
    <p:extLst>
      <p:ext uri="{BB962C8B-B14F-4D97-AF65-F5344CB8AC3E}">
        <p14:creationId xmlns:p14="http://schemas.microsoft.com/office/powerpoint/2010/main" val="2800562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31D8AA-FC07-DD34-37E9-501155ACF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External and internal supporting system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9D2A95A-237C-FA1C-D3F0-C5DF8D581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20/07/2022</a:t>
            </a:fld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477FF5E-834E-163F-10CB-6DBB138B7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31B88F63-2427-46E9-B4D7-BFFDA84AB023}"/>
              </a:ext>
            </a:extLst>
          </p:cNvPr>
          <p:cNvSpPr/>
          <p:nvPr/>
        </p:nvSpPr>
        <p:spPr>
          <a:xfrm>
            <a:off x="1889021" y="3660340"/>
            <a:ext cx="7716794" cy="19997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AC43A36-3488-20C3-C6C8-5092B3B02B4B}"/>
              </a:ext>
            </a:extLst>
          </p:cNvPr>
          <p:cNvSpPr txBox="1"/>
          <p:nvPr/>
        </p:nvSpPr>
        <p:spPr>
          <a:xfrm>
            <a:off x="247135" y="1989603"/>
            <a:ext cx="255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are the problems: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84F6712-AD67-2D0A-688C-F35A3E9A514F}"/>
              </a:ext>
            </a:extLst>
          </p:cNvPr>
          <p:cNvSpPr txBox="1"/>
          <p:nvPr/>
        </p:nvSpPr>
        <p:spPr>
          <a:xfrm>
            <a:off x="2712307" y="1978495"/>
            <a:ext cx="89026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Due to tolerance chain, deformations, measuring errors </a:t>
            </a:r>
            <a:r>
              <a:rPr lang="en-GB" dirty="0" err="1"/>
              <a:t>ecc</a:t>
            </a:r>
            <a:r>
              <a:rPr lang="en-GB" dirty="0"/>
              <a:t>… the position of </a:t>
            </a:r>
            <a:r>
              <a:rPr lang="en-GB" b="1" dirty="0"/>
              <a:t>ALL COMPONENTS (</a:t>
            </a:r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SC Dipoles</a:t>
            </a:r>
            <a:r>
              <a:rPr lang="en-GB" b="1" dirty="0"/>
              <a:t>, </a:t>
            </a:r>
            <a:r>
              <a:rPr lang="en-GB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NC quadrupoles</a:t>
            </a:r>
            <a:r>
              <a:rPr lang="en-GB" b="1" dirty="0"/>
              <a:t>, SC quadrupoles) </a:t>
            </a:r>
            <a:r>
              <a:rPr lang="en-GB" dirty="0"/>
              <a:t>is uncertain. But can be thought as contained within an error box (position-rotation = 6 degrees of freedom DOF)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9EB45728-B967-0A87-9581-659DFC6304AF}"/>
              </a:ext>
            </a:extLst>
          </p:cNvPr>
          <p:cNvSpPr txBox="1"/>
          <p:nvPr/>
        </p:nvSpPr>
        <p:spPr>
          <a:xfrm>
            <a:off x="257021" y="3120280"/>
            <a:ext cx="840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How: 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DBDED06-D8C2-E333-DBAD-ADF8BFC420ED}"/>
              </a:ext>
            </a:extLst>
          </p:cNvPr>
          <p:cNvSpPr txBox="1"/>
          <p:nvPr/>
        </p:nvSpPr>
        <p:spPr>
          <a:xfrm>
            <a:off x="824185" y="3127156"/>
            <a:ext cx="10790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need of a positioning system and adjustment system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BA7F75D7-E272-09B0-E83F-B3E4049A96ED}"/>
              </a:ext>
            </a:extLst>
          </p:cNvPr>
          <p:cNvSpPr txBox="1"/>
          <p:nvPr/>
        </p:nvSpPr>
        <p:spPr>
          <a:xfrm>
            <a:off x="257021" y="3530277"/>
            <a:ext cx="2034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Characteristics: 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2161CE29-9379-8DC0-2030-BF958758947A}"/>
              </a:ext>
            </a:extLst>
          </p:cNvPr>
          <p:cNvSpPr txBox="1"/>
          <p:nvPr/>
        </p:nvSpPr>
        <p:spPr>
          <a:xfrm>
            <a:off x="1889021" y="3629896"/>
            <a:ext cx="77167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Able to maintain the following characteristics around 360°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Able to compensate errors in a given workspace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Stiff, to reduce displacements and deformations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Possibly Iso-static, to reduce localized stresses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Compact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Low complexity: </a:t>
            </a:r>
            <a:r>
              <a:rPr lang="en-GB" dirty="0"/>
              <a:t>easy to assembly/manufacture - </a:t>
            </a:r>
            <a:r>
              <a:rPr lang="en-GB" b="1" dirty="0"/>
              <a:t>easy to operate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Not expensive</a:t>
            </a:r>
          </a:p>
        </p:txBody>
      </p:sp>
      <p:sp>
        <p:nvSpPr>
          <p:cNvPr id="18" name="Freccia bidirezionale orizzontale 17">
            <a:extLst>
              <a:ext uri="{FF2B5EF4-FFF2-40B4-BE49-F238E27FC236}">
                <a16:creationId xmlns:a16="http://schemas.microsoft.com/office/drawing/2014/main" id="{9DFD7E2F-8787-7D18-47B3-4DC4309A720A}"/>
              </a:ext>
            </a:extLst>
          </p:cNvPr>
          <p:cNvSpPr/>
          <p:nvPr/>
        </p:nvSpPr>
        <p:spPr>
          <a:xfrm rot="20352653">
            <a:off x="6756346" y="4421999"/>
            <a:ext cx="488092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A83E66B6-5CD9-ACA5-7175-DEB1167FCA20}"/>
              </a:ext>
            </a:extLst>
          </p:cNvPr>
          <p:cNvSpPr txBox="1"/>
          <p:nvPr/>
        </p:nvSpPr>
        <p:spPr>
          <a:xfrm>
            <a:off x="7245674" y="4166967"/>
            <a:ext cx="2360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 DOF  &amp;</a:t>
            </a:r>
            <a:r>
              <a:rPr lang="en-GB" b="1" dirty="0"/>
              <a:t> 6 constrains</a:t>
            </a:r>
            <a:endParaRPr lang="en-GB" dirty="0"/>
          </a:p>
        </p:txBody>
      </p:sp>
      <p:sp>
        <p:nvSpPr>
          <p:cNvPr id="20" name="Freccia bidirezionale orizzontale 19">
            <a:extLst>
              <a:ext uri="{FF2B5EF4-FFF2-40B4-BE49-F238E27FC236}">
                <a16:creationId xmlns:a16="http://schemas.microsoft.com/office/drawing/2014/main" id="{9351180B-639B-347A-7FC8-E31115E1CA29}"/>
              </a:ext>
            </a:extLst>
          </p:cNvPr>
          <p:cNvSpPr/>
          <p:nvPr/>
        </p:nvSpPr>
        <p:spPr>
          <a:xfrm rot="8060265">
            <a:off x="7876665" y="4702776"/>
            <a:ext cx="878293" cy="20655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Bolla: nuvola 20">
            <a:extLst>
              <a:ext uri="{FF2B5EF4-FFF2-40B4-BE49-F238E27FC236}">
                <a16:creationId xmlns:a16="http://schemas.microsoft.com/office/drawing/2014/main" id="{E5F275A9-9F90-F135-F329-003B4A4398B0}"/>
              </a:ext>
            </a:extLst>
          </p:cNvPr>
          <p:cNvSpPr/>
          <p:nvPr/>
        </p:nvSpPr>
        <p:spPr>
          <a:xfrm>
            <a:off x="9450861" y="3474515"/>
            <a:ext cx="2712309" cy="1387026"/>
          </a:xfrm>
          <a:prstGeom prst="cloudCallout">
            <a:avLst>
              <a:gd name="adj1" fmla="val -48851"/>
              <a:gd name="adj2" fmla="val 5270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Parallel Mechanisms?</a:t>
            </a:r>
          </a:p>
        </p:txBody>
      </p:sp>
    </p:spTree>
    <p:extLst>
      <p:ext uri="{BB962C8B-B14F-4D97-AF65-F5344CB8AC3E}">
        <p14:creationId xmlns:p14="http://schemas.microsoft.com/office/powerpoint/2010/main" val="3818896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31D8AA-FC07-DD34-37E9-501155ACF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External and internal supporting system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9D2A95A-237C-FA1C-D3F0-C5DF8D581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20/07/2022</a:t>
            </a:fld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477FF5E-834E-163F-10CB-6DBB138B7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7</a:t>
            </a:fld>
            <a:endParaRPr lang="it-IT" dirty="0"/>
          </a:p>
        </p:txBody>
      </p:sp>
      <p:sp>
        <p:nvSpPr>
          <p:cNvPr id="21" name="Rettangolo con angoli arrotondati 20">
            <a:extLst>
              <a:ext uri="{FF2B5EF4-FFF2-40B4-BE49-F238E27FC236}">
                <a16:creationId xmlns:a16="http://schemas.microsoft.com/office/drawing/2014/main" id="{E5F275A9-9F90-F135-F329-003B4A4398B0}"/>
              </a:ext>
            </a:extLst>
          </p:cNvPr>
          <p:cNvSpPr/>
          <p:nvPr/>
        </p:nvSpPr>
        <p:spPr>
          <a:xfrm>
            <a:off x="8695632" y="483287"/>
            <a:ext cx="2244810" cy="67937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Parallel Mechanisms</a:t>
            </a:r>
          </a:p>
        </p:txBody>
      </p:sp>
      <p:pic>
        <p:nvPicPr>
          <p:cNvPr id="1026" name="Picture 2" descr="What are hexapod robots (aka Stewart platforms)?">
            <a:extLst>
              <a:ext uri="{FF2B5EF4-FFF2-40B4-BE49-F238E27FC236}">
                <a16:creationId xmlns:a16="http://schemas.microsoft.com/office/drawing/2014/main" id="{A86F5949-138C-69BB-1441-E55C1EADB8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9802" y="0"/>
            <a:ext cx="1422680" cy="1645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E68CA2A4-9EB5-B038-E845-9EFC51A109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8175" y="1933378"/>
            <a:ext cx="3319826" cy="2515257"/>
          </a:xfrm>
          <a:prstGeom prst="rect">
            <a:avLst/>
          </a:prstGeom>
        </p:spPr>
      </p:pic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8E9F9080-7020-C949-095F-51B5FE7E8FD7}"/>
              </a:ext>
            </a:extLst>
          </p:cNvPr>
          <p:cNvSpPr txBox="1"/>
          <p:nvPr/>
        </p:nvSpPr>
        <p:spPr>
          <a:xfrm>
            <a:off x="3119773" y="4573493"/>
            <a:ext cx="34618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DOI 10.1007/978-3-642-36929-2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002D6DB5-C34B-7343-D83B-E514614F9C3F}"/>
              </a:ext>
            </a:extLst>
          </p:cNvPr>
          <p:cNvSpPr txBox="1"/>
          <p:nvPr/>
        </p:nvSpPr>
        <p:spPr>
          <a:xfrm>
            <a:off x="6992794" y="3671924"/>
            <a:ext cx="4844302" cy="1900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Simplicity in adjusting mechanism (push/pull screws) -&gt; no additional actuation systems (hydraulic)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Stiffness -&gt; no length adjustment of the legs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Simplicity of the guide structure (compactness)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Error minimization -&gt; no guides in series </a:t>
            </a:r>
          </a:p>
        </p:txBody>
      </p:sp>
      <p:pic>
        <p:nvPicPr>
          <p:cNvPr id="27" name="Immagine 26">
            <a:extLst>
              <a:ext uri="{FF2B5EF4-FFF2-40B4-BE49-F238E27FC236}">
                <a16:creationId xmlns:a16="http://schemas.microsoft.com/office/drawing/2014/main" id="{EB9C8DDF-A36F-50E1-2404-AAB5CDF776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933378"/>
            <a:ext cx="3337477" cy="3515580"/>
          </a:xfrm>
          <a:prstGeom prst="rect">
            <a:avLst/>
          </a:prstGeom>
        </p:spPr>
      </p:pic>
      <p:pic>
        <p:nvPicPr>
          <p:cNvPr id="29" name="Immagine 28">
            <a:extLst>
              <a:ext uri="{FF2B5EF4-FFF2-40B4-BE49-F238E27FC236}">
                <a16:creationId xmlns:a16="http://schemas.microsoft.com/office/drawing/2014/main" id="{C8F55228-9D5E-48F2-06F4-3CB26024EE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274" t="39522" r="32358" b="23377"/>
          <a:stretch/>
        </p:blipFill>
        <p:spPr>
          <a:xfrm>
            <a:off x="7557665" y="2094447"/>
            <a:ext cx="3590499" cy="148606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503436BA-7354-1297-8DAB-659503D51C34}"/>
              </a:ext>
            </a:extLst>
          </p:cNvPr>
          <p:cNvSpPr txBox="1"/>
          <p:nvPr/>
        </p:nvSpPr>
        <p:spPr>
          <a:xfrm>
            <a:off x="2467792" y="1665778"/>
            <a:ext cx="2004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 DOF schemes </a:t>
            </a:r>
          </a:p>
        </p:txBody>
      </p:sp>
    </p:spTree>
    <p:extLst>
      <p:ext uri="{BB962C8B-B14F-4D97-AF65-F5344CB8AC3E}">
        <p14:creationId xmlns:p14="http://schemas.microsoft.com/office/powerpoint/2010/main" val="2340526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31D8AA-FC07-DD34-37E9-501155ACF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External and internal supporting system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9D2A95A-237C-FA1C-D3F0-C5DF8D581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20/07/2022</a:t>
            </a:fld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477FF5E-834E-163F-10CB-6DBB138B7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8</a:t>
            </a:fld>
            <a:endParaRPr lang="it-IT" dirty="0"/>
          </a:p>
        </p:txBody>
      </p:sp>
      <p:pic>
        <p:nvPicPr>
          <p:cNvPr id="29" name="Immagine 28">
            <a:extLst>
              <a:ext uri="{FF2B5EF4-FFF2-40B4-BE49-F238E27FC236}">
                <a16:creationId xmlns:a16="http://schemas.microsoft.com/office/drawing/2014/main" id="{C8F55228-9D5E-48F2-06F4-3CB26024EE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274" t="39522" r="32358" b="23377"/>
          <a:stretch/>
        </p:blipFill>
        <p:spPr>
          <a:xfrm>
            <a:off x="7570021" y="123544"/>
            <a:ext cx="3590499" cy="148606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40189574-B322-C707-184A-AC86D841F1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291" y="2066674"/>
            <a:ext cx="4339465" cy="2370633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880CBE12-D394-DF0F-D5B8-136BB5181914}"/>
              </a:ext>
            </a:extLst>
          </p:cNvPr>
          <p:cNvSpPr txBox="1"/>
          <p:nvPr/>
        </p:nvSpPr>
        <p:spPr>
          <a:xfrm>
            <a:off x="763050" y="4556291"/>
            <a:ext cx="46059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External supports </a:t>
            </a:r>
            <a:r>
              <a:rPr lang="en-GB" dirty="0"/>
              <a:t>(cryostats and warm components) </a:t>
            </a:r>
          </a:p>
          <a:p>
            <a:r>
              <a:rPr lang="en-GB" dirty="0"/>
              <a:t>**solution not yet integrated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6B578631-64F7-9444-9915-5841C9703413}"/>
              </a:ext>
            </a:extLst>
          </p:cNvPr>
          <p:cNvSpPr/>
          <p:nvPr/>
        </p:nvSpPr>
        <p:spPr>
          <a:xfrm>
            <a:off x="1532408" y="3682825"/>
            <a:ext cx="2402665" cy="7544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0726657A-1EAE-A498-BFB3-34124A2D286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123"/>
          <a:stretch/>
        </p:blipFill>
        <p:spPr>
          <a:xfrm>
            <a:off x="6032511" y="2211242"/>
            <a:ext cx="3531031" cy="2081495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49B7C0D-0C7C-DDAC-2A3F-3AE2530DAF53}"/>
              </a:ext>
            </a:extLst>
          </p:cNvPr>
          <p:cNvSpPr txBox="1"/>
          <p:nvPr/>
        </p:nvSpPr>
        <p:spPr>
          <a:xfrm>
            <a:off x="5919686" y="4751309"/>
            <a:ext cx="6202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Internal supports </a:t>
            </a:r>
            <a:r>
              <a:rPr lang="en-GB" dirty="0"/>
              <a:t>(SC dipoles and SC quadrupoles) 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4E657395-0366-266D-1104-A7977CB4B6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30092" y="2213099"/>
            <a:ext cx="1598858" cy="241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094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31D8AA-FC07-DD34-37E9-501155ACF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External and </a:t>
            </a:r>
            <a:r>
              <a:rPr lang="en-GB" b="1" dirty="0">
                <a:solidFill>
                  <a:srgbClr val="FF0000"/>
                </a:solidFill>
              </a:rPr>
              <a:t>internal</a:t>
            </a:r>
            <a:r>
              <a:rPr lang="en-GB" dirty="0"/>
              <a:t> supporting system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9D2A95A-237C-FA1C-D3F0-C5DF8D581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20/07/2022</a:t>
            </a:fld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477FF5E-834E-163F-10CB-6DBB138B7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9</a:t>
            </a:fld>
            <a:endParaRPr lang="it-IT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2682E6F3-4117-74BC-A10E-2FA598E0D5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9238" y="1809212"/>
            <a:ext cx="3793524" cy="1641711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39608781-7156-3A76-0D10-23DA211EF8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52" t="1322"/>
          <a:stretch/>
        </p:blipFill>
        <p:spPr>
          <a:xfrm>
            <a:off x="8146649" y="2894300"/>
            <a:ext cx="3754783" cy="2109298"/>
          </a:xfrm>
          <a:prstGeom prst="rect">
            <a:avLst/>
          </a:prstGeom>
        </p:spPr>
      </p:pic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D2D2B867-7A2D-B2B0-1A30-8E938BC710EC}"/>
              </a:ext>
            </a:extLst>
          </p:cNvPr>
          <p:cNvCxnSpPr>
            <a:cxnSpLocks/>
            <a:stCxn id="38" idx="0"/>
          </p:cNvCxnSpPr>
          <p:nvPr/>
        </p:nvCxnSpPr>
        <p:spPr>
          <a:xfrm flipH="1" flipV="1">
            <a:off x="4417098" y="2579900"/>
            <a:ext cx="1504752" cy="11854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49E2F14B-5418-241A-2315-B80B2BF23458}"/>
              </a:ext>
            </a:extLst>
          </p:cNvPr>
          <p:cNvCxnSpPr>
            <a:cxnSpLocks/>
            <a:stCxn id="21" idx="0"/>
          </p:cNvCxnSpPr>
          <p:nvPr/>
        </p:nvCxnSpPr>
        <p:spPr>
          <a:xfrm flipH="1" flipV="1">
            <a:off x="6130288" y="2051760"/>
            <a:ext cx="3893753" cy="8425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E5B621A5-696B-F1DF-5496-AF8187710C53}"/>
              </a:ext>
            </a:extLst>
          </p:cNvPr>
          <p:cNvCxnSpPr>
            <a:cxnSpLocks/>
            <a:stCxn id="21" idx="0"/>
          </p:cNvCxnSpPr>
          <p:nvPr/>
        </p:nvCxnSpPr>
        <p:spPr>
          <a:xfrm flipH="1" flipV="1">
            <a:off x="5737055" y="2051760"/>
            <a:ext cx="4286986" cy="8425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Immagine 33">
            <a:extLst>
              <a:ext uri="{FF2B5EF4-FFF2-40B4-BE49-F238E27FC236}">
                <a16:creationId xmlns:a16="http://schemas.microsoft.com/office/drawing/2014/main" id="{1E1E7783-182F-EB48-62E8-683BDD7F03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053" y="1763053"/>
            <a:ext cx="3609073" cy="2002270"/>
          </a:xfrm>
          <a:prstGeom prst="rect">
            <a:avLst/>
          </a:prstGeom>
        </p:spPr>
      </p:pic>
      <p:pic>
        <p:nvPicPr>
          <p:cNvPr id="36" name="Immagine 35">
            <a:extLst>
              <a:ext uri="{FF2B5EF4-FFF2-40B4-BE49-F238E27FC236}">
                <a16:creationId xmlns:a16="http://schemas.microsoft.com/office/drawing/2014/main" id="{EE7C697C-1118-662F-F3E4-6E39BF2F37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053" y="3765323"/>
            <a:ext cx="3568998" cy="1967526"/>
          </a:xfrm>
          <a:prstGeom prst="rect">
            <a:avLst/>
          </a:prstGeom>
        </p:spPr>
      </p:pic>
      <p:pic>
        <p:nvPicPr>
          <p:cNvPr id="38" name="Immagine 37">
            <a:extLst>
              <a:ext uri="{FF2B5EF4-FFF2-40B4-BE49-F238E27FC236}">
                <a16:creationId xmlns:a16="http://schemas.microsoft.com/office/drawing/2014/main" id="{74867DF3-1DE9-211E-9D46-9913FF3802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07772" y="3765323"/>
            <a:ext cx="3628156" cy="2041977"/>
          </a:xfrm>
          <a:prstGeom prst="rect">
            <a:avLst/>
          </a:prstGeom>
        </p:spPr>
      </p:pic>
      <p:cxnSp>
        <p:nvCxnSpPr>
          <p:cNvPr id="47" name="Connettore 2 46">
            <a:extLst>
              <a:ext uri="{FF2B5EF4-FFF2-40B4-BE49-F238E27FC236}">
                <a16:creationId xmlns:a16="http://schemas.microsoft.com/office/drawing/2014/main" id="{ADA2D1FF-46D0-D575-5248-56A4A55BEE89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3737126" y="2127226"/>
            <a:ext cx="1319957" cy="636962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2 49">
            <a:extLst>
              <a:ext uri="{FF2B5EF4-FFF2-40B4-BE49-F238E27FC236}">
                <a16:creationId xmlns:a16="http://schemas.microsoft.com/office/drawing/2014/main" id="{8496DCF7-F746-6CAF-BD00-A8B06C43AC06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3737126" y="2152919"/>
            <a:ext cx="3133066" cy="611269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2 53">
            <a:extLst>
              <a:ext uri="{FF2B5EF4-FFF2-40B4-BE49-F238E27FC236}">
                <a16:creationId xmlns:a16="http://schemas.microsoft.com/office/drawing/2014/main" id="{3CE5F78B-99BB-8BC9-0C4B-11DEF6D1D0A3}"/>
              </a:ext>
            </a:extLst>
          </p:cNvPr>
          <p:cNvCxnSpPr>
            <a:cxnSpLocks/>
            <a:stCxn id="36" idx="3"/>
          </p:cNvCxnSpPr>
          <p:nvPr/>
        </p:nvCxnSpPr>
        <p:spPr>
          <a:xfrm flipV="1">
            <a:off x="3697051" y="2919993"/>
            <a:ext cx="4038877" cy="1829093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Immagine 57">
            <a:extLst>
              <a:ext uri="{FF2B5EF4-FFF2-40B4-BE49-F238E27FC236}">
                <a16:creationId xmlns:a16="http://schemas.microsoft.com/office/drawing/2014/main" id="{ADAC7FBA-0C43-E804-D1F8-EE270D0068E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614" b="96705" l="4493" r="95000">
                        <a14:foregroundMark x1="4493" y1="48182" x2="12464" y2="36364"/>
                        <a14:foregroundMark x1="14710" y1="36591" x2="52319" y2="29318"/>
                        <a14:foregroundMark x1="18116" y1="33068" x2="49928" y2="29545"/>
                        <a14:foregroundMark x1="56594" y1="31023" x2="79565" y2="36136"/>
                        <a14:foregroundMark x1="86522" y1="44659" x2="89928" y2="39545"/>
                        <a14:foregroundMark x1="90652" y1="42841" x2="95000" y2="33977"/>
                        <a14:foregroundMark x1="76594" y1="39545" x2="83116" y2="37273"/>
                        <a14:foregroundMark x1="93478" y1="54659" x2="95000" y2="48182"/>
                        <a14:foregroundMark x1="85217" y1="96705" x2="83261" y2="89545"/>
                        <a14:foregroundMark x1="47899" y1="26364" x2="51014" y2="12614"/>
                        <a14:foregroundMark x1="51159" y1="10568" x2="53333" y2="2614"/>
                        <a14:foregroundMark x1="47899" y1="15227" x2="45507" y2="10568"/>
                        <a14:foregroundMark x1="53768" y1="15682" x2="53478" y2="1102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26463" y="3491124"/>
            <a:ext cx="1630612" cy="1039810"/>
          </a:xfrm>
          <a:prstGeom prst="rect">
            <a:avLst/>
          </a:prstGeom>
        </p:spPr>
      </p:pic>
      <p:pic>
        <p:nvPicPr>
          <p:cNvPr id="59" name="Immagine 58">
            <a:extLst>
              <a:ext uri="{FF2B5EF4-FFF2-40B4-BE49-F238E27FC236}">
                <a16:creationId xmlns:a16="http://schemas.microsoft.com/office/drawing/2014/main" id="{A997A1A3-B0F5-79D3-7C8F-D639610D1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6000" b="96286" l="9914" r="89871">
                        <a14:foregroundMark x1="53664" y1="96286" x2="53879" y2="88714"/>
                        <a14:foregroundMark x1="78448" y1="9286" x2="87284" y2="60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09451" y="2630067"/>
            <a:ext cx="829152" cy="1250877"/>
          </a:xfrm>
          <a:prstGeom prst="rect">
            <a:avLst/>
          </a:prstGeom>
        </p:spPr>
      </p:pic>
      <p:pic>
        <p:nvPicPr>
          <p:cNvPr id="60" name="Immagine 59">
            <a:extLst>
              <a:ext uri="{FF2B5EF4-FFF2-40B4-BE49-F238E27FC236}">
                <a16:creationId xmlns:a16="http://schemas.microsoft.com/office/drawing/2014/main" id="{B76EAC00-A71E-385F-8AB6-6968D3AFF96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6000" b="96286" l="9914" r="89871">
                        <a14:foregroundMark x1="53664" y1="96286" x2="53879" y2="88714"/>
                        <a14:foregroundMark x1="78448" y1="9286" x2="87284" y2="60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96419" y="3522775"/>
            <a:ext cx="829152" cy="1250877"/>
          </a:xfrm>
          <a:prstGeom prst="rect">
            <a:avLst/>
          </a:prstGeom>
        </p:spPr>
      </p:pic>
      <p:pic>
        <p:nvPicPr>
          <p:cNvPr id="63" name="Immagine 62">
            <a:extLst>
              <a:ext uri="{FF2B5EF4-FFF2-40B4-BE49-F238E27FC236}">
                <a16:creationId xmlns:a16="http://schemas.microsoft.com/office/drawing/2014/main" id="{EDBD550C-3B04-85C0-18E0-8827EE693BB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>
                        <a14:foregroundMark x1="52757" y1="40325" x2="52574" y2="31800"/>
                        <a14:foregroundMark x1="50643" y1="33153" x2="50276" y2="31800"/>
                        <a14:foregroundMark x1="50092" y1="33288" x2="49724" y2="31800"/>
                        <a14:foregroundMark x1="55331" y1="32882" x2="54871" y2="3125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08774" y="1118561"/>
            <a:ext cx="2284944" cy="1551998"/>
          </a:xfrm>
          <a:prstGeom prst="rect">
            <a:avLst/>
          </a:prstGeom>
        </p:spPr>
      </p:pic>
      <p:sp>
        <p:nvSpPr>
          <p:cNvPr id="64" name="CasellaDiTesto 63">
            <a:extLst>
              <a:ext uri="{FF2B5EF4-FFF2-40B4-BE49-F238E27FC236}">
                <a16:creationId xmlns:a16="http://schemas.microsoft.com/office/drawing/2014/main" id="{E2D644AC-9001-B747-713B-3FD3D1D6422F}"/>
              </a:ext>
            </a:extLst>
          </p:cNvPr>
          <p:cNvSpPr txBox="1"/>
          <p:nvPr/>
        </p:nvSpPr>
        <p:spPr>
          <a:xfrm>
            <a:off x="8199120" y="365713"/>
            <a:ext cx="3339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Code for force evaluation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Forces results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Deformation &lt; +- 0.1 mm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Dimensions</a:t>
            </a:r>
          </a:p>
        </p:txBody>
      </p:sp>
    </p:spTree>
    <p:extLst>
      <p:ext uri="{BB962C8B-B14F-4D97-AF65-F5344CB8AC3E}">
        <p14:creationId xmlns:p14="http://schemas.microsoft.com/office/powerpoint/2010/main" val="12716293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3432DEEACE83D4599E70696FFF90379" ma:contentTypeVersion="0" ma:contentTypeDescription="Create a new document." ma:contentTypeScope="" ma:versionID="484b8d0d266e190a688a971b7518b0e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9A132E9-5E47-41DB-B1D5-6D59AE0DA3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F1AB92B-D70E-40F3-9062-C802EB5BD97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6235BFD-E0B6-41BE-8950-ED86E185F5D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Retrospettivo</Template>
  <TotalTime>37832</TotalTime>
  <Words>740</Words>
  <Application>Microsoft Office PowerPoint</Application>
  <PresentationFormat>Widescreen</PresentationFormat>
  <Paragraphs>155</Paragraphs>
  <Slides>17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Retrospettivo</vt:lpstr>
      <vt:lpstr>Top Cryostat Mechanical integration CERN TE-MSC, EN-MME, RTU and UNIBS</vt:lpstr>
      <vt:lpstr>Outline</vt:lpstr>
      <vt:lpstr>Dipole and quadrupole data/assumptions</vt:lpstr>
      <vt:lpstr>Dipole and quadrupole data/assumptions</vt:lpstr>
      <vt:lpstr>External and internal supporting system</vt:lpstr>
      <vt:lpstr>External and internal supporting system</vt:lpstr>
      <vt:lpstr>External and internal supporting system</vt:lpstr>
      <vt:lpstr>External and internal supporting system</vt:lpstr>
      <vt:lpstr>External and internal supporting system</vt:lpstr>
      <vt:lpstr>External and internal supporting system</vt:lpstr>
      <vt:lpstr>Mechanical integration and insulation vacuum interconnection</vt:lpstr>
      <vt:lpstr>Mechanical integration and insulation vacuum interconnection</vt:lpstr>
      <vt:lpstr>Cryogenic integration</vt:lpstr>
      <vt:lpstr>Cryogenic integration</vt:lpstr>
      <vt:lpstr>Cryogenic integration</vt:lpstr>
      <vt:lpstr>Information transfer/envelope system</vt:lpstr>
      <vt:lpstr>Thank you for the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Luca Piacentini</cp:lastModifiedBy>
  <cp:revision>845</cp:revision>
  <dcterms:created xsi:type="dcterms:W3CDTF">2021-02-25T08:52:29Z</dcterms:created>
  <dcterms:modified xsi:type="dcterms:W3CDTF">2022-07-20T14:54:00Z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0x010100E3432DEEACE83D4599E70696FFF90379</vt:lpwstr>
  </property>
</Properties>
</file>