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381" r:id="rId3"/>
    <p:sldId id="443" r:id="rId4"/>
    <p:sldId id="444" r:id="rId5"/>
    <p:sldId id="445" r:id="rId6"/>
    <p:sldId id="447" r:id="rId7"/>
    <p:sldId id="449" r:id="rId8"/>
    <p:sldId id="450" r:id="rId9"/>
    <p:sldId id="452" r:id="rId10"/>
    <p:sldId id="455" r:id="rId11"/>
    <p:sldId id="456" r:id="rId12"/>
    <p:sldId id="453" r:id="rId13"/>
    <p:sldId id="454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71" r:id="rId23"/>
    <p:sldId id="466" r:id="rId24"/>
    <p:sldId id="467" r:id="rId25"/>
    <p:sldId id="469" r:id="rId26"/>
    <p:sldId id="470" r:id="rId27"/>
    <p:sldId id="474" r:id="rId28"/>
    <p:sldId id="472" r:id="rId2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5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35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6564-5710-4BDC-8032-E641EEDAD4F9}" type="datetimeFigureOut">
              <a:rPr lang="en-GB" smtClean="0"/>
              <a:t>12/07/2022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88E31-3989-44D4-8978-AE05099D03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71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15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00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55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21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70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08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89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6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23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61" y="1"/>
            <a:ext cx="12147239" cy="9085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LSS optics correction with orbit bumps</a:t>
            </a:r>
            <a:endParaRPr lang="en-GB" sz="4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099" y="973873"/>
            <a:ext cx="11490562" cy="5798634"/>
          </a:xfrm>
        </p:spPr>
        <p:txBody>
          <a:bodyPr>
            <a:noAutofit/>
          </a:bodyPr>
          <a:lstStyle/>
          <a:p>
            <a:r>
              <a:rPr lang="en-US" sz="2800" dirty="0" smtClean="0"/>
              <a:t>S. Fartoukh</a:t>
            </a:r>
          </a:p>
          <a:p>
            <a:r>
              <a:rPr lang="en-US" sz="2800" dirty="0" smtClean="0"/>
              <a:t>Acknowledgement: I. Efthymiopoulos and R. de Maria for Python training !</a:t>
            </a:r>
          </a:p>
          <a:p>
            <a:endParaRPr lang="en-US" sz="1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/>
              <a:t>Motivations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000" dirty="0" smtClean="0"/>
              <a:t>Method </a:t>
            </a:r>
            <a:r>
              <a:rPr lang="en-US" dirty="0" smtClean="0"/>
              <a:t>(including BPM calibration reconstruction, and </a:t>
            </a:r>
            <a:r>
              <a:rPr lang="en-US" dirty="0" err="1" smtClean="0"/>
              <a:t>adaptative</a:t>
            </a:r>
            <a:r>
              <a:rPr lang="en-US" dirty="0" smtClean="0"/>
              <a:t> damping)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000" dirty="0" smtClean="0"/>
              <a:t>    </a:t>
            </a:r>
            <a:r>
              <a:rPr lang="en-US" sz="3000" dirty="0" smtClean="0"/>
              <a:t>Simulation </a:t>
            </a:r>
            <a:r>
              <a:rPr lang="en-US" sz="3000" dirty="0" smtClean="0"/>
              <a:t>results for IR5</a:t>
            </a:r>
          </a:p>
          <a:p>
            <a:pPr marL="914400" lvl="1" indent="-457200" algn="l">
              <a:buFontTx/>
              <a:buChar char="-"/>
            </a:pPr>
            <a:r>
              <a:rPr lang="en-US" dirty="0" smtClean="0"/>
              <a:t>b2 imperfections in the IT &amp; Q4/Q5</a:t>
            </a:r>
          </a:p>
          <a:p>
            <a:pPr marL="914400" lvl="1" indent="-457200" algn="l">
              <a:buFontTx/>
              <a:buChar char="-"/>
            </a:pPr>
            <a:r>
              <a:rPr lang="en-US" dirty="0" smtClean="0"/>
              <a:t>BPM calibration errors</a:t>
            </a:r>
          </a:p>
          <a:p>
            <a:pPr marL="914400" lvl="1" indent="-457200" algn="l">
              <a:buFontTx/>
              <a:buChar char="-"/>
            </a:pPr>
            <a:r>
              <a:rPr lang="en-US" dirty="0" smtClean="0"/>
              <a:t>Longitudinal misalignments</a:t>
            </a:r>
          </a:p>
          <a:p>
            <a:pPr marL="914400" lvl="1" indent="-457200" algn="l">
              <a:buFontTx/>
              <a:buChar char="-"/>
            </a:pPr>
            <a:r>
              <a:rPr lang="en-US" dirty="0" smtClean="0"/>
              <a:t>30 cm vs. 60 cm correction</a:t>
            </a:r>
          </a:p>
          <a:p>
            <a:pPr marL="914400" lvl="1" indent="-457200" algn="l">
              <a:buFontTx/>
              <a:buChar char="-"/>
            </a:pPr>
            <a:r>
              <a:rPr lang="en-US" dirty="0" smtClean="0"/>
              <a:t>Finite BPM resolution</a:t>
            </a:r>
          </a:p>
          <a:p>
            <a:pPr marL="914400" lvl="1" indent="-457200" algn="l">
              <a:buFontTx/>
              <a:buChar char="-"/>
            </a:pPr>
            <a:r>
              <a:rPr lang="en-US" dirty="0" smtClean="0"/>
              <a:t>Everything together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 smtClean="0"/>
              <a:t>     Next steps</a:t>
            </a:r>
          </a:p>
        </p:txBody>
      </p:sp>
    </p:spTree>
    <p:extLst>
      <p:ext uri="{BB962C8B-B14F-4D97-AF65-F5344CB8AC3E}">
        <p14:creationId xmlns:p14="http://schemas.microsoft.com/office/powerpoint/2010/main" val="37195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0676239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1-a: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@ 60 cm (no damping)</a:t>
            </a:r>
            <a:endParaRPr lang="fr-CH" sz="4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10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57333" y="5807767"/>
            <a:ext cx="99525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Excellent optics correction already at  the ~ 2</a:t>
            </a:r>
            <a:r>
              <a:rPr lang="en-US" baseline="30000" dirty="0" smtClean="0"/>
              <a:t>nd</a:t>
            </a:r>
            <a:r>
              <a:rPr lang="en-US" dirty="0" smtClean="0"/>
              <a:t> iteration: </a:t>
            </a:r>
            <a:r>
              <a:rPr lang="en-US" b="1" dirty="0" smtClean="0">
                <a:latin typeface="Symbol" panose="05050102010706020507" pitchFamily="18" charset="2"/>
              </a:rPr>
              <a:t>Db</a:t>
            </a:r>
            <a:r>
              <a:rPr lang="en-US" b="1" baseline="30000" dirty="0" smtClean="0"/>
              <a:t>*</a:t>
            </a:r>
            <a:r>
              <a:rPr lang="en-US" b="1" dirty="0" smtClean="0"/>
              <a:t>/</a:t>
            </a:r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/>
              <a:t> </a:t>
            </a:r>
            <a:r>
              <a:rPr lang="en-US" b="1" dirty="0" smtClean="0"/>
              <a:t>&lt; 1%  &amp; </a:t>
            </a:r>
            <a:r>
              <a:rPr lang="en-US" b="1" dirty="0" err="1" smtClean="0">
                <a:latin typeface="Symbol" panose="05050102010706020507" pitchFamily="18" charset="2"/>
              </a:rPr>
              <a:t>D</a:t>
            </a:r>
            <a:r>
              <a:rPr lang="en-US" b="1" i="1" dirty="0" err="1" smtClean="0"/>
              <a:t>w</a:t>
            </a:r>
            <a:r>
              <a:rPr lang="en-US" b="1" baseline="30000" dirty="0" smtClean="0"/>
              <a:t>*</a:t>
            </a:r>
            <a:r>
              <a:rPr lang="en-US" b="1" dirty="0" smtClean="0"/>
              <a:t>/</a:t>
            </a:r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/>
              <a:t>*</a:t>
            </a:r>
            <a:r>
              <a:rPr lang="en-US" b="1" dirty="0"/>
              <a:t> </a:t>
            </a:r>
            <a:r>
              <a:rPr lang="en-US" b="1" dirty="0" smtClean="0"/>
              <a:t>= </a:t>
            </a:r>
            <a:r>
              <a:rPr lang="en-US" b="1" dirty="0" smtClean="0">
                <a:latin typeface="Symbol" panose="05050102010706020507" pitchFamily="18" charset="2"/>
              </a:rPr>
              <a:t>a</a:t>
            </a:r>
            <a:r>
              <a:rPr lang="en-US" b="1" baseline="30000" dirty="0" smtClean="0"/>
              <a:t>*</a:t>
            </a:r>
            <a:r>
              <a:rPr lang="en-US" b="1" dirty="0" smtClean="0"/>
              <a:t> /(1+</a:t>
            </a:r>
            <a:r>
              <a:rPr lang="en-US" b="1" dirty="0">
                <a:latin typeface="Symbol" panose="05050102010706020507" pitchFamily="18" charset="2"/>
              </a:rPr>
              <a:t> </a:t>
            </a:r>
            <a:r>
              <a:rPr lang="en-US" b="1" dirty="0" smtClean="0">
                <a:latin typeface="Symbol" panose="05050102010706020507" pitchFamily="18" charset="2"/>
              </a:rPr>
              <a:t>a</a:t>
            </a:r>
            <a:r>
              <a:rPr lang="en-US" b="1" baseline="30000" dirty="0" smtClean="0"/>
              <a:t>*2</a:t>
            </a:r>
            <a:r>
              <a:rPr lang="en-US" b="1" dirty="0" smtClean="0"/>
              <a:t>) &lt;&lt; 10 % </a:t>
            </a:r>
            <a:endParaRPr lang="fr-CH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8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0676239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2-a: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@ 60 cm with 2% damping</a:t>
            </a:r>
            <a:endParaRPr lang="fr-CH" sz="4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11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94113" y="5742452"/>
            <a:ext cx="730654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Slower convergence. The “state of the art” is reached ~ 3</a:t>
            </a:r>
            <a:r>
              <a:rPr lang="en-US" baseline="30000" dirty="0" smtClean="0"/>
              <a:t>rd</a:t>
            </a:r>
            <a:r>
              <a:rPr lang="en-US" dirty="0" smtClean="0"/>
              <a:t> – 4</a:t>
            </a:r>
            <a:r>
              <a:rPr lang="en-US" baseline="30000" dirty="0" smtClean="0"/>
              <a:t>th</a:t>
            </a:r>
            <a:r>
              <a:rPr lang="en-US" dirty="0" smtClean="0"/>
              <a:t> iteration</a:t>
            </a:r>
            <a:endParaRPr lang="fr-CH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8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00000" y="1620000"/>
            <a:ext cx="10440000" cy="324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From now on, damping will always be </a:t>
            </a:r>
          </a:p>
          <a:p>
            <a:pPr algn="ctr"/>
            <a:r>
              <a:rPr lang="en-US" sz="4000" b="1" dirty="0" smtClean="0"/>
              <a:t>implemented in the correction algorithm</a:t>
            </a:r>
          </a:p>
          <a:p>
            <a:pPr algn="ctr"/>
            <a:r>
              <a:rPr lang="en-US" sz="4000" b="1" dirty="0" smtClean="0"/>
              <a:t>(see step 3 in slide 4)</a:t>
            </a:r>
          </a:p>
          <a:p>
            <a:pPr marL="571500" indent="-571500" algn="ctr">
              <a:buFont typeface="Wingdings" panose="05000000000000000000" pitchFamily="2" charset="2"/>
              <a:buChar char="à"/>
            </a:pP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Next: Impact of finite BPM calibration errors</a:t>
            </a:r>
          </a:p>
          <a:p>
            <a:pPr algn="ctr"/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(on top of the rest)</a:t>
            </a:r>
            <a:endParaRPr lang="fr-CH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5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733425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Case 2-b: Triplet correction @ 60 cm </a:t>
            </a:r>
            <a:r>
              <a:rPr lang="en-US" sz="2400" b="1" dirty="0" smtClean="0"/>
              <a:t>(with BPM </a:t>
            </a:r>
            <a:r>
              <a:rPr lang="en-US" sz="2400" b="1" dirty="0" err="1" smtClean="0"/>
              <a:t>calib</a:t>
            </a:r>
            <a:r>
              <a:rPr lang="en-US" sz="2400" b="1" dirty="0" smtClean="0"/>
              <a:t>. errors but not fitted)</a:t>
            </a:r>
            <a:endParaRPr lang="fr-CH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13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5547" y="2792627"/>
            <a:ext cx="18448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It does not work !</a:t>
            </a:r>
            <a:endParaRPr lang="fr-CH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887881" y="2515628"/>
            <a:ext cx="217932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BPM calibration errors need to be reconstructed</a:t>
            </a:r>
            <a:endParaRPr lang="fr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00" y="612000"/>
            <a:ext cx="7200000" cy="586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1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733425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Case 3-b: Triplet correction @ 60 cm </a:t>
            </a:r>
            <a:r>
              <a:rPr lang="en-US" sz="2400" b="1" dirty="0" smtClean="0"/>
              <a:t>(filtering out the  BPM </a:t>
            </a:r>
            <a:r>
              <a:rPr lang="en-US" sz="2400" b="1" dirty="0" err="1" smtClean="0"/>
              <a:t>calib</a:t>
            </a:r>
            <a:r>
              <a:rPr lang="en-US" sz="2400" b="1" dirty="0" smtClean="0"/>
              <a:t>. errors)</a:t>
            </a:r>
            <a:endParaRPr lang="fr-CH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14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708605" y="2792627"/>
            <a:ext cx="240838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Very similar to case 1b (w/o BPM calibration errors, see slide 7)</a:t>
            </a:r>
            <a:endParaRPr lang="fr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00" y="612000"/>
            <a:ext cx="7200000" cy="58621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560" y="2792627"/>
            <a:ext cx="232082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 1 unit precision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evel is reached at </a:t>
            </a:r>
          </a:p>
          <a:p>
            <a:pPr algn="ctr"/>
            <a:r>
              <a:rPr lang="en-US" dirty="0" smtClean="0"/>
              <a:t>the ~ </a:t>
            </a: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– 4</a:t>
            </a:r>
            <a:r>
              <a:rPr lang="en-US" b="1" baseline="30000" dirty="0" smtClean="0"/>
              <a:t>th</a:t>
            </a:r>
            <a:r>
              <a:rPr lang="en-US" b="1" dirty="0" smtClean="0"/>
              <a:t> iteration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81019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14969" cy="7334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Case 3-b: Q4/Q5 correction @ 60 cm </a:t>
            </a:r>
            <a:r>
              <a:rPr lang="en-US" sz="2700" b="1" dirty="0"/>
              <a:t>(filtering out the  BPM </a:t>
            </a:r>
            <a:r>
              <a:rPr lang="en-US" sz="2700" b="1" dirty="0" err="1"/>
              <a:t>calib</a:t>
            </a:r>
            <a:r>
              <a:rPr lang="en-US" sz="2700" b="1" dirty="0"/>
              <a:t>. errors)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15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82753" y="5625843"/>
            <a:ext cx="962649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1 unit precision level is reached at  the ~ 5</a:t>
            </a:r>
            <a:r>
              <a:rPr lang="en-US" baseline="30000" dirty="0" smtClean="0"/>
              <a:t>th</a:t>
            </a:r>
            <a:r>
              <a:rPr lang="en-US" dirty="0" smtClean="0"/>
              <a:t> iteration for Q4, maybe a 6</a:t>
            </a:r>
            <a:r>
              <a:rPr lang="en-US" baseline="30000" dirty="0" smtClean="0"/>
              <a:t>th</a:t>
            </a:r>
            <a:r>
              <a:rPr lang="en-US" dirty="0" smtClean="0"/>
              <a:t> iteration needed for Q5, </a:t>
            </a:r>
          </a:p>
          <a:p>
            <a:pPr algn="ctr"/>
            <a:r>
              <a:rPr lang="en-US" dirty="0" smtClean="0"/>
              <a:t>but overall very similar to case 1-b (see slide 9) </a:t>
            </a:r>
            <a:endParaRPr lang="fr-CH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8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9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14969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3-b: IT BPM calibration reconstruction @ 60 cm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16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12764" y="5697689"/>
            <a:ext cx="999484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 of the 3</a:t>
            </a:r>
            <a:r>
              <a:rPr lang="en-US" baseline="30000" dirty="0" smtClean="0"/>
              <a:t>rd</a:t>
            </a:r>
            <a:r>
              <a:rPr lang="en-US" dirty="0" smtClean="0"/>
              <a:t>  iteration, the BPM calibration errors can be reconstructed with a precision better than 0.1%</a:t>
            </a:r>
            <a:endParaRPr lang="fr-CH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8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14969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3-b: Q4/Q5 BPM calibration reconstruction @ 60 cm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17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90176" y="5617761"/>
            <a:ext cx="85862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 of the 3</a:t>
            </a:r>
            <a:r>
              <a:rPr lang="en-US" baseline="30000" dirty="0" smtClean="0"/>
              <a:t>rd</a:t>
            </a:r>
            <a:r>
              <a:rPr lang="en-US" dirty="0"/>
              <a:t> </a:t>
            </a:r>
            <a:r>
              <a:rPr lang="en-US" dirty="0" smtClean="0"/>
              <a:t>- 4</a:t>
            </a:r>
            <a:r>
              <a:rPr lang="en-US" baseline="30000" dirty="0" smtClean="0"/>
              <a:t>th</a:t>
            </a:r>
            <a:r>
              <a:rPr lang="en-US" dirty="0" smtClean="0"/>
              <a:t> iteration, the BPM calibration errors can be reconstructed with a precision better than 0.1% for the BPMs @ Q4 and Q5</a:t>
            </a:r>
            <a:endParaRPr lang="fr-CH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8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9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0676239" cy="7334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Case 3-b: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@ 60 cm </a:t>
            </a:r>
            <a:r>
              <a:rPr lang="en-US" sz="2700" b="1" dirty="0"/>
              <a:t>(filtering out the  BPM </a:t>
            </a:r>
            <a:r>
              <a:rPr lang="en-US" sz="2700" b="1" dirty="0" err="1"/>
              <a:t>calib</a:t>
            </a:r>
            <a:r>
              <a:rPr lang="en-US" sz="2700" b="1" dirty="0"/>
              <a:t>. errors)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18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466725" y="5710019"/>
            <a:ext cx="730654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“state of the art” optics correction is reached at the  3</a:t>
            </a:r>
            <a:r>
              <a:rPr lang="en-US" baseline="30000" dirty="0" smtClean="0"/>
              <a:t>rd</a:t>
            </a:r>
            <a:r>
              <a:rPr lang="en-US" dirty="0" smtClean="0"/>
              <a:t> – 4</a:t>
            </a:r>
            <a:r>
              <a:rPr lang="en-US" baseline="30000" dirty="0" smtClean="0"/>
              <a:t>th</a:t>
            </a:r>
            <a:r>
              <a:rPr lang="en-US" dirty="0" smtClean="0"/>
              <a:t> iteration. Again very similar to case 1b (compare with slide 11)</a:t>
            </a:r>
            <a:endParaRPr lang="fr-CH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2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19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00000" y="1620000"/>
            <a:ext cx="10440000" cy="324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From now on, BPM calibration errors will </a:t>
            </a:r>
          </a:p>
          <a:p>
            <a:pPr algn="ctr"/>
            <a:r>
              <a:rPr lang="en-US" sz="4000" b="1" dirty="0" smtClean="0"/>
              <a:t>be assumed &amp; filtered out from the observables</a:t>
            </a:r>
          </a:p>
          <a:p>
            <a:pPr algn="ctr"/>
            <a:r>
              <a:rPr lang="en-US" sz="4000" b="1" dirty="0" smtClean="0"/>
              <a:t>(see step 2 in slide 4) </a:t>
            </a:r>
          </a:p>
          <a:p>
            <a:pPr marL="571500" indent="-571500" algn="ctr">
              <a:buFont typeface="Wingdings" panose="05000000000000000000" pitchFamily="2" charset="2"/>
              <a:buChar char="à"/>
            </a:pP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Next</a:t>
            </a:r>
            <a:r>
              <a:rPr lang="en-US" sz="4000" b="1" dirty="0">
                <a:solidFill>
                  <a:srgbClr val="00B0F0"/>
                </a:solidFill>
                <a:sym typeface="Wingdings" panose="05000000000000000000" pitchFamily="2" charset="2"/>
              </a:rPr>
              <a:t>: Impact of </a:t>
            </a: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magnet longitudinal misalignments</a:t>
            </a:r>
          </a:p>
          <a:p>
            <a:pPr algn="ctr"/>
            <a:r>
              <a:rPr lang="en-US" sz="4000" b="1" dirty="0">
                <a:solidFill>
                  <a:srgbClr val="00B0F0"/>
                </a:solidFill>
                <a:sym typeface="Wingdings" panose="05000000000000000000" pitchFamily="2" charset="2"/>
              </a:rPr>
              <a:t>(on top of the rest</a:t>
            </a: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)</a:t>
            </a:r>
            <a:endParaRPr lang="fr-CH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30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327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Motivation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395808" y="998120"/>
            <a:ext cx="1179619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3000" dirty="0" smtClean="0">
                <a:sym typeface="Wingdings" panose="05000000000000000000" pitchFamily="2" charset="2"/>
              </a:rPr>
              <a:t> Develop alternative to AC-dipole, not necessarily more precise but</a:t>
            </a:r>
          </a:p>
          <a:p>
            <a:endParaRPr lang="en-US" sz="3000" dirty="0" smtClean="0">
              <a:sym typeface="Wingdings" panose="05000000000000000000" pitchFamily="2" charset="2"/>
            </a:endParaRPr>
          </a:p>
          <a:p>
            <a:r>
              <a:rPr lang="en-US" sz="3000" dirty="0" smtClean="0">
                <a:sym typeface="Wingdings" panose="05000000000000000000" pitchFamily="2" charset="2"/>
              </a:rPr>
              <a:t>1) Usable by any </a:t>
            </a:r>
            <a:r>
              <a:rPr lang="en-US" sz="3000" dirty="0" err="1" smtClean="0">
                <a:sym typeface="Wingdings" panose="05000000000000000000" pitchFamily="2" charset="2"/>
              </a:rPr>
              <a:t>EiC</a:t>
            </a:r>
            <a:r>
              <a:rPr lang="en-US" sz="3000" dirty="0" smtClean="0">
                <a:sym typeface="Wingdings" panose="05000000000000000000" pitchFamily="2" charset="2"/>
              </a:rPr>
              <a:t>, as for closed orbit measurement &amp; correction</a:t>
            </a:r>
          </a:p>
          <a:p>
            <a:endParaRPr lang="en-US" sz="3000" dirty="0" smtClean="0">
              <a:sym typeface="Wingdings" panose="05000000000000000000" pitchFamily="2" charset="2"/>
            </a:endParaRPr>
          </a:p>
          <a:p>
            <a:r>
              <a:rPr lang="en-US" sz="3000" dirty="0" smtClean="0">
                <a:sym typeface="Wingdings" panose="05000000000000000000" pitchFamily="2" charset="2"/>
              </a:rPr>
              <a:t>2) Focused on local optics correction to ease commissioning</a:t>
            </a:r>
          </a:p>
          <a:p>
            <a:r>
              <a:rPr lang="en-US" sz="3000" dirty="0" smtClean="0">
                <a:sym typeface="Wingdings" panose="05000000000000000000" pitchFamily="2" charset="2"/>
              </a:rPr>
              <a:t> e.g. LHC low-beta triplet and matching section</a:t>
            </a:r>
          </a:p>
          <a:p>
            <a:endParaRPr lang="en-US" sz="3000" dirty="0" smtClean="0">
              <a:sym typeface="Wingdings" panose="05000000000000000000" pitchFamily="2" charset="2"/>
            </a:endParaRPr>
          </a:p>
          <a:p>
            <a:r>
              <a:rPr lang="en-US" sz="3000" dirty="0" smtClean="0">
                <a:sym typeface="Wingdings" panose="05000000000000000000" pitchFamily="2" charset="2"/>
              </a:rPr>
              <a:t>3) In particular suitable to the LHC telescopic optics era</a:t>
            </a:r>
          </a:p>
          <a:p>
            <a:r>
              <a:rPr lang="en-US" sz="3000" dirty="0" smtClean="0">
                <a:sym typeface="Wingdings" panose="05000000000000000000" pitchFamily="2" charset="2"/>
              </a:rPr>
              <a:t> same Q4/Q5/IT correction, so-called “local correction” when operating at constant pre-squeezed optics but varying tele-index.</a:t>
            </a:r>
          </a:p>
          <a:p>
            <a:endParaRPr lang="en-US" sz="3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2903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733425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Case 4-b: Triplet  &amp; Q4/Q5 “matching” @ 60 cm </a:t>
            </a:r>
            <a:r>
              <a:rPr lang="en-US" sz="2200" b="1" dirty="0" smtClean="0"/>
              <a:t>(with long. </a:t>
            </a:r>
            <a:r>
              <a:rPr lang="en-US" sz="2200" b="1" dirty="0"/>
              <a:t>m</a:t>
            </a:r>
            <a:r>
              <a:rPr lang="en-US" sz="2200" b="1" dirty="0" smtClean="0"/>
              <a:t>isalign.)</a:t>
            </a:r>
            <a:endParaRPr lang="fr-CH" sz="2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20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203" y="733425"/>
            <a:ext cx="3537247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195" y="655051"/>
            <a:ext cx="6794009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0" y="3609646"/>
            <a:ext cx="5095507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6443" y="3614970"/>
            <a:ext cx="5095507" cy="216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35863" y="4504980"/>
            <a:ext cx="6399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BPM</a:t>
            </a:r>
            <a:endParaRPr lang="fr-CH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414236" y="4504980"/>
            <a:ext cx="6399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BPM</a:t>
            </a:r>
            <a:endParaRPr lang="fr-CH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6577" y="5853157"/>
            <a:ext cx="11247119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correction become effective (~optics re-matching), although the magnet misalignments could also in principle be reconstructed (to feed-</a:t>
            </a:r>
            <a:r>
              <a:rPr lang="en-US" dirty="0" err="1" smtClean="0"/>
              <a:t>fwd</a:t>
            </a:r>
            <a:r>
              <a:rPr lang="en-US" dirty="0" smtClean="0"/>
              <a:t> the model). The BPM calibration reconstruction still work (&lt;0.1% at the 4</a:t>
            </a:r>
            <a:r>
              <a:rPr lang="en-US" baseline="30000" dirty="0" smtClean="0"/>
              <a:t>th</a:t>
            </a:r>
            <a:r>
              <a:rPr lang="en-US" dirty="0" smtClean="0"/>
              <a:t> – 5</a:t>
            </a:r>
            <a:r>
              <a:rPr lang="en-US" baseline="30000" dirty="0" smtClean="0"/>
              <a:t>th</a:t>
            </a:r>
            <a:r>
              <a:rPr lang="en-US" dirty="0" smtClean="0"/>
              <a:t> iteration)</a:t>
            </a:r>
            <a:endParaRPr lang="fr-CH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76125" y="1580240"/>
            <a:ext cx="3593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IT</a:t>
            </a:r>
            <a:endParaRPr lang="fr-C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16452" y="1575782"/>
            <a:ext cx="8354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Q4/Q5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415983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0676239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4-b: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@ 60 cm </a:t>
            </a:r>
            <a:r>
              <a:rPr lang="en-US" sz="2700" b="1" dirty="0" smtClean="0"/>
              <a:t>(with longitudinal </a:t>
            </a:r>
            <a:r>
              <a:rPr lang="en-US" sz="2700" b="1" dirty="0" err="1" smtClean="0"/>
              <a:t>misalignement</a:t>
            </a:r>
            <a:r>
              <a:rPr lang="en-US" sz="2700" b="1" dirty="0" smtClean="0"/>
              <a:t>)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21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3850" y="5696957"/>
            <a:ext cx="1149504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“state of the art” optics correction is reached at the  3</a:t>
            </a:r>
            <a:r>
              <a:rPr lang="en-US" baseline="30000" dirty="0" smtClean="0"/>
              <a:t>rd</a:t>
            </a:r>
            <a:r>
              <a:rPr lang="en-US" dirty="0" smtClean="0"/>
              <a:t> – 4</a:t>
            </a:r>
            <a:r>
              <a:rPr lang="en-US" baseline="30000" dirty="0" smtClean="0"/>
              <a:t>th</a:t>
            </a:r>
            <a:r>
              <a:rPr lang="en-US" dirty="0" smtClean="0"/>
              <a:t> iteration, where the precision improvement saturates: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only 14 variables for 16 constraints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twiss</a:t>
            </a:r>
            <a:r>
              <a:rPr lang="en-US" dirty="0" smtClean="0"/>
              <a:t> parameters at the IP and bump closure location) 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/>
              <a:t>.. like in an optics matching when #knobs &lt; #constraints</a:t>
            </a:r>
            <a:endParaRPr lang="fr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733425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Case 4-b vs. 4-c: IT  &amp; Q4/Q5 matching @ 60 cm </a:t>
            </a:r>
            <a:r>
              <a:rPr lang="en-US" sz="4000" b="1" dirty="0"/>
              <a:t>&amp;</a:t>
            </a:r>
            <a:r>
              <a:rPr lang="en-US" sz="4000" b="1" dirty="0" smtClean="0"/>
              <a:t> 30 cm</a:t>
            </a:r>
            <a:endParaRPr lang="fr-CH" sz="2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22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78" y="1966409"/>
            <a:ext cx="3952215" cy="32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830" y="1966409"/>
            <a:ext cx="7643262" cy="3240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9" name="TextBox 8"/>
          <p:cNvSpPr txBox="1"/>
          <p:nvPr/>
        </p:nvSpPr>
        <p:spPr>
          <a:xfrm>
            <a:off x="951578" y="1078415"/>
            <a:ext cx="300627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IT strength at the 5</a:t>
            </a:r>
            <a:r>
              <a:rPr lang="en-US" b="1" baseline="30000" dirty="0" smtClean="0"/>
              <a:t>th</a:t>
            </a:r>
            <a:r>
              <a:rPr lang="en-US" b="1" dirty="0" smtClean="0"/>
              <a:t> iteration</a:t>
            </a:r>
            <a:endParaRPr lang="fr-CH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69418" y="1078415"/>
            <a:ext cx="34823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Q4/Q5 strength at the 5</a:t>
            </a:r>
            <a:r>
              <a:rPr lang="en-US" b="1" baseline="30000" dirty="0"/>
              <a:t>th</a:t>
            </a:r>
            <a:r>
              <a:rPr lang="en-US" b="1" dirty="0"/>
              <a:t> iteration</a:t>
            </a:r>
            <a:endParaRPr lang="fr-C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9781" y="5678188"/>
            <a:ext cx="396409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Excellent correlation within +/- 1 units !</a:t>
            </a:r>
          </a:p>
          <a:p>
            <a:pPr algn="ctr"/>
            <a:r>
              <a:rPr lang="en-US" dirty="0" smtClean="0"/>
              <a:t>(with some out-layers for Q1)</a:t>
            </a:r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6289223" y="5816687"/>
            <a:ext cx="517834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Good correlation within +/- 10 (20) units for Q4 (Q5)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31499" y="2325523"/>
            <a:ext cx="739305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@ 30 cm</a:t>
            </a:r>
            <a:endParaRPr lang="fr-CH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21741" y="3020056"/>
            <a:ext cx="739305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@ 60 cm</a:t>
            </a:r>
            <a:endParaRPr lang="fr-CH" sz="1200" b="1" dirty="0"/>
          </a:p>
        </p:txBody>
      </p:sp>
    </p:spTree>
    <p:extLst>
      <p:ext uri="{BB962C8B-B14F-4D97-AF65-F5344CB8AC3E}">
        <p14:creationId xmlns:p14="http://schemas.microsoft.com/office/powerpoint/2010/main" val="301735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18" grpId="0" animBg="1"/>
      <p:bldP spid="10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04597" y="1620000"/>
            <a:ext cx="903080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From now on, longitudinal misalignments</a:t>
            </a:r>
          </a:p>
          <a:p>
            <a:pPr algn="ctr"/>
            <a:r>
              <a:rPr lang="en-US" sz="4000" b="1" dirty="0"/>
              <a:t>w</a:t>
            </a:r>
            <a:r>
              <a:rPr lang="en-US" sz="4000" b="1" dirty="0" smtClean="0"/>
              <a:t>ill be assumed for the IT and Q4/Q5</a:t>
            </a:r>
          </a:p>
          <a:p>
            <a:pPr algn="ctr"/>
            <a:r>
              <a:rPr lang="en-US" sz="4000" b="1" dirty="0" smtClean="0"/>
              <a:t>(+/- 2.5 cm </a:t>
            </a:r>
            <a:r>
              <a:rPr lang="en-US" sz="4000" b="1" dirty="0" err="1" smtClean="0"/>
              <a:t>ptp</a:t>
            </a:r>
            <a:r>
              <a:rPr lang="en-US" sz="4000" b="1" dirty="0" smtClean="0"/>
              <a:t>, see slide 5)</a:t>
            </a:r>
          </a:p>
          <a:p>
            <a:pPr marL="571500" indent="-571500" algn="ctr">
              <a:buFont typeface="Wingdings" panose="05000000000000000000" pitchFamily="2" charset="2"/>
              <a:buChar char="à"/>
            </a:pP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Next</a:t>
            </a:r>
            <a:r>
              <a:rPr lang="en-US" sz="4000" b="1" dirty="0">
                <a:solidFill>
                  <a:srgbClr val="00B0F0"/>
                </a:solidFill>
                <a:sym typeface="Wingdings" panose="05000000000000000000" pitchFamily="2" charset="2"/>
              </a:rPr>
              <a:t>: Impact of finite BPM </a:t>
            </a: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resolution</a:t>
            </a:r>
          </a:p>
          <a:p>
            <a:pPr algn="ctr"/>
            <a:r>
              <a:rPr lang="en-US" sz="4000" b="1" dirty="0">
                <a:solidFill>
                  <a:srgbClr val="00B0F0"/>
                </a:solidFill>
                <a:sym typeface="Wingdings" panose="05000000000000000000" pitchFamily="2" charset="2"/>
              </a:rPr>
              <a:t>(on top of the rest</a:t>
            </a:r>
            <a:r>
              <a:rPr lang="en-US" sz="4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)</a:t>
            </a:r>
            <a:r>
              <a:rPr lang="en-US" sz="4000" b="1" dirty="0" smtClean="0"/>
              <a:t> </a:t>
            </a:r>
            <a:endParaRPr lang="fr-CH" sz="4000" b="1" dirty="0"/>
          </a:p>
        </p:txBody>
      </p:sp>
    </p:spTree>
    <p:extLst>
      <p:ext uri="{BB962C8B-B14F-4D97-AF65-F5344CB8AC3E}">
        <p14:creationId xmlns:p14="http://schemas.microsoft.com/office/powerpoint/2010/main" val="8623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1612881" cy="7334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Case 5-b: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@ 60 cm </a:t>
            </a:r>
            <a:r>
              <a:rPr lang="en-US" sz="2700" b="1" dirty="0" smtClean="0"/>
              <a:t>(with </a:t>
            </a:r>
            <a:r>
              <a:rPr lang="en-US" sz="2700" b="1" dirty="0" smtClean="0">
                <a:latin typeface="Symbol" panose="05050102010706020507" pitchFamily="18" charset="2"/>
              </a:rPr>
              <a:t>x=</a:t>
            </a:r>
            <a:r>
              <a:rPr lang="en-US" sz="2700" b="1" dirty="0" smtClean="0"/>
              <a:t>10 </a:t>
            </a:r>
            <a:r>
              <a:rPr lang="en-US" sz="2700" b="1" dirty="0" smtClean="0">
                <a:latin typeface="Symbol" panose="05050102010706020507" pitchFamily="18" charset="2"/>
              </a:rPr>
              <a:t>m</a:t>
            </a:r>
            <a:r>
              <a:rPr lang="en-US" sz="2700" b="1" dirty="0" smtClean="0"/>
              <a:t>m r.ms. for the BPM resolution)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24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56170" y="5614517"/>
            <a:ext cx="54796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Symbol" panose="05050102010706020507" pitchFamily="18" charset="2"/>
              </a:rPr>
              <a:t>x=</a:t>
            </a:r>
            <a:r>
              <a:rPr lang="en-US" b="1" dirty="0"/>
              <a:t>10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 r.ms</a:t>
            </a:r>
            <a:r>
              <a:rPr lang="en-US" b="1" dirty="0" smtClean="0"/>
              <a:t>. is a bit too much for the BPM resolution</a:t>
            </a:r>
            <a:endParaRPr lang="fr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6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1913327" cy="7334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Case 6-b: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@ 60 cm </a:t>
            </a:r>
            <a:r>
              <a:rPr lang="en-US" sz="2700" b="1" dirty="0" smtClean="0"/>
              <a:t>(with </a:t>
            </a:r>
            <a:r>
              <a:rPr lang="en-US" sz="2700" b="1" dirty="0" smtClean="0">
                <a:latin typeface="Symbol" panose="05050102010706020507" pitchFamily="18" charset="2"/>
              </a:rPr>
              <a:t>x=</a:t>
            </a:r>
            <a:r>
              <a:rPr lang="en-US" sz="2700" b="1" dirty="0" smtClean="0"/>
              <a:t>10 </a:t>
            </a:r>
            <a:r>
              <a:rPr lang="en-US" sz="2700" b="1" dirty="0" smtClean="0">
                <a:latin typeface="Symbol" panose="05050102010706020507" pitchFamily="18" charset="2"/>
              </a:rPr>
              <a:t>m</a:t>
            </a:r>
            <a:r>
              <a:rPr lang="en-US" sz="2700" b="1" dirty="0" smtClean="0"/>
              <a:t>m r.ms. but </a:t>
            </a:r>
            <a:r>
              <a:rPr lang="en-US" sz="2700" b="1" dirty="0" smtClean="0">
                <a:latin typeface="Symbol" panose="05050102010706020507" pitchFamily="18" charset="2"/>
              </a:rPr>
              <a:t>x=</a:t>
            </a:r>
            <a:r>
              <a:rPr lang="en-US" sz="2700" b="1" dirty="0" smtClean="0"/>
              <a:t>1 </a:t>
            </a:r>
            <a:r>
              <a:rPr lang="en-US" sz="2700" b="1" dirty="0">
                <a:latin typeface="Symbol" panose="05050102010706020507" pitchFamily="18" charset="2"/>
              </a:rPr>
              <a:t>m</a:t>
            </a:r>
            <a:r>
              <a:rPr lang="en-US" sz="2700" b="1" dirty="0"/>
              <a:t>m </a:t>
            </a:r>
            <a:r>
              <a:rPr lang="en-US" sz="2700" b="1" dirty="0" smtClean="0"/>
              <a:t>@Q1 with DOROS )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25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9348" y="5623101"/>
            <a:ext cx="59382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Using DOROS for the BPMs @ Q1 (</a:t>
            </a:r>
            <a:r>
              <a:rPr lang="en-US" b="1" dirty="0" smtClean="0">
                <a:latin typeface="Symbol" panose="05050102010706020507" pitchFamily="18" charset="2"/>
              </a:rPr>
              <a:t>x=</a:t>
            </a:r>
            <a:r>
              <a:rPr lang="en-US" b="1" dirty="0" smtClean="0"/>
              <a:t>1 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 r.ms</a:t>
            </a:r>
            <a:r>
              <a:rPr lang="en-US" b="1" dirty="0" smtClean="0"/>
              <a:t>.) helps a bit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122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2001" cy="7334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Case 6-b: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@ 60 cm </a:t>
            </a:r>
            <a:r>
              <a:rPr lang="en-US" sz="2700" b="1" dirty="0" smtClean="0"/>
              <a:t>(with </a:t>
            </a:r>
            <a:r>
              <a:rPr lang="en-US" sz="2700" b="1" dirty="0" smtClean="0">
                <a:latin typeface="Symbol" panose="05050102010706020507" pitchFamily="18" charset="2"/>
              </a:rPr>
              <a:t>x=</a:t>
            </a:r>
            <a:r>
              <a:rPr lang="en-US" sz="2700" b="1" dirty="0" smtClean="0"/>
              <a:t>10 </a:t>
            </a:r>
            <a:r>
              <a:rPr lang="en-US" sz="2700" b="1" dirty="0" smtClean="0">
                <a:latin typeface="Symbol" panose="05050102010706020507" pitchFamily="18" charset="2"/>
              </a:rPr>
              <a:t>m</a:t>
            </a:r>
            <a:r>
              <a:rPr lang="en-US" sz="2700" b="1" dirty="0" smtClean="0"/>
              <a:t>m r.ms. but </a:t>
            </a:r>
            <a:r>
              <a:rPr lang="en-US" sz="2700" b="1" dirty="0" smtClean="0">
                <a:latin typeface="Symbol" panose="05050102010706020507" pitchFamily="18" charset="2"/>
              </a:rPr>
              <a:t>x=</a:t>
            </a:r>
            <a:r>
              <a:rPr lang="en-US" sz="2700" b="1" dirty="0" smtClean="0"/>
              <a:t>1 </a:t>
            </a:r>
            <a:r>
              <a:rPr lang="en-US" sz="2700" b="1" dirty="0">
                <a:latin typeface="Symbol" panose="05050102010706020507" pitchFamily="18" charset="2"/>
              </a:rPr>
              <a:t>m</a:t>
            </a:r>
            <a:r>
              <a:rPr lang="en-US" sz="2700" b="1" dirty="0"/>
              <a:t>m </a:t>
            </a:r>
            <a:r>
              <a:rPr lang="en-US" sz="2700" b="1" dirty="0" smtClean="0"/>
              <a:t>@Q1&amp;Q5 with DOROS)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91521" y="5628517"/>
            <a:ext cx="66089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Assuming DOROS electronics for the BPMs @ Q5 continues to help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3419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" y="0"/>
            <a:ext cx="12192001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4-b: </a:t>
            </a:r>
            <a:r>
              <a:rPr lang="en-US" sz="4000" b="1" dirty="0" smtClean="0">
                <a:latin typeface="Symbol" panose="05050102010706020507" pitchFamily="18" charset="2"/>
              </a:rPr>
              <a:t>b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and </a:t>
            </a:r>
            <a:r>
              <a:rPr lang="en-US" sz="4000" b="1" dirty="0" smtClean="0">
                <a:latin typeface="Symbol" panose="05050102010706020507" pitchFamily="18" charset="2"/>
              </a:rPr>
              <a:t>a</a:t>
            </a:r>
            <a:r>
              <a:rPr lang="en-US" sz="4000" b="1" baseline="30000" dirty="0" smtClean="0"/>
              <a:t>*</a:t>
            </a:r>
            <a:r>
              <a:rPr lang="en-US" sz="4000" b="1" dirty="0" smtClean="0"/>
              <a:t> @ 60 cm </a:t>
            </a:r>
            <a:r>
              <a:rPr lang="en-US" sz="2700" b="1" dirty="0" smtClean="0"/>
              <a:t>(for comparison  with </a:t>
            </a:r>
            <a:r>
              <a:rPr lang="en-US" sz="2700" b="1" dirty="0" smtClean="0">
                <a:latin typeface="Symbol" panose="05050102010706020507" pitchFamily="18" charset="2"/>
              </a:rPr>
              <a:t>x=</a:t>
            </a:r>
            <a:r>
              <a:rPr lang="en-US" sz="2700" b="1" dirty="0" smtClean="0"/>
              <a:t> 0 </a:t>
            </a:r>
            <a:r>
              <a:rPr lang="en-US" sz="2700" b="1" dirty="0">
                <a:latin typeface="Symbol" panose="05050102010706020507" pitchFamily="18" charset="2"/>
              </a:rPr>
              <a:t>m</a:t>
            </a:r>
            <a:r>
              <a:rPr lang="en-US" sz="2700" b="1" dirty="0"/>
              <a:t>m r.ms</a:t>
            </a:r>
            <a:r>
              <a:rPr lang="en-US" sz="2700" b="1" dirty="0" smtClean="0"/>
              <a:t>.) </a:t>
            </a:r>
            <a:endParaRPr lang="fr-CH" sz="27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27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4400"/>
            <a:ext cx="11520000" cy="48941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95188" y="5628517"/>
            <a:ext cx="721484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.. </a:t>
            </a:r>
            <a:r>
              <a:rPr lang="en-US" b="1" dirty="0" smtClean="0">
                <a:latin typeface="Symbol" panose="05050102010706020507" pitchFamily="18" charset="2"/>
              </a:rPr>
              <a:t>x</a:t>
            </a:r>
            <a:r>
              <a:rPr lang="en-US" b="1" dirty="0">
                <a:latin typeface="Symbol" panose="05050102010706020507" pitchFamily="18" charset="2"/>
              </a:rPr>
              <a:t>=</a:t>
            </a:r>
            <a:r>
              <a:rPr lang="en-US" b="1" dirty="0"/>
              <a:t> 0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m (i.e. not more than a few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m) for all BPMs is sensibly better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9972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28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159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Next steps</a:t>
            </a:r>
            <a:endParaRPr lang="fr-CH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76378" y="638715"/>
            <a:ext cx="11490562" cy="54924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dirty="0" smtClean="0"/>
              <a:t> Very </a:t>
            </a:r>
            <a:r>
              <a:rPr lang="en-US" sz="3400" dirty="0" smtClean="0"/>
              <a:t>promising so far</a:t>
            </a:r>
          </a:p>
          <a:p>
            <a:endParaRPr lang="en-US" sz="1500" dirty="0" smtClean="0"/>
          </a:p>
          <a:p>
            <a:r>
              <a:rPr lang="en-US" sz="3400" dirty="0" smtClean="0"/>
              <a:t> But still some work to complete the tools &amp; simulations with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Coupling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correction (and MQSX setting generation) 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COD random &amp; systematic errors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olidFill>
                  <a:prstClr val="black"/>
                </a:solidFill>
              </a:rPr>
              <a:t> a scale factor will be left undetermined: ratio between BPM calibration and COD systematic errors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olidFill>
                  <a:prstClr val="black"/>
                </a:solidFill>
              </a:rPr>
              <a:t> probably K-mod @Q1 will still be needed to calibrate this factor once a Run, IR by IR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b2/a2 in D1/D2, BPM tilt &amp; azimuthal errors, etc..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Other IRs (optimized bump selection), and extension to the whole ring (??)</a:t>
            </a:r>
          </a:p>
          <a:p>
            <a:pPr>
              <a:buFontTx/>
              <a:buChar char="-"/>
            </a:pPr>
            <a:endParaRPr lang="en-US" sz="1500" dirty="0" smtClean="0">
              <a:solidFill>
                <a:prstClr val="black"/>
              </a:solidFill>
            </a:endParaRPr>
          </a:p>
          <a:p>
            <a:r>
              <a:rPr lang="en-US" sz="3400" dirty="0">
                <a:solidFill>
                  <a:prstClr val="black"/>
                </a:solidFill>
              </a:rPr>
              <a:t> </a:t>
            </a:r>
            <a:r>
              <a:rPr lang="en-US" sz="3400" dirty="0" smtClean="0">
                <a:solidFill>
                  <a:prstClr val="black"/>
                </a:solidFill>
              </a:rPr>
              <a:t>Decide if and how to implement and test in the LHC</a:t>
            </a:r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365878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3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76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Method (1/2)</a:t>
            </a:r>
            <a:endParaRPr lang="fr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53126"/>
                <a:ext cx="12039600" cy="5840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3000" b="1" dirty="0" smtClean="0">
                    <a:sym typeface="Wingdings" panose="05000000000000000000" pitchFamily="2" charset="2"/>
                  </a:rPr>
                  <a:t>The basic idea is not new (e.g. LOCO) but adapted to the LHC features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sz="500" b="1" dirty="0" smtClean="0">
                  <a:sym typeface="Wingdings" panose="05000000000000000000" pitchFamily="2" charset="2"/>
                </a:endParaRPr>
              </a:p>
              <a:p>
                <a:r>
                  <a:rPr lang="en-US" sz="2500" dirty="0" smtClean="0">
                    <a:sym typeface="Wingdings" panose="05000000000000000000" pitchFamily="2" charset="2"/>
                  </a:rPr>
                  <a:t>(i)	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Deploy  </a:t>
                </a:r>
                <a:r>
                  <a:rPr lang="en-US" sz="2400" b="1" u="sng" dirty="0" smtClean="0">
                    <a:sym typeface="Wingdings" panose="05000000000000000000" pitchFamily="2" charset="2"/>
                  </a:rPr>
                  <a:t>closed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orbit bumps of constant amplitude but varying phase: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	e.g. for an experimental IR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400" b="1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𝒐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𝒏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_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𝒔𝒆𝒑𝒉</m:t>
                              </m:r>
                            </m:e>
                            <m:e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=</m:t>
                              </m:r>
                            </m:e>
                            <m:e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𝟎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.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𝟓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1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mm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 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×</m:t>
                              </m:r>
                              <m:r>
                                <a:rPr lang="en-US" sz="2400" b="1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𝐜𝐨𝐬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⁡(</m:t>
                              </m:r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n-US" sz="2400" b="1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𝒐𝒏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_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𝒙𝒉</m:t>
                              </m:r>
                            </m:e>
                            <m:e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=</m:t>
                              </m:r>
                            </m:e>
                            <m:e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𝟓𝟎</m:t>
                              </m:r>
                              <m:r>
                                <a:rPr lang="en-US" sz="24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400" b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μ</m:t>
                              </m:r>
                              <m:r>
                                <m:rPr>
                                  <m:nor/>
                                </m:rPr>
                                <a:rPr lang="en-US" sz="2400" b="1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rad</m:t>
                              </m:r>
                              <m:r>
                                <a:rPr lang="en-US" sz="2400" b="1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×</m:t>
                              </m:r>
                              <m:r>
                                <a:rPr lang="en-US" sz="2400" b="1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𝐬𝐢𝐧</m:t>
                              </m:r>
                              <m:r>
                                <a:rPr lang="en-US" sz="2400" b="1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⁡(</m:t>
                              </m:r>
                              <m:sSub>
                                <m:sSubPr>
                                  <m:ctrlPr>
                                    <a:rPr lang="en-US" sz="2400" b="1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en-US" sz="2400" b="1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2400" dirty="0" smtClean="0">
                  <a:sym typeface="Wingdings" panose="05000000000000000000" pitchFamily="2" charset="2"/>
                </a:endParaRP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	using  </a:t>
                </a:r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generalized </a:t>
                </a:r>
                <a:r>
                  <a:rPr lang="en-US" sz="2400" b="1" dirty="0" err="1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lumi</a:t>
                </a:r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 knobs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for </a:t>
                </a:r>
                <a:r>
                  <a:rPr lang="en-US" sz="2400" dirty="0" err="1" smtClean="0">
                    <a:sym typeface="Wingdings" panose="05000000000000000000" pitchFamily="2" charset="2"/>
                  </a:rPr>
                  <a:t>sep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&amp;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X-angle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(the above parameters are OK for strength at 7 </a:t>
                </a:r>
                <a:r>
                  <a:rPr lang="en-US" sz="1600" dirty="0" err="1" smtClean="0">
                    <a:sym typeface="Wingdings" panose="05000000000000000000" pitchFamily="2" charset="2"/>
                  </a:rPr>
                  <a:t>TeV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)</a:t>
                </a:r>
              </a:p>
              <a:p>
                <a:endParaRPr lang="en-US" sz="500" dirty="0" smtClean="0">
                  <a:sym typeface="Wingdings" panose="05000000000000000000" pitchFamily="2" charset="2"/>
                </a:endParaRP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(ii)	Record the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orbit variations w.r.t. the model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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	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e.g. </a:t>
                </a:r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160 observables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for a given LHC experimental LSS from Q5 to Q5: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	[2 beams × 10 BPMs (Q5.L  Q5.R) </a:t>
                </a:r>
                <a:r>
                  <a:rPr lang="en-US" sz="2400" dirty="0">
                    <a:sym typeface="Wingdings" panose="05000000000000000000" pitchFamily="2" charset="2"/>
                  </a:rPr>
                  <a:t>×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2 planes </a:t>
                </a:r>
                <a:r>
                  <a:rPr lang="en-US" sz="2400" dirty="0">
                    <a:sym typeface="Wingdings" panose="05000000000000000000" pitchFamily="2" charset="2"/>
                  </a:rPr>
                  <a:t>×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4 knob parameters]</a:t>
                </a:r>
              </a:p>
              <a:p>
                <a:endParaRPr lang="en-US" sz="500" dirty="0">
                  <a:sym typeface="Wingdings" panose="05000000000000000000" pitchFamily="2" charset="2"/>
                </a:endParaRP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(iii)	Correct these observables towards the model  using the IPQ’s and, if applicable, after 	filtering out the BPM calibration errors (see next slide)</a:t>
                </a: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dirty="0" smtClean="0">
                    <a:sym typeface="Wingdings" panose="05000000000000000000" pitchFamily="2" charset="2"/>
                  </a:rPr>
                  <a:t>e.g. </a:t>
                </a:r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14+2 variables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(IT+ Q4/5_L/R_B1/B2+ MQSX) + </a:t>
                </a:r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28 calibration errors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(14 BPM×2 planes)</a:t>
                </a:r>
              </a:p>
              <a:p>
                <a:endParaRPr lang="en-US" sz="500" dirty="0" smtClean="0">
                  <a:sym typeface="Wingdings" panose="05000000000000000000" pitchFamily="2" charset="2"/>
                </a:endParaRPr>
              </a:p>
              <a:p>
                <a:pPr marL="514350" indent="-514350">
                  <a:buAutoNum type="romanLcParenBoth" startAt="4"/>
                </a:pPr>
                <a:r>
                  <a:rPr lang="en-US" sz="2400" dirty="0" smtClean="0">
                    <a:sym typeface="Wingdings" panose="05000000000000000000" pitchFamily="2" charset="2"/>
                  </a:rPr>
                  <a:t>      Similarly to optics matching: </a:t>
                </a:r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Iterate !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(i.e. apply the correction and rescan the orbit)</a:t>
                </a:r>
              </a:p>
              <a:p>
                <a:endParaRPr lang="en-US" sz="500" dirty="0">
                  <a:sym typeface="Wingdings" panose="05000000000000000000" pitchFamily="2" charset="2"/>
                </a:endParaRP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(v) 	If applicable, operate at finite gain in order to get rid of big trims and keep the match 	at each iteration … similar to the MADX LMDIF !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53126"/>
                <a:ext cx="12039600" cy="5840573"/>
              </a:xfrm>
              <a:prstGeom prst="rect">
                <a:avLst/>
              </a:prstGeom>
              <a:blipFill>
                <a:blip r:embed="rId2"/>
                <a:stretch>
                  <a:fillRect l="-1013" t="-1253" b="-1461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350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4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763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Method (2/2)</a:t>
            </a:r>
            <a:endParaRPr lang="fr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0" y="694160"/>
                <a:ext cx="12192000" cy="5580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ym typeface="Wingdings" panose="05000000000000000000" pitchFamily="2" charset="2"/>
                  </a:rPr>
                  <a:t>In algebraic description</a:t>
                </a:r>
              </a:p>
              <a:p>
                <a:endParaRPr lang="en-US" sz="500" dirty="0" smtClean="0">
                  <a:sym typeface="Wingdings" panose="05000000000000000000" pitchFamily="2" charset="2"/>
                </a:endParaRPr>
              </a:p>
              <a:p>
                <a:r>
                  <a:rPr lang="en-US" sz="2400" b="1" i="1" dirty="0" smtClean="0">
                    <a:sym typeface="Wingdings" panose="05000000000000000000" pitchFamily="2" charset="2"/>
                  </a:rPr>
                  <a:t>O</a:t>
                </a:r>
                <a:r>
                  <a:rPr lang="en-US" sz="2400" i="1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: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vector of observables (e.g. 160 observables from Q5.L to Q5.R)</a:t>
                </a:r>
              </a:p>
              <a:p>
                <a:r>
                  <a:rPr lang="en-US" sz="2400" b="1" i="1" dirty="0" smtClean="0">
                    <a:sym typeface="Wingdings" panose="05000000000000000000" pitchFamily="2" charset="2"/>
                  </a:rPr>
                  <a:t>T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 :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vector of quad. trims (e.g. 14 variables from Q5.L to Q5.R + 2 MQSX’s if coupling is included)</a:t>
                </a:r>
              </a:p>
              <a:p>
                <a:r>
                  <a:rPr lang="en-US" sz="2400" b="1" i="1" dirty="0" smtClean="0">
                    <a:sym typeface="Wingdings" panose="05000000000000000000" pitchFamily="2" charset="2"/>
                  </a:rPr>
                  <a:t>C</a:t>
                </a:r>
                <a:r>
                  <a:rPr lang="en-US" sz="2400" i="1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: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vector of BPM calibrations (28 variables from Q5.L to Q5.R)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𝜕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𝜕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𝑇</m:t>
                    </m:r>
                  </m:oMath>
                </a14:m>
                <a:r>
                  <a:rPr lang="en-US" sz="2400" b="1" dirty="0" smtClean="0">
                    <a:sym typeface="Wingdings" panose="05000000000000000000" pitchFamily="2" charset="2"/>
                  </a:rPr>
                  <a:t> :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sensitivity matrix to quadrupole trim (calculated from model)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N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𝜕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𝑂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𝜕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𝐶</m:t>
                    </m:r>
                  </m:oMath>
                </a14:m>
                <a:r>
                  <a:rPr lang="en-US" sz="2400" b="1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400" b="1" dirty="0">
                    <a:sym typeface="Wingdings" panose="05000000000000000000" pitchFamily="2" charset="2"/>
                  </a:rPr>
                  <a:t>: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sensitivity </a:t>
                </a:r>
                <a:r>
                  <a:rPr lang="en-US" sz="2400" dirty="0">
                    <a:sym typeface="Wingdings" panose="05000000000000000000" pitchFamily="2" charset="2"/>
                  </a:rPr>
                  <a:t>matrix to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BPM calibration (basically containing the C.O. from model)</a:t>
                </a:r>
              </a:p>
              <a:p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𝐒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≝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𝑴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⊕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𝑵</m:t>
                    </m:r>
                  </m:oMath>
                </a14:m>
                <a:r>
                  <a:rPr lang="en-US" sz="2400" b="1" dirty="0" smtClean="0">
                    <a:sym typeface="Wingdings" panose="05000000000000000000" pitchFamily="2" charset="2"/>
                  </a:rPr>
                  <a:t>  </a:t>
                </a:r>
                <a:r>
                  <a:rPr lang="en-US" sz="2400" b="1" dirty="0">
                    <a:sym typeface="Wingdings" panose="05000000000000000000" pitchFamily="2" charset="2"/>
                  </a:rPr>
                  <a:t>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(overall sensitivity matrix), and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𝐗</m:t>
                    </m:r>
                    <m:r>
                      <a:rPr lang="en-US" sz="2400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≝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𝑻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⊕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𝑪</m:t>
                    </m:r>
                  </m:oMath>
                </a14:m>
                <a:r>
                  <a:rPr lang="en-US" sz="2400" b="1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2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(vector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to be determined)</a:t>
                </a:r>
                <a:endParaRPr lang="en-US" sz="2400" b="1" dirty="0" smtClean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endParaRPr lang="en-US" sz="500" b="1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b="1" dirty="0" smtClean="0">
                    <a:sym typeface="Wingdings" panose="05000000000000000000" pitchFamily="2" charset="2"/>
                  </a:rPr>
                  <a:t>Step 1 : 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Minimize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𝑆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𝑿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+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𝑶</m:t>
                            </m:r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sup>
                    </m:sSup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2000" b="1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yields</m:t>
                        </m:r>
                      </m:e>
                    </m:groupChr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𝑿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d>
                          <m:d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sPre>
                              <m:sPre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𝑆𝑆</m:t>
                                </m:r>
                              </m:e>
                            </m:sPre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</m:sup>
                    </m:sSup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Pre>
                      <m:sPre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PrePr>
                      <m:sub/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𝑶</m:t>
                        </m:r>
                      </m:e>
                    </m:sPre>
                  </m:oMath>
                </a14:m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endParaRPr lang="en-US" sz="500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b="1" dirty="0" smtClean="0">
                    <a:sym typeface="Wingdings" panose="05000000000000000000" pitchFamily="2" charset="2"/>
                  </a:rPr>
                  <a:t>Step 2</a:t>
                </a:r>
                <a:r>
                  <a:rPr lang="en-US" sz="2400" dirty="0">
                    <a:sym typeface="Wingdings" panose="05000000000000000000" pitchFamily="2" charset="2"/>
                  </a:rPr>
                  <a:t>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: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filter out the BPM calibration errors 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𝑶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20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yields</m:t>
                        </m:r>
                      </m:e>
                    </m:groupChr>
                    <m:r>
                      <a:rPr lang="en-US" sz="2000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</m:t>
                    </m:r>
                    <m:acc>
                      <m:accPr>
                        <m:chr m:val="̃"/>
                        <m:ctrlP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𝑶</m:t>
                        </m:r>
                      </m:e>
                    </m:acc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≝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𝑶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𝑪</m:t>
                    </m:r>
                  </m:oMath>
                </a14:m>
                <a:endParaRPr lang="en-US" sz="2000" b="1" i="1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endParaRPr lang="en-US" sz="500" b="1" i="1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b="1" dirty="0" smtClean="0">
                    <a:sym typeface="Wingdings" panose="05000000000000000000" pitchFamily="2" charset="2"/>
                  </a:rPr>
                  <a:t>Step 3 :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Minimize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en-US" sz="2000" b="1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𝑀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+</m:t>
                            </m:r>
                            <m:acc>
                              <m:accPr>
                                <m:chr m:val="̃"/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𝑶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sup>
                    </m:sSup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sz="2000" b="1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𝝀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acc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𝑶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sup>
                    </m:sSup>
                    <m:r>
                      <a:rPr lang="en-US" sz="2000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2000" b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yields</m:t>
                        </m:r>
                      </m:e>
                    </m:groupChr>
                    <m:r>
                      <a:rPr lang="en-US" sz="2000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𝑻</m:t>
                    </m:r>
                    <m:r>
                      <a:rPr lang="en-US" sz="2000" b="1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d>
                          <m:dPr>
                            <m:ctrlPr>
                              <a:rPr lang="en-US" sz="2000" b="1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sPre>
                              <m:sPrePr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PrePr>
                              <m:sub/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sPr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1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𝝀</m:t>
                            </m:r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en-US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𝑶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𝐈𝐝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</m:sup>
                    </m:sSup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Pre>
                      <m:sPrePr>
                        <m:ctrlP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PrePr>
                      <m:sub/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𝑶</m:t>
                            </m:r>
                          </m:e>
                        </m:acc>
                      </m:e>
                    </m:sPre>
                  </m:oMath>
                </a14:m>
                <a:endParaRPr lang="en-US" sz="2000" dirty="0" smtClean="0">
                  <a:sym typeface="Wingdings" panose="05000000000000000000" pitchFamily="2" charset="2"/>
                </a:endParaRPr>
              </a:p>
              <a:p>
                <a:endParaRPr lang="en-US" sz="2000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endParaRPr lang="en-US" sz="200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endParaRPr lang="en-US" sz="500" dirty="0" smtClean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r>
                  <a:rPr lang="en-US" sz="2400" b="1" dirty="0" smtClean="0">
                    <a:sym typeface="Wingdings" panose="05000000000000000000" pitchFamily="2" charset="2"/>
                  </a:rPr>
                  <a:t>Step 4 :  (i)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Apply the correction (vector </a:t>
                </a:r>
                <a:r>
                  <a:rPr lang="en-US" sz="2400" i="1" dirty="0" smtClean="0">
                    <a:sym typeface="Wingdings" panose="05000000000000000000" pitchFamily="2" charset="2"/>
                  </a:rPr>
                  <a:t>T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) with QFB on </a:t>
                </a:r>
                <a:r>
                  <a:rPr lang="en-US" sz="2400" b="1" dirty="0">
                    <a:sym typeface="Wingdings" panose="05000000000000000000" pitchFamily="2" charset="2"/>
                  </a:rPr>
                  <a:t>(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ii) </a:t>
                </a:r>
                <a:r>
                  <a:rPr lang="en-US" sz="2400" dirty="0">
                    <a:sym typeface="Wingdings" panose="05000000000000000000" pitchFamily="2" charset="2"/>
                  </a:rPr>
                  <a:t>U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pdate the ref orbit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(iii</a:t>
                </a:r>
                <a:r>
                  <a:rPr lang="en-US" sz="2400" b="1" dirty="0">
                    <a:sym typeface="Wingdings" panose="05000000000000000000" pitchFamily="2" charset="2"/>
                  </a:rPr>
                  <a:t>)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400" dirty="0">
                    <a:sym typeface="Wingdings" panose="05000000000000000000" pitchFamily="2" charset="2"/>
                  </a:rPr>
                  <a:t>I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terate</a:t>
                </a:r>
                <a:endParaRPr lang="en-US" sz="2400" b="1" dirty="0" smtClean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94160"/>
                <a:ext cx="12192000" cy="5580054"/>
              </a:xfrm>
              <a:prstGeom prst="rect">
                <a:avLst/>
              </a:prstGeom>
              <a:blipFill>
                <a:blip r:embed="rId2"/>
                <a:stretch>
                  <a:fillRect l="-750" t="-874" b="-153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Arrow Connector 2"/>
          <p:cNvCxnSpPr/>
          <p:nvPr/>
        </p:nvCxnSpPr>
        <p:spPr>
          <a:xfrm flipH="1">
            <a:off x="4108938" y="5158154"/>
            <a:ext cx="123093" cy="222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75692" y="5386753"/>
            <a:ext cx="742786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Adaptative</a:t>
            </a:r>
            <a:r>
              <a:rPr lang="en-US" dirty="0" smtClean="0"/>
              <a:t> damping (typically </a:t>
            </a:r>
            <a:r>
              <a:rPr lang="en-US" dirty="0" smtClean="0">
                <a:latin typeface="Symbol" panose="05050102010706020507" pitchFamily="18" charset="2"/>
              </a:rPr>
              <a:t>l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×</a:t>
            </a:r>
            <a:r>
              <a:rPr lang="en-US" dirty="0" smtClean="0"/>
              <a:t> </a:t>
            </a:r>
            <a:r>
              <a:rPr lang="en-US" dirty="0"/>
              <a:t>dim(</a:t>
            </a:r>
            <a:r>
              <a:rPr lang="en-US" i="1" dirty="0"/>
              <a:t>T</a:t>
            </a:r>
            <a:r>
              <a:rPr lang="en-US" dirty="0"/>
              <a:t>) </a:t>
            </a:r>
            <a:r>
              <a:rPr lang="en-US" dirty="0" smtClean="0"/>
              <a:t>set to 2%</a:t>
            </a:r>
            <a:r>
              <a:rPr lang="en-US" dirty="0" smtClean="0">
                <a:sym typeface="Wingdings" panose="05000000000000000000" pitchFamily="2" charset="2"/>
              </a:rPr>
              <a:t> 0.5% </a:t>
            </a:r>
            <a:r>
              <a:rPr lang="en-US" dirty="0" smtClean="0"/>
              <a:t>@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=60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30 cm)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3382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5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4272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Simulations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85725" y="534972"/>
            <a:ext cx="1199629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smtClean="0">
                <a:sym typeface="Wingdings" panose="05000000000000000000" pitchFamily="2" charset="2"/>
              </a:rPr>
              <a:t>New </a:t>
            </a:r>
            <a:r>
              <a:rPr lang="en-US" sz="2500" dirty="0" err="1" smtClean="0">
                <a:sym typeface="Wingdings" panose="05000000000000000000" pitchFamily="2" charset="2"/>
              </a:rPr>
              <a:t>madx</a:t>
            </a:r>
            <a:r>
              <a:rPr lang="en-US" sz="2500" dirty="0" smtClean="0">
                <a:sym typeface="Wingdings" panose="05000000000000000000" pitchFamily="2" charset="2"/>
              </a:rPr>
              <a:t> and F77 tools have been created, and </a:t>
            </a:r>
            <a:r>
              <a:rPr lang="en-US" sz="2500" dirty="0">
                <a:sym typeface="Wingdings" panose="05000000000000000000" pitchFamily="2" charset="2"/>
              </a:rPr>
              <a:t>a</a:t>
            </a:r>
            <a:r>
              <a:rPr lang="en-US" sz="2500" dirty="0" smtClean="0">
                <a:sym typeface="Wingdings" panose="05000000000000000000" pitchFamily="2" charset="2"/>
              </a:rPr>
              <a:t> battery of cases has been simulated (no coupling yet, nor COD errors)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500" dirty="0" smtClean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100 seeds generated in each case,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optics and machine parameters recorded after each iteration (5 iterations played for each seed of each case)</a:t>
            </a:r>
            <a:endParaRPr lang="en-US" sz="2000" dirty="0">
              <a:sym typeface="Wingdings" panose="05000000000000000000" pitchFamily="2" charset="2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998144"/>
              </p:ext>
            </p:extLst>
          </p:nvPr>
        </p:nvGraphicFramePr>
        <p:xfrm>
          <a:off x="57151" y="2095792"/>
          <a:ext cx="12082017" cy="4442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225">
                  <a:extLst>
                    <a:ext uri="{9D8B030D-6E8A-4147-A177-3AD203B41FA5}">
                      <a16:colId xmlns:a16="http://schemas.microsoft.com/office/drawing/2014/main" val="2786481954"/>
                    </a:ext>
                  </a:extLst>
                </a:gridCol>
                <a:gridCol w="4760301">
                  <a:extLst>
                    <a:ext uri="{9D8B030D-6E8A-4147-A177-3AD203B41FA5}">
                      <a16:colId xmlns:a16="http://schemas.microsoft.com/office/drawing/2014/main" val="3241817741"/>
                    </a:ext>
                  </a:extLst>
                </a:gridCol>
                <a:gridCol w="2199806">
                  <a:extLst>
                    <a:ext uri="{9D8B030D-6E8A-4147-A177-3AD203B41FA5}">
                      <a16:colId xmlns:a16="http://schemas.microsoft.com/office/drawing/2014/main" val="4098628919"/>
                    </a:ext>
                  </a:extLst>
                </a:gridCol>
                <a:gridCol w="2227622">
                  <a:extLst>
                    <a:ext uri="{9D8B030D-6E8A-4147-A177-3AD203B41FA5}">
                      <a16:colId xmlns:a16="http://schemas.microsoft.com/office/drawing/2014/main" val="2939234329"/>
                    </a:ext>
                  </a:extLst>
                </a:gridCol>
                <a:gridCol w="2237063">
                  <a:extLst>
                    <a:ext uri="{9D8B030D-6E8A-4147-A177-3AD203B41FA5}">
                      <a16:colId xmlns:a16="http://schemas.microsoft.com/office/drawing/2014/main" val="3770074148"/>
                    </a:ext>
                  </a:extLst>
                </a:gridCol>
              </a:tblGrid>
              <a:tr h="589134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Case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</a:p>
                    <a:p>
                      <a:pPr algn="ctr"/>
                      <a:r>
                        <a:rPr lang="en-US" dirty="0" smtClean="0"/>
                        <a:t>(100 seeds generated)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+mn-lt"/>
                        </a:rPr>
                        <a:t>Case-</a:t>
                      </a:r>
                      <a:r>
                        <a:rPr lang="en-US" dirty="0" smtClean="0">
                          <a:latin typeface="+mn-lt"/>
                        </a:rPr>
                        <a:t>a)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600" dirty="0" smtClean="0"/>
                        <a:t>*=60 cm w/o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damping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l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=0</a:t>
                      </a:r>
                      <a:r>
                        <a:rPr lang="en-US" sz="1600" dirty="0" smtClean="0"/>
                        <a:t>)</a:t>
                      </a:r>
                      <a:endParaRPr lang="fr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Case</a:t>
                      </a:r>
                      <a:r>
                        <a:rPr lang="en-US" baseline="0" dirty="0" smtClean="0">
                          <a:latin typeface="+mn-lt"/>
                        </a:rPr>
                        <a:t>-b)</a:t>
                      </a:r>
                      <a:endParaRPr lang="en-US" sz="1600" dirty="0" smtClean="0">
                        <a:latin typeface="Symbol" panose="05050102010706020507" pitchFamily="18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600" dirty="0" smtClean="0"/>
                        <a:t>*=60 cm with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damping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smtClean="0"/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l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×</a:t>
                      </a:r>
                      <a:r>
                        <a:rPr lang="en-US" sz="1600" dirty="0" smtClean="0"/>
                        <a:t> dim(</a:t>
                      </a:r>
                      <a:r>
                        <a:rPr lang="en-US" sz="1600" i="1" dirty="0" smtClean="0"/>
                        <a:t>T</a:t>
                      </a:r>
                      <a:r>
                        <a:rPr lang="en-US" sz="1600" dirty="0" smtClean="0"/>
                        <a:t>)=2%) </a:t>
                      </a:r>
                      <a:endParaRPr lang="fr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n-lt"/>
                        </a:rPr>
                        <a:t>Case</a:t>
                      </a:r>
                      <a:r>
                        <a:rPr lang="en-US" baseline="0" dirty="0" smtClean="0">
                          <a:latin typeface="+mn-lt"/>
                        </a:rPr>
                        <a:t>-c)</a:t>
                      </a:r>
                      <a:endParaRPr lang="en-US" dirty="0" smtClean="0">
                        <a:latin typeface="Symbol" panose="05050102010706020507" pitchFamily="18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600" dirty="0" smtClean="0"/>
                        <a:t>*=30 cm with damping</a:t>
                      </a:r>
                      <a:endParaRPr lang="fr-CH" sz="16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l 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×</a:t>
                      </a:r>
                      <a:r>
                        <a:rPr lang="en-US" sz="1600" dirty="0" smtClean="0"/>
                        <a:t> dim(</a:t>
                      </a:r>
                      <a:r>
                        <a:rPr lang="en-US" sz="1600" i="1" dirty="0" smtClean="0"/>
                        <a:t>T</a:t>
                      </a:r>
                      <a:r>
                        <a:rPr lang="en-US" sz="1600" dirty="0" smtClean="0"/>
                        <a:t>)=0.5%) </a:t>
                      </a:r>
                      <a:endParaRPr lang="fr-CH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114756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#1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B2 field errors </a:t>
                      </a:r>
                      <a:r>
                        <a:rPr lang="en-US" sz="1600" dirty="0" smtClean="0"/>
                        <a:t>in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MQX (random of 15 units </a:t>
                      </a:r>
                      <a:r>
                        <a:rPr lang="en-US" sz="1400" dirty="0" err="1" smtClean="0"/>
                        <a:t>r.m.s</a:t>
                      </a:r>
                      <a:r>
                        <a:rPr lang="en-US" sz="1400" dirty="0" smtClean="0"/>
                        <a:t> truncated at 3 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400" dirty="0" smtClean="0"/>
                        <a:t>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Q4/Q5 (random of 30 units </a:t>
                      </a:r>
                      <a:r>
                        <a:rPr lang="en-US" sz="1400" dirty="0" err="1" smtClean="0"/>
                        <a:t>r.m.s</a:t>
                      </a:r>
                      <a:r>
                        <a:rPr lang="en-US" sz="1400" dirty="0" smtClean="0"/>
                        <a:t> truncated</a:t>
                      </a:r>
                      <a:r>
                        <a:rPr lang="en-US" sz="1400" baseline="0" dirty="0" smtClean="0"/>
                        <a:t> at 3 </a:t>
                      </a:r>
                      <a:r>
                        <a:rPr lang="en-US" sz="1400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400" dirty="0" smtClean="0"/>
                        <a:t>)</a:t>
                      </a:r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047433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#2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Idem adding </a:t>
                      </a:r>
                      <a:r>
                        <a:rPr lang="en-US" sz="1600" b="1" dirty="0" smtClean="0"/>
                        <a:t>BPM calibration errors </a:t>
                      </a:r>
                      <a:r>
                        <a:rPr lang="en-US" sz="1600" dirty="0" smtClean="0"/>
                        <a:t>but </a:t>
                      </a:r>
                      <a:r>
                        <a:rPr lang="en-US" sz="1600" b="1" dirty="0" smtClean="0"/>
                        <a:t>no filtering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Systematic of 2% </a:t>
                      </a:r>
                      <a:r>
                        <a:rPr lang="en-US" sz="1400" dirty="0" err="1" smtClean="0"/>
                        <a:t>r.m.s</a:t>
                      </a:r>
                      <a:r>
                        <a:rPr lang="en-US" sz="1400" dirty="0" smtClean="0"/>
                        <a:t> truncated at 1.5 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s</a:t>
                      </a:r>
                      <a:endParaRPr lang="en-US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Random</a:t>
                      </a:r>
                      <a:r>
                        <a:rPr lang="en-US" sz="1400" baseline="0" dirty="0" smtClean="0"/>
                        <a:t> of 2% </a:t>
                      </a:r>
                      <a:r>
                        <a:rPr lang="en-US" sz="1400" baseline="0" dirty="0" err="1" smtClean="0"/>
                        <a:t>r.m.s</a:t>
                      </a:r>
                      <a:r>
                        <a:rPr lang="en-US" sz="1400" baseline="0" dirty="0" smtClean="0"/>
                        <a:t>. truncated at 3 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s</a:t>
                      </a:r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970386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#3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Idem with </a:t>
                      </a:r>
                      <a:r>
                        <a:rPr lang="en-US" sz="1600" b="1" dirty="0" smtClean="0"/>
                        <a:t>filtering out of the BPM calibration errors </a:t>
                      </a:r>
                      <a:endParaRPr lang="fr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454970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#4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Idem adding </a:t>
                      </a:r>
                      <a:r>
                        <a:rPr lang="en-US" sz="1600" b="1" dirty="0" smtClean="0"/>
                        <a:t>longitudinal misalignments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+/- 2.5 cm </a:t>
                      </a:r>
                      <a:r>
                        <a:rPr lang="en-US" sz="1400" dirty="0" err="1" smtClean="0"/>
                        <a:t>ptp</a:t>
                      </a:r>
                      <a:r>
                        <a:rPr lang="en-US" sz="1400" dirty="0" smtClean="0"/>
                        <a:t> for the MQX and Q4/Q5 (truncated</a:t>
                      </a:r>
                      <a:r>
                        <a:rPr lang="en-US" sz="1400" baseline="0" dirty="0" smtClean="0"/>
                        <a:t> at 3 </a:t>
                      </a:r>
                      <a:r>
                        <a:rPr lang="en-US" sz="1400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400" baseline="0" dirty="0" smtClean="0"/>
                        <a:t>)</a:t>
                      </a:r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695416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#5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Idem adding </a:t>
                      </a:r>
                      <a:r>
                        <a:rPr lang="en-US" sz="1800" b="1" dirty="0" smtClean="0"/>
                        <a:t>finite BPM resolution</a:t>
                      </a:r>
                      <a:r>
                        <a:rPr lang="en-US" sz="1800" b="1" baseline="0" dirty="0" smtClean="0"/>
                        <a:t> </a:t>
                      </a:r>
                      <a:r>
                        <a:rPr lang="en-US" sz="1800" b="0" baseline="0" dirty="0" smtClean="0"/>
                        <a:t>(10 </a:t>
                      </a:r>
                      <a:r>
                        <a:rPr lang="en-US" sz="1800" b="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800" b="0" baseline="0" dirty="0" smtClean="0"/>
                        <a:t>m </a:t>
                      </a:r>
                      <a:r>
                        <a:rPr lang="en-US" sz="1800" b="0" baseline="0" dirty="0" err="1" smtClean="0"/>
                        <a:t>r.m.s</a:t>
                      </a:r>
                      <a:r>
                        <a:rPr lang="en-US" sz="1800" b="0" baseline="0" dirty="0" smtClean="0"/>
                        <a:t>.)</a:t>
                      </a:r>
                      <a:endParaRPr lang="en-US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812725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#6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Idem but  </a:t>
                      </a:r>
                      <a:r>
                        <a:rPr lang="en-US" sz="1800" b="1" dirty="0" err="1" smtClean="0"/>
                        <a:t>Doros</a:t>
                      </a:r>
                      <a:r>
                        <a:rPr lang="en-US" sz="1800" b="1" dirty="0" smtClean="0"/>
                        <a:t> @</a:t>
                      </a:r>
                      <a:r>
                        <a:rPr lang="en-US" sz="1800" b="1" baseline="0" dirty="0" smtClean="0"/>
                        <a:t> Q1  </a:t>
                      </a:r>
                      <a:r>
                        <a:rPr lang="en-US" sz="1800" b="0" baseline="0" dirty="0" smtClean="0"/>
                        <a:t>(</a:t>
                      </a:r>
                      <a:r>
                        <a:rPr lang="en-US" sz="1800" b="0" baseline="0" dirty="0" smtClean="0">
                          <a:latin typeface="Symbol" panose="05050102010706020507" pitchFamily="18" charset="2"/>
                        </a:rPr>
                        <a:t>z =</a:t>
                      </a:r>
                      <a:r>
                        <a:rPr lang="en-US" sz="1800" b="0" baseline="0" dirty="0" smtClean="0"/>
                        <a:t>1 </a:t>
                      </a:r>
                      <a:r>
                        <a:rPr lang="en-US" sz="1800" b="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800" b="0" baseline="0" dirty="0" smtClean="0"/>
                        <a:t>m </a:t>
                      </a:r>
                      <a:r>
                        <a:rPr lang="en-US" sz="1800" b="0" baseline="0" dirty="0" err="1" smtClean="0"/>
                        <a:t>r.m.s</a:t>
                      </a:r>
                      <a:r>
                        <a:rPr lang="en-US" sz="1800" b="0" baseline="0" dirty="0" smtClean="0"/>
                        <a:t>.)</a:t>
                      </a:r>
                      <a:endParaRPr lang="en-US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228480"/>
                  </a:ext>
                </a:extLst>
              </a:tr>
              <a:tr h="3791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#7</a:t>
                      </a:r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Idem but  </a:t>
                      </a:r>
                      <a:r>
                        <a:rPr lang="en-US" sz="1800" b="1" dirty="0" err="1" smtClean="0"/>
                        <a:t>Doros</a:t>
                      </a:r>
                      <a:r>
                        <a:rPr lang="en-US" sz="1800" b="1" dirty="0" smtClean="0"/>
                        <a:t> @</a:t>
                      </a:r>
                      <a:r>
                        <a:rPr lang="en-US" sz="1800" b="1" baseline="0" dirty="0" smtClean="0"/>
                        <a:t> Q1 &amp; Q5  </a:t>
                      </a:r>
                      <a:r>
                        <a:rPr lang="en-US" sz="1800" b="0" baseline="0" dirty="0" smtClean="0"/>
                        <a:t>(</a:t>
                      </a:r>
                      <a:r>
                        <a:rPr lang="en-US" sz="1800" b="0" baseline="0" dirty="0" smtClean="0">
                          <a:latin typeface="Symbol" panose="05050102010706020507" pitchFamily="18" charset="2"/>
                        </a:rPr>
                        <a:t>z =</a:t>
                      </a:r>
                      <a:r>
                        <a:rPr lang="en-US" sz="1800" b="0" baseline="0" dirty="0" smtClean="0"/>
                        <a:t>1 </a:t>
                      </a:r>
                      <a:r>
                        <a:rPr lang="en-US" sz="1800" b="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800" b="0" baseline="0" dirty="0" smtClean="0"/>
                        <a:t>m </a:t>
                      </a:r>
                      <a:r>
                        <a:rPr lang="en-US" sz="1800" b="0" baseline="0" dirty="0" err="1" smtClean="0"/>
                        <a:t>r.m.s</a:t>
                      </a:r>
                      <a:r>
                        <a:rPr lang="en-US" sz="1800" b="0" baseline="0" dirty="0" smtClean="0"/>
                        <a:t>.)</a:t>
                      </a:r>
                      <a:endParaRPr lang="en-US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  </a:t>
                      </a:r>
                      <a:endParaRPr lang="fr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86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70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1353801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1-a: Triplet correction @ 60 cm (no damping)</a:t>
            </a:r>
            <a:endParaRPr lang="fr-CH" sz="4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15" y="612000"/>
            <a:ext cx="7200000" cy="5862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149" y="2792627"/>
            <a:ext cx="241765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 1 unit precision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evel is reached at </a:t>
            </a:r>
          </a:p>
          <a:p>
            <a:pPr algn="ctr"/>
            <a:r>
              <a:rPr lang="en-US" dirty="0" smtClean="0"/>
              <a:t>the </a:t>
            </a:r>
            <a:r>
              <a:rPr lang="en-US" b="1" dirty="0" smtClean="0"/>
              <a:t>~</a:t>
            </a:r>
            <a:r>
              <a:rPr lang="en-US" dirty="0" smtClean="0"/>
              <a:t> </a:t>
            </a:r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– 3</a:t>
            </a:r>
            <a:r>
              <a:rPr lang="en-US" b="1" baseline="30000" dirty="0" smtClean="0"/>
              <a:t>rd</a:t>
            </a:r>
            <a:r>
              <a:rPr lang="en-US" b="1" dirty="0" smtClean="0"/>
              <a:t> iteration</a:t>
            </a:r>
            <a:endParaRPr lang="fr-CH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29651" y="2931126"/>
            <a:ext cx="235859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But slight overshoot on</a:t>
            </a:r>
          </a:p>
          <a:p>
            <a:pPr algn="ctr"/>
            <a:r>
              <a:rPr lang="en-US" dirty="0" smtClean="0"/>
              <a:t>Q1 at the </a:t>
            </a:r>
            <a:r>
              <a:rPr lang="en-US" b="1" dirty="0" smtClean="0"/>
              <a:t>1</a:t>
            </a:r>
            <a:r>
              <a:rPr lang="en-US" b="1" baseline="30000" dirty="0" smtClean="0"/>
              <a:t>rst</a:t>
            </a:r>
            <a:r>
              <a:rPr lang="en-US" b="1" dirty="0" smtClean="0"/>
              <a:t>  iteration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335720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108724" cy="7334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Case 1-b: Triplet correction @ 60 cm </a:t>
            </a:r>
            <a:r>
              <a:rPr lang="en-US" b="1" dirty="0"/>
              <a:t>with 2% damping</a:t>
            </a:r>
            <a:endParaRPr lang="fr-CH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7560" y="2792627"/>
            <a:ext cx="232082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 1 unit precision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evel is reached at </a:t>
            </a:r>
          </a:p>
          <a:p>
            <a:pPr algn="ctr"/>
            <a:r>
              <a:rPr lang="en-US" dirty="0" smtClean="0"/>
              <a:t>the ~ </a:t>
            </a: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 – 4</a:t>
            </a:r>
            <a:r>
              <a:rPr lang="en-US" b="1" baseline="30000" dirty="0" smtClean="0"/>
              <a:t>th</a:t>
            </a:r>
            <a:r>
              <a:rPr lang="en-US" b="1" dirty="0" smtClean="0"/>
              <a:t> iteration</a:t>
            </a:r>
            <a:endParaRPr lang="fr-CH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29651" y="2931126"/>
            <a:ext cx="211628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Slower convergence </a:t>
            </a:r>
          </a:p>
          <a:p>
            <a:pPr algn="ctr"/>
            <a:r>
              <a:rPr lang="en-US" dirty="0" smtClean="0"/>
              <a:t>but </a:t>
            </a:r>
            <a:r>
              <a:rPr lang="en-US" b="1" dirty="0" smtClean="0"/>
              <a:t>no over-shoot</a:t>
            </a:r>
            <a:endParaRPr lang="fr-CH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15" y="612000"/>
            <a:ext cx="7200000" cy="586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5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13" y="733425"/>
            <a:ext cx="11520000" cy="4883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1353801" cy="7334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Case 1-a: Q4/Q5 correction @ 60 cm (no damping)</a:t>
            </a:r>
            <a:endParaRPr lang="fr-CH" sz="4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6458" y="5801901"/>
            <a:ext cx="119885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1 unit precision level is reached at  the ~ 3</a:t>
            </a:r>
            <a:r>
              <a:rPr lang="en-US" baseline="30000" dirty="0" smtClean="0"/>
              <a:t>rd</a:t>
            </a:r>
            <a:r>
              <a:rPr lang="en-US" dirty="0" smtClean="0"/>
              <a:t> – 4</a:t>
            </a:r>
            <a:r>
              <a:rPr lang="en-US" baseline="30000" dirty="0" smtClean="0"/>
              <a:t>th</a:t>
            </a:r>
            <a:r>
              <a:rPr lang="en-US" dirty="0" smtClean="0"/>
              <a:t>  iteration, but </a:t>
            </a:r>
            <a:r>
              <a:rPr lang="en-US" b="1" dirty="0" smtClean="0"/>
              <a:t>big over-shoots </a:t>
            </a:r>
            <a:r>
              <a:rPr lang="en-US" dirty="0" smtClean="0"/>
              <a:t>(up to 1000’s of units !) at the 1</a:t>
            </a:r>
            <a:r>
              <a:rPr lang="en-US" baseline="30000" dirty="0" smtClean="0"/>
              <a:t>rst</a:t>
            </a:r>
            <a:r>
              <a:rPr lang="en-US" dirty="0" smtClean="0"/>
              <a:t> iteration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4568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1353801" cy="7334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Case 1-b: Q4/Q5 correction @ 60 cm with 2% damping</a:t>
            </a:r>
            <a:endParaRPr lang="fr-CH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13/07/2022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LNO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9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32692" y="5660437"/>
            <a:ext cx="1119553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over-shoot but slower convergence: 4-5 iterations, maybe one more, are needed for the 1 unit precision level</a:t>
            </a:r>
            <a:endParaRPr lang="fr-CH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733424"/>
            <a:ext cx="11520000" cy="48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93265</TotalTime>
  <Words>2235</Words>
  <Application>Microsoft Office PowerPoint</Application>
  <PresentationFormat>Widescreen</PresentationFormat>
  <Paragraphs>294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  LSS optics correction with orbit bumps</vt:lpstr>
      <vt:lpstr>PowerPoint Presentation</vt:lpstr>
      <vt:lpstr>PowerPoint Presentation</vt:lpstr>
      <vt:lpstr>PowerPoint Presentation</vt:lpstr>
      <vt:lpstr>PowerPoint Presentation</vt:lpstr>
      <vt:lpstr>Case 1-a: Triplet correction @ 60 cm (no damping)</vt:lpstr>
      <vt:lpstr>Case 1-b: Triplet correction @ 60 cm with 2% damping</vt:lpstr>
      <vt:lpstr>Case 1-a: Q4/Q5 correction @ 60 cm (no damping)</vt:lpstr>
      <vt:lpstr>Case 1-b: Q4/Q5 correction @ 60 cm with 2% damping</vt:lpstr>
      <vt:lpstr>Case 1-a: b* and a* @ 60 cm (no damping)</vt:lpstr>
      <vt:lpstr>Case 2-a: b* and a* @ 60 cm with 2% damping</vt:lpstr>
      <vt:lpstr>PowerPoint Presentation</vt:lpstr>
      <vt:lpstr>Case 2-b: Triplet correction @ 60 cm (with BPM calib. errors but not fitted)</vt:lpstr>
      <vt:lpstr>Case 3-b: Triplet correction @ 60 cm (filtering out the  BPM calib. errors)</vt:lpstr>
      <vt:lpstr>Case 3-b: Q4/Q5 correction @ 60 cm (filtering out the  BPM calib. errors)</vt:lpstr>
      <vt:lpstr>Case 3-b: IT BPM calibration reconstruction @ 60 cm</vt:lpstr>
      <vt:lpstr>Case 3-b: Q4/Q5 BPM calibration reconstruction @ 60 cm</vt:lpstr>
      <vt:lpstr>Case 3-b: b* and a* @ 60 cm (filtering out the  BPM calib. errors)</vt:lpstr>
      <vt:lpstr>PowerPoint Presentation</vt:lpstr>
      <vt:lpstr>Case 4-b: Triplet  &amp; Q4/Q5 “matching” @ 60 cm (with long. misalign.)</vt:lpstr>
      <vt:lpstr>Case 4-b: b* and a* @ 60 cm (with longitudinal misalignement)</vt:lpstr>
      <vt:lpstr>Case 4-b vs. 4-c: IT  &amp; Q4/Q5 matching @ 60 cm &amp; 30 cm</vt:lpstr>
      <vt:lpstr>PowerPoint Presentation</vt:lpstr>
      <vt:lpstr>Case 5-b: b* and a*@ 60 cm (with x=10 mm r.ms. for the BPM resolution)</vt:lpstr>
      <vt:lpstr>Case 6-b: b* and a*@ 60 cm (with x=10 mm r.ms. but x=1 mm @Q1 with DOROS )</vt:lpstr>
      <vt:lpstr>Case 6-b: b* and a*@ 60 cm (with x=10 mm r.ms. but x=1 mm @Q1&amp;Q5 with DOROS)</vt:lpstr>
      <vt:lpstr>Case 4-b: b* and a* @ 60 cm (for comparison  with x= 0 mm r.ms.)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Fartoukh</dc:creator>
  <cp:lastModifiedBy>Stephane Fartoukh</cp:lastModifiedBy>
  <cp:revision>2874</cp:revision>
  <cp:lastPrinted>2020-02-20T14:49:27Z</cp:lastPrinted>
  <dcterms:created xsi:type="dcterms:W3CDTF">2018-04-30T08:06:14Z</dcterms:created>
  <dcterms:modified xsi:type="dcterms:W3CDTF">2022-07-12T14:10:39Z</dcterms:modified>
</cp:coreProperties>
</file>