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116501238" r:id="rId2"/>
    <p:sldId id="2116501239" r:id="rId3"/>
    <p:sldId id="2116501240" r:id="rId4"/>
    <p:sldId id="211650124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29" autoAdjust="0"/>
    <p:restoredTop sz="93333" autoAdjust="0"/>
  </p:normalViewPr>
  <p:slideViewPr>
    <p:cSldViewPr snapToGrid="0">
      <p:cViewPr>
        <p:scale>
          <a:sx n="92" d="100"/>
          <a:sy n="92" d="100"/>
        </p:scale>
        <p:origin x="7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F5459-32C8-4CE2-A875-17C883BD43C7}" type="datetimeFigureOut">
              <a:rPr lang="en-GB" smtClean="0"/>
              <a:t>11/07/2022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E5BD3-9902-4ACD-8AB7-CEF9EB1433C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80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77A4-6011-4F7D-9293-7BD2818B4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01EE2-322A-4B39-8F7D-FAB74414A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02612-B30D-4082-8A84-19BC2612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471C622-8A16-4724-9F2E-0F435F6088EA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2FBB4-4DEF-46CF-9F19-AF865F120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7222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ziad.melhem@oxqsol.com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90AB6-38EB-44D7-AD0F-31ED3EEC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19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8520-1A53-4455-8C66-5AE89D517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A277E1-2ED4-4D09-BF55-70DAF3FC2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0A63E-1B00-4F74-82B5-B2DA201F77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36774-D11E-425A-B30D-56FC24084534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93B6F-344C-4BAD-A13F-32A89AEE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902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3AC8C9-4CA1-48D5-8ABC-1CFD36A128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38D40-0E65-403E-A735-769801417D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3FCB7-C4B6-476D-A5F7-EE5EB8AEF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6943D3-0E18-4EC3-B018-65DAF4628901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A8426-9C37-42CF-B1F6-A5C4AA39E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012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09196-67C6-4355-867D-5C54068CC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222251"/>
            <a:ext cx="9686925" cy="73977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D42C3-8853-4D72-8CF9-AF02B06C4E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7940DF-CC5D-4958-BDA2-732C03EAE6C8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B8B287-B6EE-4034-89B8-0AB1D4AC7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1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7E30F-0F06-458C-9B61-F41B18701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20676"/>
            <a:ext cx="10515600" cy="546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0F544-04D1-4261-AFC2-5F9D6A45A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295399"/>
            <a:ext cx="11315700" cy="4905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5B67C-4B55-4631-B587-02F4C956F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54274C-5D88-41E1-8829-8A834389F269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44B6C-0A03-410D-BB6B-2C74BD58A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40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C222B-5068-4D27-B1B3-D9C199803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A034D-A49B-4DF9-81EF-191488569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25053-F423-4009-B2C3-F308EA1D1B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E8F9564-77DD-4923-A9AC-9374EC8E6A17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E6619-4E65-435E-A4B0-BBFB963F2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570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4CACC-2224-47F0-A8E3-7BB07E42B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66675"/>
            <a:ext cx="9667875" cy="8763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12A2D-9728-48B9-9883-29F477B32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4825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FA6AD6-8B8E-4330-B3C1-F67F5A9019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38F15-5CE3-4F66-81B5-2DD73DBA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661526-006E-439F-A0A3-78A90AFCFA5F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2C19E-863C-452A-9F12-81F4662A5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78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84CC0-1C7B-44B1-AE43-80CAEABB7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63" y="269876"/>
            <a:ext cx="10515600" cy="5397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35A362-698A-4C83-A0D0-54BCD0BB5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7363" y="1302545"/>
            <a:ext cx="5284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5FD68B-96FA-4041-8D0D-D3BA49FA3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362" y="2293144"/>
            <a:ext cx="5284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C46BCA-9147-443E-8392-F0D21CE37B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67450" y="1302545"/>
            <a:ext cx="5591174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51B888-7C12-4BF1-AE48-948C2B69B4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7450" y="2293144"/>
            <a:ext cx="5591174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E49FB1-8970-486B-A0A1-945463EB1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29718F5-DD72-4ED0-AC46-CA10F51C98EF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3DD3F-0677-4E1A-BA3D-63F77DF6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023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7533C-FA05-4EE7-9AE5-99B4E0D83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36525"/>
            <a:ext cx="9744075" cy="8255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677465-5FE5-417A-955B-A21B5FF966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C099504-6E35-4101-A238-ABDBABFC2CC5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0E0FBE-1AF0-4331-84EE-12791050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05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145BA6-0B35-4036-83F2-8D4DE2DD2A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1A939D8-3CB3-4139-9940-05C7C26CA0F8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71B47-182F-4FC0-8E37-69ECDC10C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80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72812-0B73-4ADE-B26B-6D49C6BE2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838" y="476250"/>
            <a:ext cx="3932237" cy="5302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26FD9-2B01-4517-8A7E-FFDACA9E4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239044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A53206-226A-4EA7-B678-245C08C61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3563" y="1609725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990628-3459-4DDE-91DE-506AE0B247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1938BC-B625-44BA-AF03-07509D570D7A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1EEA3-4D8C-4ED8-84A6-E190C0D0E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77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9FEDB-88A9-4DFA-993B-42E6DA065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DE231C-0F15-4EE2-BD27-C75F3DFF43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374A4-C94E-4A37-8443-6B38274653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948EF-F984-49D8-A7FF-E46DEA63A5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0F304BC-E4A7-4785-A857-1490CE5CDE73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5E02A-0B0F-4DC6-BCE4-F77513D88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D8D79A-6581-40AF-A3CF-F2BA95A85B4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41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59560F-19FD-4521-9A9D-948EDD51E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233167"/>
            <a:ext cx="10515600" cy="602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C505B-B171-45DB-82E0-0BFA401D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600" y="1176638"/>
            <a:ext cx="11423650" cy="497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FCD76-F13B-4E2C-AE15-A702C54C10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fld id="{3B8E9C94-2125-405A-935F-57FA42226571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9AF90-0A61-4227-994B-84BD4B0FA2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Page </a:t>
            </a:r>
            <a:fld id="{13D8D79A-6581-40AF-A3CF-F2BA95A85B4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110DF0B-916A-4F1E-BFC1-8BBF5D89E953}"/>
              </a:ext>
            </a:extLst>
          </p:cNvPr>
          <p:cNvCxnSpPr>
            <a:cxnSpLocks/>
          </p:cNvCxnSpPr>
          <p:nvPr userDrawn="1"/>
        </p:nvCxnSpPr>
        <p:spPr>
          <a:xfrm>
            <a:off x="384175" y="1170287"/>
            <a:ext cx="11423650" cy="0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B9D0CEA-12D5-4837-AC16-E8696DB72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72225"/>
            <a:ext cx="4114800" cy="365125"/>
          </a:xfrm>
          <a:prstGeom prst="rect">
            <a:avLst/>
          </a:prstGeom>
        </p:spPr>
        <p:txBody>
          <a:bodyPr anchor="ctr"/>
          <a:lstStyle>
            <a:lvl1pPr algn="ctr">
              <a:defRPr sz="11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184F00-3DDC-5C93-34C5-2AC8318FDA15}"/>
              </a:ext>
            </a:extLst>
          </p:cNvPr>
          <p:cNvSpPr txBox="1"/>
          <p:nvPr userDrawn="1"/>
        </p:nvSpPr>
        <p:spPr>
          <a:xfrm>
            <a:off x="9909175" y="163412"/>
            <a:ext cx="1898650" cy="92333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Superconductivity for the Future </a:t>
            </a:r>
          </a:p>
          <a:p>
            <a:r>
              <a:rPr lang="en-GB" dirty="0" err="1">
                <a:solidFill>
                  <a:srgbClr val="002060"/>
                </a:solidFill>
                <a:latin typeface="Georgia Pro Black" panose="020B0604020202020204" pitchFamily="18" charset="0"/>
              </a:rPr>
              <a:t>ScFuture</a:t>
            </a:r>
            <a:endParaRPr lang="en-GB" dirty="0">
              <a:solidFill>
                <a:srgbClr val="002060"/>
              </a:solidFill>
              <a:latin typeface="Georgia Pro Black" panose="020B06040202020202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55D1BB9-31E2-5447-F121-FFDBF9B1519B}"/>
              </a:ext>
            </a:extLst>
          </p:cNvPr>
          <p:cNvCxnSpPr>
            <a:cxnSpLocks/>
          </p:cNvCxnSpPr>
          <p:nvPr userDrawn="1"/>
        </p:nvCxnSpPr>
        <p:spPr>
          <a:xfrm>
            <a:off x="482600" y="6243937"/>
            <a:ext cx="11423650" cy="0"/>
          </a:xfrm>
          <a:prstGeom prst="line">
            <a:avLst/>
          </a:prstGeom>
          <a:ln>
            <a:headEnd type="diamond" w="med" len="med"/>
            <a:tailEnd type="diamond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71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60630-759F-8D58-6060-C4B569A72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Conductor needs – HTS T&amp;D Cables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AA3DD-C01A-6EA3-6B06-74FED8678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Critical current &gt;1 kA/cm width at 70 K (higher is beneficial)</a:t>
            </a:r>
          </a:p>
          <a:p>
            <a:r>
              <a:rPr lang="en-US" dirty="0"/>
              <a:t>Long lengths needed to minimize splices (1 km/piece or longer)</a:t>
            </a:r>
          </a:p>
          <a:p>
            <a:r>
              <a:rPr lang="en-US" dirty="0"/>
              <a:t>Low contact resistance coating (solder coating or smooth cu-surface)</a:t>
            </a:r>
          </a:p>
          <a:p>
            <a:r>
              <a:rPr lang="en-US" dirty="0"/>
              <a:t>Performance in magnetic field performance is not important</a:t>
            </a:r>
          </a:p>
          <a:p>
            <a:r>
              <a:rPr lang="en-US" dirty="0"/>
              <a:t>Operating temperature 65 – 70 K for 2GHTS; 20 K for MgB2</a:t>
            </a:r>
          </a:p>
          <a:p>
            <a:r>
              <a:rPr lang="en-US" dirty="0"/>
              <a:t>Piece lengths: &gt;500 m or longer</a:t>
            </a:r>
          </a:p>
          <a:p>
            <a:r>
              <a:rPr lang="en-US" dirty="0"/>
              <a:t>Stabilizer for stability (Resistive stabilizer for FCL cables)</a:t>
            </a:r>
          </a:p>
          <a:p>
            <a:r>
              <a:rPr lang="en-US" dirty="0"/>
              <a:t>Low cost because cables need is large volume (40 x cable length)</a:t>
            </a:r>
          </a:p>
          <a:p>
            <a:r>
              <a:rPr lang="en-US" dirty="0"/>
              <a:t>Cost targets for cable systems including conductor TBD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88E64-0952-293C-A1F9-A978C066A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FFF59-E3E3-E192-EB62-43ADD2BD3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160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60630-759F-8D58-6060-C4B569A72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Conductor needs – SMES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AA3DD-C01A-6EA3-6B06-74FED8678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Critical current &gt;2 kA at 4 T, 20 K (to use single stage cryocoolers)</a:t>
            </a:r>
          </a:p>
          <a:p>
            <a:r>
              <a:rPr lang="en-US" dirty="0"/>
              <a:t>Wires/cables/bundles with current sharing built-in</a:t>
            </a:r>
          </a:p>
          <a:p>
            <a:r>
              <a:rPr lang="en-US" dirty="0"/>
              <a:t>Long length cables needed to minimize splices (1 km/piece or longer)</a:t>
            </a:r>
          </a:p>
          <a:p>
            <a:r>
              <a:rPr lang="en-US" dirty="0"/>
              <a:t>Operating temperature &gt;20 K for 2GHTS; 15 K for MgB2</a:t>
            </a:r>
          </a:p>
          <a:p>
            <a:r>
              <a:rPr lang="en-US" dirty="0"/>
              <a:t>Piece lengths: &gt;1 km or longer</a:t>
            </a:r>
          </a:p>
          <a:p>
            <a:r>
              <a:rPr lang="en-US" dirty="0"/>
              <a:t>Stabilizer for stability</a:t>
            </a:r>
          </a:p>
          <a:p>
            <a:r>
              <a:rPr lang="en-US" dirty="0"/>
              <a:t>Low cost because SMES needs 20 km or lager volume</a:t>
            </a:r>
          </a:p>
          <a:p>
            <a:r>
              <a:rPr lang="en-US" dirty="0"/>
              <a:t>Mechanical strength is critical</a:t>
            </a:r>
          </a:p>
          <a:p>
            <a:r>
              <a:rPr lang="en-US" dirty="0"/>
              <a:t>Conductor needs to have low ac losses for heavy-duty charging/discharging</a:t>
            </a:r>
          </a:p>
          <a:p>
            <a:r>
              <a:rPr lang="en-US" dirty="0"/>
              <a:t>Cost targets for cable systems including conductor TBD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88E64-0952-293C-A1F9-A978C066A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FFF59-E3E3-E192-EB62-43ADD2BD3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826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60630-759F-8D58-6060-C4B569A72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Conductor needs – Rotating Machines DC Field Coils)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AA3DD-C01A-6EA3-6B06-74FED8678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Wires/cables/bundles with current sharing built-in</a:t>
            </a:r>
          </a:p>
          <a:p>
            <a:r>
              <a:rPr lang="en-US" dirty="0"/>
              <a:t>LTS is competitive here</a:t>
            </a:r>
          </a:p>
          <a:p>
            <a:r>
              <a:rPr lang="en-US" dirty="0"/>
              <a:t>Long length cables needed to minimize splices (1 km/piece or longer)</a:t>
            </a:r>
          </a:p>
          <a:p>
            <a:r>
              <a:rPr lang="en-US" dirty="0"/>
              <a:t>Engineering current density &gt;0.2 kA/mm2 at 6 T at operating T (higher is beneficial)</a:t>
            </a:r>
          </a:p>
          <a:p>
            <a:r>
              <a:rPr lang="en-US" dirty="0"/>
              <a:t>Operating temperature 4-20 K for 2GHTS; 15 K for MgB2</a:t>
            </a:r>
          </a:p>
          <a:p>
            <a:r>
              <a:rPr lang="en-US" dirty="0"/>
              <a:t>Piece lengths: &gt;3 km or longer</a:t>
            </a:r>
          </a:p>
          <a:p>
            <a:r>
              <a:rPr lang="en-US" dirty="0"/>
              <a:t>Stabilizer for stability</a:t>
            </a:r>
          </a:p>
          <a:p>
            <a:r>
              <a:rPr lang="en-US" dirty="0"/>
              <a:t>Low cost because machines need 100 kA-km/10 MW</a:t>
            </a:r>
          </a:p>
          <a:p>
            <a:r>
              <a:rPr lang="en-US" dirty="0"/>
              <a:t>Mechanical strength is critical</a:t>
            </a:r>
          </a:p>
          <a:p>
            <a:r>
              <a:rPr lang="en-US" dirty="0"/>
              <a:t>Conductor needs are for DC operation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88E64-0952-293C-A1F9-A978C066A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FFF59-E3E3-E192-EB62-43ADD2BD3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9552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AAA3DD-C01A-6EA3-6B06-74FED8678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Operating current &gt;3 kA at 4 T, 20 K (to use single stage cryocoolers)</a:t>
            </a:r>
          </a:p>
          <a:p>
            <a:r>
              <a:rPr lang="en-US" dirty="0"/>
              <a:t>Wires/cables/bundles with current sharing built-in</a:t>
            </a:r>
          </a:p>
          <a:p>
            <a:r>
              <a:rPr lang="en-US" dirty="0"/>
              <a:t>Long length cables needed to minimize splices (1 km/piece or longer)</a:t>
            </a:r>
          </a:p>
          <a:p>
            <a:r>
              <a:rPr lang="en-US" dirty="0"/>
              <a:t>Operating temperature &gt;20 K for 2GHTS; 15 K for MgB2</a:t>
            </a:r>
          </a:p>
          <a:p>
            <a:r>
              <a:rPr lang="en-US" dirty="0"/>
              <a:t>Piece lengths: &gt;1 km or longer</a:t>
            </a:r>
          </a:p>
          <a:p>
            <a:r>
              <a:rPr lang="en-US" dirty="0"/>
              <a:t>Stabilizer for stability</a:t>
            </a:r>
          </a:p>
          <a:p>
            <a:r>
              <a:rPr lang="en-US" dirty="0"/>
              <a:t>Low cost because machines need 100 kA-km/machine </a:t>
            </a:r>
          </a:p>
          <a:p>
            <a:r>
              <a:rPr lang="en-US" dirty="0"/>
              <a:t>Mechanical strength is critical</a:t>
            </a:r>
          </a:p>
          <a:p>
            <a:r>
              <a:rPr lang="en-US" dirty="0"/>
              <a:t>Conductor needs to have low ac losses for heavy-duty charging/discharging</a:t>
            </a:r>
          </a:p>
          <a:p>
            <a:r>
              <a:rPr lang="en-US" dirty="0"/>
              <a:t>Cost targets for cable systems including conductor TBD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88E64-0952-293C-A1F9-A978C066A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4274C-5D88-41E1-8829-8A834389F269}" type="datetime3">
              <a:rPr lang="en-US" smtClean="0"/>
              <a:t>11 July 2022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3FFF59-E3E3-E192-EB62-43ADD2BD3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/>
              <a:t>Page </a:t>
            </a:r>
            <a:fld id="{13D8D79A-6581-40AF-A3CF-F2BA95A85B4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B4607F3-320E-52A4-3DCA-83D84C5C3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320676"/>
            <a:ext cx="10515600" cy="546100"/>
          </a:xfrm>
        </p:spPr>
        <p:txBody>
          <a:bodyPr>
            <a:noAutofit/>
          </a:bodyPr>
          <a:lstStyle/>
          <a:p>
            <a:r>
              <a:rPr lang="en-US" sz="3600" dirty="0"/>
              <a:t>Conductor needs – Rotating Machines AC Stator Coils)</a:t>
            </a:r>
          </a:p>
        </p:txBody>
      </p:sp>
    </p:spTree>
    <p:extLst>
      <p:ext uri="{BB962C8B-B14F-4D97-AF65-F5344CB8AC3E}">
        <p14:creationId xmlns:p14="http://schemas.microsoft.com/office/powerpoint/2010/main" val="2213777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14721</TotalTime>
  <Words>430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Georgia Pro Black</vt:lpstr>
      <vt:lpstr>Office Theme</vt:lpstr>
      <vt:lpstr>Conductor needs – HTS T&amp;D Cables</vt:lpstr>
      <vt:lpstr>Conductor needs – SMES</vt:lpstr>
      <vt:lpstr>Conductor needs – Rotating Machines DC Field Coils)</vt:lpstr>
      <vt:lpstr>Conductor needs – Rotating Machines AC Stator Coils)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MELHEM Ziad</dc:creator>
  <cp:lastModifiedBy>Sastry Pamidi</cp:lastModifiedBy>
  <cp:revision>182</cp:revision>
  <dcterms:created xsi:type="dcterms:W3CDTF">2021-02-03T17:42:04Z</dcterms:created>
  <dcterms:modified xsi:type="dcterms:W3CDTF">2022-07-11T16:27:27Z</dcterms:modified>
</cp:coreProperties>
</file>