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_rels/presentation.xml.rels" ContentType="application/vnd.openxmlformats-package.relationship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.xml.rels" ContentType="application/vnd.openxmlformats-package.relationships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1.png" ContentType="image/png"/>
  <Override PartName="/ppt/media/image2.gif" ContentType="image/gif"/>
  <Override PartName="/ppt/media/image6.png" ContentType="image/png"/>
  <Override PartName="/ppt/media/image3.gif" ContentType="image/gif"/>
  <Override PartName="/ppt/media/image7.png" ContentType="image/png"/>
  <Override PartName="/ppt/media/image4.png" ContentType="image/png"/>
  <Override PartName="/ppt/media/image5.png" ContentType="image/png"/>
  <Override PartName="/ppt/media/image10.png" ContentType="image/png"/>
  <Override PartName="/ppt/media/image8.png" ContentType="image/png"/>
  <Override PartName="/ppt/media/image9.png" ContentType="image/png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1.xml.rels" ContentType="application/vnd.openxmlformats-package.relationships+xml"/>
  <Override PartName="/ppt/slides/_rels/slide1.xml.rels" ContentType="application/vnd.openxmlformats-package.relationships+xml"/>
  <Override PartName="/ppt/slides/_rels/slide4.xml.rels" ContentType="application/vnd.openxmlformats-package.relationships+xml"/>
  <Override PartName="/ppt/slides/_rels/slide2.xml.rels" ContentType="application/vnd.openxmlformats-package.relationships+xml"/>
  <Override PartName="/ppt/slides/_rels/slide5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0.xml.rels" ContentType="application/vnd.openxmlformats-package.relationships+xml"/>
  <Override PartName="/ppt/slides/slide13.xml" ContentType="application/vnd.openxmlformats-officedocument.presentationml.slide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officedocument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10080625" cy="567055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32660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3044160"/>
            <a:ext cx="292068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226080"/>
            <a:ext cx="9071640" cy="43884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304416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326600"/>
            <a:ext cx="442692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3044160"/>
            <a:ext cx="9071640" cy="15681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226080"/>
            <a:ext cx="9071640" cy="94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</a:t>
            </a:r>
            <a:r>
              <a:rPr b="0" lang="en-US" sz="4400" spc="-1" strike="noStrike">
                <a:latin typeface="Arial"/>
              </a:rPr>
              <a:t>k to </a:t>
            </a:r>
            <a:r>
              <a:rPr b="0" lang="en-US" sz="4400" spc="-1" strike="noStrike">
                <a:latin typeface="Arial"/>
              </a:rPr>
              <a:t>edit </a:t>
            </a:r>
            <a:r>
              <a:rPr b="0" lang="en-US" sz="4400" spc="-1" strike="noStrike">
                <a:latin typeface="Arial"/>
              </a:rPr>
              <a:t>the </a:t>
            </a:r>
            <a:r>
              <a:rPr b="0" lang="en-US" sz="4400" spc="-1" strike="noStrike">
                <a:latin typeface="Arial"/>
              </a:rPr>
              <a:t>title </a:t>
            </a:r>
            <a:r>
              <a:rPr b="0" lang="en-US" sz="4400" spc="-1" strike="noStrike">
                <a:latin typeface="Arial"/>
              </a:rPr>
              <a:t>text </a:t>
            </a:r>
            <a:r>
              <a:rPr b="0" lang="en-US" sz="4400" spc="-1" strike="noStrike">
                <a:latin typeface="Arial"/>
              </a:rPr>
              <a:t>form</a:t>
            </a:r>
            <a:r>
              <a:rPr b="0" lang="en-US" sz="4400" spc="-1" strike="noStrike">
                <a:latin typeface="Arial"/>
              </a:rPr>
              <a:t>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326600"/>
            <a:ext cx="9071640" cy="3288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516528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5165280"/>
            <a:ext cx="319500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ctr"/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5165280"/>
            <a:ext cx="2348280" cy="390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fld id="{AAEEA287-8BCD-43BF-8E77-7131A5184CCC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slideLayout" Target="../slideLayouts/slideLayout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hyperlink" Target="https://gitlab.cern.ch/clic-software/guinea-pig/-/merge_requests/3/" TargetMode="External"/><Relationship Id="rId2" Type="http://schemas.openxmlformats.org/officeDocument/2006/relationships/slideLayout" Target="../slideLayouts/slideLayout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png"/><Relationship Id="rId3" Type="http://schemas.openxmlformats.org/officeDocument/2006/relationships/image" Target="../media/image9.png"/><Relationship Id="rId4" Type="http://schemas.openxmlformats.org/officeDocument/2006/relationships/slideLayout" Target="../slideLayouts/slideLayout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2.gif"/><Relationship Id="rId2" Type="http://schemas.openxmlformats.org/officeDocument/2006/relationships/slideLayout" Target="../slideLayouts/slideLayout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3.gif"/><Relationship Id="rId2" Type="http://schemas.openxmlformats.org/officeDocument/2006/relationships/hyperlink" Target="https://sailer.web.cern.ch/guineapig/singleparticle.html" TargetMode="External"/><Relationship Id="rId3" Type="http://schemas.openxmlformats.org/officeDocument/2006/relationships/slideLayout" Target="../slideLayouts/slideLayout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slideLayout" Target="../slideLayouts/slideLayout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ustomShape 1"/>
          <p:cNvSpPr/>
          <p:nvPr/>
        </p:nvSpPr>
        <p:spPr>
          <a:xfrm>
            <a:off x="0" y="91440"/>
            <a:ext cx="10080000" cy="201168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729fcf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2" name="TextShape 2"/>
          <p:cNvSpPr txBox="1"/>
          <p:nvPr/>
        </p:nvSpPr>
        <p:spPr>
          <a:xfrm>
            <a:off x="504000" y="640080"/>
            <a:ext cx="9071640" cy="1250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1" lang="en-US" sz="4400" spc="-1" strike="noStrike">
                <a:latin typeface="Arial"/>
              </a:rPr>
              <a:t>Ext</a:t>
            </a:r>
            <a:r>
              <a:rPr b="1" lang="en-US" sz="4400" spc="-1" strike="noStrike">
                <a:latin typeface="Arial"/>
              </a:rPr>
              <a:t>end</a:t>
            </a:r>
            <a:r>
              <a:rPr b="1" lang="en-US" sz="4400" spc="-1" strike="noStrike">
                <a:latin typeface="Arial"/>
              </a:rPr>
              <a:t>ing </a:t>
            </a:r>
            <a:r>
              <a:rPr b="1" lang="en-US" sz="4400" spc="-1" strike="noStrike">
                <a:latin typeface="Arial"/>
              </a:rPr>
              <a:t>GUI</a:t>
            </a:r>
            <a:r>
              <a:rPr b="1" lang="en-US" sz="4400" spc="-1" strike="noStrike">
                <a:latin typeface="Arial"/>
              </a:rPr>
              <a:t>NE</a:t>
            </a:r>
            <a:r>
              <a:rPr b="1" lang="en-US" sz="4400" spc="-1" strike="noStrike">
                <a:latin typeface="Arial"/>
              </a:rPr>
              <a:t>A-</a:t>
            </a:r>
            <a:r>
              <a:rPr b="1" lang="en-US" sz="4400" spc="-1" strike="noStrike">
                <a:latin typeface="Arial"/>
              </a:rPr>
              <a:t>PIG </a:t>
            </a:r>
            <a:r>
              <a:rPr b="1" lang="en-US" sz="4400" spc="-1" strike="noStrike">
                <a:latin typeface="Arial"/>
              </a:rPr>
              <a:t>with </a:t>
            </a:r>
            <a:r>
              <a:rPr b="1" lang="en-US" sz="4400" spc="-1" strike="noStrike">
                <a:latin typeface="Arial"/>
              </a:rPr>
              <a:t>ED</a:t>
            </a:r>
            <a:r>
              <a:rPr b="1" lang="en-US" sz="4400" spc="-1" strike="noStrike">
                <a:latin typeface="Arial"/>
              </a:rPr>
              <a:t>M4h</a:t>
            </a:r>
            <a:r>
              <a:rPr b="1" lang="en-US" sz="4400" spc="-1" strike="noStrike">
                <a:latin typeface="Arial"/>
              </a:rPr>
              <a:t>ep </a:t>
            </a:r>
            <a:r>
              <a:rPr b="1" lang="en-US" sz="4400" spc="-1" strike="noStrike">
                <a:latin typeface="Arial"/>
              </a:rPr>
              <a:t>out</a:t>
            </a:r>
            <a:r>
              <a:rPr b="1" lang="en-US" sz="4400" spc="-1" strike="noStrike">
                <a:latin typeface="Arial"/>
              </a:rPr>
              <a:t>put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3" name="TextShape 3"/>
          <p:cNvSpPr txBox="1"/>
          <p:nvPr/>
        </p:nvSpPr>
        <p:spPr>
          <a:xfrm>
            <a:off x="504000" y="2363400"/>
            <a:ext cx="9071640" cy="3349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3200" spc="-1" strike="noStrike">
                <a:latin typeface="Arial"/>
              </a:rPr>
              <a:t>Kalin</a:t>
            </a:r>
            <a:r>
              <a:rPr b="0" lang="en-US" sz="3200" spc="-1" strike="noStrike">
                <a:latin typeface="Arial"/>
              </a:rPr>
              <a:t>a </a:t>
            </a:r>
            <a:r>
              <a:rPr b="0" lang="en-US" sz="3200" spc="-1" strike="noStrike">
                <a:latin typeface="Arial"/>
              </a:rPr>
              <a:t>Stoim</a:t>
            </a:r>
            <a:r>
              <a:rPr b="0" lang="en-US" sz="3200" spc="-1" strike="noStrike">
                <a:latin typeface="Arial"/>
              </a:rPr>
              <a:t>enova</a:t>
            </a:r>
            <a:endParaRPr b="0" lang="en-US" sz="3200" spc="-1" strike="noStrike">
              <a:latin typeface="Arial"/>
            </a:endParaRPr>
          </a:p>
          <a:p>
            <a:pPr algn="ctr"/>
            <a:endParaRPr b="0" lang="en-US" sz="3200" spc="-1" strike="noStrike">
              <a:latin typeface="Arial"/>
            </a:endParaRPr>
          </a:p>
          <a:p>
            <a:pPr algn="ctr"/>
            <a:r>
              <a:rPr b="0" lang="en-US" sz="2800" spc="-1" strike="noStrike">
                <a:latin typeface="Arial"/>
              </a:rPr>
              <a:t>2022 </a:t>
            </a:r>
            <a:r>
              <a:rPr b="0" lang="en-US" sz="2800" spc="-1" strike="noStrike">
                <a:latin typeface="Arial"/>
              </a:rPr>
              <a:t>Summ</a:t>
            </a:r>
            <a:r>
              <a:rPr b="0" lang="en-US" sz="2800" spc="-1" strike="noStrike">
                <a:latin typeface="Arial"/>
              </a:rPr>
              <a:t>er </a:t>
            </a:r>
            <a:r>
              <a:rPr b="0" lang="en-US" sz="2800" spc="-1" strike="noStrike">
                <a:latin typeface="Arial"/>
              </a:rPr>
              <a:t>studen</a:t>
            </a:r>
            <a:r>
              <a:rPr b="0" lang="en-US" sz="2800" spc="-1" strike="noStrike">
                <a:latin typeface="Arial"/>
              </a:rPr>
              <a:t>t</a:t>
            </a:r>
            <a:endParaRPr b="0" lang="en-US" sz="2800" spc="-1" strike="noStrike">
              <a:latin typeface="Arial"/>
            </a:endParaRPr>
          </a:p>
          <a:p>
            <a:pPr algn="ctr"/>
            <a:r>
              <a:rPr b="0" lang="en-US" sz="2800" spc="-1" strike="noStrike">
                <a:latin typeface="Arial"/>
              </a:rPr>
              <a:t>Superv</a:t>
            </a:r>
            <a:r>
              <a:rPr b="0" lang="en-US" sz="2800" spc="-1" strike="noStrike">
                <a:latin typeface="Arial"/>
              </a:rPr>
              <a:t>isors: </a:t>
            </a:r>
            <a:r>
              <a:rPr b="0" lang="en-US" sz="2800" spc="-1" strike="noStrike">
                <a:latin typeface="Arial"/>
              </a:rPr>
              <a:t>Andre </a:t>
            </a:r>
            <a:r>
              <a:rPr b="0" lang="en-US" sz="2800" spc="-1" strike="noStrike">
                <a:latin typeface="Arial"/>
              </a:rPr>
              <a:t>Sailer </a:t>
            </a:r>
            <a:r>
              <a:rPr b="0" lang="en-US" sz="2800" spc="-1" strike="noStrike">
                <a:latin typeface="Arial"/>
              </a:rPr>
              <a:t>and </a:t>
            </a:r>
            <a:r>
              <a:rPr b="0" lang="en-US" sz="2800" spc="-1" strike="noStrike">
                <a:latin typeface="Arial"/>
              </a:rPr>
              <a:t>Valenti</a:t>
            </a:r>
            <a:r>
              <a:rPr b="0" lang="en-US" sz="2800" spc="-1" strike="noStrike">
                <a:latin typeface="Arial"/>
              </a:rPr>
              <a:t>n Volkl</a:t>
            </a:r>
            <a:endParaRPr b="0" lang="en-US" sz="2800" spc="-1" strike="noStrike">
              <a:latin typeface="Arial"/>
            </a:endParaRPr>
          </a:p>
          <a:p>
            <a:pPr algn="ctr"/>
            <a:endParaRPr b="0" lang="en-US" sz="2800" spc="-1" strike="noStrike">
              <a:latin typeface="Arial"/>
            </a:endParaRPr>
          </a:p>
          <a:p>
            <a:pPr algn="ctr"/>
            <a:r>
              <a:rPr b="0" lang="en-US" sz="2800" spc="-1" strike="noStrike">
                <a:latin typeface="Arial"/>
              </a:rPr>
              <a:t>EP-</a:t>
            </a:r>
            <a:r>
              <a:rPr b="0" lang="en-US" sz="2800" spc="-1" strike="noStrike">
                <a:latin typeface="Arial"/>
              </a:rPr>
              <a:t>SFT </a:t>
            </a:r>
            <a:r>
              <a:rPr b="0" lang="en-US" sz="2800" spc="-1" strike="noStrike">
                <a:latin typeface="Arial"/>
              </a:rPr>
              <a:t>group </a:t>
            </a:r>
            <a:r>
              <a:rPr b="0" lang="en-US" sz="2800" spc="-1" strike="noStrike">
                <a:latin typeface="Arial"/>
              </a:rPr>
              <a:t>meetin</a:t>
            </a:r>
            <a:r>
              <a:rPr b="0" lang="en-US" sz="2800" spc="-1" strike="noStrike">
                <a:latin typeface="Arial"/>
              </a:rPr>
              <a:t>g</a:t>
            </a:r>
            <a:endParaRPr b="0" lang="en-US" sz="2800" spc="-1" strike="noStrike">
              <a:latin typeface="Arial"/>
            </a:endParaRPr>
          </a:p>
          <a:p>
            <a:pPr algn="ctr"/>
            <a:r>
              <a:rPr b="0" lang="en-US" sz="2800" spc="-1" strike="noStrike">
                <a:latin typeface="Arial"/>
              </a:rPr>
              <a:t>15.08.</a:t>
            </a:r>
            <a:r>
              <a:rPr b="0" lang="en-US" sz="2800" spc="-1" strike="noStrike">
                <a:latin typeface="Arial"/>
              </a:rPr>
              <a:t>2022</a:t>
            </a:r>
            <a:endParaRPr b="0" lang="en-US" sz="2800" spc="-1" strike="noStrike">
              <a:latin typeface="Arial"/>
            </a:endParaRPr>
          </a:p>
          <a:p>
            <a:pPr algn="ctr"/>
            <a:endParaRPr b="0" lang="en-US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TextShape 1"/>
          <p:cNvSpPr txBox="1"/>
          <p:nvPr/>
        </p:nvSpPr>
        <p:spPr>
          <a:xfrm>
            <a:off x="0" y="950400"/>
            <a:ext cx="10080000" cy="4555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134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All of the new EDM4hep writing code limited by the condition that the option is enabled</a:t>
            </a:r>
            <a:endParaRPr b="0" lang="en-US" sz="1800" spc="-1" strike="noStrike">
              <a:latin typeface="Arial"/>
              <a:ea typeface="Noto Sans CJK SC"/>
            </a:endParaRPr>
          </a:p>
          <a:p>
            <a:pPr marL="432000" indent="-324000">
              <a:spcBef>
                <a:spcPts val="1134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endParaRPr b="0" lang="en-US" sz="1800" spc="-1" strike="noStrike">
              <a:latin typeface="Arial"/>
              <a:ea typeface="Noto Sans CJK SC"/>
            </a:endParaRPr>
          </a:p>
          <a:p>
            <a:pPr marL="432000" indent="-324000" algn="ctr">
              <a:spcBef>
                <a:spcPts val="1134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Users who do not wish to use the new feature have no problem compiling “the old way”</a:t>
            </a:r>
            <a:endParaRPr b="0" lang="en-US" sz="1800" spc="-1" strike="noStrike">
              <a:latin typeface="Arial"/>
              <a:ea typeface="Noto Sans CJK SC"/>
            </a:endParaRPr>
          </a:p>
          <a:p>
            <a:pPr marL="432000" indent="-324000">
              <a:spcBef>
                <a:spcPts val="1134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  <a:ea typeface="Noto Sans CJK SC"/>
              </a:rPr>
              <a:t>Additional switch added (</a:t>
            </a:r>
            <a:r>
              <a:rPr b="0" lang="en-US" sz="1600" spc="-1" strike="noStrike">
                <a:latin typeface="Arial"/>
              </a:rPr>
              <a:t>do_edm4hep=1 in the input file)</a:t>
            </a:r>
            <a:r>
              <a:rPr b="0" lang="en-US" sz="1800" spc="-1" strike="noStrike">
                <a:latin typeface="Arial"/>
              </a:rPr>
              <a:t>, making the EDM4hep output run-time optional</a:t>
            </a:r>
            <a:endParaRPr b="0" lang="en-US" sz="1800" spc="-1" strike="noStrike">
              <a:latin typeface="Arial"/>
              <a:ea typeface="Noto Sans CJK SC"/>
            </a:endParaRPr>
          </a:p>
          <a:p>
            <a:pPr marL="432000" indent="-324000">
              <a:spcBef>
                <a:spcPts val="1134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EDM4hep output stored in output.root file, ASCII files produced as well</a:t>
            </a:r>
            <a:endParaRPr b="0" lang="en-US" sz="1800" spc="-1" strike="noStrike">
              <a:latin typeface="Arial"/>
              <a:ea typeface="Noto Sans CJK SC"/>
            </a:endParaRPr>
          </a:p>
          <a:p>
            <a:pPr marL="432000" indent="-324000" algn="ctr">
              <a:spcBef>
                <a:spcPts val="1134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solidFill>
                  <a:srgbClr val="c9211e"/>
                </a:solidFill>
                <a:latin typeface="Arial"/>
              </a:rPr>
              <a:t>The EDM4hep output complements but does not take the place of the original GUINEA-PIG output!</a:t>
            </a:r>
            <a:endParaRPr b="0" lang="en-US" sz="1800" spc="-1" strike="noStrike">
              <a:latin typeface="Arial"/>
              <a:ea typeface="Noto Sans CJK SC"/>
            </a:endParaRPr>
          </a:p>
          <a:p>
            <a:pPr marL="432000" indent="-324000">
              <a:spcBef>
                <a:spcPts val="1134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Main output file information stored as event metadata (201 entries)</a:t>
            </a:r>
            <a:endParaRPr b="0" lang="en-US" sz="1800" spc="-1" strike="noStrike">
              <a:latin typeface="Arial"/>
              <a:ea typeface="Noto Sans CJK SC"/>
            </a:endParaRPr>
          </a:p>
        </p:txBody>
      </p:sp>
      <p:sp>
        <p:nvSpPr>
          <p:cNvPr id="108" name="CustomShape 2"/>
          <p:cNvSpPr/>
          <p:nvPr/>
        </p:nvSpPr>
        <p:spPr>
          <a:xfrm>
            <a:off x="4885560" y="1247040"/>
            <a:ext cx="309240" cy="216000"/>
          </a:xfrm>
          <a:custGeom>
            <a:avLst/>
            <a:gdLst/>
            <a:ahLst/>
            <a:rect l="0" t="0" r="r" b="b"/>
            <a:pathLst>
              <a:path w="861" h="602">
                <a:moveTo>
                  <a:pt x="215" y="0"/>
                </a:moveTo>
                <a:lnTo>
                  <a:pt x="215" y="450"/>
                </a:lnTo>
                <a:lnTo>
                  <a:pt x="0" y="450"/>
                </a:lnTo>
                <a:lnTo>
                  <a:pt x="430" y="601"/>
                </a:lnTo>
                <a:lnTo>
                  <a:pt x="860" y="450"/>
                </a:lnTo>
                <a:lnTo>
                  <a:pt x="645" y="450"/>
                </a:lnTo>
                <a:lnTo>
                  <a:pt x="645" y="0"/>
                </a:lnTo>
                <a:lnTo>
                  <a:pt x="215" y="0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09" name="CustomShape 3"/>
          <p:cNvSpPr/>
          <p:nvPr/>
        </p:nvSpPr>
        <p:spPr>
          <a:xfrm>
            <a:off x="784080" y="1569600"/>
            <a:ext cx="8961120" cy="314640"/>
          </a:xfrm>
          <a:prstGeom prst="rect">
            <a:avLst/>
          </a:prstGeom>
          <a:noFill/>
          <a:ln w="3672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10" name="CustomShape 4"/>
          <p:cNvSpPr/>
          <p:nvPr/>
        </p:nvSpPr>
        <p:spPr>
          <a:xfrm>
            <a:off x="0" y="91440"/>
            <a:ext cx="10080000" cy="80064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729fcf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1" name="CustomShape 5"/>
          <p:cNvSpPr/>
          <p:nvPr/>
        </p:nvSpPr>
        <p:spPr>
          <a:xfrm>
            <a:off x="0" y="5394960"/>
            <a:ext cx="10080000" cy="2743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r>
              <a:rPr b="0" lang="en-US" sz="1200" spc="-1" strike="noStrike">
                <a:latin typeface="Arial"/>
              </a:rPr>
              <a:t>15.08.2022              Extending GUINEA-PIG with EDM4hep output                                                         </a:t>
            </a:r>
            <a:r>
              <a:rPr b="0" i="1" lang="en-US" sz="1200" spc="-1" strike="noStrike">
                <a:latin typeface="Arial"/>
              </a:rPr>
              <a:t>Kalina Stoimenova </a:t>
            </a:r>
            <a:r>
              <a:rPr b="0" i="1" lang="en-US" sz="1500" spc="-1" strike="noStrike">
                <a:latin typeface="Arial"/>
              </a:rPr>
              <a:t>                            </a:t>
            </a:r>
            <a:r>
              <a:rPr b="1" i="1" lang="en-US" sz="1500" spc="-1" strike="noStrike">
                <a:solidFill>
                  <a:srgbClr val="ffffff"/>
                </a:solidFill>
                <a:latin typeface="Arial"/>
              </a:rPr>
              <a:t>10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112" name="TextShape 6"/>
          <p:cNvSpPr txBox="1"/>
          <p:nvPr/>
        </p:nvSpPr>
        <p:spPr>
          <a:xfrm>
            <a:off x="216000" y="140400"/>
            <a:ext cx="8182800" cy="7092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r>
              <a:rPr b="1" lang="en-US" sz="2600" spc="-1" strike="noStrike">
                <a:latin typeface="Arial"/>
              </a:rPr>
              <a:t>Developing the EDM4hep output for GUINEA-PIG </a:t>
            </a:r>
            <a:r>
              <a:rPr b="1" lang="en-US" sz="2400" spc="-1" strike="noStrike">
                <a:latin typeface="Arial"/>
              </a:rPr>
              <a:t>Making the output optional 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113" name="TextShape 7"/>
          <p:cNvSpPr txBox="1"/>
          <p:nvPr/>
        </p:nvSpPr>
        <p:spPr>
          <a:xfrm>
            <a:off x="641880" y="4206240"/>
            <a:ext cx="4146120" cy="1118160"/>
          </a:xfrm>
          <a:prstGeom prst="rect">
            <a:avLst/>
          </a:prstGeom>
          <a:noFill/>
          <a:ln w="18360">
            <a:solidFill>
              <a:srgbClr val="3465a4"/>
            </a:solidFill>
            <a:round/>
          </a:ln>
        </p:spPr>
        <p:txBody>
          <a:bodyPr lIns="99000" rIns="99000" tIns="54000" bIns="54000">
            <a:noAutofit/>
          </a:bodyPr>
          <a:p>
            <a:r>
              <a:rPr b="0" lang="en-US" sz="1600" spc="-1" strike="noStrike">
                <a:latin typeface="Arial"/>
              </a:rPr>
              <a:t>Compiling GUINEA-PIG with EDM4hep</a:t>
            </a:r>
            <a:endParaRPr b="0" lang="en-US" sz="1600" spc="-1" strike="noStrike">
              <a:latin typeface="Arial"/>
            </a:endParaRPr>
          </a:p>
          <a:p>
            <a:endParaRPr b="0" lang="en-US" sz="1600" spc="-1" strike="noStrike">
              <a:latin typeface="Arial"/>
            </a:endParaRPr>
          </a:p>
          <a:p>
            <a:r>
              <a:rPr b="0" lang="en-US" sz="1600" spc="-1" strike="noStrike">
                <a:latin typeface="Arial"/>
              </a:rPr>
              <a:t>mkdir build </a:t>
            </a:r>
            <a:endParaRPr b="0" lang="en-US" sz="1600" spc="-1" strike="noStrike">
              <a:latin typeface="Arial"/>
            </a:endParaRPr>
          </a:p>
          <a:p>
            <a:r>
              <a:rPr b="0" lang="en-US" sz="1600" spc="-1" strike="noStrike">
                <a:latin typeface="Arial"/>
              </a:rPr>
              <a:t>cd build</a:t>
            </a:r>
            <a:endParaRPr b="0" lang="en-US" sz="1600" spc="-1" strike="noStrike">
              <a:latin typeface="Arial"/>
            </a:endParaRPr>
          </a:p>
          <a:p>
            <a:r>
              <a:rPr b="0" lang="en-US" sz="1600" spc="-1" strike="noStrike">
                <a:latin typeface="Arial"/>
              </a:rPr>
              <a:t>cmake .. -DGUINEA_USE_EDM4HEP=ON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114" name="TextShape 8"/>
          <p:cNvSpPr txBox="1"/>
          <p:nvPr/>
        </p:nvSpPr>
        <p:spPr>
          <a:xfrm>
            <a:off x="5195520" y="4206240"/>
            <a:ext cx="4253040" cy="1097280"/>
          </a:xfrm>
          <a:prstGeom prst="rect">
            <a:avLst/>
          </a:prstGeom>
          <a:noFill/>
          <a:ln w="18360">
            <a:solidFill>
              <a:srgbClr val="3465a4"/>
            </a:solidFill>
            <a:round/>
          </a:ln>
        </p:spPr>
        <p:txBody>
          <a:bodyPr lIns="99000" rIns="99000" tIns="54000" bIns="54000">
            <a:noAutofit/>
          </a:bodyPr>
          <a:p>
            <a:r>
              <a:rPr b="0" lang="en-US" sz="1600" spc="-1" strike="noStrike">
                <a:latin typeface="Arial"/>
              </a:rPr>
              <a:t>C++ code to access metadata:</a:t>
            </a:r>
            <a:endParaRPr b="0" lang="en-US" sz="1600" spc="-1" strike="noStrike">
              <a:latin typeface="Arial"/>
            </a:endParaRPr>
          </a:p>
          <a:p>
            <a:endParaRPr b="0" lang="en-US" sz="1600" spc="-1" strike="noStrike">
              <a:latin typeface="Arial"/>
            </a:endParaRPr>
          </a:p>
          <a:p>
            <a:r>
              <a:rPr b="0" lang="en-US" sz="1600" spc="-1" strike="noStrike">
                <a:latin typeface="Arial"/>
              </a:rPr>
              <a:t>podio::EventStore store;</a:t>
            </a:r>
            <a:endParaRPr b="0" lang="en-US" sz="1600" spc="-1" strike="noStrike">
              <a:latin typeface="Arial"/>
            </a:endParaRPr>
          </a:p>
          <a:p>
            <a:r>
              <a:rPr b="0" lang="en-US" sz="1600" spc="-1" strike="noStrike">
                <a:latin typeface="Arial"/>
              </a:rPr>
              <a:t>auto&amp; MD = store.getEventMetaData() ;</a:t>
            </a:r>
            <a:endParaRPr b="0" lang="en-US" sz="1600" spc="-1" strike="noStrike">
              <a:latin typeface="Arial"/>
            </a:endParaRPr>
          </a:p>
          <a:p>
            <a:r>
              <a:rPr b="0" lang="en-US" sz="1600" spc="-1" strike="noStrike">
                <a:latin typeface="Arial"/>
              </a:rPr>
              <a:t>float lumi = MD.getFloatVal( "lumi_ee" ) ;</a:t>
            </a:r>
            <a:endParaRPr b="0" lang="en-US" sz="1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extShape 1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pic>
        <p:nvPicPr>
          <p:cNvPr id="116" name="" descr=""/>
          <p:cNvPicPr/>
          <p:nvPr/>
        </p:nvPicPr>
        <p:blipFill>
          <a:blip r:embed="rId1"/>
          <a:stretch/>
        </p:blipFill>
        <p:spPr>
          <a:xfrm>
            <a:off x="16920" y="762480"/>
            <a:ext cx="10079640" cy="4255920"/>
          </a:xfrm>
          <a:prstGeom prst="rect">
            <a:avLst/>
          </a:prstGeom>
          <a:ln>
            <a:noFill/>
          </a:ln>
        </p:spPr>
      </p:pic>
      <p:sp>
        <p:nvSpPr>
          <p:cNvPr id="117" name="CustomShape 2"/>
          <p:cNvSpPr/>
          <p:nvPr/>
        </p:nvSpPr>
        <p:spPr>
          <a:xfrm>
            <a:off x="0" y="91440"/>
            <a:ext cx="10080000" cy="457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729fcf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8" name="CustomShape 3"/>
          <p:cNvSpPr/>
          <p:nvPr/>
        </p:nvSpPr>
        <p:spPr>
          <a:xfrm>
            <a:off x="0" y="5394960"/>
            <a:ext cx="10080000" cy="2743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r>
              <a:rPr b="0" lang="en-US" sz="1200" spc="-1" strike="noStrike">
                <a:latin typeface="Arial"/>
              </a:rPr>
              <a:t>15.08.2022              Extending GUINEA-PIG with EDM4hep output                                                         </a:t>
            </a:r>
            <a:r>
              <a:rPr b="0" i="1" lang="en-US" sz="1200" spc="-1" strike="noStrike">
                <a:latin typeface="Arial"/>
              </a:rPr>
              <a:t>Kalina Stoimenova </a:t>
            </a:r>
            <a:r>
              <a:rPr b="0" i="1" lang="en-US" sz="1500" spc="-1" strike="noStrike">
                <a:latin typeface="Arial"/>
              </a:rPr>
              <a:t>                            </a:t>
            </a:r>
            <a:r>
              <a:rPr b="1" i="1" lang="en-US" sz="1500" spc="-1" strike="noStrike">
                <a:solidFill>
                  <a:srgbClr val="ffffff"/>
                </a:solidFill>
                <a:latin typeface="Arial"/>
              </a:rPr>
              <a:t>11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119" name="TextShape 4"/>
          <p:cNvSpPr txBox="1"/>
          <p:nvPr/>
        </p:nvSpPr>
        <p:spPr>
          <a:xfrm>
            <a:off x="-65880" y="91440"/>
            <a:ext cx="9941400" cy="414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1" lang="en-US" sz="2600" spc="-1" strike="noStrike">
                <a:latin typeface="Arial"/>
              </a:rPr>
              <a:t>Example of the EDM4hep output in the ROOT Object browser</a:t>
            </a:r>
            <a:endParaRPr b="0" lang="en-US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TextShape 1"/>
          <p:cNvSpPr txBox="1"/>
          <p:nvPr/>
        </p:nvSpPr>
        <p:spPr>
          <a:xfrm>
            <a:off x="504000" y="894600"/>
            <a:ext cx="9071640" cy="3702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37000"/>
          </a:bodyPr>
          <a:p>
            <a:pPr marL="432000" indent="-324000">
              <a:spcBef>
                <a:spcPts val="1417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r>
              <a:rPr b="1" lang="en-US" sz="3200" spc="-1" strike="noStrike">
                <a:latin typeface="Arial"/>
              </a:rPr>
              <a:t>Beam background studies are needed for the development of every new detector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The GUINEA-PIG software is a tool to simulate the secondary particles, produced in beam-beam interactions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A new EDM4hep output was developed for GUINEA-PIG, with the aim to make it easier to use in the Key4hep framework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All output (general information, primary and secondary particles) is stored in a single ROOT file</a:t>
            </a:r>
            <a:endParaRPr b="0" lang="en-US" sz="2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Using the new output is made build-time and run-time optional</a:t>
            </a:r>
            <a:endParaRPr b="0" lang="en-US" sz="28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  <a:hlinkClick r:id="rId1"/>
              </a:rPr>
              <a:t>https://gitlab.cern.ch/clic-software/guinea-pig/-/merge_requests/3/</a:t>
            </a:r>
            <a:r>
              <a:rPr b="0" lang="en-US" sz="3200" spc="-1" strike="noStrike">
                <a:latin typeface="Arial"/>
              </a:rPr>
              <a:t> 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121" name="CustomShape 2"/>
          <p:cNvSpPr/>
          <p:nvPr/>
        </p:nvSpPr>
        <p:spPr>
          <a:xfrm>
            <a:off x="0" y="5394960"/>
            <a:ext cx="10080000" cy="2743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r>
              <a:rPr b="0" lang="en-US" sz="1200" spc="-1" strike="noStrike">
                <a:latin typeface="Arial"/>
              </a:rPr>
              <a:t>15.08.2022              Extending GUINEA-PIG with EDM4hep output                                                         </a:t>
            </a:r>
            <a:r>
              <a:rPr b="0" i="1" lang="en-US" sz="1200" spc="-1" strike="noStrike">
                <a:latin typeface="Arial"/>
              </a:rPr>
              <a:t>Kalina Stoimenova </a:t>
            </a:r>
            <a:r>
              <a:rPr b="0" i="1" lang="en-US" sz="1500" spc="-1" strike="noStrike">
                <a:latin typeface="Arial"/>
              </a:rPr>
              <a:t>                            </a:t>
            </a:r>
            <a:r>
              <a:rPr b="1" i="1" lang="en-US" sz="1500" spc="-1" strike="noStrike">
                <a:solidFill>
                  <a:srgbClr val="ffffff"/>
                </a:solidFill>
                <a:latin typeface="Arial"/>
              </a:rPr>
              <a:t>12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122" name="TextShape 3"/>
          <p:cNvSpPr txBox="1"/>
          <p:nvPr/>
        </p:nvSpPr>
        <p:spPr>
          <a:xfrm>
            <a:off x="0" y="-144000"/>
            <a:ext cx="3153600" cy="1250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1" lang="en-US" sz="3600" spc="-1" strike="noStrike">
                <a:latin typeface="Arial"/>
              </a:rPr>
              <a:t>Summary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123" name="TextShape 4"/>
          <p:cNvSpPr txBox="1"/>
          <p:nvPr/>
        </p:nvSpPr>
        <p:spPr>
          <a:xfrm>
            <a:off x="2194560" y="4353120"/>
            <a:ext cx="7589520" cy="1250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1" lang="en-US" sz="3600" spc="-1" strike="noStrike">
                <a:latin typeface="Arial"/>
              </a:rPr>
              <a:t>Thank you for your attention!</a:t>
            </a:r>
            <a:endParaRPr b="0" lang="en-US" sz="3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CustomShape 1"/>
          <p:cNvSpPr/>
          <p:nvPr/>
        </p:nvSpPr>
        <p:spPr>
          <a:xfrm>
            <a:off x="0" y="91440"/>
            <a:ext cx="10080000" cy="201168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729fcf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5" name="TextShape 2"/>
          <p:cNvSpPr txBox="1"/>
          <p:nvPr/>
        </p:nvSpPr>
        <p:spPr>
          <a:xfrm>
            <a:off x="504000" y="101808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Backup slides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26" name="TextShape 3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" descr=""/>
          <p:cNvPicPr/>
          <p:nvPr/>
        </p:nvPicPr>
        <p:blipFill>
          <a:blip r:embed="rId1"/>
          <a:stretch/>
        </p:blipFill>
        <p:spPr>
          <a:xfrm>
            <a:off x="274320" y="1227600"/>
            <a:ext cx="4568040" cy="1424160"/>
          </a:xfrm>
          <a:prstGeom prst="rect">
            <a:avLst/>
          </a:prstGeom>
          <a:ln>
            <a:noFill/>
          </a:ln>
        </p:spPr>
      </p:pic>
      <p:sp>
        <p:nvSpPr>
          <p:cNvPr id="128" name="CustomShape 1"/>
          <p:cNvSpPr/>
          <p:nvPr/>
        </p:nvSpPr>
        <p:spPr>
          <a:xfrm>
            <a:off x="365760" y="770400"/>
            <a:ext cx="4389120" cy="1828800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29" name="TextShape 2"/>
          <p:cNvSpPr txBox="1"/>
          <p:nvPr/>
        </p:nvSpPr>
        <p:spPr>
          <a:xfrm>
            <a:off x="365400" y="845280"/>
            <a:ext cx="4846320" cy="657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2000" spc="-1" strike="noStrike">
                <a:latin typeface="Arial"/>
                <a:ea typeface="Arial"/>
              </a:rPr>
              <a:t>Incoherent pair creation 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30" name="CustomShape 3"/>
          <p:cNvSpPr/>
          <p:nvPr/>
        </p:nvSpPr>
        <p:spPr>
          <a:xfrm>
            <a:off x="0" y="91440"/>
            <a:ext cx="10080000" cy="457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729fcf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1" name="TextShape 4"/>
          <p:cNvSpPr txBox="1"/>
          <p:nvPr/>
        </p:nvSpPr>
        <p:spPr>
          <a:xfrm>
            <a:off x="46800" y="-28800"/>
            <a:ext cx="8182800" cy="688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1" lang="en-US" sz="2600" spc="-1" strike="noStrike">
                <a:latin typeface="Arial"/>
              </a:rPr>
              <a:t>Pair creation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32" name="TextShape 5"/>
          <p:cNvSpPr txBox="1"/>
          <p:nvPr/>
        </p:nvSpPr>
        <p:spPr>
          <a:xfrm>
            <a:off x="-16560" y="5327640"/>
            <a:ext cx="5320080" cy="3193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700" spc="-1" strike="noStrike">
                <a:latin typeface="Arial"/>
              </a:rPr>
              <a:t>Esberg, J. &amp; Uggerhøj, U. I &amp; Dalena, Barbara &amp; Schulte, Daniel. (2014). Strong field processes in beam-beam interactions at the Compact Linear Collider. Physical Review Special Topics - Accelerators and Beams. 17. 10.1103/PhysRevSTAB.17.051003. </a:t>
            </a:r>
            <a:endParaRPr b="0" lang="en-US" sz="700" spc="-1" strike="noStrike">
              <a:latin typeface="Arial"/>
            </a:endParaRPr>
          </a:p>
        </p:txBody>
      </p:sp>
      <p:pic>
        <p:nvPicPr>
          <p:cNvPr id="133" name="" descr=""/>
          <p:cNvPicPr/>
          <p:nvPr/>
        </p:nvPicPr>
        <p:blipFill>
          <a:blip r:embed="rId2"/>
          <a:stretch/>
        </p:blipFill>
        <p:spPr>
          <a:xfrm>
            <a:off x="753840" y="3339720"/>
            <a:ext cx="3657600" cy="1851480"/>
          </a:xfrm>
          <a:prstGeom prst="rect">
            <a:avLst/>
          </a:prstGeom>
          <a:ln>
            <a:noFill/>
          </a:ln>
        </p:spPr>
      </p:pic>
      <p:sp>
        <p:nvSpPr>
          <p:cNvPr id="134" name="CustomShape 6"/>
          <p:cNvSpPr/>
          <p:nvPr/>
        </p:nvSpPr>
        <p:spPr>
          <a:xfrm>
            <a:off x="365760" y="2926080"/>
            <a:ext cx="4389120" cy="2377440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35" name="TextShape 7"/>
          <p:cNvSpPr txBox="1"/>
          <p:nvPr/>
        </p:nvSpPr>
        <p:spPr>
          <a:xfrm>
            <a:off x="365400" y="2969640"/>
            <a:ext cx="4115160" cy="657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2000" spc="-1" strike="noStrike">
                <a:latin typeface="Arial"/>
                <a:ea typeface="Arial"/>
              </a:rPr>
              <a:t>Trident process </a:t>
            </a:r>
            <a:endParaRPr b="0" lang="en-US" sz="2000" spc="-1" strike="noStrike">
              <a:latin typeface="Arial"/>
            </a:endParaRPr>
          </a:p>
        </p:txBody>
      </p:sp>
      <p:grpSp>
        <p:nvGrpSpPr>
          <p:cNvPr id="136" name="Group 8"/>
          <p:cNvGrpSpPr/>
          <p:nvPr/>
        </p:nvGrpSpPr>
        <p:grpSpPr>
          <a:xfrm>
            <a:off x="5866560" y="1166400"/>
            <a:ext cx="3216240" cy="1815120"/>
            <a:chOff x="5866560" y="1166400"/>
            <a:chExt cx="3216240" cy="1815120"/>
          </a:xfrm>
        </p:grpSpPr>
        <p:pic>
          <p:nvPicPr>
            <p:cNvPr id="137" name="" descr=""/>
            <p:cNvPicPr/>
            <p:nvPr/>
          </p:nvPicPr>
          <p:blipFill>
            <a:blip r:embed="rId3"/>
            <a:stretch/>
          </p:blipFill>
          <p:spPr>
            <a:xfrm>
              <a:off x="5866560" y="1166400"/>
              <a:ext cx="3216240" cy="1815120"/>
            </a:xfrm>
            <a:prstGeom prst="rect">
              <a:avLst/>
            </a:prstGeom>
            <a:ln>
              <a:noFill/>
            </a:ln>
          </p:spPr>
        </p:pic>
        <p:sp>
          <p:nvSpPr>
            <p:cNvPr id="138" name="CustomShape 9"/>
            <p:cNvSpPr/>
            <p:nvPr/>
          </p:nvSpPr>
          <p:spPr>
            <a:xfrm>
              <a:off x="6689520" y="1166400"/>
              <a:ext cx="365760" cy="71784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139" name="TextShape 10"/>
          <p:cNvSpPr txBox="1"/>
          <p:nvPr/>
        </p:nvSpPr>
        <p:spPr>
          <a:xfrm>
            <a:off x="5254560" y="820080"/>
            <a:ext cx="4846320" cy="657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2000" spc="-1" strike="noStrike">
                <a:latin typeface="Arial"/>
                <a:ea typeface="Arial"/>
              </a:rPr>
              <a:t>Coherent pair creation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40" name="CustomShape 11"/>
          <p:cNvSpPr/>
          <p:nvPr/>
        </p:nvSpPr>
        <p:spPr>
          <a:xfrm>
            <a:off x="5225760" y="766080"/>
            <a:ext cx="4389120" cy="2377440"/>
          </a:xfrm>
          <a:prstGeom prst="rect">
            <a:avLst/>
          </a:prstGeom>
          <a:noFill/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141" name="TextShape 12"/>
          <p:cNvSpPr txBox="1"/>
          <p:nvPr/>
        </p:nvSpPr>
        <p:spPr>
          <a:xfrm>
            <a:off x="5140080" y="3128400"/>
            <a:ext cx="10231560" cy="602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700" spc="-1" strike="noStrike">
                <a:latin typeface="Arial"/>
              </a:rPr>
              <a:t>https://indico.cern.ch/event/632420/contributions/2557423/attachments/1458049/2251143/GUINEA-PIG.pdf</a:t>
            </a:r>
            <a:endParaRPr b="0" lang="en-US" sz="700" spc="-1" strike="noStrike">
              <a:latin typeface="Arial"/>
            </a:endParaRPr>
          </a:p>
        </p:txBody>
      </p:sp>
      <p:sp>
        <p:nvSpPr>
          <p:cNvPr id="142" name="TextShape 13"/>
          <p:cNvSpPr txBox="1"/>
          <p:nvPr/>
        </p:nvSpPr>
        <p:spPr>
          <a:xfrm>
            <a:off x="294840" y="2579400"/>
            <a:ext cx="6654600" cy="346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700" spc="-1" strike="noStrike">
                <a:latin typeface="Arial"/>
              </a:rPr>
              <a:t>http://ific.uv.es/~vos/ilc/ilcFastForward/MachineBackground.html</a:t>
            </a:r>
            <a:endParaRPr b="0" lang="en-US" sz="7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CustomShape 1"/>
          <p:cNvSpPr/>
          <p:nvPr/>
        </p:nvSpPr>
        <p:spPr>
          <a:xfrm>
            <a:off x="0" y="91440"/>
            <a:ext cx="9966960" cy="457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729fcf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4" name="TextShape 2"/>
          <p:cNvSpPr txBox="1"/>
          <p:nvPr/>
        </p:nvSpPr>
        <p:spPr>
          <a:xfrm>
            <a:off x="274320" y="914400"/>
            <a:ext cx="4682520" cy="40233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37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Input data file: accelerator and simulation parameters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Accelerator: number of particles per bunch, particle energy in GeV, charge, energy distribution, beam dimensions etc.</a:t>
            </a:r>
            <a:endParaRPr b="0" lang="en-US" sz="2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Computational parameters: grid dimensions, methods for calculation etc.</a:t>
            </a:r>
            <a:endParaRPr b="0" lang="en-US" sz="2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Flags</a:t>
            </a:r>
            <a:endParaRPr b="0" lang="en-US" sz="28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Optional electron and positron distribution input files 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145" name="" descr=""/>
          <p:cNvPicPr/>
          <p:nvPr/>
        </p:nvPicPr>
        <p:blipFill>
          <a:blip r:embed="rId1"/>
          <a:stretch/>
        </p:blipFill>
        <p:spPr>
          <a:xfrm>
            <a:off x="5760720" y="55800"/>
            <a:ext cx="4297680" cy="5292360"/>
          </a:xfrm>
          <a:prstGeom prst="rect">
            <a:avLst/>
          </a:prstGeom>
          <a:ln>
            <a:noFill/>
          </a:ln>
        </p:spPr>
      </p:pic>
      <p:sp>
        <p:nvSpPr>
          <p:cNvPr id="146" name="CustomShape 3"/>
          <p:cNvSpPr/>
          <p:nvPr/>
        </p:nvSpPr>
        <p:spPr>
          <a:xfrm>
            <a:off x="0" y="5394960"/>
            <a:ext cx="10080000" cy="2743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r>
              <a:rPr b="0" lang="en-US" sz="1200" spc="-1" strike="noStrike">
                <a:latin typeface="Arial"/>
              </a:rPr>
              <a:t>15.08.2022          </a:t>
            </a:r>
            <a:r>
              <a:rPr b="0" lang="en-US" sz="1200" spc="-1" strike="noStrike">
                <a:latin typeface="Arial"/>
              </a:rPr>
              <a:t>    Extending </a:t>
            </a:r>
            <a:r>
              <a:rPr b="0" lang="en-US" sz="1200" spc="-1" strike="noStrike">
                <a:latin typeface="Arial"/>
              </a:rPr>
              <a:t>GUINEA-PIG </a:t>
            </a:r>
            <a:r>
              <a:rPr b="0" lang="en-US" sz="1200" spc="-1" strike="noStrike">
                <a:latin typeface="Arial"/>
              </a:rPr>
              <a:t>with EDM4hep </a:t>
            </a:r>
            <a:r>
              <a:rPr b="0" lang="en-US" sz="1200" spc="-1" strike="noStrike">
                <a:latin typeface="Arial"/>
              </a:rPr>
              <a:t>output                   </a:t>
            </a:r>
            <a:r>
              <a:rPr b="0" lang="en-US" sz="1200" spc="-1" strike="noStrike">
                <a:latin typeface="Arial"/>
              </a:rPr>
              <a:t>                              </a:t>
            </a:r>
            <a:r>
              <a:rPr b="0" lang="en-US" sz="1200" spc="-1" strike="noStrike">
                <a:latin typeface="Arial"/>
              </a:rPr>
              <a:t>        </a:t>
            </a:r>
            <a:r>
              <a:rPr b="0" i="1" lang="en-US" sz="1200" spc="-1" strike="noStrike">
                <a:latin typeface="Arial"/>
              </a:rPr>
              <a:t>Kalina </a:t>
            </a:r>
            <a:r>
              <a:rPr b="0" i="1" lang="en-US" sz="1200" spc="-1" strike="noStrike">
                <a:latin typeface="Arial"/>
              </a:rPr>
              <a:t>Stoimenova </a:t>
            </a:r>
            <a:r>
              <a:rPr b="0" i="1" lang="en-US" sz="1500" spc="-1" strike="noStrike">
                <a:latin typeface="Arial"/>
              </a:rPr>
              <a:t>      </a:t>
            </a:r>
            <a:r>
              <a:rPr b="0" i="1" lang="en-US" sz="1500" spc="-1" strike="noStrike">
                <a:latin typeface="Arial"/>
              </a:rPr>
              <a:t>                    </a:t>
            </a:r>
            <a:r>
              <a:rPr b="0" i="1" lang="en-US" sz="1500" spc="-1" strike="noStrike">
                <a:latin typeface="Arial"/>
              </a:rPr>
              <a:t>   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147" name="TextShape 4"/>
          <p:cNvSpPr txBox="1"/>
          <p:nvPr/>
        </p:nvSpPr>
        <p:spPr>
          <a:xfrm>
            <a:off x="208440" y="-16560"/>
            <a:ext cx="5003640" cy="640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r>
              <a:rPr b="1" lang="en-US" sz="2600" spc="-1" strike="noStrike">
                <a:latin typeface="Arial"/>
              </a:rPr>
              <a:t>GUINEA-PIG standard input</a:t>
            </a:r>
            <a:endParaRPr b="0" lang="en-US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extShape 1"/>
          <p:cNvSpPr txBox="1"/>
          <p:nvPr/>
        </p:nvSpPr>
        <p:spPr>
          <a:xfrm>
            <a:off x="504000" y="226080"/>
            <a:ext cx="269640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1" lang="en-US" sz="4400" spc="-1" strike="noStrike">
                <a:latin typeface="Arial"/>
              </a:rPr>
              <a:t>Ove</a:t>
            </a:r>
            <a:r>
              <a:rPr b="1" lang="en-US" sz="4400" spc="-1" strike="noStrike">
                <a:latin typeface="Arial"/>
              </a:rPr>
              <a:t>rvie</a:t>
            </a:r>
            <a:r>
              <a:rPr b="1" lang="en-US" sz="4400" spc="-1" strike="noStrike">
                <a:latin typeface="Arial"/>
              </a:rPr>
              <a:t>w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45" name="TextShape 2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6495ed"/>
              </a:buClr>
              <a:buSzPct val="45000"/>
              <a:buFont typeface="Wingdings" charset="2"/>
              <a:buChar char=""/>
            </a:pPr>
            <a:r>
              <a:rPr b="0" lang="en-US" sz="2600" spc="-1" strike="noStrike">
                <a:latin typeface="Arial"/>
              </a:rPr>
              <a:t>Formation of beam background</a:t>
            </a:r>
            <a:endParaRPr b="0" lang="en-US" sz="26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6495ed"/>
              </a:buClr>
              <a:buSzPct val="45000"/>
              <a:buFont typeface="Wingdings" charset="2"/>
              <a:buChar char=""/>
            </a:pPr>
            <a:r>
              <a:rPr b="0" lang="en-US" sz="2600" spc="-1" strike="noStrike">
                <a:latin typeface="Arial"/>
              </a:rPr>
              <a:t>The GUINEA-PIG software: simulations, standard input and output</a:t>
            </a:r>
            <a:endParaRPr b="0" lang="en-US" sz="26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6495ed"/>
              </a:buClr>
              <a:buSzPct val="45000"/>
              <a:buFont typeface="Wingdings" charset="2"/>
              <a:buChar char=""/>
            </a:pPr>
            <a:r>
              <a:rPr b="0" lang="en-US" sz="2600" spc="-1" strike="noStrike">
                <a:latin typeface="Arial"/>
              </a:rPr>
              <a:t>EDM4hep</a:t>
            </a:r>
            <a:endParaRPr b="0" lang="en-US" sz="26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6495ed"/>
              </a:buClr>
              <a:buSzPct val="45000"/>
              <a:buFont typeface="Wingdings" charset="2"/>
              <a:buChar char=""/>
            </a:pPr>
            <a:r>
              <a:rPr b="0" lang="en-US" sz="2600" spc="-1" strike="noStrike">
                <a:latin typeface="Arial"/>
              </a:rPr>
              <a:t>Developing the new output interface</a:t>
            </a:r>
            <a:endParaRPr b="0" lang="en-US" sz="26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6495ed"/>
              </a:buClr>
              <a:buSzPct val="45000"/>
              <a:buFont typeface="Wingdings" charset="2"/>
              <a:buChar char=""/>
            </a:pPr>
            <a:r>
              <a:rPr b="0" lang="en-US" sz="2600" spc="-1" strike="noStrike">
                <a:latin typeface="Arial"/>
              </a:rPr>
              <a:t>Main features of the GUINEA-PIG EDM4hep output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46" name="CustomShape 3"/>
          <p:cNvSpPr/>
          <p:nvPr/>
        </p:nvSpPr>
        <p:spPr>
          <a:xfrm>
            <a:off x="0" y="5394960"/>
            <a:ext cx="10080000" cy="2743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r>
              <a:rPr b="0" lang="en-US" sz="1200" spc="-1" strike="noStrike">
                <a:latin typeface="Arial"/>
              </a:rPr>
              <a:t>15.08.2022              Extending GUINEA-PIG with EDM4hep output                                                         </a:t>
            </a:r>
            <a:r>
              <a:rPr b="0" i="1" lang="en-US" sz="1200" spc="-1" strike="noStrike">
                <a:latin typeface="Arial"/>
              </a:rPr>
              <a:t>Kalina Stoimenova </a:t>
            </a:r>
            <a:r>
              <a:rPr b="0" i="1" lang="en-US" sz="1500" spc="-1" strike="noStrike">
                <a:latin typeface="Arial"/>
              </a:rPr>
              <a:t>                             </a:t>
            </a:r>
            <a:r>
              <a:rPr b="1" i="1" lang="en-US" sz="1500" spc="-1" strike="noStrike">
                <a:solidFill>
                  <a:srgbClr val="ffffff"/>
                </a:solidFill>
                <a:latin typeface="Arial"/>
              </a:rPr>
              <a:t>2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CustomShape 1"/>
          <p:cNvSpPr/>
          <p:nvPr/>
        </p:nvSpPr>
        <p:spPr>
          <a:xfrm>
            <a:off x="0" y="91440"/>
            <a:ext cx="10080000" cy="457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729fcf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8" name="TextShape 2"/>
          <p:cNvSpPr txBox="1"/>
          <p:nvPr/>
        </p:nvSpPr>
        <p:spPr>
          <a:xfrm>
            <a:off x="180000" y="82080"/>
            <a:ext cx="9071640" cy="505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r>
              <a:rPr b="1" lang="en-US" sz="2600" spc="-1" strike="noStrike">
                <a:latin typeface="Arial"/>
              </a:rPr>
              <a:t>Beams</a:t>
            </a:r>
            <a:r>
              <a:rPr b="1" lang="en-US" sz="2600" spc="-1" strike="noStrike">
                <a:latin typeface="Arial"/>
              </a:rPr>
              <a:t>trahlun</a:t>
            </a:r>
            <a:r>
              <a:rPr b="1" lang="en-US" sz="2600" spc="-1" strike="noStrike">
                <a:latin typeface="Arial"/>
              </a:rPr>
              <a:t>g and </a:t>
            </a:r>
            <a:r>
              <a:rPr b="1" lang="en-US" sz="2600" spc="-1" strike="noStrike">
                <a:latin typeface="Arial"/>
              </a:rPr>
              <a:t>beam </a:t>
            </a:r>
            <a:r>
              <a:rPr b="1" lang="en-US" sz="2600" spc="-1" strike="noStrike">
                <a:latin typeface="Arial"/>
              </a:rPr>
              <a:t>backgr</a:t>
            </a:r>
            <a:r>
              <a:rPr b="1" lang="en-US" sz="2600" spc="-1" strike="noStrike">
                <a:latin typeface="Arial"/>
              </a:rPr>
              <a:t>ound </a:t>
            </a:r>
            <a:r>
              <a:rPr b="1" lang="en-US" sz="2600" spc="-1" strike="noStrike">
                <a:latin typeface="Arial"/>
              </a:rPr>
              <a:t>formati</a:t>
            </a:r>
            <a:r>
              <a:rPr b="1" lang="en-US" sz="2600" spc="-1" strike="noStrike">
                <a:latin typeface="Arial"/>
              </a:rPr>
              <a:t>on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49" name="CustomShape 3"/>
          <p:cNvSpPr/>
          <p:nvPr/>
        </p:nvSpPr>
        <p:spPr>
          <a:xfrm>
            <a:off x="160560" y="4032360"/>
            <a:ext cx="1741320" cy="76572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0" name="CustomShape 4"/>
          <p:cNvSpPr/>
          <p:nvPr/>
        </p:nvSpPr>
        <p:spPr>
          <a:xfrm>
            <a:off x="1275120" y="4032360"/>
            <a:ext cx="975240" cy="340200"/>
          </a:xfrm>
          <a:custGeom>
            <a:avLst/>
            <a:gdLst/>
            <a:ahLst/>
            <a:rect l="0" t="0" r="r" b="b"/>
            <a:pathLst>
              <a:path w="2605" h="646">
                <a:moveTo>
                  <a:pt x="2268" y="529"/>
                </a:moveTo>
                <a:lnTo>
                  <a:pt x="2274" y="505"/>
                </a:lnTo>
                <a:lnTo>
                  <a:pt x="2277" y="481"/>
                </a:lnTo>
                <a:lnTo>
                  <a:pt x="2276" y="457"/>
                </a:lnTo>
                <a:lnTo>
                  <a:pt x="2272" y="433"/>
                </a:lnTo>
                <a:lnTo>
                  <a:pt x="2264" y="409"/>
                </a:lnTo>
                <a:lnTo>
                  <a:pt x="2253" y="385"/>
                </a:lnTo>
                <a:lnTo>
                  <a:pt x="2239" y="362"/>
                </a:lnTo>
                <a:lnTo>
                  <a:pt x="2221" y="338"/>
                </a:lnTo>
                <a:lnTo>
                  <a:pt x="2200" y="316"/>
                </a:lnTo>
                <a:lnTo>
                  <a:pt x="2175" y="293"/>
                </a:lnTo>
                <a:lnTo>
                  <a:pt x="2147" y="271"/>
                </a:lnTo>
                <a:lnTo>
                  <a:pt x="2117" y="250"/>
                </a:lnTo>
                <a:lnTo>
                  <a:pt x="2083" y="229"/>
                </a:lnTo>
                <a:lnTo>
                  <a:pt x="2046" y="209"/>
                </a:lnTo>
                <a:lnTo>
                  <a:pt x="2006" y="189"/>
                </a:lnTo>
                <a:lnTo>
                  <a:pt x="1963" y="170"/>
                </a:lnTo>
                <a:lnTo>
                  <a:pt x="1918" y="152"/>
                </a:lnTo>
                <a:lnTo>
                  <a:pt x="1870" y="135"/>
                </a:lnTo>
                <a:lnTo>
                  <a:pt x="1819" y="119"/>
                </a:lnTo>
                <a:lnTo>
                  <a:pt x="1767" y="103"/>
                </a:lnTo>
                <a:lnTo>
                  <a:pt x="1712" y="89"/>
                </a:lnTo>
                <a:lnTo>
                  <a:pt x="1655" y="75"/>
                </a:lnTo>
                <a:lnTo>
                  <a:pt x="1596" y="63"/>
                </a:lnTo>
                <a:lnTo>
                  <a:pt x="1536" y="51"/>
                </a:lnTo>
                <a:lnTo>
                  <a:pt x="1473" y="41"/>
                </a:lnTo>
                <a:lnTo>
                  <a:pt x="1410" y="32"/>
                </a:lnTo>
                <a:lnTo>
                  <a:pt x="1345" y="24"/>
                </a:lnTo>
                <a:lnTo>
                  <a:pt x="1279" y="17"/>
                </a:lnTo>
                <a:lnTo>
                  <a:pt x="1213" y="11"/>
                </a:lnTo>
                <a:lnTo>
                  <a:pt x="1145" y="6"/>
                </a:lnTo>
                <a:lnTo>
                  <a:pt x="1077" y="3"/>
                </a:lnTo>
                <a:lnTo>
                  <a:pt x="1008" y="1"/>
                </a:lnTo>
                <a:lnTo>
                  <a:pt x="940" y="0"/>
                </a:lnTo>
                <a:lnTo>
                  <a:pt x="871" y="0"/>
                </a:lnTo>
                <a:lnTo>
                  <a:pt x="802" y="2"/>
                </a:lnTo>
                <a:lnTo>
                  <a:pt x="734" y="5"/>
                </a:lnTo>
                <a:lnTo>
                  <a:pt x="666" y="9"/>
                </a:lnTo>
                <a:lnTo>
                  <a:pt x="599" y="14"/>
                </a:lnTo>
                <a:lnTo>
                  <a:pt x="532" y="20"/>
                </a:lnTo>
                <a:lnTo>
                  <a:pt x="467" y="27"/>
                </a:lnTo>
                <a:lnTo>
                  <a:pt x="403" y="36"/>
                </a:lnTo>
                <a:lnTo>
                  <a:pt x="340" y="46"/>
                </a:lnTo>
                <a:lnTo>
                  <a:pt x="279" y="57"/>
                </a:lnTo>
                <a:lnTo>
                  <a:pt x="219" y="69"/>
                </a:lnTo>
                <a:lnTo>
                  <a:pt x="161" y="82"/>
                </a:lnTo>
                <a:lnTo>
                  <a:pt x="105" y="96"/>
                </a:lnTo>
                <a:lnTo>
                  <a:pt x="51" y="111"/>
                </a:lnTo>
                <a:lnTo>
                  <a:pt x="0" y="126"/>
                </a:lnTo>
                <a:lnTo>
                  <a:pt x="0" y="126"/>
                </a:lnTo>
                <a:lnTo>
                  <a:pt x="52" y="111"/>
                </a:lnTo>
                <a:lnTo>
                  <a:pt x="105" y="96"/>
                </a:lnTo>
                <a:lnTo>
                  <a:pt x="161" y="82"/>
                </a:lnTo>
                <a:lnTo>
                  <a:pt x="219" y="69"/>
                </a:lnTo>
                <a:lnTo>
                  <a:pt x="279" y="57"/>
                </a:lnTo>
                <a:lnTo>
                  <a:pt x="340" y="46"/>
                </a:lnTo>
                <a:lnTo>
                  <a:pt x="403" y="36"/>
                </a:lnTo>
                <a:lnTo>
                  <a:pt x="467" y="27"/>
                </a:lnTo>
                <a:lnTo>
                  <a:pt x="532" y="20"/>
                </a:lnTo>
                <a:lnTo>
                  <a:pt x="599" y="14"/>
                </a:lnTo>
                <a:lnTo>
                  <a:pt x="666" y="9"/>
                </a:lnTo>
                <a:lnTo>
                  <a:pt x="734" y="5"/>
                </a:lnTo>
                <a:lnTo>
                  <a:pt x="802" y="2"/>
                </a:lnTo>
                <a:lnTo>
                  <a:pt x="871" y="0"/>
                </a:lnTo>
                <a:lnTo>
                  <a:pt x="939" y="0"/>
                </a:lnTo>
                <a:lnTo>
                  <a:pt x="1008" y="1"/>
                </a:lnTo>
                <a:lnTo>
                  <a:pt x="1077" y="3"/>
                </a:lnTo>
                <a:lnTo>
                  <a:pt x="1145" y="6"/>
                </a:lnTo>
                <a:lnTo>
                  <a:pt x="1212" y="11"/>
                </a:lnTo>
                <a:lnTo>
                  <a:pt x="1279" y="17"/>
                </a:lnTo>
                <a:lnTo>
                  <a:pt x="1345" y="24"/>
                </a:lnTo>
                <a:lnTo>
                  <a:pt x="1410" y="32"/>
                </a:lnTo>
                <a:lnTo>
                  <a:pt x="1473" y="41"/>
                </a:lnTo>
                <a:lnTo>
                  <a:pt x="1535" y="51"/>
                </a:lnTo>
                <a:lnTo>
                  <a:pt x="1596" y="63"/>
                </a:lnTo>
                <a:lnTo>
                  <a:pt x="1654" y="75"/>
                </a:lnTo>
                <a:lnTo>
                  <a:pt x="1711" y="89"/>
                </a:lnTo>
                <a:lnTo>
                  <a:pt x="1766" y="103"/>
                </a:lnTo>
                <a:lnTo>
                  <a:pt x="1819" y="118"/>
                </a:lnTo>
                <a:lnTo>
                  <a:pt x="1869" y="135"/>
                </a:lnTo>
                <a:lnTo>
                  <a:pt x="1917" y="152"/>
                </a:lnTo>
                <a:lnTo>
                  <a:pt x="1962" y="170"/>
                </a:lnTo>
                <a:lnTo>
                  <a:pt x="2005" y="189"/>
                </a:lnTo>
                <a:lnTo>
                  <a:pt x="2045" y="208"/>
                </a:lnTo>
                <a:lnTo>
                  <a:pt x="2082" y="229"/>
                </a:lnTo>
                <a:lnTo>
                  <a:pt x="2116" y="249"/>
                </a:lnTo>
                <a:lnTo>
                  <a:pt x="2147" y="271"/>
                </a:lnTo>
                <a:lnTo>
                  <a:pt x="2175" y="293"/>
                </a:lnTo>
                <a:lnTo>
                  <a:pt x="2199" y="315"/>
                </a:lnTo>
                <a:lnTo>
                  <a:pt x="2221" y="338"/>
                </a:lnTo>
                <a:lnTo>
                  <a:pt x="2239" y="361"/>
                </a:lnTo>
                <a:lnTo>
                  <a:pt x="2253" y="385"/>
                </a:lnTo>
                <a:lnTo>
                  <a:pt x="2264" y="408"/>
                </a:lnTo>
                <a:lnTo>
                  <a:pt x="2272" y="432"/>
                </a:lnTo>
                <a:lnTo>
                  <a:pt x="2276" y="456"/>
                </a:lnTo>
                <a:lnTo>
                  <a:pt x="2277" y="480"/>
                </a:lnTo>
                <a:lnTo>
                  <a:pt x="2274" y="504"/>
                </a:lnTo>
                <a:lnTo>
                  <a:pt x="2268" y="528"/>
                </a:lnTo>
                <a:lnTo>
                  <a:pt x="2604" y="542"/>
                </a:lnTo>
                <a:lnTo>
                  <a:pt x="2227" y="645"/>
                </a:lnTo>
                <a:lnTo>
                  <a:pt x="1931" y="514"/>
                </a:lnTo>
                <a:lnTo>
                  <a:pt x="2268" y="529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CustomShape 5"/>
          <p:cNvSpPr/>
          <p:nvPr/>
        </p:nvSpPr>
        <p:spPr>
          <a:xfrm>
            <a:off x="1247040" y="4480920"/>
            <a:ext cx="975240" cy="340560"/>
          </a:xfrm>
          <a:custGeom>
            <a:avLst/>
            <a:gdLst/>
            <a:ahLst/>
            <a:rect l="0" t="0" r="r" b="b"/>
            <a:pathLst>
              <a:path w="2605" h="647">
                <a:moveTo>
                  <a:pt x="2268" y="117"/>
                </a:moveTo>
                <a:lnTo>
                  <a:pt x="2274" y="141"/>
                </a:lnTo>
                <a:lnTo>
                  <a:pt x="2277" y="165"/>
                </a:lnTo>
                <a:lnTo>
                  <a:pt x="2276" y="189"/>
                </a:lnTo>
                <a:lnTo>
                  <a:pt x="2272" y="213"/>
                </a:lnTo>
                <a:lnTo>
                  <a:pt x="2264" y="237"/>
                </a:lnTo>
                <a:lnTo>
                  <a:pt x="2253" y="261"/>
                </a:lnTo>
                <a:lnTo>
                  <a:pt x="2239" y="284"/>
                </a:lnTo>
                <a:lnTo>
                  <a:pt x="2221" y="308"/>
                </a:lnTo>
                <a:lnTo>
                  <a:pt x="2200" y="330"/>
                </a:lnTo>
                <a:lnTo>
                  <a:pt x="2175" y="353"/>
                </a:lnTo>
                <a:lnTo>
                  <a:pt x="2147" y="375"/>
                </a:lnTo>
                <a:lnTo>
                  <a:pt x="2117" y="396"/>
                </a:lnTo>
                <a:lnTo>
                  <a:pt x="2083" y="417"/>
                </a:lnTo>
                <a:lnTo>
                  <a:pt x="2046" y="437"/>
                </a:lnTo>
                <a:lnTo>
                  <a:pt x="2006" y="457"/>
                </a:lnTo>
                <a:lnTo>
                  <a:pt x="1963" y="476"/>
                </a:lnTo>
                <a:lnTo>
                  <a:pt x="1918" y="494"/>
                </a:lnTo>
                <a:lnTo>
                  <a:pt x="1870" y="511"/>
                </a:lnTo>
                <a:lnTo>
                  <a:pt x="1819" y="527"/>
                </a:lnTo>
                <a:lnTo>
                  <a:pt x="1767" y="543"/>
                </a:lnTo>
                <a:lnTo>
                  <a:pt x="1712" y="557"/>
                </a:lnTo>
                <a:lnTo>
                  <a:pt x="1655" y="571"/>
                </a:lnTo>
                <a:lnTo>
                  <a:pt x="1596" y="583"/>
                </a:lnTo>
                <a:lnTo>
                  <a:pt x="1536" y="595"/>
                </a:lnTo>
                <a:lnTo>
                  <a:pt x="1473" y="605"/>
                </a:lnTo>
                <a:lnTo>
                  <a:pt x="1410" y="614"/>
                </a:lnTo>
                <a:lnTo>
                  <a:pt x="1345" y="622"/>
                </a:lnTo>
                <a:lnTo>
                  <a:pt x="1279" y="629"/>
                </a:lnTo>
                <a:lnTo>
                  <a:pt x="1213" y="635"/>
                </a:lnTo>
                <a:lnTo>
                  <a:pt x="1145" y="640"/>
                </a:lnTo>
                <a:lnTo>
                  <a:pt x="1077" y="643"/>
                </a:lnTo>
                <a:lnTo>
                  <a:pt x="1008" y="645"/>
                </a:lnTo>
                <a:lnTo>
                  <a:pt x="940" y="646"/>
                </a:lnTo>
                <a:lnTo>
                  <a:pt x="871" y="646"/>
                </a:lnTo>
                <a:lnTo>
                  <a:pt x="802" y="644"/>
                </a:lnTo>
                <a:lnTo>
                  <a:pt x="734" y="641"/>
                </a:lnTo>
                <a:lnTo>
                  <a:pt x="666" y="637"/>
                </a:lnTo>
                <a:lnTo>
                  <a:pt x="599" y="632"/>
                </a:lnTo>
                <a:lnTo>
                  <a:pt x="532" y="626"/>
                </a:lnTo>
                <a:lnTo>
                  <a:pt x="467" y="619"/>
                </a:lnTo>
                <a:lnTo>
                  <a:pt x="403" y="610"/>
                </a:lnTo>
                <a:lnTo>
                  <a:pt x="340" y="600"/>
                </a:lnTo>
                <a:lnTo>
                  <a:pt x="279" y="589"/>
                </a:lnTo>
                <a:lnTo>
                  <a:pt x="219" y="577"/>
                </a:lnTo>
                <a:lnTo>
                  <a:pt x="161" y="564"/>
                </a:lnTo>
                <a:lnTo>
                  <a:pt x="105" y="550"/>
                </a:lnTo>
                <a:lnTo>
                  <a:pt x="51" y="535"/>
                </a:lnTo>
                <a:lnTo>
                  <a:pt x="0" y="520"/>
                </a:lnTo>
                <a:lnTo>
                  <a:pt x="0" y="520"/>
                </a:lnTo>
                <a:lnTo>
                  <a:pt x="52" y="536"/>
                </a:lnTo>
                <a:lnTo>
                  <a:pt x="105" y="550"/>
                </a:lnTo>
                <a:lnTo>
                  <a:pt x="161" y="564"/>
                </a:lnTo>
                <a:lnTo>
                  <a:pt x="219" y="577"/>
                </a:lnTo>
                <a:lnTo>
                  <a:pt x="279" y="589"/>
                </a:lnTo>
                <a:lnTo>
                  <a:pt x="340" y="600"/>
                </a:lnTo>
                <a:lnTo>
                  <a:pt x="403" y="610"/>
                </a:lnTo>
                <a:lnTo>
                  <a:pt x="468" y="619"/>
                </a:lnTo>
                <a:lnTo>
                  <a:pt x="533" y="626"/>
                </a:lnTo>
                <a:lnTo>
                  <a:pt x="599" y="632"/>
                </a:lnTo>
                <a:lnTo>
                  <a:pt x="667" y="638"/>
                </a:lnTo>
                <a:lnTo>
                  <a:pt x="734" y="641"/>
                </a:lnTo>
                <a:lnTo>
                  <a:pt x="803" y="644"/>
                </a:lnTo>
                <a:lnTo>
                  <a:pt x="871" y="646"/>
                </a:lnTo>
                <a:lnTo>
                  <a:pt x="940" y="646"/>
                </a:lnTo>
                <a:lnTo>
                  <a:pt x="1009" y="645"/>
                </a:lnTo>
                <a:lnTo>
                  <a:pt x="1078" y="643"/>
                </a:lnTo>
                <a:lnTo>
                  <a:pt x="1146" y="640"/>
                </a:lnTo>
                <a:lnTo>
                  <a:pt x="1213" y="635"/>
                </a:lnTo>
                <a:lnTo>
                  <a:pt x="1280" y="629"/>
                </a:lnTo>
                <a:lnTo>
                  <a:pt x="1346" y="622"/>
                </a:lnTo>
                <a:lnTo>
                  <a:pt x="1411" y="614"/>
                </a:lnTo>
                <a:lnTo>
                  <a:pt x="1474" y="605"/>
                </a:lnTo>
                <a:lnTo>
                  <a:pt x="1536" y="595"/>
                </a:lnTo>
                <a:lnTo>
                  <a:pt x="1597" y="583"/>
                </a:lnTo>
                <a:lnTo>
                  <a:pt x="1656" y="571"/>
                </a:lnTo>
                <a:lnTo>
                  <a:pt x="1713" y="557"/>
                </a:lnTo>
                <a:lnTo>
                  <a:pt x="1767" y="543"/>
                </a:lnTo>
                <a:lnTo>
                  <a:pt x="1820" y="527"/>
                </a:lnTo>
                <a:lnTo>
                  <a:pt x="1870" y="511"/>
                </a:lnTo>
                <a:lnTo>
                  <a:pt x="1918" y="494"/>
                </a:lnTo>
                <a:lnTo>
                  <a:pt x="1964" y="476"/>
                </a:lnTo>
                <a:lnTo>
                  <a:pt x="2006" y="457"/>
                </a:lnTo>
                <a:lnTo>
                  <a:pt x="2046" y="437"/>
                </a:lnTo>
                <a:lnTo>
                  <a:pt x="2083" y="417"/>
                </a:lnTo>
                <a:lnTo>
                  <a:pt x="2117" y="396"/>
                </a:lnTo>
                <a:lnTo>
                  <a:pt x="2148" y="374"/>
                </a:lnTo>
                <a:lnTo>
                  <a:pt x="2176" y="352"/>
                </a:lnTo>
                <a:lnTo>
                  <a:pt x="2200" y="330"/>
                </a:lnTo>
                <a:lnTo>
                  <a:pt x="2221" y="307"/>
                </a:lnTo>
                <a:lnTo>
                  <a:pt x="2239" y="284"/>
                </a:lnTo>
                <a:lnTo>
                  <a:pt x="2254" y="260"/>
                </a:lnTo>
                <a:lnTo>
                  <a:pt x="2265" y="237"/>
                </a:lnTo>
                <a:lnTo>
                  <a:pt x="2272" y="213"/>
                </a:lnTo>
                <a:lnTo>
                  <a:pt x="2276" y="189"/>
                </a:lnTo>
                <a:lnTo>
                  <a:pt x="2277" y="165"/>
                </a:lnTo>
                <a:lnTo>
                  <a:pt x="2274" y="141"/>
                </a:lnTo>
                <a:lnTo>
                  <a:pt x="2267" y="117"/>
                </a:lnTo>
                <a:lnTo>
                  <a:pt x="2604" y="104"/>
                </a:lnTo>
                <a:lnTo>
                  <a:pt x="2227" y="0"/>
                </a:lnTo>
                <a:lnTo>
                  <a:pt x="1931" y="131"/>
                </a:lnTo>
                <a:lnTo>
                  <a:pt x="2268" y="117"/>
                </a:lnTo>
              </a:path>
            </a:pathLst>
          </a:cu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2" name="Freeform 6"/>
          <p:cNvSpPr/>
          <p:nvPr/>
        </p:nvSpPr>
        <p:spPr>
          <a:xfrm>
            <a:off x="1900800" y="3575160"/>
            <a:ext cx="667080" cy="511200"/>
          </a:xfrm>
          <a:custGeom>
            <a:avLst/>
            <a:gdLst/>
            <a:ahLst/>
            <a:rect l="0" t="0" r="r" b="b"/>
            <a:pathLst>
              <a:path w="1853" h="1420">
                <a:moveTo>
                  <a:pt x="90" y="1305"/>
                </a:moveTo>
                <a:cubicBezTo>
                  <a:pt x="0" y="912"/>
                  <a:pt x="278" y="1100"/>
                  <a:pt x="278" y="1100"/>
                </a:cubicBezTo>
                <a:cubicBezTo>
                  <a:pt x="278" y="1100"/>
                  <a:pt x="586" y="1419"/>
                  <a:pt x="496" y="1026"/>
                </a:cubicBezTo>
                <a:cubicBezTo>
                  <a:pt x="406" y="632"/>
                  <a:pt x="823" y="915"/>
                  <a:pt x="823" y="915"/>
                </a:cubicBezTo>
                <a:cubicBezTo>
                  <a:pt x="823" y="915"/>
                  <a:pt x="1101" y="1103"/>
                  <a:pt x="1010" y="709"/>
                </a:cubicBezTo>
                <a:cubicBezTo>
                  <a:pt x="920" y="316"/>
                  <a:pt x="1338" y="597"/>
                  <a:pt x="1338" y="597"/>
                </a:cubicBezTo>
                <a:cubicBezTo>
                  <a:pt x="1338" y="597"/>
                  <a:pt x="1615" y="786"/>
                  <a:pt x="1525" y="393"/>
                </a:cubicBezTo>
                <a:cubicBezTo>
                  <a:pt x="1435" y="0"/>
                  <a:pt x="1852" y="281"/>
                  <a:pt x="1852" y="281"/>
                </a:cubicBezTo>
              </a:path>
            </a:pathLst>
          </a:custGeom>
          <a:ln>
            <a:solidFill>
              <a:srgbClr val="006400"/>
            </a:solidFill>
          </a:ln>
        </p:spPr>
      </p:sp>
      <p:sp>
        <p:nvSpPr>
          <p:cNvPr id="53" name="Freeform 7"/>
          <p:cNvSpPr/>
          <p:nvPr/>
        </p:nvSpPr>
        <p:spPr>
          <a:xfrm>
            <a:off x="1900800" y="4773600"/>
            <a:ext cx="667080" cy="510840"/>
          </a:xfrm>
          <a:custGeom>
            <a:avLst/>
            <a:gdLst/>
            <a:ahLst/>
            <a:rect l="0" t="0" r="r" b="b"/>
            <a:pathLst>
              <a:path w="1853" h="1419">
                <a:moveTo>
                  <a:pt x="91" y="112"/>
                </a:moveTo>
                <a:cubicBezTo>
                  <a:pt x="0" y="506"/>
                  <a:pt x="278" y="318"/>
                  <a:pt x="278" y="318"/>
                </a:cubicBezTo>
                <a:cubicBezTo>
                  <a:pt x="278" y="318"/>
                  <a:pt x="586" y="0"/>
                  <a:pt x="496" y="392"/>
                </a:cubicBezTo>
                <a:cubicBezTo>
                  <a:pt x="406" y="785"/>
                  <a:pt x="822" y="503"/>
                  <a:pt x="822" y="503"/>
                </a:cubicBezTo>
                <a:cubicBezTo>
                  <a:pt x="822" y="503"/>
                  <a:pt x="1101" y="316"/>
                  <a:pt x="1010" y="708"/>
                </a:cubicBezTo>
                <a:cubicBezTo>
                  <a:pt x="921" y="1102"/>
                  <a:pt x="1338" y="820"/>
                  <a:pt x="1338" y="820"/>
                </a:cubicBezTo>
                <a:cubicBezTo>
                  <a:pt x="1338" y="820"/>
                  <a:pt x="1615" y="632"/>
                  <a:pt x="1525" y="1026"/>
                </a:cubicBezTo>
                <a:cubicBezTo>
                  <a:pt x="1435" y="1418"/>
                  <a:pt x="1852" y="1137"/>
                  <a:pt x="1852" y="1137"/>
                </a:cubicBezTo>
              </a:path>
            </a:pathLst>
          </a:custGeom>
          <a:ln>
            <a:solidFill>
              <a:srgbClr val="006400"/>
            </a:solidFill>
          </a:ln>
        </p:spPr>
      </p:sp>
      <p:sp>
        <p:nvSpPr>
          <p:cNvPr id="54" name="Line 8"/>
          <p:cNvSpPr/>
          <p:nvPr/>
        </p:nvSpPr>
        <p:spPr>
          <a:xfrm>
            <a:off x="2567520" y="3674880"/>
            <a:ext cx="139320" cy="84960"/>
          </a:xfrm>
          <a:prstGeom prst="line">
            <a:avLst/>
          </a:prstGeom>
          <a:ln>
            <a:solidFill>
              <a:srgbClr val="0064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5" name="Line 9"/>
          <p:cNvSpPr/>
          <p:nvPr/>
        </p:nvSpPr>
        <p:spPr>
          <a:xfrm flipV="1">
            <a:off x="2567520" y="5102280"/>
            <a:ext cx="139320" cy="84960"/>
          </a:xfrm>
          <a:prstGeom prst="line">
            <a:avLst/>
          </a:prstGeom>
          <a:ln>
            <a:solidFill>
              <a:srgbClr val="0064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6" name="CustomShape 10"/>
          <p:cNvSpPr/>
          <p:nvPr/>
        </p:nvSpPr>
        <p:spPr>
          <a:xfrm>
            <a:off x="662760" y="4287600"/>
            <a:ext cx="766440" cy="255240"/>
          </a:xfrm>
          <a:custGeom>
            <a:avLst/>
            <a:gdLst/>
            <a:ahLst/>
            <a:rect l="0" t="0" r="r" b="b"/>
            <a:pathLst>
              <a:path w="2131" h="711">
                <a:moveTo>
                  <a:pt x="0" y="177"/>
                </a:moveTo>
                <a:lnTo>
                  <a:pt x="1597" y="177"/>
                </a:lnTo>
                <a:lnTo>
                  <a:pt x="1597" y="0"/>
                </a:lnTo>
                <a:lnTo>
                  <a:pt x="2130" y="355"/>
                </a:lnTo>
                <a:lnTo>
                  <a:pt x="1597" y="710"/>
                </a:lnTo>
                <a:lnTo>
                  <a:pt x="1597" y="532"/>
                </a:lnTo>
                <a:lnTo>
                  <a:pt x="0" y="532"/>
                </a:lnTo>
                <a:lnTo>
                  <a:pt x="0" y="177"/>
                </a:lnTo>
              </a:path>
            </a:pathLst>
          </a:custGeom>
          <a:solidFill>
            <a:srgbClr val="729fcf"/>
          </a:solidFill>
          <a:ln>
            <a:solidFill>
              <a:srgbClr val="004586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7" name="CustomShape 11"/>
          <p:cNvSpPr/>
          <p:nvPr/>
        </p:nvSpPr>
        <p:spPr>
          <a:xfrm flipH="1">
            <a:off x="3541680" y="4032360"/>
            <a:ext cx="1741320" cy="765720"/>
          </a:xfrm>
          <a:prstGeom prst="ellipse">
            <a:avLst/>
          </a:prstGeom>
          <a:solidFill>
            <a:srgbClr val="f08080"/>
          </a:solidFill>
          <a:ln>
            <a:solidFill>
              <a:srgbClr val="c9211e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8" name="CustomShape 12"/>
          <p:cNvSpPr/>
          <p:nvPr/>
        </p:nvSpPr>
        <p:spPr>
          <a:xfrm>
            <a:off x="3193200" y="4032360"/>
            <a:ext cx="975240" cy="340200"/>
          </a:xfrm>
          <a:custGeom>
            <a:avLst/>
            <a:gdLst/>
            <a:ahLst/>
            <a:rect l="0" t="0" r="r" b="b"/>
            <a:pathLst>
              <a:path w="2605" h="646">
                <a:moveTo>
                  <a:pt x="336" y="529"/>
                </a:moveTo>
                <a:lnTo>
                  <a:pt x="330" y="505"/>
                </a:lnTo>
                <a:lnTo>
                  <a:pt x="327" y="481"/>
                </a:lnTo>
                <a:lnTo>
                  <a:pt x="328" y="457"/>
                </a:lnTo>
                <a:lnTo>
                  <a:pt x="332" y="433"/>
                </a:lnTo>
                <a:lnTo>
                  <a:pt x="340" y="409"/>
                </a:lnTo>
                <a:lnTo>
                  <a:pt x="351" y="385"/>
                </a:lnTo>
                <a:lnTo>
                  <a:pt x="365" y="362"/>
                </a:lnTo>
                <a:lnTo>
                  <a:pt x="383" y="338"/>
                </a:lnTo>
                <a:lnTo>
                  <a:pt x="404" y="316"/>
                </a:lnTo>
                <a:lnTo>
                  <a:pt x="429" y="293"/>
                </a:lnTo>
                <a:lnTo>
                  <a:pt x="457" y="271"/>
                </a:lnTo>
                <a:lnTo>
                  <a:pt x="487" y="250"/>
                </a:lnTo>
                <a:lnTo>
                  <a:pt x="521" y="229"/>
                </a:lnTo>
                <a:lnTo>
                  <a:pt x="558" y="209"/>
                </a:lnTo>
                <a:lnTo>
                  <a:pt x="598" y="189"/>
                </a:lnTo>
                <a:lnTo>
                  <a:pt x="641" y="170"/>
                </a:lnTo>
                <a:lnTo>
                  <a:pt x="686" y="152"/>
                </a:lnTo>
                <a:lnTo>
                  <a:pt x="734" y="135"/>
                </a:lnTo>
                <a:lnTo>
                  <a:pt x="785" y="119"/>
                </a:lnTo>
                <a:lnTo>
                  <a:pt x="837" y="103"/>
                </a:lnTo>
                <a:lnTo>
                  <a:pt x="892" y="89"/>
                </a:lnTo>
                <a:lnTo>
                  <a:pt x="949" y="75"/>
                </a:lnTo>
                <a:lnTo>
                  <a:pt x="1008" y="63"/>
                </a:lnTo>
                <a:lnTo>
                  <a:pt x="1068" y="51"/>
                </a:lnTo>
                <a:lnTo>
                  <a:pt x="1131" y="41"/>
                </a:lnTo>
                <a:lnTo>
                  <a:pt x="1194" y="32"/>
                </a:lnTo>
                <a:lnTo>
                  <a:pt x="1259" y="24"/>
                </a:lnTo>
                <a:lnTo>
                  <a:pt x="1325" y="17"/>
                </a:lnTo>
                <a:lnTo>
                  <a:pt x="1391" y="11"/>
                </a:lnTo>
                <a:lnTo>
                  <a:pt x="1459" y="6"/>
                </a:lnTo>
                <a:lnTo>
                  <a:pt x="1527" y="3"/>
                </a:lnTo>
                <a:lnTo>
                  <a:pt x="1596" y="1"/>
                </a:lnTo>
                <a:lnTo>
                  <a:pt x="1664" y="0"/>
                </a:lnTo>
                <a:lnTo>
                  <a:pt x="1733" y="0"/>
                </a:lnTo>
                <a:lnTo>
                  <a:pt x="1802" y="2"/>
                </a:lnTo>
                <a:lnTo>
                  <a:pt x="1870" y="5"/>
                </a:lnTo>
                <a:lnTo>
                  <a:pt x="1938" y="9"/>
                </a:lnTo>
                <a:lnTo>
                  <a:pt x="2005" y="14"/>
                </a:lnTo>
                <a:lnTo>
                  <a:pt x="2072" y="20"/>
                </a:lnTo>
                <a:lnTo>
                  <a:pt x="2137" y="27"/>
                </a:lnTo>
                <a:lnTo>
                  <a:pt x="2201" y="36"/>
                </a:lnTo>
                <a:lnTo>
                  <a:pt x="2264" y="46"/>
                </a:lnTo>
                <a:lnTo>
                  <a:pt x="2325" y="57"/>
                </a:lnTo>
                <a:lnTo>
                  <a:pt x="2385" y="69"/>
                </a:lnTo>
                <a:lnTo>
                  <a:pt x="2443" y="82"/>
                </a:lnTo>
                <a:lnTo>
                  <a:pt x="2499" y="96"/>
                </a:lnTo>
                <a:lnTo>
                  <a:pt x="2553" y="111"/>
                </a:lnTo>
                <a:lnTo>
                  <a:pt x="2604" y="126"/>
                </a:lnTo>
                <a:lnTo>
                  <a:pt x="2604" y="126"/>
                </a:lnTo>
                <a:lnTo>
                  <a:pt x="2552" y="111"/>
                </a:lnTo>
                <a:lnTo>
                  <a:pt x="2499" y="96"/>
                </a:lnTo>
                <a:lnTo>
                  <a:pt x="2443" y="82"/>
                </a:lnTo>
                <a:lnTo>
                  <a:pt x="2385" y="69"/>
                </a:lnTo>
                <a:lnTo>
                  <a:pt x="2325" y="57"/>
                </a:lnTo>
                <a:lnTo>
                  <a:pt x="2264" y="46"/>
                </a:lnTo>
                <a:lnTo>
                  <a:pt x="2201" y="36"/>
                </a:lnTo>
                <a:lnTo>
                  <a:pt x="2137" y="27"/>
                </a:lnTo>
                <a:lnTo>
                  <a:pt x="2072" y="20"/>
                </a:lnTo>
                <a:lnTo>
                  <a:pt x="2005" y="14"/>
                </a:lnTo>
                <a:lnTo>
                  <a:pt x="1938" y="9"/>
                </a:lnTo>
                <a:lnTo>
                  <a:pt x="1870" y="5"/>
                </a:lnTo>
                <a:lnTo>
                  <a:pt x="1802" y="2"/>
                </a:lnTo>
                <a:lnTo>
                  <a:pt x="1733" y="0"/>
                </a:lnTo>
                <a:lnTo>
                  <a:pt x="1665" y="0"/>
                </a:lnTo>
                <a:lnTo>
                  <a:pt x="1596" y="1"/>
                </a:lnTo>
                <a:lnTo>
                  <a:pt x="1527" y="3"/>
                </a:lnTo>
                <a:lnTo>
                  <a:pt x="1459" y="6"/>
                </a:lnTo>
                <a:lnTo>
                  <a:pt x="1392" y="11"/>
                </a:lnTo>
                <a:lnTo>
                  <a:pt x="1325" y="17"/>
                </a:lnTo>
                <a:lnTo>
                  <a:pt x="1259" y="24"/>
                </a:lnTo>
                <a:lnTo>
                  <a:pt x="1194" y="32"/>
                </a:lnTo>
                <a:lnTo>
                  <a:pt x="1131" y="41"/>
                </a:lnTo>
                <a:lnTo>
                  <a:pt x="1069" y="51"/>
                </a:lnTo>
                <a:lnTo>
                  <a:pt x="1008" y="63"/>
                </a:lnTo>
                <a:lnTo>
                  <a:pt x="950" y="75"/>
                </a:lnTo>
                <a:lnTo>
                  <a:pt x="893" y="89"/>
                </a:lnTo>
                <a:lnTo>
                  <a:pt x="838" y="103"/>
                </a:lnTo>
                <a:lnTo>
                  <a:pt x="785" y="118"/>
                </a:lnTo>
                <a:lnTo>
                  <a:pt x="735" y="135"/>
                </a:lnTo>
                <a:lnTo>
                  <a:pt x="687" y="152"/>
                </a:lnTo>
                <a:lnTo>
                  <a:pt x="642" y="170"/>
                </a:lnTo>
                <a:lnTo>
                  <a:pt x="599" y="189"/>
                </a:lnTo>
                <a:lnTo>
                  <a:pt x="559" y="208"/>
                </a:lnTo>
                <a:lnTo>
                  <a:pt x="522" y="229"/>
                </a:lnTo>
                <a:lnTo>
                  <a:pt x="488" y="249"/>
                </a:lnTo>
                <a:lnTo>
                  <a:pt x="457" y="271"/>
                </a:lnTo>
                <a:lnTo>
                  <a:pt x="429" y="293"/>
                </a:lnTo>
                <a:lnTo>
                  <a:pt x="405" y="315"/>
                </a:lnTo>
                <a:lnTo>
                  <a:pt x="383" y="338"/>
                </a:lnTo>
                <a:lnTo>
                  <a:pt x="365" y="361"/>
                </a:lnTo>
                <a:lnTo>
                  <a:pt x="351" y="385"/>
                </a:lnTo>
                <a:lnTo>
                  <a:pt x="340" y="408"/>
                </a:lnTo>
                <a:lnTo>
                  <a:pt x="332" y="432"/>
                </a:lnTo>
                <a:lnTo>
                  <a:pt x="328" y="456"/>
                </a:lnTo>
                <a:lnTo>
                  <a:pt x="327" y="480"/>
                </a:lnTo>
                <a:lnTo>
                  <a:pt x="330" y="504"/>
                </a:lnTo>
                <a:lnTo>
                  <a:pt x="336" y="528"/>
                </a:lnTo>
                <a:lnTo>
                  <a:pt x="0" y="542"/>
                </a:lnTo>
                <a:lnTo>
                  <a:pt x="377" y="645"/>
                </a:lnTo>
                <a:lnTo>
                  <a:pt x="673" y="514"/>
                </a:lnTo>
                <a:lnTo>
                  <a:pt x="336" y="529"/>
                </a:lnTo>
              </a:path>
            </a:pathLst>
          </a:custGeom>
          <a:solidFill>
            <a:srgbClr val="f08080"/>
          </a:solidFill>
          <a:ln>
            <a:solidFill>
              <a:srgbClr val="c9211e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59" name="CustomShape 13"/>
          <p:cNvSpPr/>
          <p:nvPr/>
        </p:nvSpPr>
        <p:spPr>
          <a:xfrm>
            <a:off x="3221280" y="4480920"/>
            <a:ext cx="975240" cy="340560"/>
          </a:xfrm>
          <a:custGeom>
            <a:avLst/>
            <a:gdLst/>
            <a:ahLst/>
            <a:rect l="0" t="0" r="r" b="b"/>
            <a:pathLst>
              <a:path w="2605" h="647">
                <a:moveTo>
                  <a:pt x="336" y="117"/>
                </a:moveTo>
                <a:lnTo>
                  <a:pt x="330" y="141"/>
                </a:lnTo>
                <a:lnTo>
                  <a:pt x="327" y="165"/>
                </a:lnTo>
                <a:lnTo>
                  <a:pt x="328" y="189"/>
                </a:lnTo>
                <a:lnTo>
                  <a:pt x="332" y="213"/>
                </a:lnTo>
                <a:lnTo>
                  <a:pt x="340" y="237"/>
                </a:lnTo>
                <a:lnTo>
                  <a:pt x="351" y="261"/>
                </a:lnTo>
                <a:lnTo>
                  <a:pt x="365" y="284"/>
                </a:lnTo>
                <a:lnTo>
                  <a:pt x="383" y="308"/>
                </a:lnTo>
                <a:lnTo>
                  <a:pt x="404" y="330"/>
                </a:lnTo>
                <a:lnTo>
                  <a:pt x="429" y="353"/>
                </a:lnTo>
                <a:lnTo>
                  <a:pt x="457" y="375"/>
                </a:lnTo>
                <a:lnTo>
                  <a:pt x="487" y="396"/>
                </a:lnTo>
                <a:lnTo>
                  <a:pt x="521" y="417"/>
                </a:lnTo>
                <a:lnTo>
                  <a:pt x="558" y="437"/>
                </a:lnTo>
                <a:lnTo>
                  <a:pt x="598" y="457"/>
                </a:lnTo>
                <a:lnTo>
                  <a:pt x="641" y="476"/>
                </a:lnTo>
                <a:lnTo>
                  <a:pt x="686" y="494"/>
                </a:lnTo>
                <a:lnTo>
                  <a:pt x="734" y="511"/>
                </a:lnTo>
                <a:lnTo>
                  <a:pt x="785" y="527"/>
                </a:lnTo>
                <a:lnTo>
                  <a:pt x="837" y="543"/>
                </a:lnTo>
                <a:lnTo>
                  <a:pt x="892" y="557"/>
                </a:lnTo>
                <a:lnTo>
                  <a:pt x="949" y="571"/>
                </a:lnTo>
                <a:lnTo>
                  <a:pt x="1008" y="583"/>
                </a:lnTo>
                <a:lnTo>
                  <a:pt x="1068" y="595"/>
                </a:lnTo>
                <a:lnTo>
                  <a:pt x="1131" y="605"/>
                </a:lnTo>
                <a:lnTo>
                  <a:pt x="1194" y="614"/>
                </a:lnTo>
                <a:lnTo>
                  <a:pt x="1259" y="622"/>
                </a:lnTo>
                <a:lnTo>
                  <a:pt x="1325" y="629"/>
                </a:lnTo>
                <a:lnTo>
                  <a:pt x="1391" y="635"/>
                </a:lnTo>
                <a:lnTo>
                  <a:pt x="1459" y="640"/>
                </a:lnTo>
                <a:lnTo>
                  <a:pt x="1527" y="643"/>
                </a:lnTo>
                <a:lnTo>
                  <a:pt x="1596" y="645"/>
                </a:lnTo>
                <a:lnTo>
                  <a:pt x="1664" y="646"/>
                </a:lnTo>
                <a:lnTo>
                  <a:pt x="1733" y="646"/>
                </a:lnTo>
                <a:lnTo>
                  <a:pt x="1802" y="644"/>
                </a:lnTo>
                <a:lnTo>
                  <a:pt x="1870" y="641"/>
                </a:lnTo>
                <a:lnTo>
                  <a:pt x="1938" y="637"/>
                </a:lnTo>
                <a:lnTo>
                  <a:pt x="2005" y="632"/>
                </a:lnTo>
                <a:lnTo>
                  <a:pt x="2072" y="626"/>
                </a:lnTo>
                <a:lnTo>
                  <a:pt x="2137" y="619"/>
                </a:lnTo>
                <a:lnTo>
                  <a:pt x="2201" y="610"/>
                </a:lnTo>
                <a:lnTo>
                  <a:pt x="2264" y="600"/>
                </a:lnTo>
                <a:lnTo>
                  <a:pt x="2325" y="589"/>
                </a:lnTo>
                <a:lnTo>
                  <a:pt x="2385" y="577"/>
                </a:lnTo>
                <a:lnTo>
                  <a:pt x="2443" y="564"/>
                </a:lnTo>
                <a:lnTo>
                  <a:pt x="2499" y="550"/>
                </a:lnTo>
                <a:lnTo>
                  <a:pt x="2553" y="535"/>
                </a:lnTo>
                <a:lnTo>
                  <a:pt x="2604" y="520"/>
                </a:lnTo>
                <a:lnTo>
                  <a:pt x="2604" y="520"/>
                </a:lnTo>
                <a:lnTo>
                  <a:pt x="2552" y="536"/>
                </a:lnTo>
                <a:lnTo>
                  <a:pt x="2499" y="550"/>
                </a:lnTo>
                <a:lnTo>
                  <a:pt x="2443" y="564"/>
                </a:lnTo>
                <a:lnTo>
                  <a:pt x="2385" y="577"/>
                </a:lnTo>
                <a:lnTo>
                  <a:pt x="2325" y="589"/>
                </a:lnTo>
                <a:lnTo>
                  <a:pt x="2264" y="600"/>
                </a:lnTo>
                <a:lnTo>
                  <a:pt x="2201" y="610"/>
                </a:lnTo>
                <a:lnTo>
                  <a:pt x="2136" y="619"/>
                </a:lnTo>
                <a:lnTo>
                  <a:pt x="2071" y="626"/>
                </a:lnTo>
                <a:lnTo>
                  <a:pt x="2005" y="632"/>
                </a:lnTo>
                <a:lnTo>
                  <a:pt x="1937" y="638"/>
                </a:lnTo>
                <a:lnTo>
                  <a:pt x="1870" y="641"/>
                </a:lnTo>
                <a:lnTo>
                  <a:pt x="1801" y="644"/>
                </a:lnTo>
                <a:lnTo>
                  <a:pt x="1733" y="646"/>
                </a:lnTo>
                <a:lnTo>
                  <a:pt x="1664" y="646"/>
                </a:lnTo>
                <a:lnTo>
                  <a:pt x="1595" y="645"/>
                </a:lnTo>
                <a:lnTo>
                  <a:pt x="1526" y="643"/>
                </a:lnTo>
                <a:lnTo>
                  <a:pt x="1458" y="640"/>
                </a:lnTo>
                <a:lnTo>
                  <a:pt x="1391" y="635"/>
                </a:lnTo>
                <a:lnTo>
                  <a:pt x="1324" y="629"/>
                </a:lnTo>
                <a:lnTo>
                  <a:pt x="1258" y="622"/>
                </a:lnTo>
                <a:lnTo>
                  <a:pt x="1193" y="614"/>
                </a:lnTo>
                <a:lnTo>
                  <a:pt x="1130" y="605"/>
                </a:lnTo>
                <a:lnTo>
                  <a:pt x="1068" y="595"/>
                </a:lnTo>
                <a:lnTo>
                  <a:pt x="1007" y="583"/>
                </a:lnTo>
                <a:lnTo>
                  <a:pt x="948" y="571"/>
                </a:lnTo>
                <a:lnTo>
                  <a:pt x="891" y="557"/>
                </a:lnTo>
                <a:lnTo>
                  <a:pt x="837" y="543"/>
                </a:lnTo>
                <a:lnTo>
                  <a:pt x="784" y="527"/>
                </a:lnTo>
                <a:lnTo>
                  <a:pt x="734" y="511"/>
                </a:lnTo>
                <a:lnTo>
                  <a:pt x="686" y="494"/>
                </a:lnTo>
                <a:lnTo>
                  <a:pt x="640" y="476"/>
                </a:lnTo>
                <a:lnTo>
                  <a:pt x="598" y="457"/>
                </a:lnTo>
                <a:lnTo>
                  <a:pt x="558" y="437"/>
                </a:lnTo>
                <a:lnTo>
                  <a:pt x="521" y="417"/>
                </a:lnTo>
                <a:lnTo>
                  <a:pt x="487" y="396"/>
                </a:lnTo>
                <a:lnTo>
                  <a:pt x="456" y="374"/>
                </a:lnTo>
                <a:lnTo>
                  <a:pt x="428" y="352"/>
                </a:lnTo>
                <a:lnTo>
                  <a:pt x="404" y="330"/>
                </a:lnTo>
                <a:lnTo>
                  <a:pt x="383" y="307"/>
                </a:lnTo>
                <a:lnTo>
                  <a:pt x="365" y="284"/>
                </a:lnTo>
                <a:lnTo>
                  <a:pt x="350" y="260"/>
                </a:lnTo>
                <a:lnTo>
                  <a:pt x="339" y="237"/>
                </a:lnTo>
                <a:lnTo>
                  <a:pt x="332" y="213"/>
                </a:lnTo>
                <a:lnTo>
                  <a:pt x="328" y="189"/>
                </a:lnTo>
                <a:lnTo>
                  <a:pt x="327" y="165"/>
                </a:lnTo>
                <a:lnTo>
                  <a:pt x="330" y="141"/>
                </a:lnTo>
                <a:lnTo>
                  <a:pt x="337" y="117"/>
                </a:lnTo>
                <a:lnTo>
                  <a:pt x="0" y="104"/>
                </a:lnTo>
                <a:lnTo>
                  <a:pt x="377" y="0"/>
                </a:lnTo>
                <a:lnTo>
                  <a:pt x="673" y="131"/>
                </a:lnTo>
                <a:lnTo>
                  <a:pt x="336" y="117"/>
                </a:lnTo>
              </a:path>
            </a:pathLst>
          </a:custGeom>
          <a:solidFill>
            <a:srgbClr val="f08080"/>
          </a:solidFill>
          <a:ln>
            <a:solidFill>
              <a:srgbClr val="c9211e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0" name="Freeform 14"/>
          <p:cNvSpPr/>
          <p:nvPr/>
        </p:nvSpPr>
        <p:spPr>
          <a:xfrm>
            <a:off x="2877480" y="3575160"/>
            <a:ext cx="666720" cy="511200"/>
          </a:xfrm>
          <a:custGeom>
            <a:avLst/>
            <a:gdLst/>
            <a:ahLst/>
            <a:rect l="0" t="0" r="r" b="b"/>
            <a:pathLst>
              <a:path w="1852" h="1420">
                <a:moveTo>
                  <a:pt x="1761" y="1305"/>
                </a:moveTo>
                <a:cubicBezTo>
                  <a:pt x="1851" y="912"/>
                  <a:pt x="1573" y="1100"/>
                  <a:pt x="1573" y="1100"/>
                </a:cubicBezTo>
                <a:cubicBezTo>
                  <a:pt x="1573" y="1100"/>
                  <a:pt x="1265" y="1419"/>
                  <a:pt x="1355" y="1026"/>
                </a:cubicBezTo>
                <a:cubicBezTo>
                  <a:pt x="1445" y="633"/>
                  <a:pt x="1028" y="915"/>
                  <a:pt x="1028" y="915"/>
                </a:cubicBezTo>
                <a:cubicBezTo>
                  <a:pt x="1028" y="915"/>
                  <a:pt x="750" y="1103"/>
                  <a:pt x="840" y="710"/>
                </a:cubicBezTo>
                <a:cubicBezTo>
                  <a:pt x="931" y="316"/>
                  <a:pt x="514" y="599"/>
                  <a:pt x="514" y="599"/>
                </a:cubicBezTo>
                <a:cubicBezTo>
                  <a:pt x="514" y="599"/>
                  <a:pt x="236" y="787"/>
                  <a:pt x="326" y="393"/>
                </a:cubicBezTo>
                <a:cubicBezTo>
                  <a:pt x="416" y="0"/>
                  <a:pt x="0" y="282"/>
                  <a:pt x="0" y="282"/>
                </a:cubicBezTo>
              </a:path>
            </a:pathLst>
          </a:custGeom>
          <a:ln>
            <a:solidFill>
              <a:srgbClr val="006400"/>
            </a:solidFill>
          </a:ln>
        </p:spPr>
      </p:sp>
      <p:sp>
        <p:nvSpPr>
          <p:cNvPr id="61" name="Freeform 15"/>
          <p:cNvSpPr/>
          <p:nvPr/>
        </p:nvSpPr>
        <p:spPr>
          <a:xfrm>
            <a:off x="2877120" y="4773240"/>
            <a:ext cx="667080" cy="511560"/>
          </a:xfrm>
          <a:custGeom>
            <a:avLst/>
            <a:gdLst/>
            <a:ahLst/>
            <a:rect l="0" t="0" r="r" b="b"/>
            <a:pathLst>
              <a:path w="1853" h="1421">
                <a:moveTo>
                  <a:pt x="1762" y="114"/>
                </a:moveTo>
                <a:cubicBezTo>
                  <a:pt x="1852" y="507"/>
                  <a:pt x="1574" y="319"/>
                  <a:pt x="1574" y="319"/>
                </a:cubicBezTo>
                <a:cubicBezTo>
                  <a:pt x="1574" y="319"/>
                  <a:pt x="1266" y="0"/>
                  <a:pt x="1356" y="393"/>
                </a:cubicBezTo>
                <a:cubicBezTo>
                  <a:pt x="1446" y="786"/>
                  <a:pt x="1029" y="505"/>
                  <a:pt x="1029" y="505"/>
                </a:cubicBezTo>
                <a:cubicBezTo>
                  <a:pt x="1029" y="505"/>
                  <a:pt x="751" y="317"/>
                  <a:pt x="842" y="710"/>
                </a:cubicBezTo>
                <a:cubicBezTo>
                  <a:pt x="932" y="1103"/>
                  <a:pt x="515" y="821"/>
                  <a:pt x="515" y="821"/>
                </a:cubicBezTo>
                <a:cubicBezTo>
                  <a:pt x="515" y="821"/>
                  <a:pt x="237" y="633"/>
                  <a:pt x="327" y="1026"/>
                </a:cubicBezTo>
                <a:cubicBezTo>
                  <a:pt x="417" y="1420"/>
                  <a:pt x="0" y="1138"/>
                  <a:pt x="0" y="1138"/>
                </a:cubicBezTo>
              </a:path>
            </a:pathLst>
          </a:custGeom>
          <a:ln>
            <a:solidFill>
              <a:srgbClr val="006400"/>
            </a:solidFill>
          </a:ln>
        </p:spPr>
      </p:sp>
      <p:sp>
        <p:nvSpPr>
          <p:cNvPr id="62" name="Line 16"/>
          <p:cNvSpPr/>
          <p:nvPr/>
        </p:nvSpPr>
        <p:spPr>
          <a:xfrm flipH="1">
            <a:off x="2737800" y="3674880"/>
            <a:ext cx="139320" cy="84960"/>
          </a:xfrm>
          <a:prstGeom prst="line">
            <a:avLst/>
          </a:prstGeom>
          <a:ln>
            <a:solidFill>
              <a:srgbClr val="0064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3" name="Line 17"/>
          <p:cNvSpPr/>
          <p:nvPr/>
        </p:nvSpPr>
        <p:spPr>
          <a:xfrm flipH="1" flipV="1">
            <a:off x="2737800" y="5102280"/>
            <a:ext cx="139320" cy="84960"/>
          </a:xfrm>
          <a:prstGeom prst="line">
            <a:avLst/>
          </a:prstGeom>
          <a:ln>
            <a:solidFill>
              <a:srgbClr val="006400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4" name="CustomShape 18"/>
          <p:cNvSpPr/>
          <p:nvPr/>
        </p:nvSpPr>
        <p:spPr>
          <a:xfrm>
            <a:off x="4014360" y="4287600"/>
            <a:ext cx="766440" cy="255240"/>
          </a:xfrm>
          <a:custGeom>
            <a:avLst/>
            <a:gdLst/>
            <a:ahLst/>
            <a:rect l="0" t="0" r="r" b="b"/>
            <a:pathLst>
              <a:path w="2131" h="711">
                <a:moveTo>
                  <a:pt x="2130" y="177"/>
                </a:moveTo>
                <a:lnTo>
                  <a:pt x="533" y="177"/>
                </a:lnTo>
                <a:lnTo>
                  <a:pt x="533" y="0"/>
                </a:lnTo>
                <a:lnTo>
                  <a:pt x="0" y="355"/>
                </a:lnTo>
                <a:lnTo>
                  <a:pt x="533" y="710"/>
                </a:lnTo>
                <a:lnTo>
                  <a:pt x="533" y="532"/>
                </a:lnTo>
                <a:lnTo>
                  <a:pt x="2130" y="532"/>
                </a:lnTo>
                <a:lnTo>
                  <a:pt x="2130" y="177"/>
                </a:lnTo>
              </a:path>
            </a:pathLst>
          </a:custGeom>
          <a:solidFill>
            <a:srgbClr val="f08080"/>
          </a:solidFill>
          <a:ln>
            <a:solidFill>
              <a:srgbClr val="a52a2a"/>
            </a:solidFill>
          </a:ln>
        </p:spPr>
        <p:style>
          <a:lnRef idx="0"/>
          <a:fillRef idx="0"/>
          <a:effectRef idx="0"/>
          <a:fontRef idx="minor"/>
        </p:style>
      </p:sp>
      <p:sp>
        <p:nvSpPr>
          <p:cNvPr id="65" name="Line 19"/>
          <p:cNvSpPr/>
          <p:nvPr/>
        </p:nvSpPr>
        <p:spPr>
          <a:xfrm flipH="1" flipV="1">
            <a:off x="2165760" y="3316320"/>
            <a:ext cx="557280" cy="42552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6" name="Line 20"/>
          <p:cNvSpPr/>
          <p:nvPr/>
        </p:nvSpPr>
        <p:spPr>
          <a:xfrm flipV="1">
            <a:off x="2723040" y="3316320"/>
            <a:ext cx="557280" cy="425520"/>
          </a:xfrm>
          <a:prstGeom prst="line">
            <a:avLst/>
          </a:prstGeom>
          <a:ln>
            <a:solidFill>
              <a:srgbClr val="c9211e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7" name="TextShape 21"/>
          <p:cNvSpPr txBox="1"/>
          <p:nvPr/>
        </p:nvSpPr>
        <p:spPr>
          <a:xfrm>
            <a:off x="3204360" y="3605400"/>
            <a:ext cx="1622520" cy="4590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300" spc="-1" strike="noStrike">
                <a:solidFill>
                  <a:srgbClr val="006400"/>
                </a:solidFill>
                <a:latin typeface="Arial"/>
              </a:rPr>
              <a:t>Beamstrahlun</a:t>
            </a:r>
            <a:r>
              <a:rPr b="1" lang="en-US" sz="1300" spc="-1" strike="noStrike">
                <a:solidFill>
                  <a:srgbClr val="006400"/>
                </a:solidFill>
                <a:latin typeface="Arial"/>
              </a:rPr>
              <a:t>g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68" name="TextShape 22"/>
          <p:cNvSpPr txBox="1"/>
          <p:nvPr/>
        </p:nvSpPr>
        <p:spPr>
          <a:xfrm>
            <a:off x="2285280" y="3225600"/>
            <a:ext cx="992880" cy="371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3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1" lang="en-US" sz="1300" spc="-1" strike="noStrike" baseline="33000">
                <a:solidFill>
                  <a:srgbClr val="000000"/>
                </a:solidFill>
                <a:latin typeface="Arial"/>
              </a:rPr>
              <a:t>+</a:t>
            </a:r>
            <a:r>
              <a:rPr b="1" lang="en-US" sz="1300" spc="-1" strike="noStrike">
                <a:solidFill>
                  <a:srgbClr val="000000"/>
                </a:solidFill>
                <a:latin typeface="Arial"/>
              </a:rPr>
              <a:t>e</a:t>
            </a:r>
            <a:r>
              <a:rPr b="1" lang="en-US" sz="1300" spc="-1" strike="noStrike" baseline="33000">
                <a:solidFill>
                  <a:srgbClr val="000000"/>
                </a:solidFill>
                <a:latin typeface="Arial"/>
              </a:rPr>
              <a:t>-</a:t>
            </a:r>
            <a:r>
              <a:rPr b="1" lang="en-US" sz="1300" spc="-1" strike="noStrike">
                <a:solidFill>
                  <a:srgbClr val="000000"/>
                </a:solidFill>
                <a:latin typeface="Arial"/>
              </a:rPr>
              <a:t> pairs </a:t>
            </a:r>
            <a:endParaRPr b="0" lang="en-US" sz="1300" spc="-1" strike="noStrike">
              <a:latin typeface="Arial"/>
            </a:endParaRPr>
          </a:p>
        </p:txBody>
      </p:sp>
      <p:sp>
        <p:nvSpPr>
          <p:cNvPr id="69" name="TextShape 23"/>
          <p:cNvSpPr txBox="1"/>
          <p:nvPr/>
        </p:nvSpPr>
        <p:spPr>
          <a:xfrm>
            <a:off x="260640" y="678960"/>
            <a:ext cx="9667440" cy="24386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51000"/>
          </a:bodyPr>
          <a:p>
            <a:pPr marL="216000" indent="-216000">
              <a:spcBef>
                <a:spcPts val="1417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Particle trajectories from dense high-energy bunches are bent due to the EM </a:t>
            </a:r>
            <a:r>
              <a:rPr b="0" lang="en-US" sz="2000" spc="-1" strike="noStrike">
                <a:latin typeface="Arial"/>
              </a:rPr>
              <a:t>field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spcBef>
                <a:spcPts val="1417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Similarly to synchrotron radiation, </a:t>
            </a:r>
            <a:r>
              <a:rPr b="0" lang="en-US" sz="2000" spc="-1" strike="noStrike">
                <a:latin typeface="Arial"/>
                <a:ea typeface="Arial"/>
              </a:rPr>
              <a:t>photons are emitted → beamstrahlung</a:t>
            </a:r>
            <a:endParaRPr b="0" lang="en-US" sz="2000" spc="-1" strike="noStrike"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  <a:ea typeface="Arial"/>
              </a:rPr>
              <a:t>Collimated in a cone with relatively small dimensions around the beam axis </a:t>
            </a:r>
            <a:r>
              <a:rPr b="0" lang="en-US" sz="2000" spc="-1" strike="noStrike">
                <a:latin typeface="Arial"/>
                <a:ea typeface="Arial"/>
              </a:rPr>
              <a:t>→ may cause harm to the accelerator</a:t>
            </a:r>
            <a:endParaRPr b="0" lang="en-US" sz="2000" spc="-1" strike="noStrike">
              <a:latin typeface="Arial"/>
            </a:endParaRPr>
          </a:p>
          <a:p>
            <a:pPr marL="216000" indent="-216000">
              <a:spcBef>
                <a:spcPts val="1417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  <a:ea typeface="Arial"/>
              </a:rPr>
              <a:t>Production of secondary particles (e</a:t>
            </a:r>
            <a:r>
              <a:rPr b="0" lang="en-US" sz="2000" spc="-1" strike="noStrike" baseline="33000">
                <a:latin typeface="Arial"/>
                <a:ea typeface="Arial"/>
              </a:rPr>
              <a:t>+</a:t>
            </a:r>
            <a:r>
              <a:rPr b="0" lang="en-US" sz="2000" spc="-1" strike="noStrike">
                <a:latin typeface="Arial"/>
                <a:ea typeface="Arial"/>
              </a:rPr>
              <a:t>e</a:t>
            </a:r>
            <a:r>
              <a:rPr b="0" lang="en-US" sz="2000" spc="-1" strike="noStrike" baseline="33000">
                <a:latin typeface="Arial"/>
                <a:ea typeface="Arial"/>
              </a:rPr>
              <a:t>-</a:t>
            </a:r>
            <a:r>
              <a:rPr b="0" lang="en-US" sz="2000" spc="-1" strike="noStrike">
                <a:latin typeface="Arial"/>
                <a:ea typeface="Arial"/>
              </a:rPr>
              <a:t> pairs and rarely hadrons) → beam </a:t>
            </a:r>
            <a:r>
              <a:rPr b="0" lang="en-US" sz="2000" spc="-1" strike="noStrike">
                <a:latin typeface="Arial"/>
                <a:ea typeface="Arial"/>
              </a:rPr>
              <a:t>background; particles may enter the detector and need to be simulated for </a:t>
            </a:r>
            <a:r>
              <a:rPr b="0" lang="en-US" sz="2000" spc="-1" strike="noStrike">
                <a:latin typeface="Arial"/>
                <a:ea typeface="Arial"/>
              </a:rPr>
              <a:t>detector studies</a:t>
            </a:r>
            <a:endParaRPr b="0" lang="en-US" sz="2000" spc="-1" strike="noStrike"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  <a:ea typeface="Arial"/>
              </a:rPr>
              <a:t>Coherent pair creation: a photon transforms into a electron-positron loop</a:t>
            </a:r>
            <a:endParaRPr b="0" lang="en-US" sz="2000" spc="-1" strike="noStrike"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  <a:ea typeface="Arial"/>
              </a:rPr>
              <a:t>Incoherent pair creation: two beamstrahlung photons collide</a:t>
            </a:r>
            <a:endParaRPr b="0" lang="en-US" sz="2000" spc="-1" strike="noStrike">
              <a:latin typeface="Arial"/>
            </a:endParaRPr>
          </a:p>
          <a:p>
            <a:pPr lvl="1" marL="432000" indent="-216000">
              <a:spcBef>
                <a:spcPts val="1134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  <a:ea typeface="Arial"/>
              </a:rPr>
              <a:t>Other processes: Bhabha scattering events, trident pairs   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70" name="CustomShape 24"/>
          <p:cNvSpPr/>
          <p:nvPr/>
        </p:nvSpPr>
        <p:spPr>
          <a:xfrm>
            <a:off x="0" y="5394960"/>
            <a:ext cx="10080000" cy="2743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r>
              <a:rPr b="0" lang="en-US" sz="1200" spc="-1" strike="noStrike">
                <a:latin typeface="Arial"/>
              </a:rPr>
              <a:t>15.08.2022              Extending GUINEA-PIG with EDM4hep output                                                         </a:t>
            </a:r>
            <a:r>
              <a:rPr b="0" i="1" lang="en-US" sz="1200" spc="-1" strike="noStrike">
                <a:latin typeface="Arial"/>
              </a:rPr>
              <a:t>Kalina Stoimenova </a:t>
            </a:r>
            <a:r>
              <a:rPr b="0" i="1" lang="en-US" sz="1500" spc="-1" strike="noStrike">
                <a:latin typeface="Arial"/>
              </a:rPr>
              <a:t>                             </a:t>
            </a:r>
            <a:r>
              <a:rPr b="1" i="1" lang="en-US" sz="1500" spc="-1" strike="noStrike">
                <a:solidFill>
                  <a:srgbClr val="ffffff"/>
                </a:solidFill>
                <a:latin typeface="Arial"/>
              </a:rPr>
              <a:t>3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71" name="" descr=""/>
          <p:cNvPicPr/>
          <p:nvPr/>
        </p:nvPicPr>
        <p:blipFill>
          <a:blip r:embed="rId1"/>
          <a:stretch/>
        </p:blipFill>
        <p:spPr>
          <a:xfrm>
            <a:off x="5560560" y="2743200"/>
            <a:ext cx="4497840" cy="2468880"/>
          </a:xfrm>
          <a:prstGeom prst="rect">
            <a:avLst/>
          </a:prstGeom>
          <a:ln>
            <a:noFill/>
          </a:ln>
        </p:spPr>
      </p:pic>
      <p:sp>
        <p:nvSpPr>
          <p:cNvPr id="72" name="TextShape 25"/>
          <p:cNvSpPr txBox="1"/>
          <p:nvPr/>
        </p:nvSpPr>
        <p:spPr>
          <a:xfrm>
            <a:off x="5260320" y="5120640"/>
            <a:ext cx="8364240" cy="457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700" spc="-1" strike="noStrike">
                <a:latin typeface="Arial"/>
              </a:rPr>
              <a:t>https://indico.cern.ch/</a:t>
            </a:r>
            <a:r>
              <a:rPr b="0" lang="en-US" sz="700" spc="-1" strike="noStrike">
                <a:latin typeface="Arial"/>
              </a:rPr>
              <a:t>event/1064327/</a:t>
            </a:r>
            <a:r>
              <a:rPr b="0" lang="en-US" sz="700" spc="-1" strike="noStrike">
                <a:latin typeface="Arial"/>
              </a:rPr>
              <a:t>contributions/4887414/</a:t>
            </a:r>
            <a:r>
              <a:rPr b="0" lang="en-US" sz="700" spc="-1" strike="noStrike">
                <a:latin typeface="Arial"/>
              </a:rPr>
              <a:t>attachments/</a:t>
            </a:r>
            <a:r>
              <a:rPr b="0" lang="en-US" sz="700" spc="-1" strike="noStrike">
                <a:latin typeface="Arial"/>
              </a:rPr>
              <a:t>2454945/4207762/</a:t>
            </a:r>
            <a:r>
              <a:rPr b="0" lang="en-US" sz="700" spc="-1" strike="noStrike">
                <a:latin typeface="Arial"/>
              </a:rPr>
              <a:t>FCCWEEK2022_ciarma.pdf</a:t>
            </a:r>
            <a:endParaRPr b="0" lang="en-US" sz="7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Shape 1"/>
          <p:cNvSpPr txBox="1"/>
          <p:nvPr/>
        </p:nvSpPr>
        <p:spPr>
          <a:xfrm>
            <a:off x="274320" y="825840"/>
            <a:ext cx="4572000" cy="33832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97000"/>
          </a:bodyPr>
          <a:p>
            <a:r>
              <a:rPr b="1" lang="en-US" sz="2400" spc="-1" strike="noStrike">
                <a:latin typeface="Arial"/>
              </a:rPr>
              <a:t>G</a:t>
            </a:r>
            <a:r>
              <a:rPr b="0" lang="en-US" sz="2400" spc="-1" strike="noStrike">
                <a:latin typeface="Arial"/>
              </a:rPr>
              <a:t>enerator of </a:t>
            </a:r>
            <a:r>
              <a:rPr b="1" lang="en-US" sz="2400" spc="-1" strike="noStrike">
                <a:latin typeface="Arial"/>
              </a:rPr>
              <a:t>U</a:t>
            </a:r>
            <a:r>
              <a:rPr b="0" lang="en-US" sz="2400" spc="-1" strike="noStrike">
                <a:latin typeface="Arial"/>
              </a:rPr>
              <a:t>nwanted </a:t>
            </a:r>
            <a:r>
              <a:rPr b="1" lang="en-US" sz="2400" spc="-1" strike="noStrike">
                <a:latin typeface="Arial"/>
              </a:rPr>
              <a:t>I</a:t>
            </a:r>
            <a:r>
              <a:rPr b="0" lang="en-US" sz="2400" spc="-1" strike="noStrike">
                <a:latin typeface="Arial"/>
              </a:rPr>
              <a:t>nteractions for </a:t>
            </a:r>
            <a:r>
              <a:rPr b="1" lang="en-US" sz="2400" spc="-1" strike="noStrike">
                <a:latin typeface="Arial"/>
              </a:rPr>
              <a:t>N</a:t>
            </a:r>
            <a:r>
              <a:rPr b="0" lang="en-US" sz="2400" spc="-1" strike="noStrike">
                <a:latin typeface="Arial"/>
              </a:rPr>
              <a:t>umerical </a:t>
            </a:r>
            <a:r>
              <a:rPr b="1" lang="en-US" sz="2400" spc="-1" strike="noStrike">
                <a:latin typeface="Arial"/>
              </a:rPr>
              <a:t>E</a:t>
            </a:r>
            <a:r>
              <a:rPr b="0" lang="en-US" sz="2400" spc="-1" strike="noStrike">
                <a:latin typeface="Arial"/>
              </a:rPr>
              <a:t>xperiment </a:t>
            </a:r>
            <a:r>
              <a:rPr b="1" lang="en-US" sz="2400" spc="-1" strike="noStrike">
                <a:latin typeface="Arial"/>
              </a:rPr>
              <a:t>A</a:t>
            </a:r>
            <a:r>
              <a:rPr b="0" lang="en-US" sz="2400" spc="-1" strike="noStrike">
                <a:latin typeface="Arial"/>
              </a:rPr>
              <a:t>nalysis – </a:t>
            </a:r>
            <a:r>
              <a:rPr b="1" lang="en-US" sz="2400" spc="-1" strike="noStrike">
                <a:latin typeface="Arial"/>
              </a:rPr>
              <a:t>P</a:t>
            </a:r>
            <a:r>
              <a:rPr b="0" lang="en-US" sz="2400" spc="-1" strike="noStrike">
                <a:latin typeface="Arial"/>
              </a:rPr>
              <a:t>rogram </a:t>
            </a:r>
            <a:r>
              <a:rPr b="1" lang="en-US" sz="2400" spc="-1" strike="noStrike">
                <a:latin typeface="Arial"/>
              </a:rPr>
              <a:t>I</a:t>
            </a:r>
            <a:r>
              <a:rPr b="0" lang="en-US" sz="2400" spc="-1" strike="noStrike">
                <a:latin typeface="Arial"/>
              </a:rPr>
              <a:t>nterfaced to </a:t>
            </a:r>
            <a:r>
              <a:rPr b="1" lang="en-US" sz="2400" spc="-1" strike="noStrike">
                <a:latin typeface="Arial"/>
              </a:rPr>
              <a:t>G</a:t>
            </a:r>
            <a:r>
              <a:rPr b="0" lang="en-US" sz="2400" spc="-1" strike="noStrike">
                <a:latin typeface="Arial"/>
              </a:rPr>
              <a:t>EANT </a:t>
            </a:r>
            <a:endParaRPr b="0" lang="en-US" sz="24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simulates the background, produced by colliding electron and positron beams</a:t>
            </a:r>
            <a:endParaRPr b="0" lang="en-US" sz="24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input requires accelerator and simulation parameters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74" name="" descr=""/>
          <p:cNvPicPr/>
          <p:nvPr/>
        </p:nvPicPr>
        <p:blipFill>
          <a:blip r:embed="rId1"/>
          <a:stretch/>
        </p:blipFill>
        <p:spPr>
          <a:xfrm rot="3600">
            <a:off x="4852080" y="559080"/>
            <a:ext cx="4929480" cy="4780800"/>
          </a:xfrm>
          <a:prstGeom prst="rect">
            <a:avLst/>
          </a:prstGeom>
          <a:ln>
            <a:noFill/>
          </a:ln>
        </p:spPr>
      </p:pic>
      <p:sp>
        <p:nvSpPr>
          <p:cNvPr id="75" name="TextShape 2"/>
          <p:cNvSpPr txBox="1"/>
          <p:nvPr/>
        </p:nvSpPr>
        <p:spPr>
          <a:xfrm>
            <a:off x="1584720" y="4361760"/>
            <a:ext cx="3566160" cy="7254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algn="r"/>
            <a:r>
              <a:rPr b="0" lang="en-US" sz="1500" spc="-1" strike="noStrike">
                <a:latin typeface="Arial"/>
              </a:rPr>
              <a:t>YZ-View of a </a:t>
            </a:r>
            <a:r>
              <a:rPr b="0" lang="en-US" sz="1500" spc="-1" strike="noStrike">
                <a:latin typeface="Arial"/>
              </a:rPr>
              <a:t>beam </a:t>
            </a:r>
            <a:r>
              <a:rPr b="0" lang="en-US" sz="1500" spc="-1" strike="noStrike">
                <a:latin typeface="Arial"/>
              </a:rPr>
              <a:t>interaction </a:t>
            </a:r>
            <a:r>
              <a:rPr b="0" lang="en-US" sz="1500" spc="-1" strike="noStrike">
                <a:latin typeface="Arial"/>
              </a:rPr>
              <a:t>background </a:t>
            </a:r>
            <a:r>
              <a:rPr b="0" lang="en-US" sz="1500" spc="-1" strike="noStrike">
                <a:latin typeface="Arial"/>
              </a:rPr>
              <a:t>with density</a:t>
            </a:r>
            <a:r>
              <a:rPr b="0" i="1" lang="en-US" sz="1500" spc="-1" strike="noStrike">
                <a:latin typeface="Arial"/>
              </a:rPr>
              <a:t> </a:t>
            </a:r>
            <a:endParaRPr b="0" lang="en-US" sz="1500" spc="-1" strike="noStrike">
              <a:latin typeface="Arial"/>
            </a:endParaRPr>
          </a:p>
          <a:p>
            <a:pPr algn="r"/>
            <a:r>
              <a:rPr b="0" i="1" lang="en-US" sz="1500" spc="-1" strike="noStrike">
                <a:latin typeface="Arial"/>
              </a:rPr>
              <a:t>Animation </a:t>
            </a:r>
            <a:r>
              <a:rPr b="0" i="1" lang="en-US" sz="1500" spc="-1" strike="noStrike">
                <a:latin typeface="Arial"/>
              </a:rPr>
              <a:t>thanks </a:t>
            </a:r>
            <a:r>
              <a:rPr b="0" i="1" lang="en-US" sz="1400" spc="-1" strike="noStrike">
                <a:latin typeface="Arial"/>
              </a:rPr>
              <a:t>to</a:t>
            </a:r>
            <a:r>
              <a:rPr b="0" i="1" lang="en-US" sz="1500" spc="-1" strike="noStrike">
                <a:latin typeface="Arial"/>
              </a:rPr>
              <a:t> </a:t>
            </a:r>
            <a:r>
              <a:rPr b="0" i="1" lang="en-US" sz="1500" spc="-1" strike="noStrike">
                <a:latin typeface="Arial"/>
              </a:rPr>
              <a:t>Andre Sailer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76" name="CustomShape 3"/>
          <p:cNvSpPr/>
          <p:nvPr/>
        </p:nvSpPr>
        <p:spPr>
          <a:xfrm>
            <a:off x="0" y="91440"/>
            <a:ext cx="10080000" cy="457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729fcf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7" name="TextShape 4"/>
          <p:cNvSpPr txBox="1"/>
          <p:nvPr/>
        </p:nvSpPr>
        <p:spPr>
          <a:xfrm>
            <a:off x="91440" y="28080"/>
            <a:ext cx="10149840" cy="570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r>
              <a:rPr b="1" lang="en-US" sz="2600" spc="-1" strike="noStrike">
                <a:latin typeface="Arial"/>
              </a:rPr>
              <a:t>Beam </a:t>
            </a:r>
            <a:r>
              <a:rPr b="1" lang="en-US" sz="2600" spc="-1" strike="noStrike">
                <a:latin typeface="Arial"/>
              </a:rPr>
              <a:t>backgr</a:t>
            </a:r>
            <a:r>
              <a:rPr b="1" lang="en-US" sz="2600" spc="-1" strike="noStrike">
                <a:latin typeface="Arial"/>
              </a:rPr>
              <a:t>ound </a:t>
            </a:r>
            <a:r>
              <a:rPr b="1" lang="en-US" sz="2600" spc="-1" strike="noStrike">
                <a:latin typeface="Arial"/>
              </a:rPr>
              <a:t>simula</a:t>
            </a:r>
            <a:r>
              <a:rPr b="1" lang="en-US" sz="2600" spc="-1" strike="noStrike">
                <a:latin typeface="Arial"/>
              </a:rPr>
              <a:t>tions </a:t>
            </a:r>
            <a:r>
              <a:rPr b="1" lang="en-US" sz="2600" spc="-1" strike="noStrike">
                <a:latin typeface="Arial"/>
              </a:rPr>
              <a:t>with </a:t>
            </a:r>
            <a:r>
              <a:rPr b="1" lang="en-US" sz="2600" spc="-1" strike="noStrike">
                <a:latin typeface="Arial"/>
              </a:rPr>
              <a:t>GUINE</a:t>
            </a:r>
            <a:r>
              <a:rPr b="1" lang="en-US" sz="2600" spc="-1" strike="noStrike">
                <a:latin typeface="Arial"/>
              </a:rPr>
              <a:t>A-PIG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78" name="CustomShape 5"/>
          <p:cNvSpPr/>
          <p:nvPr/>
        </p:nvSpPr>
        <p:spPr>
          <a:xfrm>
            <a:off x="0" y="5394960"/>
            <a:ext cx="10080000" cy="2743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r>
              <a:rPr b="0" lang="en-US" sz="1200" spc="-1" strike="noStrike">
                <a:latin typeface="Arial"/>
              </a:rPr>
              <a:t>15.08.2022              Extending GUINEA-PIG with EDM4hep output                                                         </a:t>
            </a:r>
            <a:r>
              <a:rPr b="0" i="1" lang="en-US" sz="1200" spc="-1" strike="noStrike">
                <a:latin typeface="Arial"/>
              </a:rPr>
              <a:t>Kalina Stoimenova </a:t>
            </a:r>
            <a:r>
              <a:rPr b="0" i="1" lang="en-US" sz="1500" spc="-1" strike="noStrike">
                <a:latin typeface="Arial"/>
              </a:rPr>
              <a:t>                             </a:t>
            </a:r>
            <a:r>
              <a:rPr b="1" i="1" lang="en-US" sz="1500" spc="-1" strike="noStrike">
                <a:solidFill>
                  <a:srgbClr val="ffffff"/>
                </a:solidFill>
                <a:latin typeface="Arial"/>
              </a:rPr>
              <a:t>4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extShape 1"/>
          <p:cNvSpPr txBox="1"/>
          <p:nvPr/>
        </p:nvSpPr>
        <p:spPr>
          <a:xfrm>
            <a:off x="504000" y="1074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pic>
        <p:nvPicPr>
          <p:cNvPr id="80" name="" descr=""/>
          <p:cNvPicPr/>
          <p:nvPr/>
        </p:nvPicPr>
        <p:blipFill>
          <a:blip r:embed="rId1"/>
          <a:stretch/>
        </p:blipFill>
        <p:spPr>
          <a:xfrm>
            <a:off x="252000" y="227520"/>
            <a:ext cx="9638280" cy="4609440"/>
          </a:xfrm>
          <a:prstGeom prst="rect">
            <a:avLst/>
          </a:prstGeom>
          <a:ln>
            <a:noFill/>
          </a:ln>
        </p:spPr>
      </p:pic>
      <p:sp>
        <p:nvSpPr>
          <p:cNvPr id="81" name="TextShape 2"/>
          <p:cNvSpPr txBox="1"/>
          <p:nvPr/>
        </p:nvSpPr>
        <p:spPr>
          <a:xfrm>
            <a:off x="252000" y="4677480"/>
            <a:ext cx="9638280" cy="7081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1500" spc="-1" strike="noStrike">
                <a:solidFill>
                  <a:srgbClr val="000000"/>
                </a:solidFill>
                <a:latin typeface="Arial"/>
                <a:hlinkClick r:id="rId2"/>
              </a:rPr>
              <a:t>YZ-View and XZ view </a:t>
            </a:r>
            <a:r>
              <a:rPr b="0" lang="en-US" sz="1500" spc="-1" strike="noStrike">
                <a:solidFill>
                  <a:srgbClr val="000000"/>
                </a:solidFill>
                <a:latin typeface="Arial"/>
              </a:rPr>
              <a:t> where </a:t>
            </a:r>
            <a:r>
              <a:rPr b="0" lang="en-US" sz="1500" spc="-1" strike="noStrike">
                <a:solidFill>
                  <a:srgbClr val="000000"/>
                </a:solidFill>
                <a:latin typeface="Arial"/>
              </a:rPr>
              <a:t>a </a:t>
            </a:r>
            <a:r>
              <a:rPr b="0" lang="en-US" sz="1500" spc="-1" strike="noStrike">
                <a:solidFill>
                  <a:srgbClr val="000000"/>
                </a:solidFill>
                <a:latin typeface="Arial"/>
              </a:rPr>
              <a:t>single </a:t>
            </a:r>
            <a:r>
              <a:rPr b="0" lang="en-US" sz="1500" spc="-1" strike="noStrike">
                <a:solidFill>
                  <a:srgbClr val="000000"/>
                </a:solidFill>
                <a:latin typeface="Arial"/>
              </a:rPr>
              <a:t>(macro) </a:t>
            </a:r>
            <a:r>
              <a:rPr b="0" lang="en-US" sz="1500" spc="-1" strike="noStrike">
                <a:solidFill>
                  <a:srgbClr val="000000"/>
                </a:solidFill>
                <a:latin typeface="Arial"/>
              </a:rPr>
              <a:t>particle has </a:t>
            </a:r>
            <a:r>
              <a:rPr b="0" lang="en-US" sz="1500" spc="-1" strike="noStrike">
                <a:solidFill>
                  <a:srgbClr val="000000"/>
                </a:solidFill>
                <a:latin typeface="Arial"/>
              </a:rPr>
              <a:t>been marked </a:t>
            </a:r>
            <a:r>
              <a:rPr b="0" lang="en-US" sz="1500" spc="-1" strike="noStrike">
                <a:solidFill>
                  <a:srgbClr val="000000"/>
                </a:solidFill>
                <a:latin typeface="Arial"/>
              </a:rPr>
              <a:t>with a blue </a:t>
            </a:r>
            <a:r>
              <a:rPr b="0" lang="en-US" sz="1500" spc="-1" strike="noStrike">
                <a:solidFill>
                  <a:srgbClr val="000000"/>
                </a:solidFill>
                <a:latin typeface="Arial"/>
              </a:rPr>
              <a:t>star to show </a:t>
            </a:r>
            <a:r>
              <a:rPr b="0" lang="en-US" sz="1500" spc="-1" strike="noStrike">
                <a:solidFill>
                  <a:srgbClr val="000000"/>
                </a:solidFill>
                <a:latin typeface="Arial"/>
              </a:rPr>
              <a:t>its </a:t>
            </a:r>
            <a:r>
              <a:rPr b="0" lang="en-US" sz="1500" spc="-1" strike="noStrike">
                <a:solidFill>
                  <a:srgbClr val="000000"/>
                </a:solidFill>
                <a:latin typeface="Arial"/>
              </a:rPr>
              <a:t>movement</a:t>
            </a:r>
            <a:endParaRPr b="0" lang="en-US" sz="1500" spc="-1" strike="noStrike">
              <a:latin typeface="Arial"/>
            </a:endParaRPr>
          </a:p>
          <a:p>
            <a:r>
              <a:rPr b="0" i="1" lang="en-US" sz="1500" spc="-1" strike="noStrike">
                <a:solidFill>
                  <a:srgbClr val="000000"/>
                </a:solidFill>
                <a:latin typeface="Arial"/>
              </a:rPr>
              <a:t>Animation </a:t>
            </a:r>
            <a:r>
              <a:rPr b="0" i="1" lang="en-US" sz="1500" spc="-1" strike="noStrike">
                <a:solidFill>
                  <a:srgbClr val="000000"/>
                </a:solidFill>
                <a:latin typeface="Arial"/>
              </a:rPr>
              <a:t>thanks to </a:t>
            </a:r>
            <a:r>
              <a:rPr b="0" i="1" lang="en-US" sz="1500" spc="-1" strike="noStrike">
                <a:solidFill>
                  <a:srgbClr val="000000"/>
                </a:solidFill>
                <a:latin typeface="Arial"/>
              </a:rPr>
              <a:t>Andre Sailer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82" name="CustomShape 3"/>
          <p:cNvSpPr/>
          <p:nvPr/>
        </p:nvSpPr>
        <p:spPr>
          <a:xfrm>
            <a:off x="0" y="91440"/>
            <a:ext cx="10080000" cy="457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729fcf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3" name="TextShape 4"/>
          <p:cNvSpPr txBox="1"/>
          <p:nvPr/>
        </p:nvSpPr>
        <p:spPr>
          <a:xfrm>
            <a:off x="91440" y="28440"/>
            <a:ext cx="10149840" cy="57060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r>
              <a:rPr b="1" lang="en-US" sz="2600" spc="-1" strike="noStrike">
                <a:latin typeface="Arial"/>
              </a:rPr>
              <a:t>Beam </a:t>
            </a:r>
            <a:r>
              <a:rPr b="1" lang="en-US" sz="2600" spc="-1" strike="noStrike">
                <a:latin typeface="Arial"/>
              </a:rPr>
              <a:t>backgr</a:t>
            </a:r>
            <a:r>
              <a:rPr b="1" lang="en-US" sz="2600" spc="-1" strike="noStrike">
                <a:latin typeface="Arial"/>
              </a:rPr>
              <a:t>ound </a:t>
            </a:r>
            <a:r>
              <a:rPr b="1" lang="en-US" sz="2600" spc="-1" strike="noStrike">
                <a:latin typeface="Arial"/>
              </a:rPr>
              <a:t>simula</a:t>
            </a:r>
            <a:r>
              <a:rPr b="1" lang="en-US" sz="2600" spc="-1" strike="noStrike">
                <a:latin typeface="Arial"/>
              </a:rPr>
              <a:t>tions </a:t>
            </a:r>
            <a:r>
              <a:rPr b="1" lang="en-US" sz="2600" spc="-1" strike="noStrike">
                <a:latin typeface="Arial"/>
              </a:rPr>
              <a:t>with </a:t>
            </a:r>
            <a:r>
              <a:rPr b="1" lang="en-US" sz="2600" spc="-1" strike="noStrike">
                <a:latin typeface="Arial"/>
              </a:rPr>
              <a:t>GUINE</a:t>
            </a:r>
            <a:r>
              <a:rPr b="1" lang="en-US" sz="2600" spc="-1" strike="noStrike">
                <a:latin typeface="Arial"/>
              </a:rPr>
              <a:t>A-PIG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84" name="CustomShape 5"/>
          <p:cNvSpPr/>
          <p:nvPr/>
        </p:nvSpPr>
        <p:spPr>
          <a:xfrm>
            <a:off x="0" y="5394960"/>
            <a:ext cx="10080000" cy="2743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r>
              <a:rPr b="0" lang="en-US" sz="1200" spc="-1" strike="noStrike">
                <a:latin typeface="Arial"/>
              </a:rPr>
              <a:t>15.08.2022              Extending GUINEA-PIG with EDM4hep output                                                         </a:t>
            </a:r>
            <a:r>
              <a:rPr b="0" i="1" lang="en-US" sz="1200" spc="-1" strike="noStrike">
                <a:latin typeface="Arial"/>
              </a:rPr>
              <a:t>Kalina Stoimenova </a:t>
            </a:r>
            <a:r>
              <a:rPr b="0" i="1" lang="en-US" sz="1500" spc="-1" strike="noStrike">
                <a:latin typeface="Arial"/>
              </a:rPr>
              <a:t>                             </a:t>
            </a:r>
            <a:r>
              <a:rPr b="1" i="1" lang="en-US" sz="1500" spc="-1" strike="noStrike">
                <a:solidFill>
                  <a:srgbClr val="ffffff"/>
                </a:solidFill>
                <a:latin typeface="Arial"/>
              </a:rPr>
              <a:t>5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CustomShape 1"/>
          <p:cNvSpPr/>
          <p:nvPr/>
        </p:nvSpPr>
        <p:spPr>
          <a:xfrm>
            <a:off x="0" y="91440"/>
            <a:ext cx="10080000" cy="457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729fcf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6" name="TextShape 2"/>
          <p:cNvSpPr txBox="1"/>
          <p:nvPr/>
        </p:nvSpPr>
        <p:spPr>
          <a:xfrm>
            <a:off x="172800" y="19440"/>
            <a:ext cx="9667080" cy="640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r>
              <a:rPr b="1" lang="en-US" sz="2600" spc="-1" strike="noStrike">
                <a:latin typeface="Arial"/>
              </a:rPr>
              <a:t>GUINE</a:t>
            </a:r>
            <a:r>
              <a:rPr b="1" lang="en-US" sz="2600" spc="-1" strike="noStrike">
                <a:latin typeface="Arial"/>
              </a:rPr>
              <a:t>A-PIG </a:t>
            </a:r>
            <a:r>
              <a:rPr b="1" lang="en-US" sz="2600" spc="-1" strike="noStrike">
                <a:latin typeface="Arial"/>
              </a:rPr>
              <a:t>output</a:t>
            </a:r>
            <a:endParaRPr b="0" lang="en-US" sz="2600" spc="-1" strike="noStrike">
              <a:latin typeface="Arial"/>
            </a:endParaRPr>
          </a:p>
        </p:txBody>
      </p:sp>
      <p:graphicFrame>
        <p:nvGraphicFramePr>
          <p:cNvPr id="87" name="Table 3"/>
          <p:cNvGraphicFramePr/>
          <p:nvPr/>
        </p:nvGraphicFramePr>
        <p:xfrm>
          <a:off x="111240" y="589680"/>
          <a:ext cx="9705600" cy="4593960"/>
        </p:xfrm>
        <a:graphic>
          <a:graphicData uri="http://schemas.openxmlformats.org/drawingml/2006/table">
            <a:tbl>
              <a:tblPr/>
              <a:tblGrid>
                <a:gridCol w="1317600"/>
                <a:gridCol w="2755080"/>
                <a:gridCol w="5633280"/>
              </a:tblGrid>
              <a:tr h="354240"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1" lang="en-US" sz="1600" spc="-1" strike="noStrike">
                          <a:latin typeface="Arial"/>
                        </a:rPr>
                        <a:t>File</a:t>
                      </a:r>
                      <a:endParaRPr b="0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solidFill>
                      <a:srgbClr val="729fcf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1" lang="en-US" sz="1600" spc="-1" strike="noStrike">
                          <a:latin typeface="Arial"/>
                        </a:rPr>
                        <a:t>Required flags</a:t>
                      </a:r>
                      <a:endParaRPr b="1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solidFill>
                      <a:srgbClr val="729fcf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1" lang="en-US" sz="1600" spc="-1" strike="noStrike">
                          <a:latin typeface="Arial"/>
                        </a:rPr>
                        <a:t>Contents</a:t>
                      </a:r>
                      <a:endParaRPr b="1" lang="en-US" sz="16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solidFill>
                      <a:srgbClr val="729fcf"/>
                    </a:solidFill>
                  </a:tcPr>
                </a:tc>
              </a:tr>
              <a:tr h="0"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Main output file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-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General </a:t>
                      </a:r>
                      <a:r>
                        <a:rPr b="0" lang="en-US" sz="1100" spc="-1" strike="noStrike">
                          <a:latin typeface="Arial"/>
                        </a:rPr>
                        <a:t>information about </a:t>
                      </a:r>
                      <a:r>
                        <a:rPr b="0" lang="en-US" sz="1100" spc="-1" strike="noStrike">
                          <a:latin typeface="Arial"/>
                        </a:rPr>
                        <a:t>the simulation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</a:tr>
              <a:tr h="0"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pairs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do_pairs=1; track_pairs=1; store_pairs=1</a:t>
                      </a:r>
                      <a:endParaRPr b="0" lang="en-US" sz="1100" spc="-1" strike="noStrike">
                        <a:latin typeface="Arial"/>
                      </a:endParaRPr>
                    </a:p>
                    <a:p>
                      <a:r>
                        <a:rPr b="0" lang="en-US" sz="1100" spc="-1" strike="noStrike">
                          <a:latin typeface="Arial"/>
                        </a:rPr>
                        <a:t>(do_bhabhas=1 or do_muons=1)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Incoherent pairs, created after the interaction: particle energies, x, y and z betas, x, y and z positions and process index. 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</a:tr>
              <a:tr h="410040"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beam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store_beam=1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  <a:ea typeface="Noto Sans CJK SC"/>
                        </a:rPr>
                        <a:t>Two files </a:t>
                      </a:r>
                      <a:r>
                        <a:rPr b="0" lang="en-US" sz="1100" spc="-1" strike="noStrike">
                          <a:latin typeface="Arial"/>
                          <a:ea typeface="Noto Sans CJK SC"/>
                        </a:rPr>
                        <a:t>– particles of the first and second beam: particle energies, x, y and z positions and </a:t>
                      </a:r>
                      <a:r>
                        <a:rPr b="0" lang="en-US" sz="1100" spc="-1" strike="noStrike">
                          <a:latin typeface="Arial"/>
                        </a:rPr>
                        <a:t>x and y angles in radians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410040"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coh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store_beam=1; do_coherent=1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  <a:ea typeface="Noto Sans CJK SC"/>
                        </a:rPr>
                        <a:t>Two files – coherent pairs from the first and second beam: particle energies, x, y and z positions and </a:t>
                      </a:r>
                      <a:r>
                        <a:rPr b="0" lang="en-US" sz="1100" spc="-1" strike="noStrike">
                          <a:latin typeface="Arial"/>
                        </a:rPr>
                        <a:t>x and y angles in radians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</a:tr>
              <a:tr h="410040"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tri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store_beam=1; do_trident=1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  <a:ea typeface="Noto Sans CJK SC"/>
                        </a:rPr>
                        <a:t>Two files – particles, produced in trident processes: particle energies, x, y and z positions and </a:t>
                      </a:r>
                      <a:r>
                        <a:rPr b="0" lang="en-US" sz="1100" spc="-1" strike="noStrike">
                          <a:latin typeface="Arial"/>
                        </a:rPr>
                        <a:t>x and y angles in radians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38040"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photons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write_photons=1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Beamstrahlung photons after the interaction: photon energies, x and y angles in radians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</a:tr>
              <a:tr h="338040"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hadrons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do_hadrons=1; store_hadrons=1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Colliding photons that produce a hadron: photon energies and z of collision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38040"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minijets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do_jets=1; store_jets=1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Energies and momenta of the photons and partons in a jet event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</a:tr>
              <a:tr h="410040"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lumi_ee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do_lumi=1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Colliding particles information for e-e collision: particle energies, x, y and z positions and betas and polarization vectors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338040"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lumi_eg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do_lumi=2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Colliding particles information for e-g collision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</a:tr>
              <a:tr h="338040"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lumi_ge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do_lumi=4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Colliding particles information for g-e collision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ffffff"/>
                    </a:solidFill>
                  </a:tcPr>
                </a:tc>
              </a:tr>
              <a:tr h="255240"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lumi_gg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do_lumi=7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Colliding particles information for g-g collision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</a:tr>
            </a:tbl>
          </a:graphicData>
        </a:graphic>
      </p:graphicFrame>
      <p:sp>
        <p:nvSpPr>
          <p:cNvPr id="88" name="CustomShape 4"/>
          <p:cNvSpPr/>
          <p:nvPr/>
        </p:nvSpPr>
        <p:spPr>
          <a:xfrm>
            <a:off x="0" y="5394960"/>
            <a:ext cx="10080000" cy="2743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r>
              <a:rPr b="0" lang="en-US" sz="1200" spc="-1" strike="noStrike">
                <a:latin typeface="Arial"/>
              </a:rPr>
              <a:t>15.08.2022              Extending GUINEA-PIG with EDM4hep output                                                         </a:t>
            </a:r>
            <a:r>
              <a:rPr b="0" i="1" lang="en-US" sz="1200" spc="-1" strike="noStrike">
                <a:latin typeface="Arial"/>
              </a:rPr>
              <a:t>Kalina Stoimenova </a:t>
            </a:r>
            <a:r>
              <a:rPr b="0" i="1" lang="en-US" sz="1500" spc="-1" strike="noStrike">
                <a:latin typeface="Arial"/>
              </a:rPr>
              <a:t>                             </a:t>
            </a:r>
            <a:r>
              <a:rPr b="1" i="1" lang="en-US" sz="1500" spc="-1" strike="noStrike">
                <a:solidFill>
                  <a:srgbClr val="ffffff"/>
                </a:solidFill>
                <a:latin typeface="Arial"/>
              </a:rPr>
              <a:t>6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504000" y="1326600"/>
            <a:ext cx="9071640" cy="32882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0" name="CustomShape 2"/>
          <p:cNvSpPr/>
          <p:nvPr/>
        </p:nvSpPr>
        <p:spPr>
          <a:xfrm>
            <a:off x="0" y="91440"/>
            <a:ext cx="10080000" cy="457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729fcf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1" name="TextShape 3"/>
          <p:cNvSpPr txBox="1"/>
          <p:nvPr/>
        </p:nvSpPr>
        <p:spPr>
          <a:xfrm>
            <a:off x="173160" y="19440"/>
            <a:ext cx="9667080" cy="64008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r>
              <a:rPr b="1" lang="en-US" sz="2600" spc="-1" strike="noStrike">
                <a:latin typeface="Arial"/>
              </a:rPr>
              <a:t>GUINEA-PIG output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92" name="CustomShape 4"/>
          <p:cNvSpPr/>
          <p:nvPr/>
        </p:nvSpPr>
        <p:spPr>
          <a:xfrm>
            <a:off x="0" y="5394960"/>
            <a:ext cx="10080000" cy="2743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r>
              <a:rPr b="0" lang="en-US" sz="1200" spc="-1" strike="noStrike">
                <a:latin typeface="Arial"/>
              </a:rPr>
              <a:t>15.08.2022          </a:t>
            </a:r>
            <a:r>
              <a:rPr b="0" lang="en-US" sz="1200" spc="-1" strike="noStrike">
                <a:latin typeface="Arial"/>
              </a:rPr>
              <a:t>    Extending </a:t>
            </a:r>
            <a:r>
              <a:rPr b="0" lang="en-US" sz="1200" spc="-1" strike="noStrike">
                <a:latin typeface="Arial"/>
              </a:rPr>
              <a:t>GUINEA-PIG </a:t>
            </a:r>
            <a:r>
              <a:rPr b="0" lang="en-US" sz="1200" spc="-1" strike="noStrike">
                <a:latin typeface="Arial"/>
              </a:rPr>
              <a:t>with EDM4hep </a:t>
            </a:r>
            <a:r>
              <a:rPr b="0" lang="en-US" sz="1200" spc="-1" strike="noStrike">
                <a:latin typeface="Arial"/>
              </a:rPr>
              <a:t>output                   </a:t>
            </a:r>
            <a:r>
              <a:rPr b="0" lang="en-US" sz="1200" spc="-1" strike="noStrike">
                <a:latin typeface="Arial"/>
              </a:rPr>
              <a:t>                              </a:t>
            </a:r>
            <a:r>
              <a:rPr b="0" lang="en-US" sz="1200" spc="-1" strike="noStrike">
                <a:latin typeface="Arial"/>
              </a:rPr>
              <a:t>        </a:t>
            </a:r>
            <a:r>
              <a:rPr b="0" i="1" lang="en-US" sz="1200" spc="-1" strike="noStrike">
                <a:latin typeface="Arial"/>
              </a:rPr>
              <a:t>Kalina </a:t>
            </a:r>
            <a:r>
              <a:rPr b="0" i="1" lang="en-US" sz="1200" spc="-1" strike="noStrike">
                <a:latin typeface="Arial"/>
              </a:rPr>
              <a:t>Stoimenova </a:t>
            </a:r>
            <a:r>
              <a:rPr b="0" i="1" lang="en-US" sz="1500" spc="-1" strike="noStrike">
                <a:latin typeface="Arial"/>
              </a:rPr>
              <a:t>      </a:t>
            </a:r>
            <a:r>
              <a:rPr b="0" i="1" lang="en-US" sz="1500" spc="-1" strike="noStrike">
                <a:latin typeface="Arial"/>
              </a:rPr>
              <a:t>                    </a:t>
            </a:r>
            <a:r>
              <a:rPr b="0" i="1" lang="en-US" sz="1500" spc="-1" strike="noStrike">
                <a:latin typeface="Arial"/>
              </a:rPr>
              <a:t>   </a:t>
            </a:r>
            <a:r>
              <a:rPr b="1" i="1" lang="en-US" sz="1500" spc="-1" strike="noStrike">
                <a:solidFill>
                  <a:srgbClr val="ffffff"/>
                </a:solidFill>
                <a:latin typeface="Arial"/>
              </a:rPr>
              <a:t>7</a:t>
            </a:r>
            <a:endParaRPr b="0" lang="en-US" sz="1500" spc="-1" strike="noStrike">
              <a:latin typeface="Arial"/>
            </a:endParaRPr>
          </a:p>
        </p:txBody>
      </p:sp>
      <p:pic>
        <p:nvPicPr>
          <p:cNvPr id="93" name="" descr=""/>
          <p:cNvPicPr/>
          <p:nvPr/>
        </p:nvPicPr>
        <p:blipFill>
          <a:blip r:embed="rId1"/>
          <a:stretch/>
        </p:blipFill>
        <p:spPr>
          <a:xfrm>
            <a:off x="1371600" y="1097280"/>
            <a:ext cx="7233840" cy="3554280"/>
          </a:xfrm>
          <a:prstGeom prst="rect">
            <a:avLst/>
          </a:prstGeom>
          <a:ln>
            <a:noFill/>
          </a:ln>
        </p:spPr>
      </p:pic>
      <p:graphicFrame>
        <p:nvGraphicFramePr>
          <p:cNvPr id="94" name="Table 5"/>
          <p:cNvGraphicFramePr/>
          <p:nvPr/>
        </p:nvGraphicFramePr>
        <p:xfrm>
          <a:off x="111600" y="590040"/>
          <a:ext cx="9705600" cy="4593960"/>
        </p:xfrm>
        <a:graphic>
          <a:graphicData uri="http://schemas.openxmlformats.org/drawingml/2006/table">
            <a:tbl>
              <a:tblPr/>
              <a:tblGrid>
                <a:gridCol w="1317600"/>
                <a:gridCol w="2755080"/>
                <a:gridCol w="5633280"/>
              </a:tblGrid>
              <a:tr h="405000"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pairs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do_pairs=1; track_pairs=1; store_pairs=1</a:t>
                      </a:r>
                      <a:endParaRPr b="0" lang="en-US" sz="1100" spc="-1" strike="noStrike">
                        <a:latin typeface="Arial"/>
                      </a:endParaRPr>
                    </a:p>
                    <a:p>
                      <a:r>
                        <a:rPr b="0" lang="en-US" sz="1100" spc="-1" strike="noStrike">
                          <a:latin typeface="Arial"/>
                        </a:rPr>
                        <a:t>(do_bhabhas=1 or do_muons=1)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  <a:tc>
                  <a:txBody>
                    <a:bodyPr lIns="90000" rIns="90000" tIns="46800" bIns="46800">
                      <a:noAutofit/>
                    </a:bodyPr>
                    <a:p>
                      <a:r>
                        <a:rPr b="0" lang="en-US" sz="1100" spc="-1" strike="noStrike">
                          <a:latin typeface="Arial"/>
                        </a:rPr>
                        <a:t>Incoherent pairs, created after the interaction: particle energies, x, y and z betas, x, y and z positions and process index. </a:t>
                      </a:r>
                      <a:endParaRPr b="0" lang="en-US" sz="1100" spc="-1" strike="noStrike">
                        <a:latin typeface="Arial"/>
                      </a:endParaRPr>
                    </a:p>
                  </a:txBody>
                  <a:tcPr marL="90000" marR="90000">
                    <a:lnL w="720">
                      <a:solidFill>
                        <a:srgbClr val="ffffff"/>
                      </a:solidFill>
                    </a:lnL>
                    <a:lnR w="720">
                      <a:solidFill>
                        <a:srgbClr val="ffffff"/>
                      </a:solidFill>
                    </a:lnR>
                    <a:lnT w="720">
                      <a:solidFill>
                        <a:srgbClr val="ffffff"/>
                      </a:solidFill>
                    </a:lnT>
                    <a:lnB w="720">
                      <a:solidFill>
                        <a:srgbClr val="ffffff"/>
                      </a:solidFill>
                    </a:lnB>
                    <a:solidFill>
                      <a:srgbClr val="aed4fc"/>
                    </a:solidFill>
                  </a:tcPr>
                </a:tc>
              </a:tr>
            </a:tbl>
          </a:graphicData>
        </a:graphic>
      </p:graphicFrame>
      <p:sp>
        <p:nvSpPr>
          <p:cNvPr id="95" name="TextShape 6"/>
          <p:cNvSpPr txBox="1"/>
          <p:nvPr/>
        </p:nvSpPr>
        <p:spPr>
          <a:xfrm>
            <a:off x="70200" y="4846320"/>
            <a:ext cx="10014840" cy="13406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1" lang="en-US" sz="1800" spc="-1" strike="noStrike">
                <a:latin typeface="Arial"/>
              </a:rPr>
              <a:t>ASCII-based output format requires additional calculations of the particles' four-momenta</a:t>
            </a:r>
            <a:endParaRPr b="1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211320" y="750960"/>
            <a:ext cx="9509760" cy="12607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25000"/>
          </a:bodyPr>
          <a:p>
            <a:pPr marL="432000" indent="-324000">
              <a:spcBef>
                <a:spcPts val="1417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Common data interface for the Key4hep project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PODIO: c++ toolkit for the creation of event data models – creates all EDM code from simple instructive YAML files </a:t>
            </a:r>
            <a:endParaRPr b="0" lang="en-US" sz="3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729fcf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MCParticle data type - used to store the simulated background particles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97" name="" descr=""/>
          <p:cNvPicPr/>
          <p:nvPr/>
        </p:nvPicPr>
        <p:blipFill>
          <a:blip r:embed="rId1"/>
          <a:stretch/>
        </p:blipFill>
        <p:spPr>
          <a:xfrm>
            <a:off x="3840480" y="2110680"/>
            <a:ext cx="6073200" cy="3104280"/>
          </a:xfrm>
          <a:prstGeom prst="rect">
            <a:avLst/>
          </a:prstGeom>
          <a:ln>
            <a:noFill/>
          </a:ln>
        </p:spPr>
      </p:pic>
      <p:sp>
        <p:nvSpPr>
          <p:cNvPr id="98" name="CustomShape 2"/>
          <p:cNvSpPr/>
          <p:nvPr/>
        </p:nvSpPr>
        <p:spPr>
          <a:xfrm>
            <a:off x="0" y="91440"/>
            <a:ext cx="10080000" cy="457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729fcf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9" name="TextShape 3"/>
          <p:cNvSpPr txBox="1"/>
          <p:nvPr/>
        </p:nvSpPr>
        <p:spPr>
          <a:xfrm>
            <a:off x="182880" y="-140040"/>
            <a:ext cx="9071640" cy="946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r>
              <a:rPr b="1" lang="en-US" sz="2600" spc="-1" strike="noStrike">
                <a:latin typeface="Arial"/>
              </a:rPr>
              <a:t>The EDM4hep library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00" name="CustomShape 4"/>
          <p:cNvSpPr/>
          <p:nvPr/>
        </p:nvSpPr>
        <p:spPr>
          <a:xfrm>
            <a:off x="0" y="5394960"/>
            <a:ext cx="10080000" cy="2743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r>
              <a:rPr b="0" lang="en-US" sz="1200" spc="-1" strike="noStrike">
                <a:latin typeface="Arial"/>
              </a:rPr>
              <a:t>15.08.2022              Extending GUINEA-PIG with EDM4hep output                                                         </a:t>
            </a:r>
            <a:r>
              <a:rPr b="0" i="1" lang="en-US" sz="1200" spc="-1" strike="noStrike">
                <a:latin typeface="Arial"/>
              </a:rPr>
              <a:t>Kalina Stoimenova </a:t>
            </a:r>
            <a:r>
              <a:rPr b="0" i="1" lang="en-US" sz="1500" spc="-1" strike="noStrike">
                <a:latin typeface="Arial"/>
              </a:rPr>
              <a:t>                             </a:t>
            </a:r>
            <a:r>
              <a:rPr b="1" i="1" lang="en-US" sz="1500" spc="-1" strike="noStrike">
                <a:solidFill>
                  <a:srgbClr val="ffffff"/>
                </a:solidFill>
                <a:latin typeface="Arial"/>
              </a:rPr>
              <a:t>8</a:t>
            </a:r>
            <a:endParaRPr b="0" lang="en-US" sz="1500" spc="-1" strike="noStrike">
              <a:latin typeface="Arial"/>
            </a:endParaRPr>
          </a:p>
        </p:txBody>
      </p:sp>
      <p:sp>
        <p:nvSpPr>
          <p:cNvPr id="101" name="TextShape 5"/>
          <p:cNvSpPr txBox="1"/>
          <p:nvPr/>
        </p:nvSpPr>
        <p:spPr>
          <a:xfrm>
            <a:off x="3840480" y="5176080"/>
            <a:ext cx="8055360" cy="34668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r>
              <a:rPr b="0" lang="en-US" sz="700" spc="-1" strike="noStrike">
                <a:latin typeface="Arial"/>
              </a:rPr>
              <a:t>https://github.com/key4hep/EDM4hep/blob/master/doc/edm4hep_diagram.svg1</a:t>
            </a:r>
            <a:endParaRPr b="0" lang="en-US" sz="700" spc="-1" strike="noStrike">
              <a:latin typeface="Arial"/>
            </a:endParaRPr>
          </a:p>
        </p:txBody>
      </p:sp>
      <p:sp>
        <p:nvSpPr>
          <p:cNvPr id="102" name="TextShape 6"/>
          <p:cNvSpPr txBox="1"/>
          <p:nvPr/>
        </p:nvSpPr>
        <p:spPr>
          <a:xfrm>
            <a:off x="182880" y="2194560"/>
            <a:ext cx="3474720" cy="301752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>
            <a:noAutofit/>
          </a:bodyPr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User defined data types – used to store photons, beam particles and luminosities</a:t>
            </a:r>
            <a:endParaRPr b="0" lang="en-US" sz="1800" spc="-1" strike="noStrike">
              <a:latin typeface="Arial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800" spc="-1" strike="noStrike">
                <a:latin typeface="Arial"/>
              </a:rPr>
              <a:t>Allows GUINEA-PIG data to be integrated in the key4hep framework and used for many upcoming studies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365760" y="753840"/>
            <a:ext cx="9301320" cy="43891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>
            <a:normAutofit fontScale="97000"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200" spc="-1" strike="noStrike">
                <a:latin typeface="Arial"/>
              </a:rPr>
              <a:t>FILE_IN_OUT_EDM4HEP</a:t>
            </a:r>
            <a:r>
              <a:rPr b="0" lang="en-US" sz="2200" spc="-1" strike="noStrike">
                <a:latin typeface="Arial"/>
              </a:rPr>
              <a:t> class: collection initialization and data saving functions</a:t>
            </a:r>
            <a:endParaRPr b="0" lang="en-US" sz="2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switches used to create only the collections that are needed</a:t>
            </a:r>
            <a:endParaRPr b="0" lang="en-US" sz="20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pairs (or bhabhas, or muons) and photons saved in MCParticle collections</a:t>
            </a:r>
            <a:endParaRPr b="0" lang="en-US" sz="20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user defined collections for all other saved data</a:t>
            </a:r>
            <a:endParaRPr b="0" lang="en-US" sz="20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endParaRPr b="0" lang="en-US" sz="20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200" spc="-1" strike="noStrike">
                <a:latin typeface="Arial"/>
              </a:rPr>
              <a:t>EDM4HEPWriter</a:t>
            </a:r>
            <a:r>
              <a:rPr b="0" lang="en-US" sz="2200" spc="-1" strike="noStrike">
                <a:latin typeface="Arial"/>
              </a:rPr>
              <a:t> singleton class for creating the root output file and using it throughout the code</a:t>
            </a:r>
            <a:endParaRPr b="0" lang="en-US" sz="2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endParaRPr b="0" lang="en-US" sz="2200" spc="-1" strike="noStrike">
              <a:latin typeface="Arial"/>
            </a:endParaRPr>
          </a:p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1" lang="en-US" sz="2200" spc="-1" strike="noStrike">
                <a:latin typeface="Arial"/>
              </a:rPr>
              <a:t>FILE_IN_OUT_EDM4HEP </a:t>
            </a:r>
            <a:r>
              <a:rPr b="0" lang="en-US" sz="2200" spc="-1" strike="noStrike">
                <a:latin typeface="Arial"/>
              </a:rPr>
              <a:t>functions called throughout the code for saving the simulated particles</a:t>
            </a:r>
            <a:r>
              <a:rPr b="0" lang="en-US" sz="2200" spc="-1" strike="noStrike">
                <a:latin typeface="Arial"/>
              </a:rPr>
              <a:t> </a:t>
            </a:r>
            <a:endParaRPr b="0" lang="en-US" sz="2200" spc="-1" strike="noStrike">
              <a:latin typeface="Arial"/>
            </a:endParaRPr>
          </a:p>
        </p:txBody>
      </p:sp>
      <p:sp>
        <p:nvSpPr>
          <p:cNvPr id="104" name="CustomShape 2"/>
          <p:cNvSpPr/>
          <p:nvPr/>
        </p:nvSpPr>
        <p:spPr>
          <a:xfrm>
            <a:off x="0" y="91440"/>
            <a:ext cx="10080000" cy="4572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729fcf"/>
              </a:gs>
            </a:gsLst>
            <a:lin ang="5400000"/>
          </a:gra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5" name="TextShape 3"/>
          <p:cNvSpPr txBox="1"/>
          <p:nvPr/>
        </p:nvSpPr>
        <p:spPr>
          <a:xfrm>
            <a:off x="46800" y="-28800"/>
            <a:ext cx="8182800" cy="68832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1" lang="en-US" sz="2600" spc="-1" strike="noStrike">
                <a:latin typeface="Arial"/>
              </a:rPr>
              <a:t>Developing the EDM4hep output for GUINEA-PIG </a:t>
            </a:r>
            <a:endParaRPr b="0" lang="en-US" sz="2600" spc="-1" strike="noStrike">
              <a:latin typeface="Arial"/>
            </a:endParaRPr>
          </a:p>
        </p:txBody>
      </p:sp>
      <p:sp>
        <p:nvSpPr>
          <p:cNvPr id="106" name="CustomShape 4"/>
          <p:cNvSpPr/>
          <p:nvPr/>
        </p:nvSpPr>
        <p:spPr>
          <a:xfrm>
            <a:off x="0" y="5394960"/>
            <a:ext cx="10080000" cy="274320"/>
          </a:xfrm>
          <a:prstGeom prst="rect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ctr">
            <a:noAutofit/>
          </a:bodyPr>
          <a:p>
            <a:r>
              <a:rPr b="0" lang="en-US" sz="1200" spc="-1" strike="noStrike">
                <a:latin typeface="Arial"/>
              </a:rPr>
              <a:t>15.08.2022              Extending GUINEA-PIG with EDM4hep output                                                         </a:t>
            </a:r>
            <a:r>
              <a:rPr b="0" i="1" lang="en-US" sz="1200" spc="-1" strike="noStrike">
                <a:latin typeface="Arial"/>
              </a:rPr>
              <a:t>Kalina Stoimenova </a:t>
            </a:r>
            <a:r>
              <a:rPr b="0" i="1" lang="en-US" sz="1500" spc="-1" strike="noStrike">
                <a:latin typeface="Arial"/>
              </a:rPr>
              <a:t>                             </a:t>
            </a:r>
            <a:r>
              <a:rPr b="1" i="1" lang="en-US" sz="1500" spc="-1" strike="noStrike">
                <a:solidFill>
                  <a:srgbClr val="ffffff"/>
                </a:solidFill>
                <a:latin typeface="Arial"/>
              </a:rPr>
              <a:t>9</a:t>
            </a:r>
            <a:endParaRPr b="0" lang="en-US" sz="1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362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2022-08-09T11:21:38Z</dcterms:created>
  <dc:creator/>
  <dc:description/>
  <dc:language>en-US</dc:language>
  <cp:lastModifiedBy/>
  <dcterms:modified xsi:type="dcterms:W3CDTF">2022-08-14T23:39:16Z</dcterms:modified>
  <cp:revision>10</cp:revision>
  <dc:subject/>
  <dc:title/>
</cp:coreProperties>
</file>