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81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76" r:id="rId9"/>
    <p:sldId id="262" r:id="rId10"/>
    <p:sldId id="263" r:id="rId11"/>
    <p:sldId id="273" r:id="rId12"/>
    <p:sldId id="264" r:id="rId13"/>
    <p:sldId id="265" r:id="rId14"/>
    <p:sldId id="267" r:id="rId15"/>
    <p:sldId id="268" r:id="rId16"/>
    <p:sldId id="278" r:id="rId17"/>
    <p:sldId id="269" r:id="rId18"/>
    <p:sldId id="270" r:id="rId19"/>
    <p:sldId id="277" r:id="rId20"/>
    <p:sldId id="275" r:id="rId21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79"/>
    <a:srgbClr val="000000"/>
    <a:srgbClr val="87879F"/>
    <a:srgbClr val="B9CFFF"/>
    <a:srgbClr val="D9D9D9"/>
    <a:srgbClr val="73A0FF"/>
    <a:srgbClr val="DFF3F6"/>
    <a:srgbClr val="EAEAE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C4F5C14-D1C8-A1BA-520A-27E21326B6ED}" v="185" dt="2022-08-14T17:27:52.124"/>
    <p1510:client id="{32729A44-EB04-35D8-D6BC-7BDF7C723A9B}" v="318" dt="2022-08-10T10:09:02.759"/>
    <p1510:client id="{619708C1-BBD1-9C41-9B57-176CC84D023D}" v="2" dt="2022-08-14T10:21:56.328"/>
    <p1510:client id="{79E35227-BF93-636E-49DF-1A76C1CFEBC6}" v="163" dt="2022-08-10T08:03:01.128"/>
    <p1510:client id="{8FA6EE6A-F2B6-A07B-FC7D-286B8D202961}" v="171" dt="2022-08-14T10:21:02.374"/>
    <p1510:client id="{93B534F3-6552-702C-F17F-BAACEBB3F3AF}" v="1268" dt="2022-08-10T17:07:45.236"/>
    <p1510:client id="{992EEDDF-DDE6-317A-4151-ECDB0B5DB079}" v="318" dt="2022-08-10T09:44:38.559"/>
    <p1510:client id="{BE40AF50-550A-4F3B-A1E1-F79E9CED680D}" v="165" dt="2022-08-10T07:12:41.791"/>
    <p1510:client id="{DDFB5874-9CC8-D074-A3E8-C8341EA6D101}" v="317" dt="2022-08-11T15:39:50.780"/>
    <p1510:client id="{E7D0328C-0225-28C2-2B50-67A25F9FCAF5}" v="739" dt="2022-08-10T08:54:23.502"/>
    <p1510:client id="{EFF4BCF6-6147-DC0B-3E1E-CF8BE5572DB0}" v="891" dt="2022-08-12T14:42:14.7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g142cfb8625d_2_1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3" name="Google Shape;203;g142cfb8625d_2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42cfb8625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42cfb8625d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142cfb8625d_0_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Google Shape;246;g142cfb8625d_0_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33420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42cfb8625d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142cfb8625d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142cfb8625d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Google Shape;258;g142cfb8625d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42cfb8625d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6" name="Google Shape;276;g142cfb8625d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142cfb8625d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2" name="Google Shape;282;g142cfb8625d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42cfb8625d_0_1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8" name="Google Shape;288;g142cfb8625d_0_1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142cfb8625d_0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3" name="Google Shape;293;g142cfb8625d_0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42cfb8625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42cfb8625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680475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42cfb8625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42cfb8625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142cfb8625d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142cfb8625d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42cfb8625d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42cfb8625d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42cfb8625d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8" name="Google Shape;228;g142cfb8625d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42cfb8625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42cfb8625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42cfb8625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42cfb8625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554295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142cfb8625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142cfb8625d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00748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42cfb8625d_0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Google Shape;240;g142cfb8625d_0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8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4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4"/>
          <p:cNvSpPr txBox="1">
            <a:spLocks noGrp="1"/>
          </p:cNvSpPr>
          <p:nvPr>
            <p:ph type="subTitle" idx="1"/>
          </p:nvPr>
        </p:nvSpPr>
        <p:spPr>
          <a:xfrm>
            <a:off x="305991" y="4275189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9" name="Google Shape;119;p23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20" name="Google Shape;120;p23"/>
          <p:cNvSpPr>
            <a:spLocks noGrp="1"/>
          </p:cNvSpPr>
          <p:nvPr>
            <p:ph type="pic" idx="3"/>
          </p:nvPr>
        </p:nvSpPr>
        <p:spPr>
          <a:xfrm>
            <a:off x="305991" y="181570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1" name="Google Shape;121;p23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23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23" name="Google Shape;123;p2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24" name="Google Shape;124;p23"/>
          <p:cNvSpPr>
            <a:spLocks noGrp="1"/>
          </p:cNvSpPr>
          <p:nvPr>
            <p:ph type="pic" idx="4"/>
          </p:nvPr>
        </p:nvSpPr>
        <p:spPr>
          <a:xfrm>
            <a:off x="4629150" y="1815704"/>
            <a:ext cx="4212431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4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4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278130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24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24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30" name="Google Shape;130;p24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31" name="Google Shape;131;p24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2" name="Google Shape;132;p24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3" name="Google Shape;133;p24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4" name="Google Shape;134;p24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99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38" name="Google Shape;138;p25"/>
          <p:cNvSpPr txBox="1">
            <a:spLocks noGrp="1"/>
          </p:cNvSpPr>
          <p:nvPr>
            <p:ph type="body" idx="2"/>
          </p:nvPr>
        </p:nvSpPr>
        <p:spPr>
          <a:xfrm>
            <a:off x="6056709" y="1203725"/>
            <a:ext cx="278489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39" name="Google Shape;139;p25"/>
          <p:cNvSpPr>
            <a:spLocks noGrp="1"/>
          </p:cNvSpPr>
          <p:nvPr>
            <p:ph type="pic" idx="3"/>
          </p:nvPr>
        </p:nvSpPr>
        <p:spPr>
          <a:xfrm>
            <a:off x="305992" y="1815704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0" name="Google Shape;140;p25"/>
          <p:cNvSpPr>
            <a:spLocks noGrp="1"/>
          </p:cNvSpPr>
          <p:nvPr>
            <p:ph type="pic" idx="4"/>
          </p:nvPr>
        </p:nvSpPr>
        <p:spPr>
          <a:xfrm>
            <a:off x="6056710" y="1812131"/>
            <a:ext cx="278489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1" name="Google Shape;141;p25"/>
          <p:cNvSpPr txBox="1">
            <a:spLocks noGrp="1"/>
          </p:cNvSpPr>
          <p:nvPr>
            <p:ph type="body" idx="5"/>
          </p:nvPr>
        </p:nvSpPr>
        <p:spPr>
          <a:xfrm>
            <a:off x="3190385" y="1200920"/>
            <a:ext cx="278130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2" name="Google Shape;142;p25"/>
          <p:cNvSpPr>
            <a:spLocks noGrp="1"/>
          </p:cNvSpPr>
          <p:nvPr>
            <p:ph type="pic" idx="6"/>
          </p:nvPr>
        </p:nvSpPr>
        <p:spPr>
          <a:xfrm>
            <a:off x="3190386" y="1822427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3" name="Google Shape;143;p25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45" name="Google Shape;145;p2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49" name="Google Shape;149;p26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0" name="Google Shape;150;p26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26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52" name="Google Shape;152;p26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53" name="Google Shape;153;p26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54" name="Google Shape;154;p26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55" name="Google Shape;155;p26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11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56" name="Google Shape;156;p26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19" cy="260797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27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18" cy="192293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0" name="Google Shape;160;p27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1" name="Google Shape;161;p27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153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62" name="Google Shape;162;p27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3" name="Google Shape;163;p27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64" name="Google Shape;164;p27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65" name="Google Shape;165;p27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349" cy="14299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8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68" name="Google Shape;168;p28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40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69" name="Google Shape;169;p28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0" name="Google Shape;170;p28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153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71" name="Google Shape;171;p28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2" name="Google Shape;172;p28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73" name="Google Shape;173;p28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74" name="Google Shape;174;p28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349" cy="142994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>
            <a:spLocks noGrp="1"/>
          </p:cNvSpPr>
          <p:nvPr>
            <p:ph type="title"/>
          </p:nvPr>
        </p:nvSpPr>
        <p:spPr>
          <a:xfrm>
            <a:off x="305990" y="1282304"/>
            <a:ext cx="8532019" cy="2139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7" name="Google Shape;177;p29"/>
          <p:cNvSpPr txBox="1">
            <a:spLocks noGrp="1"/>
          </p:cNvSpPr>
          <p:nvPr>
            <p:ph type="body" idx="1"/>
          </p:nvPr>
        </p:nvSpPr>
        <p:spPr>
          <a:xfrm>
            <a:off x="305990" y="3442097"/>
            <a:ext cx="8532020" cy="11251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78" name="Google Shape;178;p29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79" name="Google Shape;179;p29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80" name="Google Shape;180;p29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/>
          <p:nvPr/>
        </p:nvSpPr>
        <p:spPr>
          <a:xfrm>
            <a:off x="305991" y="4647305"/>
            <a:ext cx="8532019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3" name="Google Shape;183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23928" y="1683648"/>
            <a:ext cx="1296144" cy="1296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31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27302" y="1626785"/>
            <a:ext cx="1890000" cy="1871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2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88" name="Google Shape;188;p32"/>
          <p:cNvSpPr txBox="1"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9" name="Google Shape;189;p32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0" name="Google Shape;190;p32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91" name="Google Shape;191;p3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371600" lvl="2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4" name="Google Shape;194;p33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5" name="Google Shape;195;p33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96" name="Google Shape;196;p3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4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9" name="Google Shape;199;p34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200" name="Google Shape;200;p34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431" cy="501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7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431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7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450" cy="4917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8" name="Google Shape;78;p17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8860" cy="28217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7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7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81" name="Google Shape;81;p17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8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8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8860" cy="3456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18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8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88" name="Google Shape;88;p18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1" name="Google Shape;91;p19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19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93" name="Google Shape;93;p19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94" name="Google Shape;94;p19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19" cy="3570684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>
            <a:spLocks noGrp="1"/>
          </p:cNvSpPr>
          <p:nvPr>
            <p:ph type="pic" idx="2"/>
          </p:nvPr>
        </p:nvSpPr>
        <p:spPr>
          <a:xfrm>
            <a:off x="0" y="-22485"/>
            <a:ext cx="9144000" cy="4763691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7" name="Google Shape;97;p20"/>
          <p:cNvSpPr txBox="1">
            <a:spLocks noGrp="1"/>
          </p:cNvSpPr>
          <p:nvPr>
            <p:ph type="body" idx="1"/>
          </p:nvPr>
        </p:nvSpPr>
        <p:spPr>
          <a:xfrm>
            <a:off x="6056709" y="-39349"/>
            <a:ext cx="3087290" cy="477811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98" name="Google Shape;98;p20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0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00" name="Google Shape;100;p20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21"/>
          <p:cNvSpPr>
            <a:spLocks noGrp="1"/>
          </p:cNvSpPr>
          <p:nvPr>
            <p:ph type="pic" idx="2"/>
          </p:nvPr>
        </p:nvSpPr>
        <p:spPr>
          <a:xfrm>
            <a:off x="4625578" y="0"/>
            <a:ext cx="4518422" cy="473849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5" name="Google Shape;105;p21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1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07" name="Google Shape;107;p21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2"/>
          <p:cNvSpPr txBox="1">
            <a:spLocks noGrp="1"/>
          </p:cNvSpPr>
          <p:nvPr>
            <p:ph type="body" idx="1"/>
          </p:nvPr>
        </p:nvSpPr>
        <p:spPr>
          <a:xfrm>
            <a:off x="305990" y="1198994"/>
            <a:ext cx="4212431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1" name="Google Shape;111;p22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2" name="Google Shape;112;p22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r>
              <a:rPr lang="en-US"/>
              <a:t>Clemens Dittmar</a:t>
            </a:r>
            <a:endParaRPr/>
          </a:p>
        </p:txBody>
      </p:sp>
      <p:sp>
        <p:nvSpPr>
          <p:cNvPr id="113" name="Google Shape;113;p2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14" name="Google Shape;114;p22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p22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431" cy="167401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pic>
        <p:nvPicPr>
          <p:cNvPr id="52" name="Google Shape;52;p13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0" y="4736999"/>
            <a:ext cx="9144000" cy="406501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717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4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ftr" idx="11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100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Clemens Dittmar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78" r:id="rId20"/>
    <p:sldLayoutId id="2147483679" r:id="rId2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Relationship Id="rId9" Type="http://schemas.openxmlformats.org/officeDocument/2006/relationships/image" Target="../media/image16.sv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35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19" cy="1614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</a:pPr>
            <a:r>
              <a:rPr lang="en-GB"/>
              <a:t>The CERN Science Gateway</a:t>
            </a:r>
          </a:p>
          <a:p>
            <a:r>
              <a:rPr lang="en-GB"/>
              <a:t>Interactive Calorimeter</a:t>
            </a:r>
            <a:br>
              <a:rPr lang="en-US"/>
            </a:br>
            <a:endParaRPr/>
          </a:p>
        </p:txBody>
      </p:sp>
      <p:sp>
        <p:nvSpPr>
          <p:cNvPr id="206" name="Google Shape;206;p35"/>
          <p:cNvSpPr txBox="1">
            <a:spLocks noGrp="1"/>
          </p:cNvSpPr>
          <p:nvPr>
            <p:ph type="subTitle" idx="1"/>
          </p:nvPr>
        </p:nvSpPr>
        <p:spPr>
          <a:xfrm>
            <a:off x="305991" y="4275189"/>
            <a:ext cx="8532020" cy="6028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Bef>
                <a:spcPts val="0"/>
              </a:spcBef>
              <a:buSzPts val="1400"/>
            </a:pPr>
            <a:r>
              <a:rPr lang="de" sz="1400"/>
              <a:t>Clemens Dittmar</a:t>
            </a:r>
            <a:br>
              <a:rPr lang="de" sz="1400"/>
            </a:br>
            <a:r>
              <a:rPr lang="de" sz="1400"/>
              <a:t>EP-SFT, Supervisor: John </a:t>
            </a:r>
            <a:r>
              <a:rPr lang="de" sz="1400" err="1"/>
              <a:t>Apostolakis</a:t>
            </a:r>
            <a:endParaRPr err="1"/>
          </a:p>
          <a:p>
            <a:pPr marL="0" lvl="0" indent="0" algn="l" rtl="0">
              <a:lnSpc>
                <a:spcPct val="90000"/>
              </a:lnSpc>
              <a:spcBef>
                <a:spcPts val="17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</a:pPr>
            <a:r>
              <a:rPr lang="de" sz="1400"/>
              <a:t>15.08.2022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spcBef>
                <a:spcPts val="1400"/>
              </a:spcBef>
              <a:spcAft>
                <a:spcPts val="300"/>
              </a:spcAft>
            </a:pPr>
            <a:r>
              <a:rPr lang="en-GB"/>
              <a:t>Programme Structure 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95CD56-53E0-BECA-19B3-A6EF41D0B842}"/>
              </a:ext>
            </a:extLst>
          </p:cNvPr>
          <p:cNvSpPr txBox="1"/>
          <p:nvPr/>
        </p:nvSpPr>
        <p:spPr>
          <a:xfrm>
            <a:off x="6735018" y="2293234"/>
            <a:ext cx="19171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err="1"/>
              <a:t>DetectorConstruction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024C49-C8A2-37A5-5029-FC59570AE70A}"/>
              </a:ext>
            </a:extLst>
          </p:cNvPr>
          <p:cNvSpPr txBox="1"/>
          <p:nvPr/>
        </p:nvSpPr>
        <p:spPr>
          <a:xfrm>
            <a:off x="6735018" y="1938758"/>
            <a:ext cx="18158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err="1"/>
              <a:t>DetectorMessenger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C58848-F04F-4E27-1C6C-004282365446}"/>
              </a:ext>
            </a:extLst>
          </p:cNvPr>
          <p:cNvSpPr txBox="1"/>
          <p:nvPr/>
        </p:nvSpPr>
        <p:spPr>
          <a:xfrm>
            <a:off x="6735019" y="2640474"/>
            <a:ext cx="21559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Reinitialize geometry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F41E1E-3664-2350-D706-7446F1ACB792}"/>
              </a:ext>
            </a:extLst>
          </p:cNvPr>
          <p:cNvSpPr txBox="1"/>
          <p:nvPr/>
        </p:nvSpPr>
        <p:spPr>
          <a:xfrm>
            <a:off x="3764737" y="1501209"/>
            <a:ext cx="15771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Python - Server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5D465D-BF7E-76FA-8FFF-5A90D9C82080}"/>
              </a:ext>
            </a:extLst>
          </p:cNvPr>
          <p:cNvSpPr txBox="1"/>
          <p:nvPr/>
        </p:nvSpPr>
        <p:spPr>
          <a:xfrm>
            <a:off x="712686" y="1501210"/>
            <a:ext cx="152652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Python - Client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89A58A-B639-F9EF-5572-E5ACE9E5D4C8}"/>
              </a:ext>
            </a:extLst>
          </p:cNvPr>
          <p:cNvSpPr txBox="1"/>
          <p:nvPr/>
        </p:nvSpPr>
        <p:spPr>
          <a:xfrm>
            <a:off x="238729" y="1974929"/>
            <a:ext cx="261165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/>
              <a:t>Send: New geometry</a:t>
            </a:r>
          </a:p>
          <a:p>
            <a:pPr marL="285750" indent="-285750">
              <a:buChar char="•"/>
            </a:pPr>
            <a:r>
              <a:rPr lang="en-US"/>
              <a:t>Send: New particle gun</a:t>
            </a:r>
          </a:p>
          <a:p>
            <a:pPr marL="285750" indent="-285750">
              <a:buChar char="•"/>
            </a:pPr>
            <a:r>
              <a:rPr lang="en-US"/>
              <a:t>Send: Ask for data</a:t>
            </a:r>
          </a:p>
          <a:p>
            <a:pPr marL="285750" indent="-285750">
              <a:buChar char="•"/>
            </a:pPr>
            <a:r>
              <a:rPr lang="en-US"/>
              <a:t>Receive: Track-, ED.-Data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7F6434-0856-B7B7-61D4-8ED9F084A79F}"/>
              </a:ext>
            </a:extLst>
          </p:cNvPr>
          <p:cNvSpPr txBox="1"/>
          <p:nvPr/>
        </p:nvSpPr>
        <p:spPr>
          <a:xfrm>
            <a:off x="3494108" y="1938759"/>
            <a:ext cx="2589954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Receive: New parameter</a:t>
            </a:r>
          </a:p>
          <a:p>
            <a:pPr marL="285750" indent="-285750">
              <a:buChar char="•"/>
            </a:pPr>
            <a:r>
              <a:rPr lang="en-US"/>
              <a:t>Check parameter</a:t>
            </a:r>
          </a:p>
          <a:p>
            <a:pPr marL="285750" indent="-285750">
              <a:buChar char="•"/>
            </a:pPr>
            <a:r>
              <a:rPr lang="en-US"/>
              <a:t>Execute command</a:t>
            </a:r>
          </a:p>
          <a:p>
            <a:pPr marL="285750" indent="-285750">
              <a:buChar char="•"/>
            </a:pPr>
            <a:endParaRPr lang="en-US"/>
          </a:p>
          <a:p>
            <a:r>
              <a:rPr lang="en-US"/>
              <a:t>Receive: Ask for data</a:t>
            </a:r>
          </a:p>
          <a:p>
            <a:pPr marL="285750" indent="-285750">
              <a:buChar char="•"/>
            </a:pPr>
            <a:r>
              <a:rPr lang="en-US"/>
              <a:t>Execute simulation</a:t>
            </a:r>
          </a:p>
          <a:p>
            <a:pPr marL="285750" indent="-285750">
              <a:buChar char="•"/>
            </a:pPr>
            <a:r>
              <a:rPr lang="en-US"/>
              <a:t>Send: Track-, ED.-Data</a:t>
            </a:r>
          </a:p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370EDE-57F8-360C-835F-B644609D3118}"/>
              </a:ext>
            </a:extLst>
          </p:cNvPr>
          <p:cNvSpPr/>
          <p:nvPr/>
        </p:nvSpPr>
        <p:spPr>
          <a:xfrm>
            <a:off x="6503888" y="1906568"/>
            <a:ext cx="2387277" cy="11719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B3EC7A-2BA9-B079-8F2E-91D0A9D68B93}"/>
              </a:ext>
            </a:extLst>
          </p:cNvPr>
          <p:cNvSpPr/>
          <p:nvPr/>
        </p:nvSpPr>
        <p:spPr>
          <a:xfrm>
            <a:off x="3436596" y="1906567"/>
            <a:ext cx="2387277" cy="17289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FD9262-9F5E-E9D9-7DB7-68296A510D06}"/>
              </a:ext>
            </a:extLst>
          </p:cNvPr>
          <p:cNvSpPr/>
          <p:nvPr/>
        </p:nvSpPr>
        <p:spPr>
          <a:xfrm>
            <a:off x="239091" y="1935505"/>
            <a:ext cx="2568131" cy="1063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7BB13E2-009B-B1BE-DE4A-7CA0D0503DFC}"/>
              </a:ext>
            </a:extLst>
          </p:cNvPr>
          <p:cNvCxnSpPr/>
          <p:nvPr/>
        </p:nvCxnSpPr>
        <p:spPr>
          <a:xfrm>
            <a:off x="6688359" y="2134443"/>
            <a:ext cx="10128" cy="63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Up 15">
            <a:extLst>
              <a:ext uri="{FF2B5EF4-FFF2-40B4-BE49-F238E27FC236}">
                <a16:creationId xmlns:a16="http://schemas.microsoft.com/office/drawing/2014/main" id="{0EE0A3D6-62AD-43FC-6CEC-9ABE1BCA2F56}"/>
              </a:ext>
            </a:extLst>
          </p:cNvPr>
          <p:cNvSpPr/>
          <p:nvPr/>
        </p:nvSpPr>
        <p:spPr>
          <a:xfrm rot="5400000" flipH="1">
            <a:off x="3049233" y="2125950"/>
            <a:ext cx="144684" cy="39787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2097A8EA-E7C9-F935-06DC-98AD21E0D220}"/>
              </a:ext>
            </a:extLst>
          </p:cNvPr>
          <p:cNvSpPr/>
          <p:nvPr/>
        </p:nvSpPr>
        <p:spPr>
          <a:xfrm rot="-5400000" flipH="1">
            <a:off x="3049232" y="2328506"/>
            <a:ext cx="144684" cy="39787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1FD840-386C-73EB-3C45-5AED7B815E2F}"/>
              </a:ext>
            </a:extLst>
          </p:cNvPr>
          <p:cNvSpPr txBox="1"/>
          <p:nvPr/>
        </p:nvSpPr>
        <p:spPr>
          <a:xfrm>
            <a:off x="2748987" y="1974930"/>
            <a:ext cx="7452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Socket</a:t>
            </a: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65B080F2-CDC7-BD70-C1FA-F1F2E02BC703}"/>
              </a:ext>
            </a:extLst>
          </p:cNvPr>
          <p:cNvSpPr/>
          <p:nvPr/>
        </p:nvSpPr>
        <p:spPr>
          <a:xfrm>
            <a:off x="6055049" y="1707627"/>
            <a:ext cx="593201" cy="15047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A0A630-A459-0853-E647-0962E6FBD7AB}"/>
              </a:ext>
            </a:extLst>
          </p:cNvPr>
          <p:cNvSpPr txBox="1"/>
          <p:nvPr/>
        </p:nvSpPr>
        <p:spPr>
          <a:xfrm>
            <a:off x="5903088" y="3161334"/>
            <a:ext cx="9550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b="1" i="0" u="none" strike="noStrike">
                <a:solidFill>
                  <a:srgbClr val="2F2F2F"/>
                </a:solidFill>
                <a:latin typeface="Arial"/>
                <a:ea typeface="Arial"/>
                <a:cs typeface="Arial"/>
              </a:rPr>
              <a:t>Pexpext</a:t>
            </a:r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5515DF2-3F01-6CBE-7421-4E107634F26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10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DAE2C856-36AC-4CF9-7863-E4C181FEE47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5A55240-5EB1-D111-C3F9-DD069C809644}"/>
              </a:ext>
            </a:extLst>
          </p:cNvPr>
          <p:cNvSpPr txBox="1"/>
          <p:nvPr/>
        </p:nvSpPr>
        <p:spPr>
          <a:xfrm>
            <a:off x="7258844" y="1501209"/>
            <a:ext cx="15771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Geant4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4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400"/>
              </a:spcBef>
              <a:spcAft>
                <a:spcPts val="300"/>
              </a:spcAft>
              <a:buNone/>
            </a:pPr>
            <a:r>
              <a:rPr lang="de"/>
              <a:t>Programme Structure </a:t>
            </a:r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395CD56-53E0-BECA-19B3-A6EF41D0B842}"/>
              </a:ext>
            </a:extLst>
          </p:cNvPr>
          <p:cNvSpPr txBox="1"/>
          <p:nvPr/>
        </p:nvSpPr>
        <p:spPr>
          <a:xfrm>
            <a:off x="6735018" y="2293234"/>
            <a:ext cx="19171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err="1"/>
              <a:t>DetectorConstruction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024C49-C8A2-37A5-5029-FC59570AE70A}"/>
              </a:ext>
            </a:extLst>
          </p:cNvPr>
          <p:cNvSpPr txBox="1"/>
          <p:nvPr/>
        </p:nvSpPr>
        <p:spPr>
          <a:xfrm>
            <a:off x="6735018" y="1938758"/>
            <a:ext cx="181589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err="1"/>
              <a:t>DetectorMessenger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C58848-F04F-4E27-1C6C-004282365446}"/>
              </a:ext>
            </a:extLst>
          </p:cNvPr>
          <p:cNvSpPr txBox="1"/>
          <p:nvPr/>
        </p:nvSpPr>
        <p:spPr>
          <a:xfrm>
            <a:off x="6735019" y="2640474"/>
            <a:ext cx="215590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Reinitialize geometry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F41E1E-3664-2350-D706-7446F1ACB792}"/>
              </a:ext>
            </a:extLst>
          </p:cNvPr>
          <p:cNvSpPr txBox="1"/>
          <p:nvPr/>
        </p:nvSpPr>
        <p:spPr>
          <a:xfrm>
            <a:off x="3769422" y="1473102"/>
            <a:ext cx="15771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Python - Server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55D465D-BF7E-76FA-8FFF-5A90D9C82080}"/>
              </a:ext>
            </a:extLst>
          </p:cNvPr>
          <p:cNvSpPr txBox="1"/>
          <p:nvPr/>
        </p:nvSpPr>
        <p:spPr>
          <a:xfrm>
            <a:off x="708002" y="1468419"/>
            <a:ext cx="1526529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Python - Client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89A58A-B639-F9EF-5572-E5ACE9E5D4C8}"/>
              </a:ext>
            </a:extLst>
          </p:cNvPr>
          <p:cNvSpPr txBox="1"/>
          <p:nvPr/>
        </p:nvSpPr>
        <p:spPr>
          <a:xfrm>
            <a:off x="238729" y="1974929"/>
            <a:ext cx="2611655" cy="95410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Char char="•"/>
            </a:pPr>
            <a:r>
              <a:rPr lang="en-US"/>
              <a:t>Send: New geometry</a:t>
            </a:r>
          </a:p>
          <a:p>
            <a:pPr marL="285750" indent="-285750">
              <a:buChar char="•"/>
            </a:pPr>
            <a:r>
              <a:rPr lang="en-US"/>
              <a:t>Send: New particle gun</a:t>
            </a:r>
          </a:p>
          <a:p>
            <a:pPr marL="285750" indent="-285750">
              <a:buChar char="•"/>
            </a:pPr>
            <a:r>
              <a:rPr lang="en-US"/>
              <a:t>Send: Ask for data</a:t>
            </a:r>
          </a:p>
          <a:p>
            <a:pPr marL="285750" indent="-285750">
              <a:buChar char="•"/>
            </a:pPr>
            <a:r>
              <a:rPr lang="en-US"/>
              <a:t>Receive: Track-, ED.-Data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7F6434-0856-B7B7-61D4-8ED9F084A79F}"/>
              </a:ext>
            </a:extLst>
          </p:cNvPr>
          <p:cNvSpPr txBox="1"/>
          <p:nvPr/>
        </p:nvSpPr>
        <p:spPr>
          <a:xfrm>
            <a:off x="3494108" y="1938759"/>
            <a:ext cx="2589954" cy="181588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Receive: New parameter</a:t>
            </a:r>
          </a:p>
          <a:p>
            <a:pPr marL="285750" indent="-285750">
              <a:buChar char="•"/>
            </a:pPr>
            <a:r>
              <a:rPr lang="en-US"/>
              <a:t>Check parameter</a:t>
            </a:r>
          </a:p>
          <a:p>
            <a:pPr marL="285750" indent="-285750">
              <a:buChar char="•"/>
            </a:pPr>
            <a:r>
              <a:rPr lang="en-US"/>
              <a:t>Execute command</a:t>
            </a:r>
          </a:p>
          <a:p>
            <a:pPr marL="285750" indent="-285750">
              <a:buChar char="•"/>
            </a:pPr>
            <a:endParaRPr lang="en-US"/>
          </a:p>
          <a:p>
            <a:r>
              <a:rPr lang="en-US"/>
              <a:t>Receive: Ask for data</a:t>
            </a:r>
          </a:p>
          <a:p>
            <a:pPr marL="285750" indent="-285750">
              <a:buChar char="•"/>
            </a:pPr>
            <a:r>
              <a:rPr lang="en-US"/>
              <a:t>Execute simulation</a:t>
            </a:r>
          </a:p>
          <a:p>
            <a:pPr marL="285750" indent="-285750">
              <a:buChar char="•"/>
            </a:pPr>
            <a:r>
              <a:rPr lang="en-US"/>
              <a:t>Send: Track-, ED.-Data</a:t>
            </a:r>
          </a:p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3370EDE-57F8-360C-835F-B644609D3118}"/>
              </a:ext>
            </a:extLst>
          </p:cNvPr>
          <p:cNvSpPr/>
          <p:nvPr/>
        </p:nvSpPr>
        <p:spPr>
          <a:xfrm>
            <a:off x="6503888" y="1906568"/>
            <a:ext cx="2387277" cy="117193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BB3EC7A-2BA9-B079-8F2E-91D0A9D68B93}"/>
              </a:ext>
            </a:extLst>
          </p:cNvPr>
          <p:cNvSpPr/>
          <p:nvPr/>
        </p:nvSpPr>
        <p:spPr>
          <a:xfrm>
            <a:off x="3436596" y="1906567"/>
            <a:ext cx="2387277" cy="172896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1FD9262-9F5E-E9D9-7DB7-68296A510D06}"/>
              </a:ext>
            </a:extLst>
          </p:cNvPr>
          <p:cNvSpPr/>
          <p:nvPr/>
        </p:nvSpPr>
        <p:spPr>
          <a:xfrm>
            <a:off x="239091" y="1935505"/>
            <a:ext cx="2568131" cy="106342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7BB13E2-009B-B1BE-DE4A-7CA0D0503DFC}"/>
              </a:ext>
            </a:extLst>
          </p:cNvPr>
          <p:cNvCxnSpPr/>
          <p:nvPr/>
        </p:nvCxnSpPr>
        <p:spPr>
          <a:xfrm>
            <a:off x="6688359" y="2134443"/>
            <a:ext cx="10128" cy="6395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row: Up 15">
            <a:extLst>
              <a:ext uri="{FF2B5EF4-FFF2-40B4-BE49-F238E27FC236}">
                <a16:creationId xmlns:a16="http://schemas.microsoft.com/office/drawing/2014/main" id="{0EE0A3D6-62AD-43FC-6CEC-9ABE1BCA2F56}"/>
              </a:ext>
            </a:extLst>
          </p:cNvPr>
          <p:cNvSpPr/>
          <p:nvPr/>
        </p:nvSpPr>
        <p:spPr>
          <a:xfrm rot="5400000" flipH="1">
            <a:off x="3049233" y="2125950"/>
            <a:ext cx="144684" cy="39787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row: Up 13">
            <a:extLst>
              <a:ext uri="{FF2B5EF4-FFF2-40B4-BE49-F238E27FC236}">
                <a16:creationId xmlns:a16="http://schemas.microsoft.com/office/drawing/2014/main" id="{2097A8EA-E7C9-F935-06DC-98AD21E0D220}"/>
              </a:ext>
            </a:extLst>
          </p:cNvPr>
          <p:cNvSpPr/>
          <p:nvPr/>
        </p:nvSpPr>
        <p:spPr>
          <a:xfrm rot="-5400000" flipH="1">
            <a:off x="3049232" y="2328506"/>
            <a:ext cx="144684" cy="39787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1FD840-386C-73EB-3C45-5AED7B815E2F}"/>
              </a:ext>
            </a:extLst>
          </p:cNvPr>
          <p:cNvSpPr txBox="1"/>
          <p:nvPr/>
        </p:nvSpPr>
        <p:spPr>
          <a:xfrm>
            <a:off x="2748987" y="1974930"/>
            <a:ext cx="74524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/>
              <a:t>Socket</a:t>
            </a:r>
          </a:p>
        </p:txBody>
      </p:sp>
      <p:sp>
        <p:nvSpPr>
          <p:cNvPr id="18" name="Left Brace 17">
            <a:extLst>
              <a:ext uri="{FF2B5EF4-FFF2-40B4-BE49-F238E27FC236}">
                <a16:creationId xmlns:a16="http://schemas.microsoft.com/office/drawing/2014/main" id="{65B080F2-CDC7-BD70-C1FA-F1F2E02BC703}"/>
              </a:ext>
            </a:extLst>
          </p:cNvPr>
          <p:cNvSpPr/>
          <p:nvPr/>
        </p:nvSpPr>
        <p:spPr>
          <a:xfrm>
            <a:off x="6055049" y="1707627"/>
            <a:ext cx="593201" cy="1504707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2A0A630-A459-0853-E647-0962E6FBD7AB}"/>
              </a:ext>
            </a:extLst>
          </p:cNvPr>
          <p:cNvSpPr txBox="1"/>
          <p:nvPr/>
        </p:nvSpPr>
        <p:spPr>
          <a:xfrm>
            <a:off x="5903088" y="3161334"/>
            <a:ext cx="955031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b="1" i="0" u="none" strike="noStrike">
                <a:solidFill>
                  <a:srgbClr val="2F2F2F"/>
                </a:solidFill>
                <a:latin typeface="Arial"/>
                <a:ea typeface="Arial"/>
                <a:cs typeface="Arial"/>
              </a:rPr>
              <a:t>Pexpext</a:t>
            </a:r>
            <a:endParaRPr lang="en-US"/>
          </a:p>
        </p:txBody>
      </p:sp>
      <p:sp>
        <p:nvSpPr>
          <p:cNvPr id="8" name="Right Bracket 7">
            <a:extLst>
              <a:ext uri="{FF2B5EF4-FFF2-40B4-BE49-F238E27FC236}">
                <a16:creationId xmlns:a16="http://schemas.microsoft.com/office/drawing/2014/main" id="{7434A9D1-16E0-AD3B-C039-4BDA78AF2347}"/>
              </a:ext>
            </a:extLst>
          </p:cNvPr>
          <p:cNvSpPr/>
          <p:nvPr/>
        </p:nvSpPr>
        <p:spPr>
          <a:xfrm rot="16200000">
            <a:off x="5942470" y="-1166150"/>
            <a:ext cx="455752" cy="5729468"/>
          </a:xfrm>
          <a:prstGeom prst="righ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68BD42-5117-C537-8735-8F69ED972C22}"/>
              </a:ext>
            </a:extLst>
          </p:cNvPr>
          <p:cNvSpPr txBox="1"/>
          <p:nvPr/>
        </p:nvSpPr>
        <p:spPr>
          <a:xfrm>
            <a:off x="5596110" y="1186404"/>
            <a:ext cx="192441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Linux System</a:t>
            </a:r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3A9D80D3-DA43-8759-DBD1-EC66AA668D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11</a:t>
            </a:fld>
            <a:endParaRPr lang="en-US"/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114A2CF3-E576-386D-E918-2366D37E03F1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2" name="Right Bracket 21">
            <a:extLst>
              <a:ext uri="{FF2B5EF4-FFF2-40B4-BE49-F238E27FC236}">
                <a16:creationId xmlns:a16="http://schemas.microsoft.com/office/drawing/2014/main" id="{C1502381-ECC5-8F35-EA19-8B2535B8DE4D}"/>
              </a:ext>
            </a:extLst>
          </p:cNvPr>
          <p:cNvSpPr/>
          <p:nvPr/>
        </p:nvSpPr>
        <p:spPr>
          <a:xfrm rot="16200000">
            <a:off x="1307230" y="339894"/>
            <a:ext cx="455752" cy="2717382"/>
          </a:xfrm>
          <a:prstGeom prst="rightBracket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2D46A1E-369B-8CE5-BAFD-AB8DE2BBDA7A}"/>
              </a:ext>
            </a:extLst>
          </p:cNvPr>
          <p:cNvSpPr txBox="1"/>
          <p:nvPr/>
        </p:nvSpPr>
        <p:spPr>
          <a:xfrm>
            <a:off x="786984" y="1185159"/>
            <a:ext cx="1773678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Interactive Table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122318A-0767-E525-3957-EBD246F9EA09}"/>
              </a:ext>
            </a:extLst>
          </p:cNvPr>
          <p:cNvSpPr txBox="1"/>
          <p:nvPr/>
        </p:nvSpPr>
        <p:spPr>
          <a:xfrm>
            <a:off x="7258844" y="1501209"/>
            <a:ext cx="1577170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b="1"/>
              <a:t>Geant4</a:t>
            </a:r>
          </a:p>
        </p:txBody>
      </p:sp>
    </p:spTree>
    <p:extLst>
      <p:ext uri="{BB962C8B-B14F-4D97-AF65-F5344CB8AC3E}">
        <p14:creationId xmlns:p14="http://schemas.microsoft.com/office/powerpoint/2010/main" val="1693289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3"/>
          <p:cNvSpPr txBox="1">
            <a:spLocks noGrp="1"/>
          </p:cNvSpPr>
          <p:nvPr>
            <p:ph type="body" idx="1"/>
          </p:nvPr>
        </p:nvSpPr>
        <p:spPr>
          <a:xfrm>
            <a:off x="1102818" y="3353064"/>
            <a:ext cx="5609393" cy="1224617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r>
              <a:rPr lang="en-GB" b="0" dirty="0"/>
              <a:t>Particle tracks with global step time stored in </a:t>
            </a:r>
            <a:r>
              <a:rPr lang="en-GB" b="0" dirty="0" err="1"/>
              <a:t>HepRep</a:t>
            </a:r>
            <a:r>
              <a:rPr lang="en-GB" b="0" dirty="0"/>
              <a:t> file</a:t>
            </a:r>
            <a:endParaRPr lang="en-US" dirty="0"/>
          </a:p>
          <a:p>
            <a:pPr marL="285750" indent="-285750">
              <a:spcAft>
                <a:spcPts val="300"/>
              </a:spcAft>
              <a:buFont typeface="Arial"/>
              <a:buChar char="•"/>
            </a:pPr>
            <a:r>
              <a:rPr lang="en-GB" b="0" dirty="0"/>
              <a:t>Already has all information structured in xml format</a:t>
            </a:r>
          </a:p>
          <a:p>
            <a:pPr marL="0" indent="0">
              <a:spcAft>
                <a:spcPts val="300"/>
              </a:spcAft>
            </a:pPr>
            <a:r>
              <a:rPr lang="en-GB" b="0" dirty="0"/>
              <a:t>Total deposited energy is stored in a csv file for each event</a:t>
            </a:r>
          </a:p>
          <a:p>
            <a:pPr marL="285750" indent="-285750">
              <a:spcAft>
                <a:spcPts val="300"/>
              </a:spcAft>
              <a:buChar char="•"/>
            </a:pPr>
            <a:endParaRPr lang="de"/>
          </a:p>
        </p:txBody>
      </p:sp>
      <p:sp>
        <p:nvSpPr>
          <p:cNvPr id="255" name="Google Shape;255;p4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495365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de" err="1"/>
              <a:t>CalSG</a:t>
            </a:r>
            <a:r>
              <a:rPr lang="de"/>
              <a:t> – Geant4 </a:t>
            </a:r>
            <a:r>
              <a:rPr lang="de" err="1"/>
              <a:t>application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7F40D6-0490-8CEC-3BC3-719B80259382}"/>
              </a:ext>
            </a:extLst>
          </p:cNvPr>
          <p:cNvSpPr txBox="1"/>
          <p:nvPr/>
        </p:nvSpPr>
        <p:spPr>
          <a:xfrm>
            <a:off x="991082" y="889805"/>
            <a:ext cx="8283252" cy="21534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dirty="0"/>
              <a:t>5 blocks, replicas in x-axis and absorber layers</a:t>
            </a:r>
          </a:p>
          <a:p>
            <a:pPr marL="285750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b="1" dirty="0"/>
              <a:t>G4UICommand: Set </a:t>
            </a:r>
            <a:r>
              <a:rPr lang="en-GB" b="1" dirty="0">
                <a:solidFill>
                  <a:schemeClr val="accent3"/>
                </a:solidFill>
              </a:rPr>
              <a:t>XYZ-Position</a:t>
            </a:r>
            <a:r>
              <a:rPr lang="en-GB" b="1" dirty="0"/>
              <a:t>, </a:t>
            </a:r>
            <a:r>
              <a:rPr lang="en-GB" b="1" dirty="0">
                <a:solidFill>
                  <a:srgbClr val="00B050"/>
                </a:solidFill>
              </a:rPr>
              <a:t>Size</a:t>
            </a:r>
            <a:r>
              <a:rPr lang="en-GB" b="1" dirty="0"/>
              <a:t>,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Material</a:t>
            </a:r>
            <a:r>
              <a:rPr lang="en-GB" b="1" dirty="0"/>
              <a:t>, </a:t>
            </a:r>
            <a:r>
              <a:rPr lang="en-GB" b="1" dirty="0">
                <a:solidFill>
                  <a:srgbClr val="7030A0"/>
                </a:solidFill>
              </a:rPr>
              <a:t>Number of Replicas </a:t>
            </a:r>
            <a:r>
              <a:rPr lang="en-GB" b="1" dirty="0">
                <a:solidFill>
                  <a:schemeClr val="tx2">
                    <a:lumMod val="10000"/>
                  </a:schemeClr>
                </a:solidFill>
              </a:rPr>
              <a:t>for</a:t>
            </a:r>
            <a:r>
              <a:rPr lang="en-GB" b="1" dirty="0"/>
              <a:t> a specific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b="1" dirty="0">
                <a:solidFill>
                  <a:srgbClr val="D60079"/>
                </a:solidFill>
              </a:rPr>
              <a:t>block</a:t>
            </a:r>
            <a:endParaRPr lang="en-GB" dirty="0">
              <a:solidFill>
                <a:srgbClr val="D60079"/>
              </a:solidFill>
            </a:endParaRPr>
          </a:p>
          <a:p>
            <a:pPr marL="285750" lvl="8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dirty="0"/>
              <a:t>“/</a:t>
            </a:r>
            <a:r>
              <a:rPr lang="en-GB" dirty="0" err="1"/>
              <a:t>testem</a:t>
            </a:r>
            <a:r>
              <a:rPr lang="en-GB" dirty="0"/>
              <a:t>/det/</a:t>
            </a:r>
            <a:r>
              <a:rPr lang="en-GB" dirty="0" err="1"/>
              <a:t>setBlock</a:t>
            </a:r>
            <a:r>
              <a:rPr lang="en-GB" dirty="0"/>
              <a:t> 0 -20 cm 0 cm 0 cm 1.5 cm 10.0 cm 10.0 cm Aluminium 4”</a:t>
            </a:r>
          </a:p>
          <a:p>
            <a:pPr marL="285750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b="1" dirty="0"/>
              <a:t>G4UICommand: Add absorber layer with a defined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</a:rPr>
              <a:t>material</a:t>
            </a:r>
            <a:r>
              <a:rPr lang="en-GB" b="1" dirty="0"/>
              <a:t> to a specific block</a:t>
            </a:r>
            <a:endParaRPr lang="en-GB" dirty="0"/>
          </a:p>
          <a:p>
            <a:pPr marL="285750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dirty="0"/>
              <a:t> “/</a:t>
            </a:r>
            <a:r>
              <a:rPr lang="en-GB" dirty="0" err="1"/>
              <a:t>testem</a:t>
            </a:r>
            <a:r>
              <a:rPr lang="en-GB" dirty="0"/>
              <a:t>/det/</a:t>
            </a:r>
            <a:r>
              <a:rPr lang="en-GB" dirty="0" err="1"/>
              <a:t>setAbsorBlock</a:t>
            </a:r>
            <a:r>
              <a:rPr lang="en-GB" dirty="0"/>
              <a:t> 0  Lead”</a:t>
            </a:r>
          </a:p>
          <a:p>
            <a:pPr marL="285750" indent="-285750">
              <a:lnSpc>
                <a:spcPct val="90000"/>
              </a:lnSpc>
              <a:spcBef>
                <a:spcPts val="1400"/>
              </a:spcBef>
              <a:buChar char="•"/>
            </a:pPr>
            <a:r>
              <a:rPr lang="en-GB" dirty="0" err="1"/>
              <a:t>SensitiveDetector</a:t>
            </a:r>
            <a:r>
              <a:rPr lang="en-GB" dirty="0"/>
              <a:t> class to measure total deposited energy per block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217E9B-FEAD-8ED4-A87F-2AC22C396819}"/>
              </a:ext>
            </a:extLst>
          </p:cNvPr>
          <p:cNvSpPr txBox="1"/>
          <p:nvPr/>
        </p:nvSpPr>
        <p:spPr>
          <a:xfrm>
            <a:off x="238728" y="810227"/>
            <a:ext cx="752473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 sz="1600" b="1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761B2B-CB61-AF98-02DB-B6099267B5F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A93ED-AC3F-7CCC-5750-0E11D68D3E5E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id="{2947A618-9039-E05B-1753-94D2A588460D}"/>
              </a:ext>
            </a:extLst>
          </p:cNvPr>
          <p:cNvSpPr/>
          <p:nvPr/>
        </p:nvSpPr>
        <p:spPr>
          <a:xfrm rot="-5400000">
            <a:off x="3090278" y="1629711"/>
            <a:ext cx="70266" cy="163955"/>
          </a:xfrm>
          <a:prstGeom prst="rightBracket">
            <a:avLst/>
          </a:prstGeom>
          <a:noFill/>
          <a:ln w="28575">
            <a:solidFill>
              <a:srgbClr val="D600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40" tIns="45720" rIns="91440" bIns="45720" rtlCol="0" anchor="ctr"/>
          <a:lstStyle/>
          <a:p>
            <a:pPr algn="ctr"/>
            <a:endParaRPr lang="en-US" dirty="0">
              <a:solidFill>
                <a:srgbClr val="D60079"/>
              </a:solidFill>
              <a:cs typeface="Arial"/>
            </a:endParaRPr>
          </a:p>
        </p:txBody>
      </p:sp>
      <p:sp>
        <p:nvSpPr>
          <p:cNvPr id="10" name="Right Bracket 9">
            <a:extLst>
              <a:ext uri="{FF2B5EF4-FFF2-40B4-BE49-F238E27FC236}">
                <a16:creationId xmlns:a16="http://schemas.microsoft.com/office/drawing/2014/main" id="{C721604F-3DF9-BB67-906E-EE98A4A8417C}"/>
              </a:ext>
            </a:extLst>
          </p:cNvPr>
          <p:cNvSpPr/>
          <p:nvPr/>
        </p:nvSpPr>
        <p:spPr>
          <a:xfrm rot="-5400000">
            <a:off x="3905370" y="1025420"/>
            <a:ext cx="65581" cy="1377222"/>
          </a:xfrm>
          <a:prstGeom prst="rightBracket">
            <a:avLst/>
          </a:prstGeom>
          <a:noFill/>
          <a:ln w="2857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ket 10">
            <a:extLst>
              <a:ext uri="{FF2B5EF4-FFF2-40B4-BE49-F238E27FC236}">
                <a16:creationId xmlns:a16="http://schemas.microsoft.com/office/drawing/2014/main" id="{50A20203-90AA-4BC8-4217-A59D266D7367}"/>
              </a:ext>
            </a:extLst>
          </p:cNvPr>
          <p:cNvSpPr/>
          <p:nvPr/>
        </p:nvSpPr>
        <p:spPr>
          <a:xfrm rot="-5400000">
            <a:off x="5596445" y="753723"/>
            <a:ext cx="65582" cy="1920614"/>
          </a:xfrm>
          <a:prstGeom prst="rightBracke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Bracket 11">
            <a:extLst>
              <a:ext uri="{FF2B5EF4-FFF2-40B4-BE49-F238E27FC236}">
                <a16:creationId xmlns:a16="http://schemas.microsoft.com/office/drawing/2014/main" id="{A16B5456-954E-E519-6207-1B1A7B5BB4B4}"/>
              </a:ext>
            </a:extLst>
          </p:cNvPr>
          <p:cNvSpPr/>
          <p:nvPr/>
        </p:nvSpPr>
        <p:spPr>
          <a:xfrm rot="-5400000">
            <a:off x="7018169" y="1299458"/>
            <a:ext cx="65582" cy="829143"/>
          </a:xfrm>
          <a:prstGeom prst="rightBracke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2A3B4"/>
              </a:solidFill>
            </a:endParaRPr>
          </a:p>
        </p:txBody>
      </p:sp>
      <p:sp>
        <p:nvSpPr>
          <p:cNvPr id="13" name="Right Bracket 12">
            <a:extLst>
              <a:ext uri="{FF2B5EF4-FFF2-40B4-BE49-F238E27FC236}">
                <a16:creationId xmlns:a16="http://schemas.microsoft.com/office/drawing/2014/main" id="{E0066691-B192-71F6-AB48-1914B81ED981}"/>
              </a:ext>
            </a:extLst>
          </p:cNvPr>
          <p:cNvSpPr/>
          <p:nvPr/>
        </p:nvSpPr>
        <p:spPr>
          <a:xfrm rot="16200000">
            <a:off x="7533663" y="1662500"/>
            <a:ext cx="70266" cy="98374"/>
          </a:xfrm>
          <a:prstGeom prst="rightBracket">
            <a:avLst/>
          </a:prstGeom>
          <a:noFill/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Bracket 13">
            <a:extLst>
              <a:ext uri="{FF2B5EF4-FFF2-40B4-BE49-F238E27FC236}">
                <a16:creationId xmlns:a16="http://schemas.microsoft.com/office/drawing/2014/main" id="{2F5DE1AA-EF48-95DF-7E0D-41172FC76B0B}"/>
              </a:ext>
            </a:extLst>
          </p:cNvPr>
          <p:cNvSpPr/>
          <p:nvPr/>
        </p:nvSpPr>
        <p:spPr>
          <a:xfrm rot="-5400000">
            <a:off x="3605565" y="2355797"/>
            <a:ext cx="70266" cy="163955"/>
          </a:xfrm>
          <a:prstGeom prst="rightBracket">
            <a:avLst/>
          </a:prstGeom>
          <a:noFill/>
          <a:ln w="28575">
            <a:solidFill>
              <a:srgbClr val="D600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Bracket 14">
            <a:extLst>
              <a:ext uri="{FF2B5EF4-FFF2-40B4-BE49-F238E27FC236}">
                <a16:creationId xmlns:a16="http://schemas.microsoft.com/office/drawing/2014/main" id="{05B00CAB-41E8-A7FD-0D72-2EFE65B7DEEB}"/>
              </a:ext>
            </a:extLst>
          </p:cNvPr>
          <p:cNvSpPr/>
          <p:nvPr/>
        </p:nvSpPr>
        <p:spPr>
          <a:xfrm rot="-5400000">
            <a:off x="3945186" y="2222289"/>
            <a:ext cx="60898" cy="430966"/>
          </a:xfrm>
          <a:prstGeom prst="rightBracket">
            <a:avLst/>
          </a:prstGeom>
          <a:noFill/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2A3B4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4"/>
          <p:cNvSpPr txBox="1">
            <a:spLocks noGrp="1"/>
          </p:cNvSpPr>
          <p:nvPr>
            <p:ph type="body" idx="1"/>
          </p:nvPr>
        </p:nvSpPr>
        <p:spPr>
          <a:xfrm>
            <a:off x="246106" y="687902"/>
            <a:ext cx="8532000" cy="127879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/>
            <a:r>
              <a:rPr lang="en-GB"/>
              <a:t>Python </a:t>
            </a:r>
            <a:r>
              <a:rPr lang="en-GB" err="1"/>
              <a:t>Pexpext</a:t>
            </a:r>
            <a:r>
              <a:rPr lang="en-GB"/>
              <a:t> </a:t>
            </a:r>
          </a:p>
          <a:p>
            <a:pPr marL="869950" indent="-285750">
              <a:buChar char="•"/>
            </a:pPr>
            <a:r>
              <a:rPr lang="en-GB" sz="1400" b="0"/>
              <a:t>Works like Don </a:t>
            </a:r>
            <a:r>
              <a:rPr lang="en-GB" sz="1400" b="0" err="1"/>
              <a:t>Libes</a:t>
            </a:r>
            <a:r>
              <a:rPr lang="en-GB" sz="1400" b="0"/>
              <a:t>’ Expect – Unix automation tool</a:t>
            </a:r>
            <a:endParaRPr lang="en-GB"/>
          </a:p>
          <a:p>
            <a:pPr marL="869950" lvl="0" indent="-285750" algn="l" rtl="0">
              <a:spcBef>
                <a:spcPts val="1400"/>
              </a:spcBef>
              <a:spcAft>
                <a:spcPts val="0"/>
              </a:spcAft>
              <a:buSzPts val="1600"/>
              <a:buChar char="•"/>
            </a:pPr>
            <a:r>
              <a:rPr lang="en-GB" sz="1400" b="0"/>
              <a:t>Spawn a child application and control it as if a human were typing commands</a:t>
            </a:r>
          </a:p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400"/>
              </a:spcBef>
              <a:spcAft>
                <a:spcPts val="300"/>
              </a:spcAft>
              <a:buNone/>
            </a:pPr>
            <a:endParaRPr/>
          </a:p>
        </p:txBody>
      </p:sp>
      <p:sp>
        <p:nvSpPr>
          <p:cNvPr id="261" name="Google Shape;261;p44"/>
          <p:cNvSpPr txBox="1">
            <a:spLocks noGrp="1"/>
          </p:cNvSpPr>
          <p:nvPr>
            <p:ph type="title"/>
          </p:nvPr>
        </p:nvSpPr>
        <p:spPr>
          <a:xfrm>
            <a:off x="306000" y="280198"/>
            <a:ext cx="8532000" cy="50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Geant4 - Python </a:t>
            </a:r>
            <a:r>
              <a:rPr lang="en-GB"/>
              <a:t>communication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CB7840A-99B9-B8AC-125D-AFF430E7458A}"/>
              </a:ext>
            </a:extLst>
          </p:cNvPr>
          <p:cNvSpPr txBox="1"/>
          <p:nvPr/>
        </p:nvSpPr>
        <p:spPr>
          <a:xfrm>
            <a:off x="159153" y="1801310"/>
            <a:ext cx="2655061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de-DE" sz="1600" b="1" i="0" u="none" strike="noStrike">
                <a:solidFill>
                  <a:schemeClr val="bg2"/>
                </a:solidFill>
                <a:latin typeface="Arial"/>
                <a:ea typeface="Arial"/>
                <a:cs typeface="Arial"/>
              </a:rPr>
              <a:t>Python </a:t>
            </a:r>
            <a:r>
              <a:rPr lang="de-DE" sz="1600" b="1">
                <a:solidFill>
                  <a:schemeClr val="bg2"/>
                </a:solidFill>
              </a:rPr>
              <a:t>Socket</a:t>
            </a:r>
            <a:endParaRPr lang="en-US" sz="1600">
              <a:solidFill>
                <a:schemeClr val="bg2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8709BC0-462F-4AAC-1605-EEAF07599156}"/>
              </a:ext>
            </a:extLst>
          </p:cNvPr>
          <p:cNvSpPr txBox="1"/>
          <p:nvPr/>
        </p:nvSpPr>
        <p:spPr>
          <a:xfrm>
            <a:off x="745120" y="2011101"/>
            <a:ext cx="7675581" cy="127727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lnSpc>
                <a:spcPct val="150000"/>
              </a:lnSpc>
              <a:buChar char="•"/>
            </a:pPr>
            <a:r>
              <a:rPr lang="en-GB">
                <a:solidFill>
                  <a:srgbClr val="2F2F2F"/>
                </a:solidFill>
              </a:rPr>
              <a:t>Network communication –  with server and  client</a:t>
            </a:r>
            <a:endParaRPr lang="en-GB" i="0" u="none" strike="noStrike">
              <a:solidFill>
                <a:srgbClr val="2F2F2F"/>
              </a:solidFill>
              <a:latin typeface="Arial"/>
              <a:ea typeface="Arial"/>
              <a:cs typeface="Arial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GB"/>
              <a:t>Special Geant4 command sequences can be executed in the server with callable functions</a:t>
            </a: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GB"/>
              <a:t>Client can log in, call functions and receive data</a:t>
            </a:r>
          </a:p>
          <a:p>
            <a:endParaRPr lang="de-DE" b="1">
              <a:solidFill>
                <a:srgbClr val="2F2F2F"/>
              </a:solidFill>
            </a:endParaRPr>
          </a:p>
        </p:txBody>
      </p:sp>
      <p:sp>
        <p:nvSpPr>
          <p:cNvPr id="5" name="Google Shape;273;p45">
            <a:extLst>
              <a:ext uri="{FF2B5EF4-FFF2-40B4-BE49-F238E27FC236}">
                <a16:creationId xmlns:a16="http://schemas.microsoft.com/office/drawing/2014/main" id="{5CF8AA31-21F9-EAE3-A88D-A1CB61A492A8}"/>
              </a:ext>
            </a:extLst>
          </p:cNvPr>
          <p:cNvSpPr txBox="1"/>
          <p:nvPr/>
        </p:nvSpPr>
        <p:spPr>
          <a:xfrm>
            <a:off x="747391" y="3061989"/>
            <a:ext cx="7277901" cy="16927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/>
              <a:t>Existing functions:</a:t>
            </a:r>
          </a:p>
          <a:p>
            <a:pPr marL="425450" indent="-285750">
              <a:buSzPts val="1400"/>
              <a:buChar char="•"/>
            </a:pPr>
            <a:r>
              <a:rPr lang="en-GB"/>
              <a:t>Change geometry</a:t>
            </a:r>
          </a:p>
          <a:p>
            <a:pPr marL="425450" indent="-285750">
              <a:buSzPts val="1400"/>
              <a:buChar char="•"/>
            </a:pPr>
            <a:r>
              <a:rPr lang="en-GB"/>
              <a:t>Change primary particle properties</a:t>
            </a:r>
          </a:p>
          <a:p>
            <a:pPr marL="425450" indent="-285750">
              <a:buSzPts val="1400"/>
              <a:buChar char="•"/>
            </a:pPr>
            <a:r>
              <a:rPr lang="en-GB" err="1"/>
              <a:t>Resimulate</a:t>
            </a:r>
            <a:r>
              <a:rPr lang="en-GB"/>
              <a:t> and send track data</a:t>
            </a:r>
          </a:p>
          <a:p>
            <a:pPr marL="425450" lvl="0" indent="-28575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Run with N events and send back energy deposition per event</a:t>
            </a:r>
          </a:p>
          <a:p>
            <a:pPr marL="425450" lvl="0" indent="-28575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Restart Geant4</a:t>
            </a:r>
          </a:p>
          <a:p>
            <a:pPr marL="425450" lvl="0" indent="-28575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/>
              <a:t>Start/Stop Geant4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69EB0D-F774-629C-B346-167355C4CC2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13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783059C-CE23-0861-568B-05BCE4DBBA5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4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de" b="0"/>
              <a:t>Demo Video </a:t>
            </a:r>
            <a:endParaRPr lang="de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E8BB01C-1068-347F-6986-2059618CA53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F5D182A-6A5A-E02C-033A-79027AF6E91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pic>
        <p:nvPicPr>
          <p:cNvPr id="4" name="Picture 4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1FFCCBA2-59D2-B936-E89C-8CEBAA9AE3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525" y="603113"/>
            <a:ext cx="5314949" cy="3995481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7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14162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r>
              <a:rPr lang="en-GB"/>
              <a:t>Reduction of unnecessary data in the </a:t>
            </a:r>
            <a:r>
              <a:rPr lang="en-GB" err="1"/>
              <a:t>HepRep</a:t>
            </a:r>
            <a:r>
              <a:rPr lang="en-GB"/>
              <a:t> file.</a:t>
            </a:r>
          </a:p>
          <a:p>
            <a:pPr marL="0" lvl="0" indent="0" algn="l" rtl="0">
              <a:spcBef>
                <a:spcPts val="1400"/>
              </a:spcBef>
              <a:spcAft>
                <a:spcPts val="0"/>
              </a:spcAft>
              <a:buNone/>
            </a:pPr>
            <a:r>
              <a:rPr lang="en-GB"/>
              <a:t>Speeding up </a:t>
            </a:r>
            <a:r>
              <a:rPr lang="en-GB" err="1"/>
              <a:t>CalSG</a:t>
            </a:r>
          </a:p>
          <a:p>
            <a:pPr marL="0" lvl="0" indent="0" algn="l" rtl="0">
              <a:spcBef>
                <a:spcPts val="1400"/>
              </a:spcBef>
              <a:spcAft>
                <a:spcPts val="300"/>
              </a:spcAft>
              <a:buNone/>
            </a:pPr>
            <a:r>
              <a:rPr lang="en-GB"/>
              <a:t>Building a test engine with visualisation to optimise the visitor experience</a:t>
            </a:r>
          </a:p>
        </p:txBody>
      </p:sp>
      <p:sp>
        <p:nvSpPr>
          <p:cNvPr id="285" name="Google Shape;285;p4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Future task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3D3CB51-9BB9-DBE8-90B1-223BFE12D8D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A482B1F-02E5-1AE8-4D0B-FBCC72098FD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44176D0-5482-7835-2991-E7DA19CE27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/>
          </a:p>
          <a:p>
            <a:pPr marL="514350" indent="-285750">
              <a:buChar char="•"/>
            </a:pPr>
            <a:r>
              <a:rPr lang="en-US" b="0"/>
              <a:t>How to build a detector simulation and implement commands in Geant4.</a:t>
            </a:r>
            <a:endParaRPr lang="en-US"/>
          </a:p>
          <a:p>
            <a:pPr marL="514350" indent="-285750">
              <a:buChar char="•"/>
            </a:pPr>
            <a:r>
              <a:rPr lang="en-US" b="0"/>
              <a:t>How to use Python for system-wide communication.</a:t>
            </a:r>
            <a:endParaRPr lang="en-US"/>
          </a:p>
          <a:p>
            <a:pPr marL="514350" indent="-285750">
              <a:buChar char="•"/>
            </a:pPr>
            <a:r>
              <a:rPr lang="en-US" b="0"/>
              <a:t>How to implement a neural network.</a:t>
            </a:r>
            <a:endParaRPr lang="en-US"/>
          </a:p>
          <a:p>
            <a:pPr marL="514350" indent="-285750">
              <a:buChar char="•"/>
            </a:pPr>
            <a:r>
              <a:rPr lang="en-US" b="0"/>
              <a:t>A good coffee is served in a hot cup.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083B5EB-6482-62FF-EF8B-DC3F3736D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/>
              <a:t>What have I learned here?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0E6E3-E67D-70BC-ACAE-7BC6A497178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47662A-835B-374E-6E03-B74A3BBC3DD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16</a:t>
            </a:fld>
            <a:endParaRPr lang="de"/>
          </a:p>
        </p:txBody>
      </p:sp>
      <p:pic>
        <p:nvPicPr>
          <p:cNvPr id="6" name="Graphic 6" descr="Coffee with solid fill">
            <a:extLst>
              <a:ext uri="{FF2B5EF4-FFF2-40B4-BE49-F238E27FC236}">
                <a16:creationId xmlns:a16="http://schemas.microsoft.com/office/drawing/2014/main" id="{DF28899C-490B-72AF-8995-1D5FA3E0CC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8135" y="2649879"/>
            <a:ext cx="371837" cy="364603"/>
          </a:xfrm>
          <a:prstGeom prst="rect">
            <a:avLst/>
          </a:prstGeom>
        </p:spPr>
      </p:pic>
      <p:pic>
        <p:nvPicPr>
          <p:cNvPr id="7" name="Graphic 7" descr="Brain with solid fill">
            <a:extLst>
              <a:ext uri="{FF2B5EF4-FFF2-40B4-BE49-F238E27FC236}">
                <a16:creationId xmlns:a16="http://schemas.microsoft.com/office/drawing/2014/main" id="{94A8C435-D7C9-18BE-C31D-01793A4D6C3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421029" y="2295405"/>
            <a:ext cx="322645" cy="379071"/>
          </a:xfrm>
          <a:prstGeom prst="rect">
            <a:avLst/>
          </a:prstGeom>
        </p:spPr>
      </p:pic>
      <p:pic>
        <p:nvPicPr>
          <p:cNvPr id="9" name="Graphic 9" descr="Snake with solid fill">
            <a:extLst>
              <a:ext uri="{FF2B5EF4-FFF2-40B4-BE49-F238E27FC236}">
                <a16:creationId xmlns:a16="http://schemas.microsoft.com/office/drawing/2014/main" id="{F23F53C9-FEEB-1ADA-64DB-568313023F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7072" y="1977100"/>
            <a:ext cx="299495" cy="277794"/>
          </a:xfrm>
          <a:prstGeom prst="rect">
            <a:avLst/>
          </a:prstGeom>
        </p:spPr>
      </p:pic>
      <p:pic>
        <p:nvPicPr>
          <p:cNvPr id="10" name="Graphic 10" descr="Robot with solid fill">
            <a:extLst>
              <a:ext uri="{FF2B5EF4-FFF2-40B4-BE49-F238E27FC236}">
                <a16:creationId xmlns:a16="http://schemas.microsoft.com/office/drawing/2014/main" id="{8B2C81B3-7F8C-DBD1-448E-939A38C76CB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18135" y="1499644"/>
            <a:ext cx="371837" cy="35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764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48"/>
          <p:cNvSpPr txBox="1"/>
          <p:nvPr/>
        </p:nvSpPr>
        <p:spPr>
          <a:xfrm>
            <a:off x="1791425" y="975075"/>
            <a:ext cx="5431500" cy="12926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/>
              <a:t>Thank you very much for listening!</a:t>
            </a:r>
          </a:p>
          <a:p>
            <a:pPr marL="0" lvl="0" indent="0" algn="ctr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1"/>
              <a:t>Are there any questions or comments?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A85E594-0991-0CD5-04BE-FDECFF05E3B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17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6B9670-0675-008C-7B36-E94257BD9F28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7FBCDB8-4FAF-C7DE-DE4D-78AC80A02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to use the client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41AB6A-02CB-61AE-DDA0-4A781451B579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CC6F9-6728-B949-97AE-1EB3DF81D54A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19</a:t>
            </a:fld>
            <a:endParaRPr lang="de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F81281-B546-F6F3-FFF8-7AFF1FE72C5C}"/>
              </a:ext>
            </a:extLst>
          </p:cNvPr>
          <p:cNvSpPr txBox="1"/>
          <p:nvPr/>
        </p:nvSpPr>
        <p:spPr>
          <a:xfrm>
            <a:off x="262328" y="955622"/>
            <a:ext cx="5877234" cy="35394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import socket</a:t>
            </a:r>
          </a:p>
          <a:p>
            <a:r>
              <a:rPr lang="en-US"/>
              <a:t>SERVER = IP #(set by server)</a:t>
            </a:r>
          </a:p>
          <a:p>
            <a:r>
              <a:rPr lang="en-US"/>
              <a:t>PORT = 5050 #(high number -&gt; free port)</a:t>
            </a:r>
          </a:p>
          <a:p>
            <a:r>
              <a:rPr lang="en-US"/>
              <a:t>ADDR = (SERVER,PORT)</a:t>
            </a:r>
          </a:p>
          <a:p>
            <a:endParaRPr lang="en-US"/>
          </a:p>
          <a:p>
            <a:r>
              <a:rPr lang="en-US"/>
              <a:t>client = </a:t>
            </a:r>
            <a:r>
              <a:rPr lang="en-US" err="1"/>
              <a:t>socket.socket</a:t>
            </a:r>
            <a:r>
              <a:rPr lang="en-US"/>
              <a:t>(</a:t>
            </a:r>
            <a:r>
              <a:rPr lang="en-US" err="1"/>
              <a:t>socket.AF_INET,socket.SOCK_STREAM</a:t>
            </a:r>
            <a:r>
              <a:rPr lang="en-US"/>
              <a:t>)</a:t>
            </a:r>
          </a:p>
          <a:p>
            <a:r>
              <a:rPr lang="en-US"/>
              <a:t>client. connect(ADDR) #connect to server</a:t>
            </a:r>
          </a:p>
          <a:p>
            <a:endParaRPr lang="en-US"/>
          </a:p>
          <a:p>
            <a:r>
              <a:rPr lang="en-US"/>
              <a:t>import </a:t>
            </a:r>
            <a:r>
              <a:rPr lang="en-US" err="1"/>
              <a:t>Client_Vis</a:t>
            </a:r>
            <a:r>
              <a:rPr lang="en-US"/>
              <a:t> as Geant4 </a:t>
            </a:r>
          </a:p>
          <a:p>
            <a:endParaRPr lang="en-US"/>
          </a:p>
          <a:p>
            <a:r>
              <a:rPr lang="en-US"/>
              <a:t>Geant4.NewGeometry([0,1.5,0,0,0],[0,0,0,0,1])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  <a:p>
            <a:r>
              <a:rPr lang="en-US"/>
              <a:t>.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7" name="Right Brace 6">
            <a:extLst>
              <a:ext uri="{FF2B5EF4-FFF2-40B4-BE49-F238E27FC236}">
                <a16:creationId xmlns:a16="http://schemas.microsoft.com/office/drawing/2014/main" id="{E85A0FF2-390B-70E6-0597-5E0055169763}"/>
              </a:ext>
            </a:extLst>
          </p:cNvPr>
          <p:cNvSpPr/>
          <p:nvPr/>
        </p:nvSpPr>
        <p:spPr>
          <a:xfrm rot="5400000">
            <a:off x="2576003" y="2969457"/>
            <a:ext cx="154586" cy="936885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102622-995F-BE3B-961C-85FAF64A0BFF}"/>
              </a:ext>
            </a:extLst>
          </p:cNvPr>
          <p:cNvSpPr txBox="1"/>
          <p:nvPr/>
        </p:nvSpPr>
        <p:spPr>
          <a:xfrm>
            <a:off x="1812874" y="3513319"/>
            <a:ext cx="1670620" cy="523220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Block hide change in cm</a:t>
            </a: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FB272D29-2109-3200-F082-A1CFE0E0756D}"/>
              </a:ext>
            </a:extLst>
          </p:cNvPr>
          <p:cNvSpPr/>
          <p:nvPr/>
        </p:nvSpPr>
        <p:spPr>
          <a:xfrm rot="16200000">
            <a:off x="3491808" y="2728208"/>
            <a:ext cx="154586" cy="77293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DA97FB-8EEF-7751-C379-7DE543A85483}"/>
              </a:ext>
            </a:extLst>
          </p:cNvPr>
          <p:cNvSpPr txBox="1"/>
          <p:nvPr/>
        </p:nvSpPr>
        <p:spPr>
          <a:xfrm>
            <a:off x="3358734" y="2674807"/>
            <a:ext cx="2368600" cy="307777"/>
          </a:xfrm>
          <a:prstGeom prst="rect">
            <a:avLst/>
          </a:prstGeom>
          <a:noFill/>
          <a:ln>
            <a:solidFill>
              <a:srgbClr val="4472C4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Change number of Layer </a:t>
            </a:r>
          </a:p>
        </p:txBody>
      </p:sp>
    </p:spTree>
    <p:extLst>
      <p:ext uri="{BB962C8B-B14F-4D97-AF65-F5344CB8AC3E}">
        <p14:creationId xmlns:p14="http://schemas.microsoft.com/office/powerpoint/2010/main" val="3796862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6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830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Science Gateway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Concept of the exhibit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Technical Task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Programme Structure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Geant4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Geant4 - Python Communication</a:t>
            </a:r>
          </a:p>
          <a:p>
            <a:pPr indent="-368300">
              <a:lnSpc>
                <a:spcPct val="100000"/>
              </a:lnSpc>
              <a:spcBef>
                <a:spcPts val="0"/>
              </a:spcBef>
              <a:buSzPts val="2200"/>
              <a:buChar char="●"/>
            </a:pPr>
            <a:r>
              <a:rPr lang="en-GB" sz="2200"/>
              <a:t>Demo Video</a:t>
            </a:r>
          </a:p>
          <a:p>
            <a:pPr marL="457200" lvl="0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-GB" sz="2200"/>
              <a:t>Future Tasks</a:t>
            </a:r>
            <a:endParaRPr lang="en-GB" sz="2200" err="1"/>
          </a:p>
        </p:txBody>
      </p:sp>
      <p:sp>
        <p:nvSpPr>
          <p:cNvPr id="212" name="Google Shape;212;p3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1400"/>
              </a:spcBef>
              <a:spcAft>
                <a:spcPts val="300"/>
              </a:spcAft>
              <a:buNone/>
            </a:pPr>
            <a:r>
              <a:rPr lang="de" sz="4200"/>
              <a:t>Overview</a:t>
            </a:r>
            <a:endParaRPr sz="420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7FC422-A5B1-25C0-40CB-95774BE63BF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E949D7-4BB8-5BD2-38F5-56E8EAF045D0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Concept of the exhibit - Layout </a:t>
            </a:r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A23B21-9193-9BD7-A527-D9BDF00625B8}"/>
              </a:ext>
            </a:extLst>
          </p:cNvPr>
          <p:cNvSpPr/>
          <p:nvPr/>
        </p:nvSpPr>
        <p:spPr>
          <a:xfrm>
            <a:off x="1805704" y="811836"/>
            <a:ext cx="5570315" cy="3593723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E07AA63-5B34-A9BA-F627-23B3522FE91E}"/>
              </a:ext>
            </a:extLst>
          </p:cNvPr>
          <p:cNvSpPr/>
          <p:nvPr/>
        </p:nvSpPr>
        <p:spPr>
          <a:xfrm>
            <a:off x="1459012" y="2482557"/>
            <a:ext cx="289367" cy="180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0A2DC-670B-D3B7-C95B-0F52FFBA7015}"/>
              </a:ext>
            </a:extLst>
          </p:cNvPr>
          <p:cNvSpPr/>
          <p:nvPr/>
        </p:nvSpPr>
        <p:spPr>
          <a:xfrm>
            <a:off x="2603272" y="1821567"/>
            <a:ext cx="282133" cy="15047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635E6F-F430-512B-4A04-938617CA2E10}"/>
              </a:ext>
            </a:extLst>
          </p:cNvPr>
          <p:cNvSpPr/>
          <p:nvPr/>
        </p:nvSpPr>
        <p:spPr>
          <a:xfrm>
            <a:off x="3550949" y="1821566"/>
            <a:ext cx="282133" cy="150470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186F67-7F6D-53DC-6E45-4CD50FD1C9AC}"/>
              </a:ext>
            </a:extLst>
          </p:cNvPr>
          <p:cNvSpPr/>
          <p:nvPr/>
        </p:nvSpPr>
        <p:spPr>
          <a:xfrm>
            <a:off x="4520329" y="1821567"/>
            <a:ext cx="282133" cy="15047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3" descr="A picture containing diagram&#10;&#10;Description automatically generated">
            <a:extLst>
              <a:ext uri="{FF2B5EF4-FFF2-40B4-BE49-F238E27FC236}">
                <a16:creationId xmlns:a16="http://schemas.microsoft.com/office/drawing/2014/main" id="{16C1FA13-B493-CE81-5853-BDD4F96E39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391" t="24443" r="23247" b="16372"/>
          <a:stretch/>
        </p:blipFill>
        <p:spPr>
          <a:xfrm>
            <a:off x="1805704" y="811836"/>
            <a:ext cx="5574643" cy="3611749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4280FEC-4CD9-21FA-DAF0-AB02CF611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8754" y="839042"/>
            <a:ext cx="1056766" cy="240182"/>
          </a:xfrm>
        </p:spPr>
        <p:txBody>
          <a:bodyPr/>
          <a:lstStyle/>
          <a:p>
            <a:r>
              <a:rPr lang="en-US"/>
              <a:t>Display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5703B47-72BB-5D9C-8450-1494B679A306}"/>
              </a:ext>
            </a:extLst>
          </p:cNvPr>
          <p:cNvSpPr/>
          <p:nvPr/>
        </p:nvSpPr>
        <p:spPr>
          <a:xfrm rot="10800000">
            <a:off x="2600696" y="1717711"/>
            <a:ext cx="383411" cy="1605986"/>
          </a:xfrm>
          <a:prstGeom prst="cube">
            <a:avLst/>
          </a:prstGeom>
          <a:solidFill>
            <a:srgbClr val="B9CFF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13C638F3-0AD1-62CB-94A0-552526850AA5}"/>
              </a:ext>
            </a:extLst>
          </p:cNvPr>
          <p:cNvSpPr/>
          <p:nvPr/>
        </p:nvSpPr>
        <p:spPr>
          <a:xfrm rot="10800000">
            <a:off x="3548373" y="1717710"/>
            <a:ext cx="383411" cy="1605986"/>
          </a:xfrm>
          <a:prstGeom prst="cube">
            <a:avLst/>
          </a:prstGeom>
          <a:solidFill>
            <a:srgbClr val="EAEAEA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96EF0F78-3359-B35E-C0B4-494B21C8AA75}"/>
              </a:ext>
            </a:extLst>
          </p:cNvPr>
          <p:cNvSpPr/>
          <p:nvPr/>
        </p:nvSpPr>
        <p:spPr>
          <a:xfrm rot="10800000">
            <a:off x="4447486" y="1741131"/>
            <a:ext cx="383411" cy="1605986"/>
          </a:xfrm>
          <a:prstGeom prst="cube">
            <a:avLst/>
          </a:prstGeom>
          <a:solidFill>
            <a:srgbClr val="DFF3F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1741E92D-B559-8465-44DF-5A2552CAF4D2}"/>
              </a:ext>
            </a:extLst>
          </p:cNvPr>
          <p:cNvSpPr/>
          <p:nvPr/>
        </p:nvSpPr>
        <p:spPr>
          <a:xfrm rot="10800000">
            <a:off x="5385380" y="1724944"/>
            <a:ext cx="383411" cy="1605986"/>
          </a:xfrm>
          <a:prstGeom prst="cube">
            <a:avLst/>
          </a:prstGeom>
          <a:solidFill>
            <a:srgbClr val="8787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4A59A9-1228-5110-F599-318DE421C46A}"/>
              </a:ext>
            </a:extLst>
          </p:cNvPr>
          <p:cNvSpPr txBox="1"/>
          <p:nvPr/>
        </p:nvSpPr>
        <p:spPr>
          <a:xfrm>
            <a:off x="930201" y="2218170"/>
            <a:ext cx="99740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Particle Gun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5D320C-EDC2-2F42-C126-30805FC961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20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37B0234-8C2A-5CFC-33C1-6FD921D2C3D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0B9D36-B417-DC01-486C-7FB3A1BD49AD}"/>
              </a:ext>
            </a:extLst>
          </p:cNvPr>
          <p:cNvSpPr txBox="1"/>
          <p:nvPr/>
        </p:nvSpPr>
        <p:spPr>
          <a:xfrm>
            <a:off x="2384372" y="1475593"/>
            <a:ext cx="77589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Scintillator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10D4BB-4DCE-2984-8F97-9251A189FC0F}"/>
              </a:ext>
            </a:extLst>
          </p:cNvPr>
          <p:cNvSpPr txBox="1"/>
          <p:nvPr/>
        </p:nvSpPr>
        <p:spPr>
          <a:xfrm>
            <a:off x="3372787" y="1475594"/>
            <a:ext cx="101480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Aluminum 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85A6BC-1CDD-0058-A9E6-A65A3B41D276}"/>
              </a:ext>
            </a:extLst>
          </p:cNvPr>
          <p:cNvSpPr txBox="1"/>
          <p:nvPr/>
        </p:nvSpPr>
        <p:spPr>
          <a:xfrm>
            <a:off x="5405828" y="1475594"/>
            <a:ext cx="62131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FFFFFF"/>
                </a:solidFill>
              </a:rPr>
              <a:t>Lead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F3365C-1CFB-79C7-81CF-439D83BA607B}"/>
              </a:ext>
            </a:extLst>
          </p:cNvPr>
          <p:cNvSpPr txBox="1"/>
          <p:nvPr/>
        </p:nvSpPr>
        <p:spPr>
          <a:xfrm>
            <a:off x="6188128" y="1321008"/>
            <a:ext cx="110849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Sandwich Calorimeter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DA3893-AB59-62E7-5CB8-CD137F7709EF}"/>
              </a:ext>
            </a:extLst>
          </p:cNvPr>
          <p:cNvSpPr txBox="1"/>
          <p:nvPr/>
        </p:nvSpPr>
        <p:spPr>
          <a:xfrm>
            <a:off x="4403360" y="1475594"/>
            <a:ext cx="79463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Silicon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F3AAA3-0051-A762-5B8C-D06B07CCC7F5}"/>
              </a:ext>
            </a:extLst>
          </p:cNvPr>
          <p:cNvSpPr txBox="1"/>
          <p:nvPr/>
        </p:nvSpPr>
        <p:spPr>
          <a:xfrm>
            <a:off x="2927767" y="4403360"/>
            <a:ext cx="6935916" cy="3123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 real movable blocks on a table-display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9DE72859-527D-83C4-3640-E87610E06584}"/>
              </a:ext>
            </a:extLst>
          </p:cNvPr>
          <p:cNvGrpSpPr/>
          <p:nvPr/>
        </p:nvGrpSpPr>
        <p:grpSpPr>
          <a:xfrm>
            <a:off x="6256883" y="1736362"/>
            <a:ext cx="539981" cy="1611552"/>
            <a:chOff x="8193633" y="1037862"/>
            <a:chExt cx="539981" cy="1611552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B2678262-368E-C983-CB51-55A90ED43ACE}"/>
                </a:ext>
              </a:extLst>
            </p:cNvPr>
            <p:cNvSpPr/>
            <p:nvPr/>
          </p:nvSpPr>
          <p:spPr>
            <a:xfrm rot="10800000">
              <a:off x="8193633" y="1037862"/>
              <a:ext cx="528095" cy="1598752"/>
            </a:xfrm>
            <a:prstGeom prst="cube">
              <a:avLst/>
            </a:prstGeom>
            <a:solidFill>
              <a:srgbClr val="87879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186D7E-D540-EE76-2969-172BF607EE68}"/>
                </a:ext>
              </a:extLst>
            </p:cNvPr>
            <p:cNvSpPr/>
            <p:nvPr/>
          </p:nvSpPr>
          <p:spPr>
            <a:xfrm>
              <a:off x="8315455" y="1043079"/>
              <a:ext cx="97469" cy="1458988"/>
            </a:xfrm>
            <a:prstGeom prst="rect">
              <a:avLst/>
            </a:prstGeom>
            <a:solidFill>
              <a:srgbClr val="87879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0E7C36C-2E27-353E-8387-C180717ACCA0}"/>
                </a:ext>
              </a:extLst>
            </p:cNvPr>
            <p:cNvSpPr/>
            <p:nvPr/>
          </p:nvSpPr>
          <p:spPr>
            <a:xfrm>
              <a:off x="8415311" y="1048890"/>
              <a:ext cx="108513" cy="1451368"/>
            </a:xfrm>
            <a:prstGeom prst="rect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1698FB-DD3B-E28C-DBF0-8C2FA858D559}"/>
                </a:ext>
              </a:extLst>
            </p:cNvPr>
            <p:cNvSpPr/>
            <p:nvPr/>
          </p:nvSpPr>
          <p:spPr>
            <a:xfrm>
              <a:off x="8625101" y="1048889"/>
              <a:ext cx="108513" cy="1451368"/>
            </a:xfrm>
            <a:prstGeom prst="rect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D97FA28-C93D-6D5F-3DA9-0601233DB4DA}"/>
                </a:ext>
              </a:extLst>
            </p:cNvPr>
            <p:cNvSpPr/>
            <p:nvPr/>
          </p:nvSpPr>
          <p:spPr>
            <a:xfrm rot="2640000">
              <a:off x="8390846" y="2434427"/>
              <a:ext cx="75071" cy="213683"/>
            </a:xfrm>
            <a:prstGeom prst="rect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1CBD80-DFF4-EDBA-0D38-55DEB7C1A629}"/>
                </a:ext>
              </a:extLst>
            </p:cNvPr>
            <p:cNvSpPr/>
            <p:nvPr/>
          </p:nvSpPr>
          <p:spPr>
            <a:xfrm rot="2640000">
              <a:off x="8591786" y="2431943"/>
              <a:ext cx="81843" cy="213953"/>
            </a:xfrm>
            <a:prstGeom prst="rect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571C22-9813-34F2-7E46-9FA6745C812B}"/>
                </a:ext>
              </a:extLst>
            </p:cNvPr>
            <p:cNvSpPr/>
            <p:nvPr/>
          </p:nvSpPr>
          <p:spPr>
            <a:xfrm>
              <a:off x="8525631" y="1043078"/>
              <a:ext cx="97469" cy="1458988"/>
            </a:xfrm>
            <a:prstGeom prst="rect">
              <a:avLst/>
            </a:prstGeom>
            <a:solidFill>
              <a:srgbClr val="87879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Isosceles Triangle 33">
              <a:extLst>
                <a:ext uri="{FF2B5EF4-FFF2-40B4-BE49-F238E27FC236}">
                  <a16:creationId xmlns:a16="http://schemas.microsoft.com/office/drawing/2014/main" id="{43491DB6-5756-54F3-5524-20C50358DBD3}"/>
                </a:ext>
              </a:extLst>
            </p:cNvPr>
            <p:cNvSpPr/>
            <p:nvPr/>
          </p:nvSpPr>
          <p:spPr>
            <a:xfrm rot="8280000">
              <a:off x="8276608" y="2583470"/>
              <a:ext cx="146539" cy="65944"/>
            </a:xfrm>
            <a:prstGeom prst="triangle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B313AEAE-1A12-9CBF-B3CD-21981879470C}"/>
                </a:ext>
              </a:extLst>
            </p:cNvPr>
            <p:cNvSpPr/>
            <p:nvPr/>
          </p:nvSpPr>
          <p:spPr>
            <a:xfrm rot="8280000">
              <a:off x="8473196" y="2581688"/>
              <a:ext cx="146539" cy="65944"/>
            </a:xfrm>
            <a:prstGeom prst="triangle">
              <a:avLst/>
            </a:prstGeom>
            <a:solidFill>
              <a:srgbClr val="B9CFFF">
                <a:alpha val="5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35723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37"/>
          <p:cNvPicPr preferRelativeResize="0"/>
          <p:nvPr/>
        </p:nvPicPr>
        <p:blipFill rotWithShape="1">
          <a:blip r:embed="rId3">
            <a:alphaModFix/>
          </a:blip>
          <a:srcRect l="120" t="15061" r="-120" b="9705"/>
          <a:stretch/>
        </p:blipFill>
        <p:spPr>
          <a:xfrm>
            <a:off x="0" y="0"/>
            <a:ext cx="9165501" cy="4752651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3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The CERN Science Gateway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0A7534-15D9-2BD6-8086-A8C12982720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1345A17-5085-DC6A-A89E-D5A8087E151D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" name="Google Shape;223;p38"/>
          <p:cNvPicPr preferRelativeResize="0"/>
          <p:nvPr/>
        </p:nvPicPr>
        <p:blipFill rotWithShape="1">
          <a:blip r:embed="rId3">
            <a:alphaModFix/>
          </a:blip>
          <a:srcRect l="120" t="15061" r="-120" b="9705"/>
          <a:stretch/>
        </p:blipFill>
        <p:spPr>
          <a:xfrm>
            <a:off x="0" y="0"/>
            <a:ext cx="9165501" cy="4752651"/>
          </a:xfrm>
          <a:prstGeom prst="rect">
            <a:avLst/>
          </a:prstGeom>
          <a:noFill/>
          <a:ln>
            <a:noFill/>
          </a:ln>
        </p:spPr>
      </p:pic>
      <p:sp>
        <p:nvSpPr>
          <p:cNvPr id="224" name="Google Shape;224;p38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The CERN Science Gateway</a:t>
            </a:r>
            <a:endParaRPr/>
          </a:p>
        </p:txBody>
      </p:sp>
      <p:sp>
        <p:nvSpPr>
          <p:cNvPr id="225" name="Google Shape;225;p38"/>
          <p:cNvSpPr txBox="1"/>
          <p:nvPr/>
        </p:nvSpPr>
        <p:spPr>
          <a:xfrm>
            <a:off x="226288" y="1194618"/>
            <a:ext cx="8715736" cy="1692741"/>
          </a:xfrm>
          <a:prstGeom prst="rect">
            <a:avLst/>
          </a:prstGeom>
          <a:solidFill>
            <a:srgbClr val="FFFFFF">
              <a:alpha val="85000"/>
            </a:srgbClr>
          </a:solid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spAutoFit/>
          </a:bodyPr>
          <a:lstStyle/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bg2"/>
                </a:solidFill>
              </a:rPr>
              <a:t>A visitor and education centre</a:t>
            </a:r>
            <a:endParaRPr lang="en-GB" dirty="0" err="1">
              <a:solidFill>
                <a:schemeClr val="bg2"/>
              </a:solidFill>
              <a:cs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bg2"/>
                </a:solidFill>
              </a:rPr>
              <a:t>For schools, families and general public</a:t>
            </a:r>
            <a:endParaRPr lang="en-GB" dirty="0">
              <a:solidFill>
                <a:schemeClr val="bg2"/>
              </a:solidFill>
              <a:cs typeface="Arial"/>
            </a:endParaRPr>
          </a:p>
          <a:p>
            <a:pPr marL="28575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har char="•"/>
            </a:pPr>
            <a:r>
              <a:rPr lang="en-GB" dirty="0">
                <a:solidFill>
                  <a:schemeClr val="bg2"/>
                </a:solidFill>
              </a:rPr>
              <a:t>Focus on the younger audience</a:t>
            </a:r>
            <a:endParaRPr lang="en-GB" dirty="0">
              <a:solidFill>
                <a:schemeClr val="bg2"/>
              </a:solidFill>
              <a:cs typeface="Arial"/>
            </a:endParaRPr>
          </a:p>
          <a:p>
            <a:pPr marL="285750" indent="-285750">
              <a:lnSpc>
                <a:spcPct val="150000"/>
              </a:lnSpc>
              <a:buChar char="•"/>
            </a:pPr>
            <a:r>
              <a:rPr lang="en-GB" i="1" dirty="0">
                <a:solidFill>
                  <a:schemeClr val="bg2"/>
                </a:solidFill>
              </a:rPr>
              <a:t>"The aim is to explain to the general public what fundamental research is and what we do here at CERN"</a:t>
            </a:r>
            <a:endParaRPr lang="en-GB" i="1" dirty="0">
              <a:solidFill>
                <a:schemeClr val="bg2"/>
              </a:solidFill>
              <a:cs typeface="Arial"/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Char char="•"/>
            </a:pPr>
            <a:endParaRPr lang="de">
              <a:cs typeface="Arial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DC16230-F595-F851-5155-9B18803794A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F345AA-3410-45E6-7EE1-B07DA8D58EA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39"/>
          <p:cNvSpPr txBox="1">
            <a:spLocks noGrp="1"/>
          </p:cNvSpPr>
          <p:nvPr>
            <p:ph type="body" idx="1"/>
          </p:nvPr>
        </p:nvSpPr>
        <p:spPr>
          <a:xfrm>
            <a:off x="443442" y="2409537"/>
            <a:ext cx="7389000" cy="172009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342900" lvl="0" indent="-342900" algn="l" rtl="0">
              <a:spcBef>
                <a:spcPts val="1400"/>
              </a:spcBef>
              <a:spcAft>
                <a:spcPts val="0"/>
              </a:spcAft>
              <a:buAutoNum type="arabicPeriod"/>
            </a:pPr>
            <a:r>
              <a:rPr lang="en-GB"/>
              <a:t>Visitors should get a feeling for the interaction of high-energy particles with different materials.</a:t>
            </a:r>
          </a:p>
          <a:p>
            <a:pPr marL="342900" indent="-342900">
              <a:buAutoNum type="arabicPeriod"/>
            </a:pPr>
            <a:r>
              <a:rPr lang="en-GB"/>
              <a:t>Visitors should develop an effective sequence of materials to measure total energy of the selected particle.</a:t>
            </a:r>
          </a:p>
        </p:txBody>
      </p:sp>
      <p:sp>
        <p:nvSpPr>
          <p:cNvPr id="231" name="Google Shape;231;p39"/>
          <p:cNvSpPr txBox="1">
            <a:spLocks noGrp="1"/>
          </p:cNvSpPr>
          <p:nvPr>
            <p:ph type="title"/>
          </p:nvPr>
        </p:nvSpPr>
        <p:spPr>
          <a:xfrm>
            <a:off x="399680" y="60027"/>
            <a:ext cx="9140974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r>
              <a:rPr lang="en-GB"/>
              <a:t>Concept of the exhibit </a:t>
            </a:r>
            <a:br>
              <a:rPr lang="en-GB"/>
            </a:br>
            <a:r>
              <a:rPr lang="en-GB"/>
              <a:t>Interactive simulated Calorimeter 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3397ED5-2AE0-129C-6C70-411F3588D918}"/>
              </a:ext>
            </a:extLst>
          </p:cNvPr>
          <p:cNvSpPr/>
          <p:nvPr/>
        </p:nvSpPr>
        <p:spPr>
          <a:xfrm>
            <a:off x="1568370" y="1051125"/>
            <a:ext cx="5613721" cy="91150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6C9718-E706-EB52-E8CB-3A19D0E8D70B}"/>
              </a:ext>
            </a:extLst>
          </p:cNvPr>
          <p:cNvSpPr txBox="1"/>
          <p:nvPr/>
        </p:nvSpPr>
        <p:spPr>
          <a:xfrm>
            <a:off x="1569817" y="1077893"/>
            <a:ext cx="5613840" cy="78534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GB" sz="1600" b="1" i="0" u="none" strike="noStrike">
                <a:solidFill>
                  <a:srgbClr val="2F2F2F"/>
                </a:solidFill>
                <a:latin typeface="Arial"/>
              </a:rPr>
              <a:t>How can the kinetic energy of particles be measured?</a:t>
            </a:r>
            <a:r>
              <a:rPr lang="en-GB" sz="1600" b="0" i="0">
                <a:latin typeface="Arial"/>
              </a:rPr>
              <a:t>​</a:t>
            </a:r>
            <a:endParaRPr lang="en-GB"/>
          </a:p>
          <a:p>
            <a:pPr algn="l" rtl="0">
              <a:lnSpc>
                <a:spcPct val="150000"/>
              </a:lnSpc>
            </a:pPr>
            <a:r>
              <a:rPr lang="en-GB" sz="1600" b="1" i="0" u="none" strike="noStrike">
                <a:solidFill>
                  <a:srgbClr val="2F2F2F"/>
                </a:solidFill>
                <a:latin typeface="Arial"/>
              </a:rPr>
              <a:t>How should a component be designed that can do this?</a:t>
            </a:r>
            <a:endParaRPr lang="en-GB" sz="160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CE41AD-F6C9-0423-821A-0612AC3F0D0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C0C15-8601-8A3D-097D-A73F4E3CC0BF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Concept of the exhibit - Layout </a:t>
            </a:r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A23B21-9193-9BD7-A527-D9BDF00625B8}"/>
              </a:ext>
            </a:extLst>
          </p:cNvPr>
          <p:cNvSpPr/>
          <p:nvPr/>
        </p:nvSpPr>
        <p:spPr>
          <a:xfrm>
            <a:off x="1805704" y="811836"/>
            <a:ext cx="5570315" cy="3593723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E07AA63-5B34-A9BA-F627-23B3522FE91E}"/>
              </a:ext>
            </a:extLst>
          </p:cNvPr>
          <p:cNvSpPr/>
          <p:nvPr/>
        </p:nvSpPr>
        <p:spPr>
          <a:xfrm>
            <a:off x="1459012" y="2530182"/>
            <a:ext cx="289367" cy="180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0A2DC-670B-D3B7-C95B-0F52FFBA7015}"/>
              </a:ext>
            </a:extLst>
          </p:cNvPr>
          <p:cNvSpPr/>
          <p:nvPr/>
        </p:nvSpPr>
        <p:spPr>
          <a:xfrm>
            <a:off x="2603272" y="1821567"/>
            <a:ext cx="282133" cy="15047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635E6F-F430-512B-4A04-938617CA2E10}"/>
              </a:ext>
            </a:extLst>
          </p:cNvPr>
          <p:cNvSpPr/>
          <p:nvPr/>
        </p:nvSpPr>
        <p:spPr>
          <a:xfrm>
            <a:off x="3550949" y="1821566"/>
            <a:ext cx="282133" cy="150470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186F67-7F6D-53DC-6E45-4CD50FD1C9AC}"/>
              </a:ext>
            </a:extLst>
          </p:cNvPr>
          <p:cNvSpPr/>
          <p:nvPr/>
        </p:nvSpPr>
        <p:spPr>
          <a:xfrm>
            <a:off x="4520329" y="1821567"/>
            <a:ext cx="282133" cy="15047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8C537E-9D51-5A1C-0961-2DB139784CF7}"/>
              </a:ext>
            </a:extLst>
          </p:cNvPr>
          <p:cNvSpPr/>
          <p:nvPr/>
        </p:nvSpPr>
        <p:spPr>
          <a:xfrm>
            <a:off x="5453537" y="1821566"/>
            <a:ext cx="282133" cy="1504708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4280FEC-4CD9-21FA-DAF0-AB02CF611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8754" y="839042"/>
            <a:ext cx="1056766" cy="240182"/>
          </a:xfrm>
        </p:spPr>
        <p:txBody>
          <a:bodyPr/>
          <a:lstStyle/>
          <a:p>
            <a:r>
              <a:rPr lang="en-US"/>
              <a:t>Display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5703B47-72BB-5D9C-8450-1494B679A306}"/>
              </a:ext>
            </a:extLst>
          </p:cNvPr>
          <p:cNvSpPr/>
          <p:nvPr/>
        </p:nvSpPr>
        <p:spPr>
          <a:xfrm rot="10800000">
            <a:off x="2600696" y="1717711"/>
            <a:ext cx="383411" cy="1605986"/>
          </a:xfrm>
          <a:prstGeom prst="cub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13C638F3-0AD1-62CB-94A0-552526850AA5}"/>
              </a:ext>
            </a:extLst>
          </p:cNvPr>
          <p:cNvSpPr/>
          <p:nvPr/>
        </p:nvSpPr>
        <p:spPr>
          <a:xfrm rot="10800000">
            <a:off x="3548373" y="1717710"/>
            <a:ext cx="383411" cy="1605986"/>
          </a:xfrm>
          <a:prstGeom prst="cub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96EF0F78-3359-B35E-C0B4-494B21C8AA75}"/>
              </a:ext>
            </a:extLst>
          </p:cNvPr>
          <p:cNvSpPr/>
          <p:nvPr/>
        </p:nvSpPr>
        <p:spPr>
          <a:xfrm rot="10800000">
            <a:off x="4517752" y="1717709"/>
            <a:ext cx="383411" cy="1605986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1741E92D-B559-8465-44DF-5A2552CAF4D2}"/>
              </a:ext>
            </a:extLst>
          </p:cNvPr>
          <p:cNvSpPr/>
          <p:nvPr/>
        </p:nvSpPr>
        <p:spPr>
          <a:xfrm rot="10800000">
            <a:off x="5450962" y="1724944"/>
            <a:ext cx="383411" cy="1605986"/>
          </a:xfrm>
          <a:prstGeom prst="cub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319211-F75B-F2F8-8D86-42EA41012601}"/>
              </a:ext>
            </a:extLst>
          </p:cNvPr>
          <p:cNvGrpSpPr/>
          <p:nvPr/>
        </p:nvGrpSpPr>
        <p:grpSpPr>
          <a:xfrm>
            <a:off x="6209582" y="1717635"/>
            <a:ext cx="916579" cy="1865670"/>
            <a:chOff x="5366385" y="1717635"/>
            <a:chExt cx="916579" cy="1865670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B2678262-368E-C983-CB51-55A90ED43ACE}"/>
                </a:ext>
              </a:extLst>
            </p:cNvPr>
            <p:cNvSpPr/>
            <p:nvPr/>
          </p:nvSpPr>
          <p:spPr>
            <a:xfrm rot="10800000">
              <a:off x="5461397" y="1717710"/>
              <a:ext cx="528095" cy="1598752"/>
            </a:xfrm>
            <a:prstGeom prst="cub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186D7E-D540-EE76-2969-172BF607EE68}"/>
                </a:ext>
              </a:extLst>
            </p:cNvPr>
            <p:cNvSpPr/>
            <p:nvPr/>
          </p:nvSpPr>
          <p:spPr>
            <a:xfrm>
              <a:off x="5593803" y="1717636"/>
              <a:ext cx="97469" cy="14589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0E7C36C-2E27-353E-8387-C180717ACCA0}"/>
                </a:ext>
              </a:extLst>
            </p:cNvPr>
            <p:cNvSpPr/>
            <p:nvPr/>
          </p:nvSpPr>
          <p:spPr>
            <a:xfrm>
              <a:off x="5693659" y="1723447"/>
              <a:ext cx="108513" cy="14513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1698FB-DD3B-E28C-DBF0-8C2FA858D559}"/>
                </a:ext>
              </a:extLst>
            </p:cNvPr>
            <p:cNvSpPr/>
            <p:nvPr/>
          </p:nvSpPr>
          <p:spPr>
            <a:xfrm>
              <a:off x="5903449" y="1723446"/>
              <a:ext cx="108513" cy="14513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D97FA28-C93D-6D5F-3DA9-0601233DB4DA}"/>
                </a:ext>
              </a:extLst>
            </p:cNvPr>
            <p:cNvSpPr/>
            <p:nvPr/>
          </p:nvSpPr>
          <p:spPr>
            <a:xfrm rot="2640000">
              <a:off x="5568261" y="3066669"/>
              <a:ext cx="85653" cy="50648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1CBD80-DFF4-EDBA-0D38-55DEB7C1A629}"/>
                </a:ext>
              </a:extLst>
            </p:cNvPr>
            <p:cNvSpPr/>
            <p:nvPr/>
          </p:nvSpPr>
          <p:spPr>
            <a:xfrm rot="2640000">
              <a:off x="5810964" y="3025762"/>
              <a:ext cx="81843" cy="50648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9EB0A22-0E9E-50AE-21D4-742702C58853}"/>
                </a:ext>
              </a:extLst>
            </p:cNvPr>
            <p:cNvSpPr/>
            <p:nvPr/>
          </p:nvSpPr>
          <p:spPr>
            <a:xfrm>
              <a:off x="5366385" y="3308985"/>
              <a:ext cx="586740" cy="274320"/>
            </a:xfrm>
            <a:prstGeom prst="rect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4865A5-BDF5-BF5A-1548-A65C49423B70}"/>
                </a:ext>
              </a:extLst>
            </p:cNvPr>
            <p:cNvSpPr/>
            <p:nvPr/>
          </p:nvSpPr>
          <p:spPr>
            <a:xfrm rot="5400000">
              <a:off x="5852434" y="2941134"/>
              <a:ext cx="586740" cy="274320"/>
            </a:xfrm>
            <a:prstGeom prst="rect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571C22-9813-34F2-7E46-9FA6745C812B}"/>
                </a:ext>
              </a:extLst>
            </p:cNvPr>
            <p:cNvSpPr/>
            <p:nvPr/>
          </p:nvSpPr>
          <p:spPr>
            <a:xfrm>
              <a:off x="5803979" y="1717635"/>
              <a:ext cx="97469" cy="14589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F4A59A9-1228-5110-F599-318DE421C46A}"/>
              </a:ext>
            </a:extLst>
          </p:cNvPr>
          <p:cNvSpPr txBox="1"/>
          <p:nvPr/>
        </p:nvSpPr>
        <p:spPr>
          <a:xfrm>
            <a:off x="961951" y="2234045"/>
            <a:ext cx="99740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Particle Gun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5D320C-EDC2-2F42-C126-30805FC961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6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37B0234-8C2A-5CFC-33C1-6FD921D2C3D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0B9D36-B417-DC01-486C-7FB3A1BD49AD}"/>
              </a:ext>
            </a:extLst>
          </p:cNvPr>
          <p:cNvSpPr txBox="1"/>
          <p:nvPr/>
        </p:nvSpPr>
        <p:spPr>
          <a:xfrm>
            <a:off x="2384372" y="1475593"/>
            <a:ext cx="77589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Scintillator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910D4BB-4DCE-2984-8F97-9251A189FC0F}"/>
              </a:ext>
            </a:extLst>
          </p:cNvPr>
          <p:cNvSpPr txBox="1"/>
          <p:nvPr/>
        </p:nvSpPr>
        <p:spPr>
          <a:xfrm>
            <a:off x="3372787" y="1475594"/>
            <a:ext cx="1014801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Aluminum 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85A6BC-1CDD-0058-A9E6-A65A3B41D276}"/>
              </a:ext>
            </a:extLst>
          </p:cNvPr>
          <p:cNvSpPr txBox="1"/>
          <p:nvPr/>
        </p:nvSpPr>
        <p:spPr>
          <a:xfrm>
            <a:off x="5405828" y="1475594"/>
            <a:ext cx="62131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/>
              <a:t>Lead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F3365C-1CFB-79C7-81CF-439D83BA607B}"/>
              </a:ext>
            </a:extLst>
          </p:cNvPr>
          <p:cNvSpPr txBox="1"/>
          <p:nvPr/>
        </p:nvSpPr>
        <p:spPr>
          <a:xfrm>
            <a:off x="6188128" y="1321008"/>
            <a:ext cx="110849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Sandwich Calorimeter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DA3893-AB59-62E7-5CB8-CD137F7709EF}"/>
              </a:ext>
            </a:extLst>
          </p:cNvPr>
          <p:cNvSpPr txBox="1"/>
          <p:nvPr/>
        </p:nvSpPr>
        <p:spPr>
          <a:xfrm>
            <a:off x="4403360" y="1475594"/>
            <a:ext cx="79463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Silicon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F3AAA3-0051-A762-5B8C-D06B07CCC7F5}"/>
              </a:ext>
            </a:extLst>
          </p:cNvPr>
          <p:cNvSpPr txBox="1"/>
          <p:nvPr/>
        </p:nvSpPr>
        <p:spPr>
          <a:xfrm>
            <a:off x="2927767" y="4403360"/>
            <a:ext cx="6935916" cy="3123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5 real movable blocks on a table-display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Concept of the exhibit - Layout </a:t>
            </a:r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A23B21-9193-9BD7-A527-D9BDF00625B8}"/>
              </a:ext>
            </a:extLst>
          </p:cNvPr>
          <p:cNvSpPr/>
          <p:nvPr/>
        </p:nvSpPr>
        <p:spPr>
          <a:xfrm>
            <a:off x="1805704" y="811836"/>
            <a:ext cx="5570315" cy="3593723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E07AA63-5B34-A9BA-F627-23B3522FE91E}"/>
              </a:ext>
            </a:extLst>
          </p:cNvPr>
          <p:cNvSpPr/>
          <p:nvPr/>
        </p:nvSpPr>
        <p:spPr>
          <a:xfrm>
            <a:off x="1459012" y="2530182"/>
            <a:ext cx="289367" cy="180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0A2DC-670B-D3B7-C95B-0F52FFBA7015}"/>
              </a:ext>
            </a:extLst>
          </p:cNvPr>
          <p:cNvSpPr/>
          <p:nvPr/>
        </p:nvSpPr>
        <p:spPr>
          <a:xfrm>
            <a:off x="2603272" y="1821567"/>
            <a:ext cx="282133" cy="15047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635E6F-F430-512B-4A04-938617CA2E10}"/>
              </a:ext>
            </a:extLst>
          </p:cNvPr>
          <p:cNvSpPr/>
          <p:nvPr/>
        </p:nvSpPr>
        <p:spPr>
          <a:xfrm>
            <a:off x="3550949" y="889366"/>
            <a:ext cx="282133" cy="150470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186F67-7F6D-53DC-6E45-4CD50FD1C9AC}"/>
              </a:ext>
            </a:extLst>
          </p:cNvPr>
          <p:cNvSpPr/>
          <p:nvPr/>
        </p:nvSpPr>
        <p:spPr>
          <a:xfrm>
            <a:off x="4520329" y="1821567"/>
            <a:ext cx="282133" cy="15047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4280FEC-4CD9-21FA-DAF0-AB02CF611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8754" y="839042"/>
            <a:ext cx="1056766" cy="240182"/>
          </a:xfrm>
        </p:spPr>
        <p:txBody>
          <a:bodyPr/>
          <a:lstStyle/>
          <a:p>
            <a:r>
              <a:rPr lang="en-US"/>
              <a:t>Display</a:t>
            </a:r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35703B47-72BB-5D9C-8450-1494B679A306}"/>
              </a:ext>
            </a:extLst>
          </p:cNvPr>
          <p:cNvSpPr/>
          <p:nvPr/>
        </p:nvSpPr>
        <p:spPr>
          <a:xfrm rot="10800000">
            <a:off x="2600696" y="1717711"/>
            <a:ext cx="383411" cy="1605986"/>
          </a:xfrm>
          <a:prstGeom prst="cub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13C638F3-0AD1-62CB-94A0-552526850AA5}"/>
              </a:ext>
            </a:extLst>
          </p:cNvPr>
          <p:cNvSpPr/>
          <p:nvPr/>
        </p:nvSpPr>
        <p:spPr>
          <a:xfrm rot="10800000">
            <a:off x="3548373" y="785510"/>
            <a:ext cx="383411" cy="1605986"/>
          </a:xfrm>
          <a:prstGeom prst="cube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96EF0F78-3359-B35E-C0B4-494B21C8AA75}"/>
              </a:ext>
            </a:extLst>
          </p:cNvPr>
          <p:cNvSpPr/>
          <p:nvPr/>
        </p:nvSpPr>
        <p:spPr>
          <a:xfrm rot="10800000">
            <a:off x="4517752" y="1717709"/>
            <a:ext cx="383411" cy="1605986"/>
          </a:xfrm>
          <a:prstGeom prst="cube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E319211-F75B-F2F8-8D86-42EA41012601}"/>
              </a:ext>
            </a:extLst>
          </p:cNvPr>
          <p:cNvGrpSpPr/>
          <p:nvPr/>
        </p:nvGrpSpPr>
        <p:grpSpPr>
          <a:xfrm>
            <a:off x="6209582" y="1717635"/>
            <a:ext cx="916579" cy="1865670"/>
            <a:chOff x="5366385" y="1717635"/>
            <a:chExt cx="916579" cy="1865670"/>
          </a:xfrm>
        </p:grpSpPr>
        <p:sp>
          <p:nvSpPr>
            <p:cNvPr id="19" name="Cube 18">
              <a:extLst>
                <a:ext uri="{FF2B5EF4-FFF2-40B4-BE49-F238E27FC236}">
                  <a16:creationId xmlns:a16="http://schemas.microsoft.com/office/drawing/2014/main" id="{B2678262-368E-C983-CB51-55A90ED43ACE}"/>
                </a:ext>
              </a:extLst>
            </p:cNvPr>
            <p:cNvSpPr/>
            <p:nvPr/>
          </p:nvSpPr>
          <p:spPr>
            <a:xfrm rot="10800000">
              <a:off x="5461397" y="1717710"/>
              <a:ext cx="528095" cy="1598752"/>
            </a:xfrm>
            <a:prstGeom prst="cub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7186D7E-D540-EE76-2969-172BF607EE68}"/>
                </a:ext>
              </a:extLst>
            </p:cNvPr>
            <p:cNvSpPr/>
            <p:nvPr/>
          </p:nvSpPr>
          <p:spPr>
            <a:xfrm>
              <a:off x="5593803" y="1717636"/>
              <a:ext cx="97469" cy="14589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E0E7C36C-2E27-353E-8387-C180717ACCA0}"/>
                </a:ext>
              </a:extLst>
            </p:cNvPr>
            <p:cNvSpPr/>
            <p:nvPr/>
          </p:nvSpPr>
          <p:spPr>
            <a:xfrm>
              <a:off x="5693659" y="1723447"/>
              <a:ext cx="108513" cy="14513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51698FB-DD3B-E28C-DBF0-8C2FA858D559}"/>
                </a:ext>
              </a:extLst>
            </p:cNvPr>
            <p:cNvSpPr/>
            <p:nvPr/>
          </p:nvSpPr>
          <p:spPr>
            <a:xfrm>
              <a:off x="5903449" y="1723446"/>
              <a:ext cx="108513" cy="145136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D97FA28-C93D-6D5F-3DA9-0601233DB4DA}"/>
                </a:ext>
              </a:extLst>
            </p:cNvPr>
            <p:cNvSpPr/>
            <p:nvPr/>
          </p:nvSpPr>
          <p:spPr>
            <a:xfrm rot="2640000">
              <a:off x="5568261" y="3066669"/>
              <a:ext cx="85653" cy="50648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61CBD80-DFF4-EDBA-0D38-55DEB7C1A629}"/>
                </a:ext>
              </a:extLst>
            </p:cNvPr>
            <p:cNvSpPr/>
            <p:nvPr/>
          </p:nvSpPr>
          <p:spPr>
            <a:xfrm rot="2640000">
              <a:off x="5810964" y="3025762"/>
              <a:ext cx="81843" cy="506488"/>
            </a:xfrm>
            <a:prstGeom prst="rect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Arial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9EB0A22-0E9E-50AE-21D4-742702C58853}"/>
                </a:ext>
              </a:extLst>
            </p:cNvPr>
            <p:cNvSpPr/>
            <p:nvPr/>
          </p:nvSpPr>
          <p:spPr>
            <a:xfrm>
              <a:off x="5366385" y="3308985"/>
              <a:ext cx="586740" cy="274320"/>
            </a:xfrm>
            <a:prstGeom prst="rect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64865A5-BDF5-BF5A-1548-A65C49423B70}"/>
                </a:ext>
              </a:extLst>
            </p:cNvPr>
            <p:cNvSpPr/>
            <p:nvPr/>
          </p:nvSpPr>
          <p:spPr>
            <a:xfrm rot="5400000">
              <a:off x="5852434" y="2941134"/>
              <a:ext cx="586740" cy="274320"/>
            </a:xfrm>
            <a:prstGeom prst="rect">
              <a:avLst/>
            </a:prstGeom>
            <a:solidFill>
              <a:schemeClr val="bg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BD571C22-9813-34F2-7E46-9FA6745C812B}"/>
                </a:ext>
              </a:extLst>
            </p:cNvPr>
            <p:cNvSpPr/>
            <p:nvPr/>
          </p:nvSpPr>
          <p:spPr>
            <a:xfrm>
              <a:off x="5803979" y="1717635"/>
              <a:ext cx="97469" cy="1458988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5F4A59A9-1228-5110-F599-318DE421C46A}"/>
              </a:ext>
            </a:extLst>
          </p:cNvPr>
          <p:cNvSpPr txBox="1"/>
          <p:nvPr/>
        </p:nvSpPr>
        <p:spPr>
          <a:xfrm>
            <a:off x="961951" y="2234045"/>
            <a:ext cx="99740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Particle Gun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5D320C-EDC2-2F42-C126-30805FC961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7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37B0234-8C2A-5CFC-33C1-6FD921D2C3D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30B9D36-B417-DC01-486C-7FB3A1BD49AD}"/>
              </a:ext>
            </a:extLst>
          </p:cNvPr>
          <p:cNvSpPr txBox="1"/>
          <p:nvPr/>
        </p:nvSpPr>
        <p:spPr>
          <a:xfrm>
            <a:off x="2384372" y="1475593"/>
            <a:ext cx="775896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Scintillator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CF3365C-1CFB-79C7-81CF-439D83BA607B}"/>
              </a:ext>
            </a:extLst>
          </p:cNvPr>
          <p:cNvSpPr txBox="1"/>
          <p:nvPr/>
        </p:nvSpPr>
        <p:spPr>
          <a:xfrm>
            <a:off x="6188128" y="1321008"/>
            <a:ext cx="1108490" cy="40011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Sandwich Calorimeter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DA3893-AB59-62E7-5CB8-CD137F7709EF}"/>
              </a:ext>
            </a:extLst>
          </p:cNvPr>
          <p:cNvSpPr txBox="1"/>
          <p:nvPr/>
        </p:nvSpPr>
        <p:spPr>
          <a:xfrm>
            <a:off x="4403360" y="1475594"/>
            <a:ext cx="79463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/>
              <a:t>Silicon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F3AAA3-0051-A762-5B8C-D06B07CCC7F5}"/>
              </a:ext>
            </a:extLst>
          </p:cNvPr>
          <p:cNvSpPr txBox="1"/>
          <p:nvPr/>
        </p:nvSpPr>
        <p:spPr>
          <a:xfrm>
            <a:off x="2927767" y="4403360"/>
            <a:ext cx="6935916" cy="3123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4 real movable blocks on a table-display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379C6DA-6C9F-3967-1335-BDE74777BC65}"/>
              </a:ext>
            </a:extLst>
          </p:cNvPr>
          <p:cNvSpPr/>
          <p:nvPr/>
        </p:nvSpPr>
        <p:spPr>
          <a:xfrm>
            <a:off x="7971031" y="1018572"/>
            <a:ext cx="282133" cy="1504708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Cube 21">
            <a:extLst>
              <a:ext uri="{FF2B5EF4-FFF2-40B4-BE49-F238E27FC236}">
                <a16:creationId xmlns:a16="http://schemas.microsoft.com/office/drawing/2014/main" id="{EA92B2C4-FCB2-6ACB-C2DF-CE7A7CA8E645}"/>
              </a:ext>
            </a:extLst>
          </p:cNvPr>
          <p:cNvSpPr/>
          <p:nvPr/>
        </p:nvSpPr>
        <p:spPr>
          <a:xfrm rot="10800000">
            <a:off x="7968456" y="921950"/>
            <a:ext cx="383411" cy="1605986"/>
          </a:xfrm>
          <a:prstGeom prst="cub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578EAE1-6189-5288-4FF4-7D86EE19F05A}"/>
              </a:ext>
            </a:extLst>
          </p:cNvPr>
          <p:cNvSpPr txBox="1"/>
          <p:nvPr/>
        </p:nvSpPr>
        <p:spPr>
          <a:xfrm>
            <a:off x="7923321" y="672600"/>
            <a:ext cx="62131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/>
              <a:t>Lead</a:t>
            </a:r>
          </a:p>
        </p:txBody>
      </p:sp>
      <p:pic>
        <p:nvPicPr>
          <p:cNvPr id="34" name="Graphic 34" descr="Hand outline">
            <a:extLst>
              <a:ext uri="{FF2B5EF4-FFF2-40B4-BE49-F238E27FC236}">
                <a16:creationId xmlns:a16="http://schemas.microsoft.com/office/drawing/2014/main" id="{2FFF80BB-233B-6401-1087-FA1EFB2577F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-1800000">
            <a:off x="7551032" y="1116233"/>
            <a:ext cx="1514836" cy="150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091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4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Concept of the exhibit - Layout </a:t>
            </a:r>
            <a:endParaRPr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6A23B21-9193-9BD7-A527-D9BDF00625B8}"/>
              </a:ext>
            </a:extLst>
          </p:cNvPr>
          <p:cNvSpPr/>
          <p:nvPr/>
        </p:nvSpPr>
        <p:spPr>
          <a:xfrm>
            <a:off x="1805704" y="811836"/>
            <a:ext cx="5570315" cy="3593723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8E07AA63-5B34-A9BA-F627-23B3522FE91E}"/>
              </a:ext>
            </a:extLst>
          </p:cNvPr>
          <p:cNvSpPr/>
          <p:nvPr/>
        </p:nvSpPr>
        <p:spPr>
          <a:xfrm>
            <a:off x="1459012" y="2482557"/>
            <a:ext cx="289367" cy="1808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EC0A2DC-670B-D3B7-C95B-0F52FFBA7015}"/>
              </a:ext>
            </a:extLst>
          </p:cNvPr>
          <p:cNvSpPr/>
          <p:nvPr/>
        </p:nvSpPr>
        <p:spPr>
          <a:xfrm>
            <a:off x="2603272" y="1821567"/>
            <a:ext cx="282133" cy="1504708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635E6F-F430-512B-4A04-938617CA2E10}"/>
              </a:ext>
            </a:extLst>
          </p:cNvPr>
          <p:cNvSpPr/>
          <p:nvPr/>
        </p:nvSpPr>
        <p:spPr>
          <a:xfrm>
            <a:off x="3550949" y="1821566"/>
            <a:ext cx="282133" cy="1504708"/>
          </a:xfrm>
          <a:prstGeom prst="rect">
            <a:avLst/>
          </a:pr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186F67-7F6D-53DC-6E45-4CD50FD1C9AC}"/>
              </a:ext>
            </a:extLst>
          </p:cNvPr>
          <p:cNvSpPr/>
          <p:nvPr/>
        </p:nvSpPr>
        <p:spPr>
          <a:xfrm>
            <a:off x="4520329" y="1821567"/>
            <a:ext cx="282133" cy="150470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3" descr="A picture containing chart&#10;&#10;Description automatically generated">
            <a:extLst>
              <a:ext uri="{FF2B5EF4-FFF2-40B4-BE49-F238E27FC236}">
                <a16:creationId xmlns:a16="http://schemas.microsoft.com/office/drawing/2014/main" id="{16C1FA13-B493-CE81-5853-BDD4F96E39D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503" t="17084" r="24282" b="13441"/>
          <a:stretch/>
        </p:blipFill>
        <p:spPr>
          <a:xfrm>
            <a:off x="1805704" y="811836"/>
            <a:ext cx="5575798" cy="3595648"/>
          </a:xfrm>
          <a:prstGeom prst="rect">
            <a:avLst/>
          </a:prstGeom>
        </p:spPr>
      </p:pic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4280FEC-4CD9-21FA-DAF0-AB02CF6119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8754" y="839042"/>
            <a:ext cx="1056766" cy="240182"/>
          </a:xfrm>
        </p:spPr>
        <p:txBody>
          <a:bodyPr/>
          <a:lstStyle/>
          <a:p>
            <a:r>
              <a:rPr lang="en-US"/>
              <a:t>Display</a:t>
            </a:r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96EF0F78-3359-B35E-C0B4-494B21C8AA75}"/>
              </a:ext>
            </a:extLst>
          </p:cNvPr>
          <p:cNvSpPr/>
          <p:nvPr/>
        </p:nvSpPr>
        <p:spPr>
          <a:xfrm rot="10800000">
            <a:off x="4447486" y="1741131"/>
            <a:ext cx="383411" cy="1605986"/>
          </a:xfrm>
          <a:prstGeom prst="cube">
            <a:avLst/>
          </a:prstGeom>
          <a:solidFill>
            <a:srgbClr val="DFF3F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1741E92D-B559-8465-44DF-5A2552CAF4D2}"/>
              </a:ext>
            </a:extLst>
          </p:cNvPr>
          <p:cNvSpPr/>
          <p:nvPr/>
        </p:nvSpPr>
        <p:spPr>
          <a:xfrm rot="10800000">
            <a:off x="5469700" y="1748367"/>
            <a:ext cx="383411" cy="1605986"/>
          </a:xfrm>
          <a:prstGeom prst="cube">
            <a:avLst/>
          </a:prstGeom>
          <a:solidFill>
            <a:srgbClr val="87879F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4A59A9-1228-5110-F599-318DE421C46A}"/>
              </a:ext>
            </a:extLst>
          </p:cNvPr>
          <p:cNvSpPr txBox="1"/>
          <p:nvPr/>
        </p:nvSpPr>
        <p:spPr>
          <a:xfrm>
            <a:off x="930201" y="2218170"/>
            <a:ext cx="997401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Particle Gun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5D320C-EDC2-2F42-C126-30805FC9613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8</a:t>
            </a:fld>
            <a:endParaRPr lang="en-US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37B0234-8C2A-5CFC-33C1-6FD921D2C3D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C85A6BC-1CDD-0058-A9E6-A65A3B41D276}"/>
              </a:ext>
            </a:extLst>
          </p:cNvPr>
          <p:cNvSpPr txBox="1"/>
          <p:nvPr/>
        </p:nvSpPr>
        <p:spPr>
          <a:xfrm>
            <a:off x="5405828" y="1475594"/>
            <a:ext cx="621310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en-US" sz="1000">
                <a:solidFill>
                  <a:srgbClr val="FFFFFF"/>
                </a:solidFill>
              </a:rPr>
              <a:t>Lead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DDA3893-AB59-62E7-5CB8-CD137F7709EF}"/>
              </a:ext>
            </a:extLst>
          </p:cNvPr>
          <p:cNvSpPr txBox="1"/>
          <p:nvPr/>
        </p:nvSpPr>
        <p:spPr>
          <a:xfrm>
            <a:off x="4403360" y="1475594"/>
            <a:ext cx="794632" cy="2462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>
                <a:solidFill>
                  <a:srgbClr val="FFFFFF"/>
                </a:solidFill>
              </a:rPr>
              <a:t>Silicon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F3AAA3-0051-A762-5B8C-D06B07CCC7F5}"/>
              </a:ext>
            </a:extLst>
          </p:cNvPr>
          <p:cNvSpPr txBox="1"/>
          <p:nvPr/>
        </p:nvSpPr>
        <p:spPr>
          <a:xfrm>
            <a:off x="2927767" y="4403360"/>
            <a:ext cx="6935916" cy="3123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2 real movable blocks on a table-display</a:t>
            </a:r>
          </a:p>
        </p:txBody>
      </p:sp>
    </p:spTree>
    <p:extLst>
      <p:ext uri="{BB962C8B-B14F-4D97-AF65-F5344CB8AC3E}">
        <p14:creationId xmlns:p14="http://schemas.microsoft.com/office/powerpoint/2010/main" val="34886873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1"/>
          <p:cNvSpPr txBox="1">
            <a:spLocks noGrp="1"/>
          </p:cNvSpPr>
          <p:nvPr>
            <p:ph type="body" idx="1"/>
          </p:nvPr>
        </p:nvSpPr>
        <p:spPr>
          <a:xfrm>
            <a:off x="305992" y="803551"/>
            <a:ext cx="8532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27000" lvl="0" indent="0" algn="l" rtl="0">
              <a:lnSpc>
                <a:spcPct val="150000"/>
              </a:lnSpc>
              <a:spcBef>
                <a:spcPts val="1400"/>
              </a:spcBef>
              <a:spcAft>
                <a:spcPts val="0"/>
              </a:spcAft>
              <a:buSzPts val="1600"/>
            </a:pPr>
            <a:r>
              <a:rPr lang="de" dirty="0"/>
              <a:t>Geant4 Simulation</a:t>
            </a:r>
            <a:endParaRPr lang="en-US" dirty="0"/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5 blocks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har char="○"/>
            </a:pPr>
            <a:r>
              <a:rPr lang="en-GB" dirty="0"/>
              <a:t>Commands which can be executed at run time (without recompiling): </a:t>
            </a:r>
          </a:p>
          <a:p>
            <a:pPr lvl="2">
              <a:lnSpc>
                <a:spcPct val="150000"/>
              </a:lnSpc>
              <a:spcBef>
                <a:spcPts val="0"/>
              </a:spcBef>
              <a:buSzPts val="1400"/>
              <a:buChar char="○"/>
            </a:pPr>
            <a:r>
              <a:rPr lang="en-GB" dirty="0"/>
              <a:t>position, size, material, possible absorber layer, number of copies in a row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har char="○"/>
            </a:pPr>
            <a:r>
              <a:rPr lang="en-GB" dirty="0"/>
              <a:t>Saving of particle tracks with time axis in a simple file format for visualisation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har char="○"/>
            </a:pPr>
            <a:r>
              <a:rPr lang="en-GB" dirty="0"/>
              <a:t>Saving energy deposition in each block </a:t>
            </a:r>
          </a:p>
          <a:p>
            <a:pPr marL="228600" indent="0">
              <a:lnSpc>
                <a:spcPct val="150000"/>
              </a:lnSpc>
              <a:spcBef>
                <a:spcPts val="0"/>
              </a:spcBef>
            </a:pPr>
            <a:r>
              <a:rPr lang="en-GB" dirty="0"/>
              <a:t>Python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Char char="○"/>
            </a:pPr>
            <a:r>
              <a:rPr lang="en-GB" dirty="0"/>
              <a:t>Fast and system-independent control of the Geant4 application</a:t>
            </a:r>
          </a:p>
          <a:p>
            <a:pPr marL="914400" lvl="1" indent="-3175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-GB" dirty="0"/>
              <a:t>Data exchange</a:t>
            </a:r>
          </a:p>
        </p:txBody>
      </p:sp>
      <p:sp>
        <p:nvSpPr>
          <p:cNvPr id="243" name="Google Shape;243;p4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Technical Task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3839FE5-F2AA-BFA4-6D80-7D0E7219F5E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00000000-1234-1234-1234-123412341234}" type="slidenum">
              <a:rPr lang="de"/>
              <a:t>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71CC0-4F0E-5942-94A6-CF98AE2F6E66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/>
              <a:t>Clemens Dittmar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20</Slides>
  <Notes>18</Notes>
  <HiddenSlides>1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The CERN Science Gateway Interactive Calorimeter </vt:lpstr>
      <vt:lpstr>Overview</vt:lpstr>
      <vt:lpstr>The CERN Science Gateway</vt:lpstr>
      <vt:lpstr>The CERN Science Gateway</vt:lpstr>
      <vt:lpstr>Concept of the exhibit  Interactive simulated Calorimeter </vt:lpstr>
      <vt:lpstr>Concept of the exhibit - Layout </vt:lpstr>
      <vt:lpstr>Concept of the exhibit - Layout </vt:lpstr>
      <vt:lpstr>Concept of the exhibit - Layout </vt:lpstr>
      <vt:lpstr>Technical Task</vt:lpstr>
      <vt:lpstr>Programme Structure </vt:lpstr>
      <vt:lpstr>Programme Structure </vt:lpstr>
      <vt:lpstr>CalSG – Geant4 application</vt:lpstr>
      <vt:lpstr>Geant4 - Python communication</vt:lpstr>
      <vt:lpstr>Demo Video </vt:lpstr>
      <vt:lpstr>Future task</vt:lpstr>
      <vt:lpstr>What have I learned here?</vt:lpstr>
      <vt:lpstr>PowerPoint Presentation</vt:lpstr>
      <vt:lpstr>PowerPoint Presentation</vt:lpstr>
      <vt:lpstr>How to use the client</vt:lpstr>
      <vt:lpstr>Concept of the exhibit - Layout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CERN Science Gateway Interactive Calorimeter</dc:title>
  <cp:revision>78</cp:revision>
  <dcterms:modified xsi:type="dcterms:W3CDTF">2022-08-14T18:03:57Z</dcterms:modified>
</cp:coreProperties>
</file>