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408" r:id="rId2"/>
    <p:sldId id="409" r:id="rId3"/>
    <p:sldId id="410" r:id="rId4"/>
    <p:sldId id="411" r:id="rId5"/>
    <p:sldId id="413" r:id="rId6"/>
    <p:sldId id="415" r:id="rId7"/>
    <p:sldId id="414" r:id="rId8"/>
    <p:sldId id="416" r:id="rId9"/>
    <p:sldId id="417" r:id="rId10"/>
    <p:sldId id="418" r:id="rId11"/>
    <p:sldId id="419" r:id="rId12"/>
    <p:sldId id="420" r:id="rId13"/>
  </p:sldIdLst>
  <p:sldSz cx="9144000" cy="6858000" type="letter"/>
  <p:notesSz cx="7102475" cy="10234613"/>
  <p:custDataLst>
    <p:tags r:id="rId16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8000"/>
    <a:srgbClr val="FF66FF"/>
    <a:srgbClr val="FFFF00"/>
    <a:srgbClr val="CCFFFF"/>
    <a:srgbClr val="D23C60"/>
    <a:srgbClr val="6C6CDC"/>
    <a:srgbClr val="7B96E1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112" autoAdjust="0"/>
  </p:normalViewPr>
  <p:slideViewPr>
    <p:cSldViewPr snapToGrid="0">
      <p:cViewPr varScale="1">
        <p:scale>
          <a:sx n="52" d="100"/>
          <a:sy n="52" d="100"/>
        </p:scale>
        <p:origin x="1485" y="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82" y="-58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632575" y="9809163"/>
            <a:ext cx="403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1DE48FEA-D32B-4240-B0A4-4148B56571D5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4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57750"/>
            <a:ext cx="5213350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4" tIns="45131" rIns="91874" bIns="45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76288"/>
            <a:ext cx="5094287" cy="3821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632575" y="9809163"/>
            <a:ext cx="403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EFF7EA94-3393-44A5-8E16-2F8A911D88C8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69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43473-F57B-45F4-8B18-3E8A60FB6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82B7D-78A0-4276-80A3-00FFA2A9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2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6813" y="381000"/>
            <a:ext cx="1943100" cy="52800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381000"/>
            <a:ext cx="5676900" cy="52800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809EE-2BE5-4154-9330-393516739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8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9BA46-1C93-4567-A05B-77BEED2B3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1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A4FC-CE45-4408-A7C8-75C600F5B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6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7513" y="15462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9913" y="15462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6983D-889A-48A2-A57E-5A7ED2080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1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2FCF3-0441-4725-B23A-9FE456F16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FED78-110D-4058-8141-1C038787E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3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4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8146-9702-4881-9716-82FB817E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9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2ED0-DEFD-4036-A7DE-B1294E58D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CB33F-7E9C-4C17-9B5D-742FE626A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381000"/>
            <a:ext cx="63627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7513" y="1546225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4202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4365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34202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 b="1"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pic>
        <p:nvPicPr>
          <p:cNvPr id="1030" name="Picture 1031" descr="blue_line_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058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031" name="Rectangle 10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87900" y="6524625"/>
            <a:ext cx="8366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spcBef>
                <a:spcPct val="0"/>
              </a:spcBef>
              <a:buClrTx/>
              <a:buFontTx/>
              <a:buNone/>
              <a:defRPr sz="1400"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E9A6701B-A478-4746-B452-F9A66D8A2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D1285138-AFDF-2FD5-F9BD-0DC15A5284C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69"/>
            <a:ext cx="1904049" cy="760831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FE7498F-B597-F1D3-5BF9-266E72EA445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004" y="107950"/>
            <a:ext cx="2071991" cy="9526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8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v"/>
        <a:defRPr sz="28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rgbClr val="CC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>
          <a:solidFill>
            <a:srgbClr val="FFFF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elphes/delphes/tree/master/external/TrackCovarianc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1471102" y="273925"/>
            <a:ext cx="6411951" cy="685800"/>
          </a:xfrm>
        </p:spPr>
        <p:txBody>
          <a:bodyPr/>
          <a:lstStyle/>
          <a:p>
            <a:pPr eaLnBrk="1" hangingPunct="1"/>
            <a:r>
              <a:rPr lang="pt-BR" sz="3200" b="1" dirty="0"/>
              <a:t>Vertex fitting</a:t>
            </a:r>
            <a:endParaRPr lang="en-US" sz="3200" dirty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1727036" y="3701403"/>
            <a:ext cx="5072597" cy="224822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Intro/Caveats</a:t>
            </a:r>
          </a:p>
          <a:p>
            <a:pPr eaLnBrk="1" hangingPunct="1">
              <a:lnSpc>
                <a:spcPct val="8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Vertex fitting</a:t>
            </a:r>
          </a:p>
          <a:p>
            <a:pPr eaLnBrk="1" hangingPunct="1">
              <a:lnSpc>
                <a:spcPct val="8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updates</a:t>
            </a:r>
          </a:p>
          <a:p>
            <a:pPr eaLnBrk="1" hangingPunct="1">
              <a:lnSpc>
                <a:spcPct val="8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to come</a:t>
            </a:r>
          </a:p>
        </p:txBody>
      </p:sp>
      <p:sp>
        <p:nvSpPr>
          <p:cNvPr id="307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bg1"/>
                </a:solidFill>
              </a:rPr>
              <a:t>Physics Performance meeting, July 2022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/>
              <a:t>F. Bedeschi, INFN-Pisa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fld id="{2993353F-A909-4581-A173-DEBD44DF0962}" type="slidenum">
              <a:rPr lang="en-US" sz="1400" smtClean="0">
                <a:solidFill>
                  <a:schemeClr val="bg1"/>
                </a:solidFill>
                <a:latin typeface="Times" pitchFamily="18" charset="0"/>
              </a:rPr>
              <a:pPr/>
              <a:t>1</a:t>
            </a:fld>
            <a:endParaRPr lang="en-US" sz="140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46304" y="1310774"/>
            <a:ext cx="3797696" cy="13480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2400" u="sng" dirty="0"/>
              <a:t>Franco Bedeschi</a:t>
            </a:r>
            <a:r>
              <a:rPr lang="it-IT" sz="2400" dirty="0"/>
              <a:t>, INFN</a:t>
            </a:r>
          </a:p>
          <a:p>
            <a:pPr eaLnBrk="1" hangingPunct="1"/>
            <a:r>
              <a:rPr lang="en-US" sz="2400" dirty="0">
                <a:solidFill>
                  <a:srgbClr val="CCFFFF"/>
                </a:solidFill>
              </a:rPr>
              <a:t>Phys. Performance  meeting</a:t>
            </a:r>
          </a:p>
          <a:p>
            <a:pPr eaLnBrk="1" hangingPunct="1"/>
            <a:r>
              <a:rPr lang="it-IT" sz="2400" dirty="0" err="1">
                <a:solidFill>
                  <a:srgbClr val="CCFFFF"/>
                </a:solidFill>
              </a:rPr>
              <a:t>July</a:t>
            </a:r>
            <a:r>
              <a:rPr lang="it-IT" sz="2400" dirty="0">
                <a:solidFill>
                  <a:srgbClr val="CCFFFF"/>
                </a:solidFill>
              </a:rPr>
              <a:t>,  2022</a:t>
            </a:r>
          </a:p>
        </p:txBody>
      </p:sp>
      <p:sp>
        <p:nvSpPr>
          <p:cNvPr id="3080" name="Text Box 5"/>
          <p:cNvSpPr txBox="1">
            <a:spLocks noChangeArrowheads="1"/>
          </p:cNvSpPr>
          <p:nvPr/>
        </p:nvSpPr>
        <p:spPr bwMode="auto">
          <a:xfrm>
            <a:off x="2384083" y="2658835"/>
            <a:ext cx="2520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4000" b="1" u="sng" dirty="0">
                <a:solidFill>
                  <a:schemeClr val="bg1"/>
                </a:solidFill>
              </a:rPr>
              <a:t>OUTLIN</a:t>
            </a:r>
            <a:r>
              <a:rPr lang="it-IT" sz="4000" u="sng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6" name="Left Brace 5"/>
          <p:cNvSpPr/>
          <p:nvPr/>
        </p:nvSpPr>
        <p:spPr bwMode="auto">
          <a:xfrm>
            <a:off x="1322961" y="3706517"/>
            <a:ext cx="404075" cy="1652883"/>
          </a:xfrm>
          <a:prstGeom prst="leftBrace">
            <a:avLst>
              <a:gd name="adj1" fmla="val 8333"/>
              <a:gd name="adj2" fmla="val 4887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34098-7EE9-CF64-0BDF-E712CB6D7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Helper class: </a:t>
            </a:r>
            <a:r>
              <a:rPr lang="en-US" dirty="0" err="1"/>
              <a:t>VertexMore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922F0-965A-2606-B76E-4302C9DA9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97" y="1182414"/>
            <a:ext cx="8947205" cy="4114800"/>
          </a:xfrm>
        </p:spPr>
        <p:txBody>
          <a:bodyPr/>
          <a:lstStyle/>
          <a:p>
            <a:r>
              <a:rPr lang="en-US" sz="2400" dirty="0"/>
              <a:t>Invocation: </a:t>
            </a:r>
            <a:r>
              <a:rPr lang="en-US" sz="2400" dirty="0" err="1">
                <a:solidFill>
                  <a:schemeClr val="bg1"/>
                </a:solidFill>
              </a:rPr>
              <a:t>VertexMore</a:t>
            </a:r>
            <a:r>
              <a:rPr lang="en-US" sz="2400" dirty="0">
                <a:solidFill>
                  <a:schemeClr val="bg1"/>
                </a:solidFill>
              </a:rPr>
              <a:t>* VM = new </a:t>
            </a:r>
            <a:r>
              <a:rPr lang="en-US" sz="2400" dirty="0" err="1">
                <a:solidFill>
                  <a:schemeClr val="bg1"/>
                </a:solidFill>
              </a:rPr>
              <a:t>VertexMore</a:t>
            </a:r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Vtx</a:t>
            </a:r>
            <a:r>
              <a:rPr lang="en-US" sz="2400" dirty="0">
                <a:solidFill>
                  <a:schemeClr val="bg1"/>
                </a:solidFill>
              </a:rPr>
              <a:t>);</a:t>
            </a:r>
          </a:p>
          <a:p>
            <a:r>
              <a:rPr lang="en-US" sz="2400" dirty="0"/>
              <a:t>Track momentum/errors at vertex:</a:t>
            </a:r>
          </a:p>
          <a:p>
            <a:pPr lvl="1"/>
            <a:r>
              <a:rPr lang="en-US" sz="2000" dirty="0"/>
              <a:t>TVector3 </a:t>
            </a:r>
            <a:r>
              <a:rPr lang="en-US" sz="2000" dirty="0" err="1"/>
              <a:t>GetMomentum</a:t>
            </a:r>
            <a:r>
              <a:rPr lang="en-US" sz="2000" dirty="0"/>
              <a:t>(</a:t>
            </a:r>
            <a:r>
              <a:rPr lang="en-US" sz="2000" dirty="0" err="1"/>
              <a:t>Int_t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err="1"/>
              <a:t>TMatrixDSym</a:t>
            </a:r>
            <a:r>
              <a:rPr lang="en-US" sz="2000" dirty="0"/>
              <a:t> </a:t>
            </a:r>
            <a:r>
              <a:rPr lang="en-US" sz="2000" dirty="0" err="1"/>
              <a:t>GetMomentumC</a:t>
            </a:r>
            <a:r>
              <a:rPr lang="en-US" sz="2000" dirty="0"/>
              <a:t>(</a:t>
            </a:r>
            <a:r>
              <a:rPr lang="en-US" sz="2000" dirty="0" err="1"/>
              <a:t>Int_t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Total vertex momentum/error:</a:t>
            </a:r>
          </a:p>
          <a:p>
            <a:pPr lvl="2"/>
            <a:r>
              <a:rPr lang="en-US" sz="1800" dirty="0"/>
              <a:t>TVector3 </a:t>
            </a:r>
            <a:r>
              <a:rPr lang="en-US" sz="1800" dirty="0" err="1"/>
              <a:t>GetTotalP</a:t>
            </a:r>
            <a:r>
              <a:rPr lang="en-US" sz="1800" dirty="0"/>
              <a:t>()</a:t>
            </a:r>
          </a:p>
          <a:p>
            <a:pPr lvl="2"/>
            <a:r>
              <a:rPr lang="en-US" sz="1800" dirty="0" err="1"/>
              <a:t>TMatrixDSym</a:t>
            </a:r>
            <a:r>
              <a:rPr lang="en-US" sz="1800" dirty="0"/>
              <a:t> </a:t>
            </a:r>
            <a:r>
              <a:rPr lang="en-US" sz="1800" dirty="0" err="1"/>
              <a:t>GetTotalPcov</a:t>
            </a:r>
            <a:r>
              <a:rPr lang="en-US" sz="1800" dirty="0"/>
              <a:t>()</a:t>
            </a:r>
          </a:p>
          <a:p>
            <a:pPr lvl="1"/>
            <a:r>
              <a:rPr lang="en-US" sz="2200" dirty="0" err="1"/>
              <a:t>TMatrixDSym</a:t>
            </a:r>
            <a:r>
              <a:rPr lang="en-US" sz="2200" dirty="0"/>
              <a:t> </a:t>
            </a:r>
            <a:r>
              <a:rPr lang="en-US" sz="2200" dirty="0" err="1"/>
              <a:t>GetBigCov</a:t>
            </a:r>
            <a:r>
              <a:rPr lang="en-US" sz="2200" dirty="0"/>
              <a:t>()</a:t>
            </a:r>
          </a:p>
          <a:p>
            <a:pPr lvl="2"/>
            <a:r>
              <a:rPr lang="en-US" sz="1800" dirty="0"/>
              <a:t>Full xv, p1, p2, …. </a:t>
            </a:r>
            <a:r>
              <a:rPr lang="en-US" sz="1800" dirty="0" err="1"/>
              <a:t>pn</a:t>
            </a:r>
            <a:r>
              <a:rPr lang="en-US" sz="1800" dirty="0"/>
              <a:t>  covariance matrix</a:t>
            </a:r>
          </a:p>
          <a:p>
            <a:r>
              <a:rPr lang="en-US" sz="2400" dirty="0"/>
              <a:t>Charged vertex only for now!</a:t>
            </a:r>
          </a:p>
          <a:p>
            <a:pPr lvl="1"/>
            <a:r>
              <a:rPr lang="en-US" sz="2000" dirty="0"/>
              <a:t>Vertex track parameters/errors:</a:t>
            </a:r>
          </a:p>
          <a:p>
            <a:pPr lvl="2"/>
            <a:r>
              <a:rPr lang="en-US" sz="1800" dirty="0" err="1"/>
              <a:t>TVectorD</a:t>
            </a:r>
            <a:r>
              <a:rPr lang="en-US" sz="1800" dirty="0"/>
              <a:t> </a:t>
            </a:r>
            <a:r>
              <a:rPr lang="en-US" sz="1800" dirty="0" err="1"/>
              <a:t>GetVpar</a:t>
            </a:r>
            <a:r>
              <a:rPr lang="en-US" sz="1800" dirty="0"/>
              <a:t>()</a:t>
            </a:r>
          </a:p>
          <a:p>
            <a:pPr lvl="2"/>
            <a:r>
              <a:rPr lang="en-US" sz="1800" dirty="0" err="1"/>
              <a:t>TMatrixDSym</a:t>
            </a:r>
            <a:r>
              <a:rPr lang="en-US" sz="1800" dirty="0"/>
              <a:t> </a:t>
            </a:r>
            <a:r>
              <a:rPr lang="en-US" sz="1800" dirty="0" err="1"/>
              <a:t>GetVcov</a:t>
            </a:r>
            <a:r>
              <a:rPr lang="en-US" sz="1800" dirty="0"/>
              <a:t>()</a:t>
            </a:r>
          </a:p>
          <a:p>
            <a:pPr lvl="2"/>
            <a:r>
              <a:rPr lang="en-US" sz="1800" dirty="0"/>
              <a:t>Can then use as track in vertexing chain (e.g. </a:t>
            </a:r>
            <a:r>
              <a:rPr lang="en-US" sz="1800" dirty="0" err="1"/>
              <a:t>Bs</a:t>
            </a:r>
            <a:r>
              <a:rPr lang="en-US" sz="1800" dirty="0" err="1">
                <a:sym typeface="Wingdings" panose="05000000000000000000" pitchFamily="2" charset="2"/>
              </a:rPr>
              <a:t>Ds</a:t>
            </a:r>
            <a:r>
              <a:rPr lang="en-US" sz="1800" dirty="0">
                <a:sym typeface="Wingdings" panose="05000000000000000000" pitchFamily="2" charset="2"/>
              </a:rPr>
              <a:t> K)</a:t>
            </a:r>
          </a:p>
          <a:p>
            <a:pPr lvl="2"/>
            <a:r>
              <a:rPr lang="en-US" sz="1800" u="sng" dirty="0"/>
              <a:t>Problem with charged vertex tracing in DELPHES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2E4E1-DF43-6ABC-42F7-521FDAC2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Physics Performance meeting, July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EB66E-AA1F-D872-3569-14901587D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EC19A-4194-0261-7995-CA683C43A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716B7EE-02D9-F55A-5D26-BB1183E77E84}"/>
              </a:ext>
            </a:extLst>
          </p:cNvPr>
          <p:cNvCxnSpPr/>
          <p:nvPr/>
        </p:nvCxnSpPr>
        <p:spPr bwMode="auto">
          <a:xfrm>
            <a:off x="10625959" y="5465379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23803E-0EA7-B27B-E427-78FCF6F9BFA1}"/>
              </a:ext>
            </a:extLst>
          </p:cNvPr>
          <p:cNvGrpSpPr/>
          <p:nvPr/>
        </p:nvGrpSpPr>
        <p:grpSpPr>
          <a:xfrm>
            <a:off x="6117021" y="1841771"/>
            <a:ext cx="2700595" cy="3855740"/>
            <a:chOff x="6117021" y="1841771"/>
            <a:chExt cx="2700595" cy="385574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E64DF9-9943-AACB-F971-39196289B8BD}"/>
                </a:ext>
              </a:extLst>
            </p:cNvPr>
            <p:cNvGrpSpPr/>
            <p:nvPr/>
          </p:nvGrpSpPr>
          <p:grpSpPr>
            <a:xfrm>
              <a:off x="6117021" y="2587845"/>
              <a:ext cx="2638096" cy="2986743"/>
              <a:chOff x="6117021" y="2587845"/>
              <a:chExt cx="2638096" cy="2986743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E7738891-CF78-28E9-0AE6-CD1E68B7813B}"/>
                  </a:ext>
                </a:extLst>
              </p:cNvPr>
              <p:cNvCxnSpPr/>
              <p:nvPr/>
            </p:nvCxnSpPr>
            <p:spPr bwMode="auto">
              <a:xfrm flipV="1">
                <a:off x="6117021" y="4677103"/>
                <a:ext cx="1135117" cy="897485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741831C-0338-9F2D-3793-CCE03D988B30}"/>
                  </a:ext>
                </a:extLst>
              </p:cNvPr>
              <p:cNvCxnSpPr/>
              <p:nvPr/>
            </p:nvCxnSpPr>
            <p:spPr bwMode="auto">
              <a:xfrm flipV="1">
                <a:off x="7175350" y="3698491"/>
                <a:ext cx="444062" cy="1018026"/>
              </a:xfrm>
              <a:prstGeom prst="line">
                <a:avLst/>
              </a:prstGeom>
              <a:noFill/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FB7CC4E5-F67D-A2D1-4219-63048D03ED12}"/>
                  </a:ext>
                </a:extLst>
              </p:cNvPr>
              <p:cNvCxnSpPr/>
              <p:nvPr/>
            </p:nvCxnSpPr>
            <p:spPr bwMode="auto">
              <a:xfrm flipV="1">
                <a:off x="7252138" y="4386180"/>
                <a:ext cx="1502979" cy="317487"/>
              </a:xfrm>
              <a:prstGeom prst="line">
                <a:avLst/>
              </a:pr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7AAC5F0-C669-DC11-95BD-F9078EFB6C7A}"/>
                  </a:ext>
                </a:extLst>
              </p:cNvPr>
              <p:cNvCxnSpPr/>
              <p:nvPr/>
            </p:nvCxnSpPr>
            <p:spPr bwMode="auto">
              <a:xfrm flipH="1" flipV="1">
                <a:off x="7387891" y="2642365"/>
                <a:ext cx="231521" cy="1085193"/>
              </a:xfrm>
              <a:prstGeom prst="line">
                <a:avLst/>
              </a:pr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279E2F5-260A-EFA5-46DC-4A6E1B92E9E3}"/>
                  </a:ext>
                </a:extLst>
              </p:cNvPr>
              <p:cNvCxnSpPr/>
              <p:nvPr/>
            </p:nvCxnSpPr>
            <p:spPr bwMode="auto">
              <a:xfrm flipV="1">
                <a:off x="7631668" y="2587845"/>
                <a:ext cx="0" cy="1110646"/>
              </a:xfrm>
              <a:prstGeom prst="line">
                <a:avLst/>
              </a:pr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5228FA2-B42A-F9B7-146A-A608532633CB}"/>
                  </a:ext>
                </a:extLst>
              </p:cNvPr>
              <p:cNvCxnSpPr/>
              <p:nvPr/>
            </p:nvCxnSpPr>
            <p:spPr bwMode="auto">
              <a:xfrm flipV="1">
                <a:off x="7619412" y="2820097"/>
                <a:ext cx="1135705" cy="884819"/>
              </a:xfrm>
              <a:prstGeom prst="line">
                <a:avLst/>
              </a:prstGeom>
              <a:noFill/>
              <a:ln w="571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544F631-6047-DF2A-DF56-CB136BE27A52}"/>
                </a:ext>
              </a:extLst>
            </p:cNvPr>
            <p:cNvSpPr txBox="1"/>
            <p:nvPr/>
          </p:nvSpPr>
          <p:spPr>
            <a:xfrm>
              <a:off x="6591313" y="5174291"/>
              <a:ext cx="5629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0295923-5AE7-032C-916E-9A3E1DDD9D08}"/>
                </a:ext>
              </a:extLst>
            </p:cNvPr>
            <p:cNvSpPr txBox="1"/>
            <p:nvPr/>
          </p:nvSpPr>
          <p:spPr>
            <a:xfrm>
              <a:off x="6781078" y="3854502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Ds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22886D4-7920-71F5-D2A5-8AD12AF798A1}"/>
                </a:ext>
              </a:extLst>
            </p:cNvPr>
            <p:cNvSpPr txBox="1"/>
            <p:nvPr/>
          </p:nvSpPr>
          <p:spPr>
            <a:xfrm>
              <a:off x="7874727" y="4515768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92D050"/>
                  </a:solidFill>
                </a:rPr>
                <a:t>K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7790D9-CF4E-6D55-0A14-B7FEE977AFAF}"/>
                </a:ext>
              </a:extLst>
            </p:cNvPr>
            <p:cNvSpPr txBox="1"/>
            <p:nvPr/>
          </p:nvSpPr>
          <p:spPr>
            <a:xfrm>
              <a:off x="7609777" y="2485817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92D050"/>
                  </a:solidFill>
                </a:rPr>
                <a:t>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0DF4435-79C1-0B61-D03F-425392023F9E}"/>
                </a:ext>
              </a:extLst>
            </p:cNvPr>
            <p:cNvSpPr txBox="1"/>
            <p:nvPr/>
          </p:nvSpPr>
          <p:spPr>
            <a:xfrm>
              <a:off x="7020765" y="270616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92D050"/>
                  </a:solidFill>
                </a:rPr>
                <a:t>K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95E95C8-2CFF-FEE2-897E-AF710F46EDF1}"/>
                </a:ext>
              </a:extLst>
            </p:cNvPr>
            <p:cNvSpPr txBox="1"/>
            <p:nvPr/>
          </p:nvSpPr>
          <p:spPr>
            <a:xfrm>
              <a:off x="8435780" y="3000896"/>
              <a:ext cx="381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anose="05050102010706020507" pitchFamily="18" charset="2"/>
                </a:rPr>
                <a:t>p</a:t>
              </a:r>
            </a:p>
          </p:txBody>
        </p:sp>
        <p:sp>
          <p:nvSpPr>
            <p:cNvPr id="34" name="Left Brace 33">
              <a:extLst>
                <a:ext uri="{FF2B5EF4-FFF2-40B4-BE49-F238E27FC236}">
                  <a16:creationId xmlns:a16="http://schemas.microsoft.com/office/drawing/2014/main" id="{638728A8-23EA-4E1F-FDB0-9EAB7FF8AB9F}"/>
                </a:ext>
              </a:extLst>
            </p:cNvPr>
            <p:cNvSpPr/>
            <p:nvPr/>
          </p:nvSpPr>
          <p:spPr bwMode="auto">
            <a:xfrm rot="4720267">
              <a:off x="7021672" y="1847524"/>
              <a:ext cx="751415" cy="1231302"/>
            </a:xfrm>
            <a:prstGeom prst="leftBrace">
              <a:avLst>
                <a:gd name="adj1" fmla="val 8333"/>
                <a:gd name="adj2" fmla="val 58777"/>
              </a:avLst>
            </a:pr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E85962-63F8-8007-0902-816A0EA402D3}"/>
                </a:ext>
              </a:extLst>
            </p:cNvPr>
            <p:cNvSpPr txBox="1"/>
            <p:nvPr/>
          </p:nvSpPr>
          <p:spPr>
            <a:xfrm>
              <a:off x="7281475" y="1841771"/>
              <a:ext cx="3722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92D050"/>
                  </a:solidFill>
                  <a:latin typeface="Symbol" panose="05050102010706020507" pitchFamily="18" charset="2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7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B0744-9C06-DABD-099E-6EAA5812D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486B7-2F1F-CFF6-8CB4-A2D62B170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244" y="1371600"/>
            <a:ext cx="7948722" cy="4114800"/>
          </a:xfrm>
        </p:spPr>
        <p:txBody>
          <a:bodyPr/>
          <a:lstStyle/>
          <a:p>
            <a:r>
              <a:rPr lang="en-US" dirty="0"/>
              <a:t>Multiple mass constraint:</a:t>
            </a:r>
          </a:p>
          <a:p>
            <a:pPr lvl="1"/>
            <a:r>
              <a:rPr lang="fr-FR" dirty="0" err="1"/>
              <a:t>AddMassConstraint</a:t>
            </a:r>
            <a:r>
              <a:rPr lang="fr-FR" dirty="0"/>
              <a:t> 	(</a:t>
            </a:r>
            <a:r>
              <a:rPr lang="fr-FR" dirty="0" err="1"/>
              <a:t>Double_t</a:t>
            </a:r>
            <a:r>
              <a:rPr lang="fr-FR" dirty="0"/>
              <a:t> Mass, </a:t>
            </a:r>
            <a:r>
              <a:rPr lang="fr-FR" dirty="0" err="1"/>
              <a:t>Int_t</a:t>
            </a:r>
            <a:r>
              <a:rPr lang="fr-FR" dirty="0"/>
              <a:t> </a:t>
            </a:r>
            <a:r>
              <a:rPr lang="fr-FR" dirty="0" err="1"/>
              <a:t>Ntr</a:t>
            </a:r>
            <a:r>
              <a:rPr lang="fr-FR" dirty="0"/>
              <a:t>, 					</a:t>
            </a:r>
            <a:r>
              <a:rPr lang="fr-FR" dirty="0" err="1"/>
              <a:t>Double_t</a:t>
            </a:r>
            <a:r>
              <a:rPr lang="fr-FR" dirty="0"/>
              <a:t>* masses, </a:t>
            </a:r>
            <a:r>
              <a:rPr lang="fr-FR" dirty="0" err="1"/>
              <a:t>Int_t</a:t>
            </a:r>
            <a:r>
              <a:rPr lang="fr-FR" dirty="0"/>
              <a:t>* </a:t>
            </a:r>
            <a:r>
              <a:rPr lang="fr-FR" dirty="0" err="1"/>
              <a:t>list</a:t>
            </a:r>
            <a:r>
              <a:rPr lang="fr-FR" dirty="0"/>
              <a:t>)</a:t>
            </a:r>
          </a:p>
          <a:p>
            <a:pPr lvl="1"/>
            <a:r>
              <a:rPr lang="fr-FR" dirty="0" err="1"/>
              <a:t>Eg</a:t>
            </a:r>
            <a:r>
              <a:rPr lang="fr-FR" dirty="0"/>
              <a:t>. </a:t>
            </a:r>
            <a:r>
              <a:rPr lang="fr-FR" dirty="0" err="1"/>
              <a:t>Ds</a:t>
            </a:r>
            <a:r>
              <a:rPr lang="fr-FR" dirty="0" err="1">
                <a:sym typeface="Wingdings" panose="05000000000000000000" pitchFamily="2" charset="2"/>
              </a:rPr>
              <a:t></a:t>
            </a:r>
            <a:r>
              <a:rPr lang="fr-FR" dirty="0" err="1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fr-FR" dirty="0">
                <a:latin typeface="Symbol" panose="05050102010706020507" pitchFamily="18" charset="2"/>
                <a:sym typeface="Wingdings" panose="05000000000000000000" pitchFamily="2" charset="2"/>
              </a:rPr>
              <a:t> p (</a:t>
            </a:r>
            <a:r>
              <a:rPr lang="fr-FR" dirty="0" err="1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fr-FR" dirty="0" err="1">
                <a:sym typeface="Wingdings" panose="05000000000000000000" pitchFamily="2" charset="2"/>
              </a:rPr>
              <a:t>KK</a:t>
            </a:r>
            <a:r>
              <a:rPr lang="fr-FR" dirty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fr-FR" dirty="0" err="1">
                <a:sym typeface="Wingdings" panose="05000000000000000000" pitchFamily="2" charset="2"/>
              </a:rPr>
              <a:t>Constrain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simultaneously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>
                <a:latin typeface="Symbol" panose="05050102010706020507" pitchFamily="18" charset="2"/>
                <a:sym typeface="Wingdings" panose="05000000000000000000" pitchFamily="2" charset="2"/>
              </a:rPr>
              <a:t>f </a:t>
            </a:r>
            <a:r>
              <a:rPr lang="fr-FR" dirty="0">
                <a:sym typeface="Wingdings" panose="05000000000000000000" pitchFamily="2" charset="2"/>
              </a:rPr>
              <a:t>and </a:t>
            </a:r>
            <a:r>
              <a:rPr lang="fr-FR" dirty="0" err="1">
                <a:sym typeface="Wingdings" panose="05000000000000000000" pitchFamily="2" charset="2"/>
              </a:rPr>
              <a:t>Ds</a:t>
            </a:r>
            <a:r>
              <a:rPr lang="fr-FR" dirty="0">
                <a:sym typeface="Wingdings" panose="05000000000000000000" pitchFamily="2" charset="2"/>
              </a:rPr>
              <a:t> mass in vertex fit</a:t>
            </a:r>
          </a:p>
          <a:p>
            <a:pPr lvl="3"/>
            <a:r>
              <a:rPr lang="fr-FR" dirty="0">
                <a:sym typeface="Wingdings" panose="05000000000000000000" pitchFamily="2" charset="2"/>
              </a:rPr>
              <a:t>Call </a:t>
            </a:r>
            <a:r>
              <a:rPr lang="fr-FR" dirty="0" err="1">
                <a:sym typeface="Wingdings" panose="05000000000000000000" pitchFamily="2" charset="2"/>
              </a:rPr>
              <a:t>twice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before</a:t>
            </a:r>
            <a:r>
              <a:rPr lang="fr-FR" dirty="0">
                <a:sym typeface="Wingdings" panose="05000000000000000000" pitchFamily="2" charset="2"/>
              </a:rPr>
              <a:t> refit</a:t>
            </a:r>
          </a:p>
          <a:p>
            <a:pPr lvl="1"/>
            <a:r>
              <a:rPr lang="en-US" dirty="0"/>
              <a:t>Coded and tested locally</a:t>
            </a:r>
          </a:p>
          <a:p>
            <a:pPr lvl="2"/>
            <a:r>
              <a:rPr lang="en-US" dirty="0"/>
              <a:t>Waiting for fixing tracking problem in DELPHES</a:t>
            </a:r>
          </a:p>
          <a:p>
            <a:endParaRPr lang="en-US" dirty="0"/>
          </a:p>
          <a:p>
            <a:r>
              <a:rPr lang="en-US" dirty="0"/>
              <a:t>Including neutrals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79E29-596D-E795-127E-AAC4D8444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Physics Performance meeting, July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A25F5-5C30-A9BE-9784-35BB0741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DF98C-1BEF-7B6F-5CBA-76B932E1F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AADF8-5788-50DC-54E9-2F749010A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4BCA7-C0D9-CEC8-C439-D37C8604D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480" y="1371600"/>
            <a:ext cx="8779039" cy="4114800"/>
          </a:xfrm>
        </p:spPr>
        <p:txBody>
          <a:bodyPr/>
          <a:lstStyle/>
          <a:p>
            <a:r>
              <a:rPr lang="en-US" dirty="0"/>
              <a:t>Fast vertex fitting code dependent only on ROOT libraries is provided</a:t>
            </a:r>
          </a:p>
          <a:p>
            <a:pPr lvl="1"/>
            <a:r>
              <a:rPr lang="en-US" dirty="0"/>
              <a:t>Very simple to use without any overhead</a:t>
            </a:r>
          </a:p>
          <a:p>
            <a:pPr lvl="1"/>
            <a:r>
              <a:rPr lang="en-US" dirty="0"/>
              <a:t>Most common features included and more coming</a:t>
            </a:r>
          </a:p>
          <a:p>
            <a:pPr lvl="1"/>
            <a:endParaRPr lang="en-US" dirty="0"/>
          </a:p>
          <a:p>
            <a:r>
              <a:rPr lang="en-US" dirty="0"/>
              <a:t>Coming (hopefully) soon:</a:t>
            </a:r>
          </a:p>
          <a:p>
            <a:pPr lvl="1"/>
            <a:r>
              <a:rPr lang="en-US" dirty="0"/>
              <a:t>Easy new features:</a:t>
            </a:r>
          </a:p>
          <a:p>
            <a:pPr lvl="2"/>
            <a:r>
              <a:rPr lang="en-US" dirty="0"/>
              <a:t>Mass constraining (basically complete)</a:t>
            </a:r>
          </a:p>
          <a:p>
            <a:pPr lvl="2"/>
            <a:r>
              <a:rPr lang="en-US" dirty="0"/>
              <a:t>Pointing </a:t>
            </a:r>
            <a:r>
              <a:rPr lang="en-US" dirty="0" err="1"/>
              <a:t>contraint</a:t>
            </a:r>
            <a:r>
              <a:rPr lang="en-US" dirty="0"/>
              <a:t> (math done)</a:t>
            </a:r>
          </a:p>
          <a:p>
            <a:pPr lvl="1"/>
            <a:r>
              <a:rPr lang="en-US" dirty="0"/>
              <a:t>Hard new features:</a:t>
            </a:r>
          </a:p>
          <a:p>
            <a:pPr lvl="2"/>
            <a:r>
              <a:rPr lang="en-US" dirty="0"/>
              <a:t>Dealing with neutrals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B58E5-EF44-C64C-00F1-125E9DB1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Physics Performance meeting, July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0C590-5A40-EEF1-5DA8-6A93EBB4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6C9B8-0963-510F-20C9-26BA6200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46225"/>
            <a:ext cx="8842443" cy="3405154"/>
          </a:xfrm>
        </p:spPr>
        <p:txBody>
          <a:bodyPr/>
          <a:lstStyle/>
          <a:p>
            <a:r>
              <a:rPr lang="en-US" dirty="0"/>
              <a:t>Vertex fit is already available in many existing packages</a:t>
            </a:r>
          </a:p>
          <a:p>
            <a:pPr lvl="1"/>
            <a:r>
              <a:rPr lang="en-US" dirty="0"/>
              <a:t>….. That’s the problem:</a:t>
            </a:r>
          </a:p>
          <a:p>
            <a:pPr lvl="1"/>
            <a:r>
              <a:rPr lang="en-US" dirty="0"/>
              <a:t>Using it usually means you also buy a complex infrastructure</a:t>
            </a:r>
          </a:p>
          <a:p>
            <a:pPr lvl="1"/>
            <a:endParaRPr lang="en-US" dirty="0"/>
          </a:p>
          <a:p>
            <a:r>
              <a:rPr lang="en-US" dirty="0"/>
              <a:t>Goal here is to provide a simple standalone code</a:t>
            </a:r>
          </a:p>
          <a:p>
            <a:pPr lvl="1"/>
            <a:r>
              <a:rPr lang="en-US" dirty="0"/>
              <a:t>Easy to insert in FCC framework</a:t>
            </a:r>
          </a:p>
          <a:p>
            <a:pPr lvl="1"/>
            <a:r>
              <a:rPr lang="en-US" dirty="0"/>
              <a:t>Based on ROOT libraries only</a:t>
            </a:r>
          </a:p>
          <a:p>
            <a:pPr lvl="1"/>
            <a:r>
              <a:rPr lang="en-US" dirty="0"/>
              <a:t>More complex implementations can come later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3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fit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40" y="1359375"/>
            <a:ext cx="8605131" cy="4114800"/>
          </a:xfrm>
        </p:spPr>
        <p:txBody>
          <a:bodyPr/>
          <a:lstStyle/>
          <a:p>
            <a:r>
              <a:rPr lang="en-US" dirty="0"/>
              <a:t>Input:</a:t>
            </a:r>
          </a:p>
          <a:p>
            <a:pPr lvl="1"/>
            <a:r>
              <a:rPr lang="en-US" dirty="0"/>
              <a:t>Array of observed tracks</a:t>
            </a:r>
          </a:p>
          <a:p>
            <a:pPr lvl="2"/>
            <a:r>
              <a:rPr lang="en-US" dirty="0"/>
              <a:t>5 parameters + </a:t>
            </a:r>
            <a:r>
              <a:rPr lang="en-US" dirty="0" err="1"/>
              <a:t>Cov</a:t>
            </a:r>
            <a:r>
              <a:rPr lang="en-US" dirty="0"/>
              <a:t>. Matrix</a:t>
            </a:r>
          </a:p>
          <a:p>
            <a:pPr lvl="2"/>
            <a:r>
              <a:rPr lang="en-US" dirty="0"/>
              <a:t>Assume perfect helix</a:t>
            </a:r>
          </a:p>
          <a:p>
            <a:pPr lvl="3"/>
            <a:r>
              <a:rPr lang="en-US" dirty="0"/>
              <a:t>D, </a:t>
            </a:r>
            <a:r>
              <a:rPr lang="en-US" dirty="0">
                <a:latin typeface="Symbol" panose="05050102010706020507" pitchFamily="18" charset="2"/>
              </a:rPr>
              <a:t>f</a:t>
            </a:r>
            <a:r>
              <a:rPr lang="en-US" baseline="-25000" dirty="0"/>
              <a:t>0</a:t>
            </a:r>
            <a:r>
              <a:rPr lang="en-US" dirty="0"/>
              <a:t>, C, cot </a:t>
            </a:r>
            <a:r>
              <a:rPr lang="en-US" dirty="0">
                <a:latin typeface="Symbol" panose="05050102010706020507" pitchFamily="18" charset="2"/>
              </a:rPr>
              <a:t>q</a:t>
            </a:r>
            <a:r>
              <a:rPr lang="en-US" dirty="0"/>
              <a:t>, z</a:t>
            </a:r>
            <a:r>
              <a:rPr lang="en-US" baseline="-25000" dirty="0"/>
              <a:t>0</a:t>
            </a:r>
            <a:r>
              <a:rPr lang="en-US" dirty="0"/>
              <a:t> </a:t>
            </a:r>
          </a:p>
          <a:p>
            <a:r>
              <a:rPr lang="en-US" dirty="0"/>
              <a:t>Output:</a:t>
            </a:r>
          </a:p>
          <a:p>
            <a:pPr lvl="1"/>
            <a:r>
              <a:rPr lang="en-US" dirty="0"/>
              <a:t>3D vertex + covariance</a:t>
            </a:r>
          </a:p>
          <a:p>
            <a:r>
              <a:rPr lang="en-US" dirty="0"/>
              <a:t>Method:</a:t>
            </a:r>
          </a:p>
          <a:p>
            <a:pPr lvl="1"/>
            <a:r>
              <a:rPr lang="en-US" dirty="0">
                <a:latin typeface="Symbol" panose="05050102010706020507" pitchFamily="18" charset="2"/>
              </a:rPr>
              <a:t>c</a:t>
            </a:r>
            <a:r>
              <a:rPr lang="en-US" baseline="30000" dirty="0"/>
              <a:t>2</a:t>
            </a:r>
            <a:r>
              <a:rPr lang="en-US" dirty="0"/>
              <a:t> minimization with constraints</a:t>
            </a:r>
          </a:p>
          <a:p>
            <a:pPr lvl="2"/>
            <a:r>
              <a:rPr lang="en-US" dirty="0"/>
              <a:t>Vary parameters and phase and force all tracks to cross at same point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97" y="1546225"/>
            <a:ext cx="3684756" cy="3927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240" y="1359375"/>
            <a:ext cx="4441816" cy="397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9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fit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228" y="1361400"/>
                <a:ext cx="8920264" cy="4114800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dirty="0">
                    <a:latin typeface="Symbol" panose="05050102010706020507" pitchFamily="18" charset="2"/>
                  </a:rPr>
                  <a:t>c</a:t>
                </a:r>
                <a:r>
                  <a:rPr lang="en-US" baseline="30000" dirty="0"/>
                  <a:t>2</a:t>
                </a:r>
                <a:r>
                  <a:rPr lang="en-US" dirty="0"/>
                  <a:t>: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α</m:t>
                        </m:r>
                      </m:e>
                    </m:acc>
                  </m:oMath>
                </a14:m>
                <a:r>
                  <a:rPr lang="en-US" baseline="-25000" dirty="0"/>
                  <a:t>i</a:t>
                </a:r>
                <a:r>
                  <a:rPr lang="en-US" dirty="0"/>
                  <a:t>, C</a:t>
                </a:r>
                <a:r>
                  <a:rPr lang="en-US" baseline="-25000" dirty="0"/>
                  <a:t>i</a:t>
                </a:r>
                <a:r>
                  <a:rPr lang="en-US" dirty="0"/>
                  <a:t> = track parameters and covariance matrix</a:t>
                </a:r>
              </a:p>
              <a:p>
                <a:pPr lvl="1"/>
                <a:r>
                  <a:rPr lang="en-US" dirty="0" err="1"/>
                  <a:t>s</a:t>
                </a:r>
                <a:r>
                  <a:rPr lang="en-US" baseline="-25000" dirty="0" err="1"/>
                  <a:t>i</a:t>
                </a:r>
                <a:r>
                  <a:rPr lang="en-US" dirty="0"/>
                  <a:t> = helix phases,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acc>
                    <m:r>
                      <m:rPr>
                        <m:sty m:val="p"/>
                      </m:rPr>
                      <a:rPr lang="en-US" b="0" i="0" baseline="-25000" smtClean="0"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en-US" dirty="0"/>
                  <a:t> = Lagrange multipliers</a:t>
                </a:r>
              </a:p>
              <a:p>
                <a:pPr lvl="1"/>
                <a:r>
                  <a:rPr lang="en-US" dirty="0"/>
                  <a:t>Solve by linearization and iteration on </a:t>
                </a:r>
                <a:r>
                  <a:rPr lang="en-US" dirty="0" err="1"/>
                  <a:t>s</a:t>
                </a:r>
                <a:r>
                  <a:rPr lang="en-US" baseline="-25000" dirty="0" err="1"/>
                  <a:t>i</a:t>
                </a:r>
                <a:r>
                  <a:rPr lang="en-US" dirty="0"/>
                  <a:t>  (mean is 4 iterations)</a:t>
                </a:r>
              </a:p>
              <a:p>
                <a:r>
                  <a:rPr lang="en-US" dirty="0"/>
                  <a:t>Solution: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228" y="1361400"/>
                <a:ext cx="8920264" cy="4114800"/>
              </a:xfrm>
              <a:blipFill>
                <a:blip r:embed="rId2"/>
                <a:stretch>
                  <a:fillRect l="-1161" t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715" y="1275675"/>
            <a:ext cx="5778230" cy="1069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52" y="4885004"/>
            <a:ext cx="4546228" cy="5035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1440" y="3689628"/>
            <a:ext cx="2677741" cy="96885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2232" y="3804151"/>
            <a:ext cx="4275036" cy="77728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53" y="5370492"/>
            <a:ext cx="4546228" cy="5012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53" y="5812940"/>
            <a:ext cx="4546228" cy="7116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232" y="4684551"/>
            <a:ext cx="1287581" cy="737433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0764" y="4670092"/>
            <a:ext cx="2295728" cy="97447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9946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0325"/>
            <a:ext cx="9144000" cy="4114800"/>
          </a:xfrm>
        </p:spPr>
        <p:txBody>
          <a:bodyPr/>
          <a:lstStyle/>
          <a:p>
            <a:r>
              <a:rPr lang="en-US" sz="2400" dirty="0"/>
              <a:t>Example: 100,000 events, 3 tracks, R</a:t>
            </a:r>
            <a:r>
              <a:rPr lang="en-US" sz="2400" baseline="-25000" dirty="0"/>
              <a:t>V </a:t>
            </a:r>
            <a:r>
              <a:rPr lang="en-US" sz="2400" dirty="0"/>
              <a:t>(0-1.5 cm), </a:t>
            </a:r>
            <a:r>
              <a:rPr lang="en-US" sz="2400" dirty="0" err="1"/>
              <a:t>pt</a:t>
            </a:r>
            <a:r>
              <a:rPr lang="en-US" sz="2400" dirty="0"/>
              <a:t> (0.5-1.0 GeV)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63" y="1954942"/>
            <a:ext cx="8864600" cy="459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2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0325"/>
            <a:ext cx="9144000" cy="4114800"/>
          </a:xfrm>
        </p:spPr>
        <p:txBody>
          <a:bodyPr/>
          <a:lstStyle/>
          <a:p>
            <a:r>
              <a:rPr lang="en-US" sz="2400" dirty="0"/>
              <a:t>Example: 100,000 events, 2 tracks, R</a:t>
            </a:r>
            <a:r>
              <a:rPr lang="en-US" sz="2400" baseline="-25000" dirty="0"/>
              <a:t>V </a:t>
            </a:r>
            <a:r>
              <a:rPr lang="en-US" sz="2400" dirty="0"/>
              <a:t>(0-1.5 cm), </a:t>
            </a:r>
            <a:r>
              <a:rPr lang="en-US" sz="2400" dirty="0" err="1"/>
              <a:t>pt</a:t>
            </a:r>
            <a:r>
              <a:rPr lang="en-US" sz="2400" dirty="0"/>
              <a:t> (0.5-1.0 GeV)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913191"/>
            <a:ext cx="8890000" cy="461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6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5370"/>
            <a:ext cx="9144000" cy="4968875"/>
          </a:xfrm>
        </p:spPr>
        <p:txBody>
          <a:bodyPr/>
          <a:lstStyle/>
          <a:p>
            <a:r>
              <a:rPr lang="en-US" dirty="0"/>
              <a:t>Code location:</a:t>
            </a:r>
          </a:p>
          <a:p>
            <a:pPr lvl="1"/>
            <a:r>
              <a:rPr lang="en-US" sz="2000" dirty="0">
                <a:hlinkClick r:id="rId2"/>
              </a:rPr>
              <a:t>https://github.com/delphes/delphes/tree/master/external/TrackCovariance</a:t>
            </a:r>
            <a:endParaRPr lang="en-US" sz="2000" dirty="0"/>
          </a:p>
          <a:p>
            <a:pPr lvl="2"/>
            <a:r>
              <a:rPr lang="en-US" dirty="0"/>
              <a:t>VertexFit.cc, </a:t>
            </a:r>
            <a:r>
              <a:rPr lang="en-US" dirty="0" err="1"/>
              <a:t>VertexFit.h</a:t>
            </a:r>
            <a:r>
              <a:rPr lang="en-US" dirty="0"/>
              <a:t>	(basic vertex fitting)</a:t>
            </a:r>
          </a:p>
          <a:p>
            <a:pPr lvl="2"/>
            <a:r>
              <a:rPr lang="en-US" dirty="0"/>
              <a:t>VertexMore.cc, </a:t>
            </a:r>
            <a:r>
              <a:rPr lang="en-US" dirty="0" err="1"/>
              <a:t>VertexMore.h</a:t>
            </a:r>
            <a:r>
              <a:rPr lang="en-US" dirty="0"/>
              <a:t> 	(additional features)</a:t>
            </a:r>
          </a:p>
          <a:p>
            <a:r>
              <a:rPr lang="en-US" dirty="0"/>
              <a:t>How to call:</a:t>
            </a:r>
          </a:p>
          <a:p>
            <a:pPr lvl="1"/>
            <a:r>
              <a:rPr lang="en-US" dirty="0"/>
              <a:t>Track loop:</a:t>
            </a:r>
          </a:p>
          <a:p>
            <a:pPr marL="457200" lvl="1" indent="0">
              <a:buNone/>
            </a:pPr>
            <a:r>
              <a:rPr lang="en-US" dirty="0"/>
              <a:t>    pr[</a:t>
            </a:r>
            <a:r>
              <a:rPr lang="en-US" dirty="0" err="1"/>
              <a:t>Ntr</a:t>
            </a:r>
            <a:r>
              <a:rPr lang="en-US" dirty="0"/>
              <a:t>] = new </a:t>
            </a:r>
            <a:r>
              <a:rPr lang="en-US" dirty="0" err="1"/>
              <a:t>TVectorD</a:t>
            </a:r>
            <a:r>
              <a:rPr lang="en-US" dirty="0"/>
              <a:t>(</a:t>
            </a:r>
            <a:r>
              <a:rPr lang="en-US" dirty="0" err="1"/>
              <a:t>obsPar</a:t>
            </a:r>
            <a:r>
              <a:rPr lang="en-US" dirty="0"/>
              <a:t>);		</a:t>
            </a:r>
            <a:r>
              <a:rPr lang="en-US" dirty="0">
                <a:solidFill>
                  <a:srgbClr val="92D050"/>
                </a:solidFill>
              </a:rPr>
              <a:t>// Parameters</a:t>
            </a:r>
          </a:p>
          <a:p>
            <a:pPr marL="457200" lvl="1" indent="0">
              <a:buNone/>
            </a:pPr>
            <a:r>
              <a:rPr lang="en-US" dirty="0"/>
              <a:t>    cv[</a:t>
            </a:r>
            <a:r>
              <a:rPr lang="en-US" dirty="0" err="1"/>
              <a:t>Ntr</a:t>
            </a:r>
            <a:r>
              <a:rPr lang="en-US" dirty="0"/>
              <a:t>] = new </a:t>
            </a:r>
            <a:r>
              <a:rPr lang="en-US" dirty="0" err="1"/>
              <a:t>TMatrixDSym</a:t>
            </a:r>
            <a:r>
              <a:rPr lang="en-US" dirty="0"/>
              <a:t>(</a:t>
            </a:r>
            <a:r>
              <a:rPr lang="en-US" dirty="0" err="1"/>
              <a:t>covMat</a:t>
            </a:r>
            <a:r>
              <a:rPr lang="en-US" dirty="0"/>
              <a:t>);	</a:t>
            </a:r>
            <a:r>
              <a:rPr lang="en-US" dirty="0">
                <a:solidFill>
                  <a:srgbClr val="92D050"/>
                </a:solidFill>
              </a:rPr>
              <a:t>// Error matrices</a:t>
            </a:r>
          </a:p>
          <a:p>
            <a:pPr lvl="1"/>
            <a:r>
              <a:rPr lang="en-US" dirty="0" err="1"/>
              <a:t>VertexFit</a:t>
            </a:r>
            <a:r>
              <a:rPr lang="en-US" dirty="0"/>
              <a:t>* </a:t>
            </a:r>
            <a:r>
              <a:rPr lang="en-US" dirty="0" err="1"/>
              <a:t>Vtx</a:t>
            </a:r>
            <a:r>
              <a:rPr lang="en-US" dirty="0"/>
              <a:t> = new </a:t>
            </a:r>
            <a:r>
              <a:rPr lang="en-US" dirty="0" err="1"/>
              <a:t>VertexFit</a:t>
            </a:r>
            <a:r>
              <a:rPr lang="en-US" dirty="0"/>
              <a:t>(</a:t>
            </a:r>
            <a:r>
              <a:rPr lang="en-US" dirty="0" err="1"/>
              <a:t>Ntr</a:t>
            </a:r>
            <a:r>
              <a:rPr lang="en-US" dirty="0"/>
              <a:t>, pr, cv);	</a:t>
            </a:r>
            <a:r>
              <a:rPr lang="en-US" dirty="0">
                <a:solidFill>
                  <a:srgbClr val="92D050"/>
                </a:solidFill>
              </a:rPr>
              <a:t>// Vertex fit</a:t>
            </a:r>
            <a:r>
              <a:rPr lang="en-US" dirty="0"/>
              <a:t>		</a:t>
            </a:r>
            <a:r>
              <a:rPr lang="en-US" dirty="0" err="1"/>
              <a:t>TVectorD</a:t>
            </a:r>
            <a:r>
              <a:rPr lang="en-US" dirty="0"/>
              <a:t> </a:t>
            </a:r>
            <a:r>
              <a:rPr lang="en-US" dirty="0" err="1"/>
              <a:t>xvtx</a:t>
            </a:r>
            <a:r>
              <a:rPr lang="en-US" dirty="0"/>
              <a:t> = </a:t>
            </a:r>
            <a:r>
              <a:rPr lang="en-US" dirty="0" err="1"/>
              <a:t>Vtx</a:t>
            </a:r>
            <a:r>
              <a:rPr lang="en-US" dirty="0"/>
              <a:t>-&gt;</a:t>
            </a:r>
            <a:r>
              <a:rPr lang="en-US" dirty="0" err="1"/>
              <a:t>GetVtx</a:t>
            </a:r>
            <a:r>
              <a:rPr lang="en-US" dirty="0"/>
              <a:t>();		</a:t>
            </a:r>
            <a:r>
              <a:rPr lang="en-US" dirty="0">
                <a:solidFill>
                  <a:srgbClr val="92D050"/>
                </a:solidFill>
              </a:rPr>
              <a:t>// Vertex found</a:t>
            </a:r>
            <a:r>
              <a:rPr lang="en-US" dirty="0"/>
              <a:t>	</a:t>
            </a:r>
            <a:r>
              <a:rPr lang="en-US" dirty="0" err="1"/>
              <a:t>TMatrixDSym</a:t>
            </a:r>
            <a:r>
              <a:rPr lang="en-US" dirty="0"/>
              <a:t> </a:t>
            </a:r>
            <a:r>
              <a:rPr lang="en-US" dirty="0" err="1"/>
              <a:t>covX</a:t>
            </a:r>
            <a:r>
              <a:rPr lang="en-US" dirty="0"/>
              <a:t> = </a:t>
            </a:r>
            <a:r>
              <a:rPr lang="en-US" dirty="0" err="1"/>
              <a:t>Vtx</a:t>
            </a:r>
            <a:r>
              <a:rPr lang="en-US" dirty="0"/>
              <a:t>-&gt;</a:t>
            </a:r>
            <a:r>
              <a:rPr lang="en-US" dirty="0" err="1"/>
              <a:t>GetVtxCov</a:t>
            </a:r>
            <a:r>
              <a:rPr lang="en-US" dirty="0"/>
              <a:t>();	</a:t>
            </a:r>
            <a:r>
              <a:rPr lang="en-US" dirty="0">
                <a:solidFill>
                  <a:srgbClr val="92D050"/>
                </a:solidFill>
              </a:rPr>
              <a:t>// Vertex covariance</a:t>
            </a:r>
            <a:r>
              <a:rPr lang="en-US" dirty="0"/>
              <a:t>	</a:t>
            </a:r>
            <a:r>
              <a:rPr lang="en-US" dirty="0" err="1"/>
              <a:t>Double_t</a:t>
            </a:r>
            <a:r>
              <a:rPr lang="en-US" dirty="0"/>
              <a:t> Chi2 = </a:t>
            </a:r>
            <a:r>
              <a:rPr lang="en-US" dirty="0" err="1"/>
              <a:t>Vtx</a:t>
            </a:r>
            <a:r>
              <a:rPr lang="en-US" dirty="0"/>
              <a:t>-&gt;GetVtxChi2();	</a:t>
            </a:r>
            <a:r>
              <a:rPr lang="en-US" dirty="0">
                <a:solidFill>
                  <a:srgbClr val="92D050"/>
                </a:solidFill>
              </a:rPr>
              <a:t>// Fit Chi2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Physics Performance meeting,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0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E0686-B34C-E3B3-1358-78A71CE47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features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94E1E-EF2D-E815-5218-C24DE1FA9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44" y="1415914"/>
            <a:ext cx="7772400" cy="4114800"/>
          </a:xfrm>
        </p:spPr>
        <p:txBody>
          <a:bodyPr/>
          <a:lstStyle/>
          <a:p>
            <a:r>
              <a:rPr lang="en-US" dirty="0"/>
              <a:t>Add/remove track from existing fit:</a:t>
            </a:r>
          </a:p>
          <a:p>
            <a:pPr lvl="1"/>
            <a:r>
              <a:rPr lang="en-US" dirty="0" err="1"/>
              <a:t>AddTrk</a:t>
            </a:r>
            <a:r>
              <a:rPr lang="en-US" dirty="0"/>
              <a:t>(</a:t>
            </a:r>
            <a:r>
              <a:rPr lang="en-US" dirty="0" err="1"/>
              <a:t>TVectorD</a:t>
            </a:r>
            <a:r>
              <a:rPr lang="en-US" dirty="0"/>
              <a:t> *par, </a:t>
            </a:r>
            <a:r>
              <a:rPr lang="en-US" dirty="0" err="1"/>
              <a:t>TMatrixDSym</a:t>
            </a:r>
            <a:r>
              <a:rPr lang="en-US" dirty="0"/>
              <a:t> *</a:t>
            </a:r>
            <a:r>
              <a:rPr lang="en-US" dirty="0" err="1"/>
              <a:t>Cov</a:t>
            </a:r>
            <a:r>
              <a:rPr lang="en-US" dirty="0"/>
              <a:t>);</a:t>
            </a:r>
          </a:p>
          <a:p>
            <a:pPr lvl="1"/>
            <a:r>
              <a:rPr lang="en-US" dirty="0" err="1"/>
              <a:t>RemoveTrk</a:t>
            </a:r>
            <a:r>
              <a:rPr lang="en-US" dirty="0"/>
              <a:t>(</a:t>
            </a:r>
            <a:r>
              <a:rPr lang="en-US" dirty="0" err="1"/>
              <a:t>Int_t</a:t>
            </a:r>
            <a:r>
              <a:rPr lang="en-US" dirty="0"/>
              <a:t> </a:t>
            </a:r>
            <a:r>
              <a:rPr lang="en-US" dirty="0" err="1"/>
              <a:t>iTrk</a:t>
            </a:r>
            <a:r>
              <a:rPr lang="en-US" dirty="0"/>
              <a:t>);</a:t>
            </a:r>
          </a:p>
          <a:p>
            <a:pPr lvl="2"/>
            <a:r>
              <a:rPr lang="en-US" dirty="0"/>
              <a:t>Useful in vertex finding loops</a:t>
            </a:r>
          </a:p>
          <a:p>
            <a:r>
              <a:rPr lang="en-US" dirty="0"/>
              <a:t>Set starting radius:</a:t>
            </a:r>
          </a:p>
          <a:p>
            <a:pPr lvl="1"/>
            <a:r>
              <a:rPr lang="en-US" dirty="0" err="1"/>
              <a:t>SetStartR</a:t>
            </a:r>
            <a:r>
              <a:rPr lang="en-US" dirty="0"/>
              <a:t>(</a:t>
            </a:r>
            <a:r>
              <a:rPr lang="en-US" dirty="0" err="1"/>
              <a:t>Double_t</a:t>
            </a:r>
            <a:r>
              <a:rPr lang="en-US" dirty="0"/>
              <a:t> R);</a:t>
            </a:r>
          </a:p>
          <a:p>
            <a:pPr lvl="2"/>
            <a:r>
              <a:rPr lang="en-US" dirty="0"/>
              <a:t>Separate seagulls and cowboys</a:t>
            </a:r>
          </a:p>
          <a:p>
            <a:pPr lvl="2"/>
            <a:r>
              <a:rPr lang="en-US" dirty="0"/>
              <a:t>Default is expand at P.C.A.</a:t>
            </a:r>
          </a:p>
          <a:p>
            <a:pPr lvl="2"/>
            <a:r>
              <a:rPr lang="en-US" dirty="0"/>
              <a:t>New feature in DELPHES to provide lowest hit coordinates</a:t>
            </a:r>
          </a:p>
          <a:p>
            <a:r>
              <a:rPr lang="en-US" dirty="0"/>
              <a:t>Add vertex constraint:</a:t>
            </a:r>
          </a:p>
          <a:p>
            <a:pPr lvl="1"/>
            <a:r>
              <a:rPr lang="en-US" dirty="0" err="1"/>
              <a:t>AddVtxConstraint</a:t>
            </a:r>
            <a:r>
              <a:rPr lang="en-US" dirty="0"/>
              <a:t>(</a:t>
            </a:r>
            <a:r>
              <a:rPr lang="en-US" dirty="0" err="1"/>
              <a:t>TVectorD</a:t>
            </a:r>
            <a:r>
              <a:rPr lang="en-US" dirty="0"/>
              <a:t> xv, </a:t>
            </a:r>
            <a:r>
              <a:rPr lang="en-US" dirty="0" err="1"/>
              <a:t>TMatrixDSym</a:t>
            </a:r>
            <a:r>
              <a:rPr lang="en-US" dirty="0"/>
              <a:t> </a:t>
            </a:r>
            <a:r>
              <a:rPr lang="en-US" dirty="0" err="1"/>
              <a:t>cov</a:t>
            </a:r>
            <a:r>
              <a:rPr lang="en-US" dirty="0"/>
              <a:t>);</a:t>
            </a:r>
          </a:p>
          <a:p>
            <a:pPr lvl="2"/>
            <a:r>
              <a:rPr lang="en-US" dirty="0"/>
              <a:t>Useful in primary vertex finding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B2B98-EEE3-91A2-595E-2802390B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Physics Performance meeting, July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26FDB-9CE3-B23A-0DEE-15E58216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2FDC8-6808-9713-98FE-67B0468A1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36FECA-656A-5F9D-6880-AFDD8244A154}"/>
              </a:ext>
            </a:extLst>
          </p:cNvPr>
          <p:cNvGrpSpPr/>
          <p:nvPr/>
        </p:nvGrpSpPr>
        <p:grpSpPr>
          <a:xfrm>
            <a:off x="4787900" y="3595093"/>
            <a:ext cx="2438400" cy="1332186"/>
            <a:chOff x="4572000" y="3429000"/>
            <a:chExt cx="2438400" cy="1332186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0BEE2EE6-3ACD-F292-1D88-F0823A457FF5}"/>
                </a:ext>
              </a:extLst>
            </p:cNvPr>
            <p:cNvSpPr/>
            <p:nvPr/>
          </p:nvSpPr>
          <p:spPr bwMode="auto">
            <a:xfrm>
              <a:off x="4572000" y="3429000"/>
              <a:ext cx="1219200" cy="1332186"/>
            </a:xfrm>
            <a:prstGeom prst="arc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319849FA-A559-DB22-3E1C-F70EBDCF0647}"/>
                </a:ext>
              </a:extLst>
            </p:cNvPr>
            <p:cNvSpPr/>
            <p:nvPr/>
          </p:nvSpPr>
          <p:spPr bwMode="auto">
            <a:xfrm flipH="1">
              <a:off x="5791200" y="3429000"/>
              <a:ext cx="1219200" cy="1332186"/>
            </a:xfrm>
            <a:prstGeom prst="arc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C3FDA2-6CF8-68A1-FB51-100033E57413}"/>
              </a:ext>
            </a:extLst>
          </p:cNvPr>
          <p:cNvGrpSpPr/>
          <p:nvPr/>
        </p:nvGrpSpPr>
        <p:grpSpPr>
          <a:xfrm>
            <a:off x="6852089" y="3262907"/>
            <a:ext cx="1998278" cy="1286483"/>
            <a:chOff x="6344308" y="2882182"/>
            <a:chExt cx="1998278" cy="1286483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EB1B5148-4537-C949-E23A-B25D1A2A809F}"/>
                </a:ext>
              </a:extLst>
            </p:cNvPr>
            <p:cNvSpPr/>
            <p:nvPr/>
          </p:nvSpPr>
          <p:spPr bwMode="auto">
            <a:xfrm rot="4001450">
              <a:off x="6400801" y="2825689"/>
              <a:ext cx="1219200" cy="1332186"/>
            </a:xfrm>
            <a:prstGeom prst="arc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6F3DC585-F8C4-0239-148F-B8D2C10B4DD5}"/>
                </a:ext>
              </a:extLst>
            </p:cNvPr>
            <p:cNvSpPr/>
            <p:nvPr/>
          </p:nvSpPr>
          <p:spPr bwMode="auto">
            <a:xfrm rot="18485514" flipH="1">
              <a:off x="7066893" y="2892972"/>
              <a:ext cx="1219200" cy="1332186"/>
            </a:xfrm>
            <a:prstGeom prst="arc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101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E3C37-4C6A-7F88-0C96-F6440C592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features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D1EC1-24B0-5F22-4333-DD6EC9FC9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Updated track parameters after vertex fit:</a:t>
            </a:r>
          </a:p>
          <a:p>
            <a:pPr lvl="1"/>
            <a:r>
              <a:rPr lang="en-US" dirty="0" err="1"/>
              <a:t>GetNewPar</a:t>
            </a:r>
            <a:r>
              <a:rPr lang="en-US" dirty="0"/>
              <a:t>(</a:t>
            </a:r>
            <a:r>
              <a:rPr lang="en-US" dirty="0" err="1"/>
              <a:t>Int_t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GetNewCov</a:t>
            </a:r>
            <a:r>
              <a:rPr lang="en-US" dirty="0"/>
              <a:t>(</a:t>
            </a:r>
            <a:r>
              <a:rPr lang="en-US" dirty="0" err="1"/>
              <a:t>Int_t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)	</a:t>
            </a:r>
            <a:r>
              <a:rPr lang="en-US" dirty="0">
                <a:solidFill>
                  <a:srgbClr val="92D050"/>
                </a:solidFill>
              </a:rPr>
              <a:t>// Diagonal covariance</a:t>
            </a:r>
          </a:p>
          <a:p>
            <a:pPr lvl="1"/>
            <a:r>
              <a:rPr lang="en-US" dirty="0"/>
              <a:t>Correlations:</a:t>
            </a:r>
          </a:p>
          <a:p>
            <a:pPr lvl="2"/>
            <a:r>
              <a:rPr lang="en-US" dirty="0" err="1"/>
              <a:t>GetNewCov</a:t>
            </a:r>
            <a:r>
              <a:rPr lang="en-US" dirty="0"/>
              <a:t>(</a:t>
            </a:r>
            <a:r>
              <a:rPr lang="en-US" dirty="0" err="1"/>
              <a:t>Int_t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, </a:t>
            </a:r>
            <a:r>
              <a:rPr lang="en-US" dirty="0" err="1"/>
              <a:t>Int_t</a:t>
            </a:r>
            <a:r>
              <a:rPr lang="en-US" dirty="0"/>
              <a:t> j)	</a:t>
            </a:r>
            <a:r>
              <a:rPr lang="en-US" dirty="0">
                <a:solidFill>
                  <a:srgbClr val="92D050"/>
                </a:solidFill>
              </a:rPr>
              <a:t>// &lt;</a:t>
            </a:r>
            <a:r>
              <a:rPr lang="en-US" dirty="0" err="1">
                <a:solidFill>
                  <a:srgbClr val="92D050"/>
                </a:solidFill>
              </a:rPr>
              <a:t>Par_i</a:t>
            </a:r>
            <a:r>
              <a:rPr lang="en-US" dirty="0">
                <a:solidFill>
                  <a:srgbClr val="92D050"/>
                </a:solidFill>
              </a:rPr>
              <a:t>*</a:t>
            </a:r>
            <a:r>
              <a:rPr lang="en-US" dirty="0" err="1">
                <a:solidFill>
                  <a:srgbClr val="92D050"/>
                </a:solidFill>
              </a:rPr>
              <a:t>Par_j</a:t>
            </a:r>
            <a:r>
              <a:rPr lang="en-US" dirty="0">
                <a:solidFill>
                  <a:srgbClr val="92D050"/>
                </a:solidFill>
              </a:rPr>
              <a:t>&gt;</a:t>
            </a:r>
          </a:p>
          <a:p>
            <a:pPr lvl="2"/>
            <a:r>
              <a:rPr lang="en-US" dirty="0" err="1"/>
              <a:t>GetNewCovXvPar</a:t>
            </a:r>
            <a:r>
              <a:rPr lang="en-US" dirty="0"/>
              <a:t>(</a:t>
            </a:r>
            <a:r>
              <a:rPr lang="en-US" dirty="0" err="1"/>
              <a:t>Int_t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)	</a:t>
            </a:r>
            <a:r>
              <a:rPr lang="en-US" dirty="0">
                <a:solidFill>
                  <a:srgbClr val="92D050"/>
                </a:solidFill>
              </a:rPr>
              <a:t>// &lt;</a:t>
            </a:r>
            <a:r>
              <a:rPr lang="en-US" dirty="0" err="1">
                <a:solidFill>
                  <a:srgbClr val="92D050"/>
                </a:solidFill>
              </a:rPr>
              <a:t>Xv</a:t>
            </a:r>
            <a:r>
              <a:rPr lang="en-US" dirty="0">
                <a:solidFill>
                  <a:srgbClr val="92D050"/>
                </a:solidFill>
              </a:rPr>
              <a:t>*</a:t>
            </a:r>
            <a:r>
              <a:rPr lang="en-US" dirty="0" err="1">
                <a:solidFill>
                  <a:srgbClr val="92D050"/>
                </a:solidFill>
              </a:rPr>
              <a:t>Par_i</a:t>
            </a:r>
            <a:r>
              <a:rPr lang="en-US" dirty="0">
                <a:solidFill>
                  <a:srgbClr val="92D050"/>
                </a:solidFill>
              </a:rPr>
              <a:t>&gt;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BA89-C17F-EFB4-CD77-BF32A0B56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Physics Performance meeting, July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EECA8-C0BE-54E5-4223-2681582B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D5BA9-15AD-9FB0-21A6-ECB82BC0A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462"/>
  <p:tag name="DEFAULTHEIGHT" val="328"/>
  <p:tag name="PREAMBLE" val="\documentclass{article}&#10;\pagestyle{empty}&#10;\usepackage{xspace,amssymb,amsfonts,amsmath}&#10;\usepackage{color}&#10;\usepackage{TeX4PPT}&#10;&#10;\begin{equation}&#10;E = \frac{s-\lambda q}{1-\lambda}&#10;\end{equation}&#10;\end{document}&#10;&#10;"/>
  <p:tag name="MAGPC" val="200"/>
  <p:tag name="FONTSIZE" val="10"/>
</p:tagLst>
</file>

<file path=ppt/theme/theme1.xml><?xml version="1.0" encoding="utf-8"?>
<a:theme xmlns:a="http://schemas.openxmlformats.org/drawingml/2006/main" name="Lezioni_CERN_2003">
  <a:themeElements>
    <a:clrScheme name="Lezioni_CERN_2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zioni_CERN_20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zioni_CERN_2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zioni_CERN_2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Data\Microsoft\Templates\Lezioni_CERN_2003.pot</Template>
  <TotalTime>0</TotalTime>
  <Pages>22</Pages>
  <Words>900</Words>
  <Application>Microsoft Office PowerPoint</Application>
  <PresentationFormat>Letter Paper (8.5x11 in)</PresentationFormat>
  <Paragraphs>150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Cambria Math</vt:lpstr>
      <vt:lpstr>Helvetica</vt:lpstr>
      <vt:lpstr>Symbol</vt:lpstr>
      <vt:lpstr>Times</vt:lpstr>
      <vt:lpstr>Times New Roman</vt:lpstr>
      <vt:lpstr>Wingdings</vt:lpstr>
      <vt:lpstr>Lezioni_CERN_2003</vt:lpstr>
      <vt:lpstr>Vertex fitting</vt:lpstr>
      <vt:lpstr>Introduction</vt:lpstr>
      <vt:lpstr>Vertex fit (1)</vt:lpstr>
      <vt:lpstr>Vertex fit (2)</vt:lpstr>
      <vt:lpstr>Performance (1)</vt:lpstr>
      <vt:lpstr>Performance (2)</vt:lpstr>
      <vt:lpstr>Implementation</vt:lpstr>
      <vt:lpstr>Additional features (1)</vt:lpstr>
      <vt:lpstr>Additional features (2)</vt:lpstr>
      <vt:lpstr>Helper class: VertexMore</vt:lpstr>
      <vt:lpstr>In progress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Collaboration Meeting talk</dc:title>
  <dc:subject>Bs workshop 1/14/05</dc:subject>
  <dc:creator>Franco Bedeschi</dc:creator>
  <cp:lastModifiedBy>Franco Bedeschi</cp:lastModifiedBy>
  <cp:revision>2617</cp:revision>
  <cp:lastPrinted>2016-07-07T09:28:22Z</cp:lastPrinted>
  <dcterms:created xsi:type="dcterms:W3CDTF">1997-01-27T15:41:37Z</dcterms:created>
  <dcterms:modified xsi:type="dcterms:W3CDTF">2022-07-18T11:54:03Z</dcterms:modified>
</cp:coreProperties>
</file>