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y="5143500" cx="9144000"/>
  <p:notesSz cx="6858000" cy="9144000"/>
  <p:embeddedFontLst>
    <p:embeddedFont>
      <p:font typeface="Montserrat"/>
      <p:regular r:id="rId21"/>
      <p:bold r:id="rId22"/>
      <p:italic r:id="rId23"/>
      <p:boldItalic r:id="rId24"/>
    </p:embeddedFont>
    <p:embeddedFont>
      <p:font typeface="Lato"/>
      <p:regular r:id="rId25"/>
      <p:bold r:id="rId26"/>
      <p:italic r:id="rId27"/>
      <p:boldItalic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Author clrIdx="0" id="0" initials="" lastIdx="1" name="Josh Cameron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font" Target="fonts/Montserrat-bold.fntdata"/><Relationship Id="rId21" Type="http://schemas.openxmlformats.org/officeDocument/2006/relationships/font" Target="fonts/Montserrat-regular.fntdata"/><Relationship Id="rId24" Type="http://schemas.openxmlformats.org/officeDocument/2006/relationships/font" Target="fonts/Montserrat-boldItalic.fntdata"/><Relationship Id="rId23" Type="http://schemas.openxmlformats.org/officeDocument/2006/relationships/font" Target="fonts/Montserrat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openxmlformats.org/officeDocument/2006/relationships/slide" Target="slides/slide3.xml"/><Relationship Id="rId26" Type="http://schemas.openxmlformats.org/officeDocument/2006/relationships/font" Target="fonts/Lato-bold.fntdata"/><Relationship Id="rId25" Type="http://schemas.openxmlformats.org/officeDocument/2006/relationships/font" Target="fonts/Lato-regular.fntdata"/><Relationship Id="rId28" Type="http://schemas.openxmlformats.org/officeDocument/2006/relationships/font" Target="fonts/Lato-boldItalic.fntdata"/><Relationship Id="rId27" Type="http://schemas.openxmlformats.org/officeDocument/2006/relationships/font" Target="fonts/Lato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1" dt="2022-08-11T08:43:39.568">
    <p:pos x="512" y="601"/>
    <p:text>200 primary e's to 60-70 e's</p:tex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363d1366d7_0_6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1363d1366d7_0_6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fdef3a322f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fdef3a322f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fdef3a322f_0_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Google Shape;250;gfdef3a322f_0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fdef3a322f_0_1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fdef3a322f_0_1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fdef3a322f_0_1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fdef3a322f_0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1363d1366d7_0_6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9" name="Google Shape;279;g1363d1366d7_0_6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fdef3a322f_0_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fdef3a322f_0_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13dc788015a_0_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13dc788015a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fdef3a322f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fdef3a322f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fdef3a322f_0_1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fdef3a322f_0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fdef3a322f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fdef3a322f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fdef3a322f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fdef3a322f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13dc788015a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13dc788015a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13dc788015a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13dc788015a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fmla="val 0" name="adj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fmla="val 58774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1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7" name="Google Shape;107;p1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1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1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5" name="Google Shape;125;p11"/>
          <p:cNvSpPr txBox="1"/>
          <p:nvPr>
            <p:ph hasCustomPrompt="1" type="title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6" name="Google Shape;126;p11"/>
          <p:cNvSpPr txBox="1"/>
          <p:nvPr>
            <p:ph idx="1" type="body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7" name="Google Shape;12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1" name="Google Shape;21;p3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9" name="Google Shape;39;p3"/>
          <p:cNvSpPr txBox="1"/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0" name="Google Shape;40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4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3" name="Google Shape;43;p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6" name="Google Shape;46;p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7" name="Google Shape;47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5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0" name="Google Shape;50;p5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3" name="Google Shape;53;p5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5"/>
          <p:cNvSpPr txBox="1"/>
          <p:nvPr>
            <p:ph idx="2" type="body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8" name="Google Shape;58;p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0" name="Google Shape;60;p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1" name="Google Shape;6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4" name="Google Shape;64;p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7"/>
          <p:cNvSpPr txBox="1"/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7" name="Google Shape;67;p7"/>
          <p:cNvSpPr txBox="1"/>
          <p:nvPr>
            <p:ph idx="1" type="body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8" name="Google Shape;6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8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71" name="Google Shape;71;p8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8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8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8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8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8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8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9" name="Google Shape;89;p8"/>
          <p:cNvSpPr txBox="1"/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0" name="Google Shape;9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3" name="Google Shape;93;p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9"/>
          <p:cNvSpPr txBox="1"/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6" name="Google Shape;96;p9"/>
          <p:cNvSpPr txBox="1"/>
          <p:nvPr>
            <p:ph idx="1" type="subTitle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97" name="Google Shape;97;p9"/>
          <p:cNvSpPr txBox="1"/>
          <p:nvPr>
            <p:ph idx="2" type="body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1" name="Google Shape;101;p10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0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10"/>
          <p:cNvSpPr txBox="1"/>
          <p:nvPr>
            <p:ph idx="1" type="body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4" name="Google Shape;10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focus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Relationship Id="rId4" Type="http://schemas.openxmlformats.org/officeDocument/2006/relationships/image" Target="../media/image1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png"/><Relationship Id="rId4" Type="http://schemas.openxmlformats.org/officeDocument/2006/relationships/image" Target="../media/image9.png"/><Relationship Id="rId5" Type="http://schemas.openxmlformats.org/officeDocument/2006/relationships/image" Target="../media/image1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0.jpg"/><Relationship Id="rId4" Type="http://schemas.openxmlformats.org/officeDocument/2006/relationships/image" Target="../media/image21.jpg"/><Relationship Id="rId5" Type="http://schemas.openxmlformats.org/officeDocument/2006/relationships/image" Target="../media/image25.jpg"/><Relationship Id="rId6" Type="http://schemas.openxmlformats.org/officeDocument/2006/relationships/image" Target="../media/image23.jpg"/><Relationship Id="rId7" Type="http://schemas.openxmlformats.org/officeDocument/2006/relationships/image" Target="../media/image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8.png"/><Relationship Id="rId4" Type="http://schemas.openxmlformats.org/officeDocument/2006/relationships/image" Target="../media/image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5.png"/><Relationship Id="rId4" Type="http://schemas.openxmlformats.org/officeDocument/2006/relationships/image" Target="../media/image7.png"/><Relationship Id="rId5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7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5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22.jpg"/><Relationship Id="rId5" Type="http://schemas.openxmlformats.org/officeDocument/2006/relationships/image" Target="../media/image19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comments" Target="../comments/comment1.xml"/><Relationship Id="rId4" Type="http://schemas.openxmlformats.org/officeDocument/2006/relationships/image" Target="../media/image2.png"/><Relationship Id="rId5" Type="http://schemas.openxmlformats.org/officeDocument/2006/relationships/image" Target="../media/image1.png"/><Relationship Id="rId6" Type="http://schemas.openxmlformats.org/officeDocument/2006/relationships/image" Target="../media/image16.jpg"/><Relationship Id="rId7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Relationship Id="rId4" Type="http://schemas.openxmlformats.org/officeDocument/2006/relationships/image" Target="../media/image11.png"/><Relationship Id="rId5" Type="http://schemas.openxmlformats.org/officeDocument/2006/relationships/image" Target="../media/image24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"/>
          <p:cNvSpPr txBox="1"/>
          <p:nvPr>
            <p:ph type="title"/>
          </p:nvPr>
        </p:nvSpPr>
        <p:spPr>
          <a:xfrm>
            <a:off x="969300" y="1857450"/>
            <a:ext cx="7695300" cy="71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CMS Detector Upgrade</a:t>
            </a:r>
            <a:endParaRPr sz="4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77"/>
              <a:t>GE-2/1 GEM Detector Integration Studies</a:t>
            </a:r>
            <a:endParaRPr sz="3077"/>
          </a:p>
        </p:txBody>
      </p:sp>
      <p:sp>
        <p:nvSpPr>
          <p:cNvPr id="135" name="Google Shape;135;p13"/>
          <p:cNvSpPr txBox="1"/>
          <p:nvPr>
            <p:ph idx="1" type="body"/>
          </p:nvPr>
        </p:nvSpPr>
        <p:spPr>
          <a:xfrm>
            <a:off x="1297500" y="3028475"/>
            <a:ext cx="7038900" cy="88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Josh Cameron, UMich-CERN REU</a:t>
            </a:r>
            <a:endParaRPr sz="2400"/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400"/>
              <a:t>Co-Advisors: Pieter Everaerts, Francesco Ivone, Antonello Pellecchia</a:t>
            </a:r>
            <a:endParaRPr sz="2400"/>
          </a:p>
        </p:txBody>
      </p:sp>
      <p:pic>
        <p:nvPicPr>
          <p:cNvPr id="136" name="Google Shape;13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1550" y="4296900"/>
            <a:ext cx="714375" cy="714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2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Hit Reconstruction</a:t>
            </a:r>
            <a:endParaRPr/>
          </a:p>
        </p:txBody>
      </p:sp>
      <p:sp>
        <p:nvSpPr>
          <p:cNvPr id="245" name="Google Shape;245;p22"/>
          <p:cNvSpPr txBox="1"/>
          <p:nvPr>
            <p:ph idx="1" type="body"/>
          </p:nvPr>
        </p:nvSpPr>
        <p:spPr>
          <a:xfrm>
            <a:off x="813600" y="1412200"/>
            <a:ext cx="45744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Cluster tracking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Hit reconstruction from raw data event data, where many channels may fire in each event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Avalanche from single muon may trigger several strips - identify and assign coordinate to each muon hit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HV </a:t>
            </a:r>
            <a:r>
              <a:rPr lang="en" sz="1400"/>
              <a:t>increase</a:t>
            </a:r>
            <a:r>
              <a:rPr lang="en" sz="1400"/>
              <a:t> 580 𝜇A to 700 </a:t>
            </a:r>
            <a:r>
              <a:rPr lang="en" sz="1400"/>
              <a:t>𝜇A showed positive shift in cluster size and efficiency</a:t>
            </a:r>
            <a:endParaRPr sz="1400"/>
          </a:p>
        </p:txBody>
      </p:sp>
      <p:pic>
        <p:nvPicPr>
          <p:cNvPr id="246" name="Google Shape;24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1550" y="4296900"/>
            <a:ext cx="714375" cy="714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p22"/>
          <p:cNvPicPr preferRelativeResize="0"/>
          <p:nvPr/>
        </p:nvPicPr>
        <p:blipFill rotWithShape="1">
          <a:blip r:embed="rId4">
            <a:alphaModFix/>
          </a:blip>
          <a:srcRect b="0" l="0" r="60505" t="18719"/>
          <a:stretch/>
        </p:blipFill>
        <p:spPr>
          <a:xfrm>
            <a:off x="5698875" y="1307850"/>
            <a:ext cx="3101851" cy="2668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23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Channel Loss - Ongoing Studies</a:t>
            </a:r>
            <a:endParaRPr/>
          </a:p>
        </p:txBody>
      </p:sp>
      <p:sp>
        <p:nvSpPr>
          <p:cNvPr id="253" name="Google Shape;253;p23"/>
          <p:cNvSpPr txBox="1"/>
          <p:nvPr>
            <p:ph idx="1" type="body"/>
          </p:nvPr>
        </p:nvSpPr>
        <p:spPr>
          <a:xfrm>
            <a:off x="1297500" y="12316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Channel loss in VFATs observed at production lab and GIF++ test beam</a:t>
            </a:r>
            <a:endParaRPr sz="1400"/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Longevity tests of alpha irradiated GEM module at high voltage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HV monitoring for detecting discharges in GEM chamber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Periodic SCurve scans track propagation of dead channels</a:t>
            </a:r>
            <a:endParaRPr sz="1400"/>
          </a:p>
        </p:txBody>
      </p:sp>
      <p:pic>
        <p:nvPicPr>
          <p:cNvPr id="254" name="Google Shape;25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1550" y="4296900"/>
            <a:ext cx="714375" cy="714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53100" y="1231650"/>
            <a:ext cx="4138500" cy="30786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2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Ongoing Projects</a:t>
            </a:r>
            <a:endParaRPr/>
          </a:p>
        </p:txBody>
      </p:sp>
      <p:pic>
        <p:nvPicPr>
          <p:cNvPr id="261" name="Google Shape;26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1550" y="4296900"/>
            <a:ext cx="714375" cy="714375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p24"/>
          <p:cNvSpPr txBox="1"/>
          <p:nvPr>
            <p:ph idx="2" type="body"/>
          </p:nvPr>
        </p:nvSpPr>
        <p:spPr>
          <a:xfrm>
            <a:off x="1243225" y="1034150"/>
            <a:ext cx="43377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Overvoltage compensation not recovering efficiency as expected - test rate capability of readout chips</a:t>
            </a:r>
            <a:endParaRPr sz="1400"/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Charge injection with various rates, pulse durations, and charge amplitudes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Danylo is continuing charge injection studies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Antonello will perform high rate x-ray studies to test VFAT saturation</a:t>
            </a:r>
            <a:endParaRPr sz="1400"/>
          </a:p>
        </p:txBody>
      </p:sp>
      <p:pic>
        <p:nvPicPr>
          <p:cNvPr id="263" name="Google Shape;263;p24"/>
          <p:cNvPicPr preferRelativeResize="0"/>
          <p:nvPr/>
        </p:nvPicPr>
        <p:blipFill rotWithShape="1">
          <a:blip r:embed="rId4">
            <a:alphaModFix/>
          </a:blip>
          <a:srcRect b="0" l="54753" r="0" t="0"/>
          <a:stretch/>
        </p:blipFill>
        <p:spPr>
          <a:xfrm>
            <a:off x="4934054" y="3108625"/>
            <a:ext cx="3174747" cy="2034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4" name="Google Shape;264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43775" y="447350"/>
            <a:ext cx="3174751" cy="2355167"/>
          </a:xfrm>
          <a:prstGeom prst="rect">
            <a:avLst/>
          </a:prstGeom>
          <a:noFill/>
          <a:ln>
            <a:noFill/>
          </a:ln>
        </p:spPr>
      </p:pic>
      <p:pic>
        <p:nvPicPr>
          <p:cNvPr id="265" name="Google Shape;265;p24"/>
          <p:cNvPicPr preferRelativeResize="0"/>
          <p:nvPr/>
        </p:nvPicPr>
        <p:blipFill rotWithShape="1">
          <a:blip r:embed="rId4">
            <a:alphaModFix/>
          </a:blip>
          <a:srcRect b="0" l="0" r="51413" t="0"/>
          <a:stretch/>
        </p:blipFill>
        <p:spPr>
          <a:xfrm>
            <a:off x="1525100" y="3108625"/>
            <a:ext cx="3408948" cy="2034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2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Conclusion</a:t>
            </a:r>
            <a:endParaRPr/>
          </a:p>
        </p:txBody>
      </p:sp>
      <p:sp>
        <p:nvSpPr>
          <p:cNvPr id="271" name="Google Shape;271;p25"/>
          <p:cNvSpPr txBox="1"/>
          <p:nvPr>
            <p:ph idx="1" type="body"/>
          </p:nvPr>
        </p:nvSpPr>
        <p:spPr>
          <a:xfrm>
            <a:off x="992700" y="1186550"/>
            <a:ext cx="3537300" cy="377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Contributed to wide range of projects within GEM GE-2/1 integration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Quality control, assembly, timing and crosstalk studies, tracker development, performance testing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Followed the 5-week CERN Summer Student Lecture Series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Enjoyed weekend explorations of Switzerland, Germany, France, and the Netherlands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Thanks to University of Michigan physics department, CERN summer student program, and the National Science Foundation for making this experience possible </a:t>
            </a:r>
            <a:endParaRPr sz="1400"/>
          </a:p>
        </p:txBody>
      </p:sp>
      <p:pic>
        <p:nvPicPr>
          <p:cNvPr id="272" name="Google Shape;272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65475" y="220575"/>
            <a:ext cx="1917274" cy="2556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3" name="Google Shape;273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82375" y="220575"/>
            <a:ext cx="1917274" cy="255636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4" name="Google Shape;274;p25"/>
          <p:cNvPicPr preferRelativeResize="0"/>
          <p:nvPr/>
        </p:nvPicPr>
        <p:blipFill rotWithShape="1">
          <a:blip r:embed="rId5">
            <a:alphaModFix/>
          </a:blip>
          <a:srcRect b="18929" l="0" r="6820" t="0"/>
          <a:stretch/>
        </p:blipFill>
        <p:spPr>
          <a:xfrm>
            <a:off x="4886163" y="2884500"/>
            <a:ext cx="1875901" cy="2176092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Google Shape;275;p25"/>
          <p:cNvPicPr preferRelativeResize="0"/>
          <p:nvPr/>
        </p:nvPicPr>
        <p:blipFill rotWithShape="1">
          <a:blip r:embed="rId6">
            <a:alphaModFix/>
          </a:blip>
          <a:srcRect b="0" l="12582" r="23120" t="0"/>
          <a:stretch/>
        </p:blipFill>
        <p:spPr>
          <a:xfrm>
            <a:off x="7023750" y="2878475"/>
            <a:ext cx="1875901" cy="2188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6" name="Google Shape;276;p2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31550" y="4296900"/>
            <a:ext cx="714375" cy="714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26"/>
          <p:cNvSpPr txBox="1"/>
          <p:nvPr>
            <p:ph type="title"/>
          </p:nvPr>
        </p:nvSpPr>
        <p:spPr>
          <a:xfrm>
            <a:off x="969300" y="1857450"/>
            <a:ext cx="7695300" cy="71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CMS Detector Upgrade</a:t>
            </a:r>
            <a:endParaRPr sz="4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77"/>
              <a:t>GE-2/1 GEM Detector Integration Studies</a:t>
            </a:r>
            <a:endParaRPr sz="3077"/>
          </a:p>
        </p:txBody>
      </p:sp>
      <p:sp>
        <p:nvSpPr>
          <p:cNvPr id="282" name="Google Shape;282;p26"/>
          <p:cNvSpPr txBox="1"/>
          <p:nvPr>
            <p:ph idx="1" type="body"/>
          </p:nvPr>
        </p:nvSpPr>
        <p:spPr>
          <a:xfrm>
            <a:off x="1297500" y="3028475"/>
            <a:ext cx="7038900" cy="88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Josh Cameron, UMich-CERN REU</a:t>
            </a:r>
            <a:endParaRPr sz="2400"/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400"/>
              <a:t>Co-Advisors: Pieter Everaerts, Francesco Ivone, Antonello Pellecchia</a:t>
            </a:r>
            <a:endParaRPr sz="2400"/>
          </a:p>
        </p:txBody>
      </p:sp>
      <p:pic>
        <p:nvPicPr>
          <p:cNvPr id="283" name="Google Shape;283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1550" y="4296900"/>
            <a:ext cx="714375" cy="714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CMS and LHC</a:t>
            </a:r>
            <a:endParaRPr/>
          </a:p>
        </p:txBody>
      </p:sp>
      <p:sp>
        <p:nvSpPr>
          <p:cNvPr id="142" name="Google Shape;142;p14"/>
          <p:cNvSpPr txBox="1"/>
          <p:nvPr>
            <p:ph idx="1" type="body"/>
          </p:nvPr>
        </p:nvSpPr>
        <p:spPr>
          <a:xfrm>
            <a:off x="1297500" y="1110350"/>
            <a:ext cx="3786300" cy="340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Large Hadron Collider (LHC)</a:t>
            </a:r>
            <a:endParaRPr sz="1400"/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27km long proton-proton collider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~40 collisions/25ns at 13.8 TeV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High luminosity upgrade increases rate to ~125 collision/25ns at 14 TeV.  </a:t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400"/>
              <a:t>Compact Muon Solenoid (CMS)</a:t>
            </a:r>
            <a:endParaRPr sz="1400"/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General purpose physics detector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Located ~100m </a:t>
            </a:r>
            <a:r>
              <a:rPr lang="en" sz="1400"/>
              <a:t>underground</a:t>
            </a:r>
            <a:r>
              <a:rPr lang="en" sz="1400"/>
              <a:t> in Cessy, France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World’s largest solenoid magnet (3.8 T)</a:t>
            </a:r>
            <a:endParaRPr sz="1400"/>
          </a:p>
        </p:txBody>
      </p:sp>
      <p:pic>
        <p:nvPicPr>
          <p:cNvPr id="143" name="Google Shape;14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74275" y="266324"/>
            <a:ext cx="3587200" cy="201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74275" y="2408025"/>
            <a:ext cx="3587201" cy="2583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CMS Muon System Upgrade</a:t>
            </a:r>
            <a:endParaRPr/>
          </a:p>
        </p:txBody>
      </p:sp>
      <p:sp>
        <p:nvSpPr>
          <p:cNvPr id="150" name="Google Shape;150;p15"/>
          <p:cNvSpPr txBox="1"/>
          <p:nvPr>
            <p:ph idx="1" type="body"/>
          </p:nvPr>
        </p:nvSpPr>
        <p:spPr>
          <a:xfrm>
            <a:off x="847675" y="1346775"/>
            <a:ext cx="35655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HL-LHC upgrade increases proton-proton collision rate by 2.5x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CMS Muon System needs upgrade to operate at this high rate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Gas Electron Multiplier (GEM) installations at ME-0, GE-1/1, GE-2/1 increase redundancy and expand range of muon system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High efficiency, resolution, and rate capability in thin package</a:t>
            </a:r>
            <a:endParaRPr sz="1400"/>
          </a:p>
        </p:txBody>
      </p:sp>
      <p:pic>
        <p:nvPicPr>
          <p:cNvPr id="151" name="Google Shape;15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1550" y="4296900"/>
            <a:ext cx="714375" cy="714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68134" y="1307850"/>
            <a:ext cx="4542141" cy="2989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are GEMs?</a:t>
            </a:r>
            <a:endParaRPr/>
          </a:p>
        </p:txBody>
      </p:sp>
      <p:sp>
        <p:nvSpPr>
          <p:cNvPr id="158" name="Google Shape;158;p16"/>
          <p:cNvSpPr txBox="1"/>
          <p:nvPr>
            <p:ph idx="1" type="body"/>
          </p:nvPr>
        </p:nvSpPr>
        <p:spPr>
          <a:xfrm>
            <a:off x="992700" y="1003050"/>
            <a:ext cx="79338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Incoming muon ionizes gaseous Ar, triggering electron avalanche in high electric field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Thin layers of copper on either side of </a:t>
            </a:r>
            <a:r>
              <a:rPr lang="en" sz="1400"/>
              <a:t>polyamide</a:t>
            </a:r>
            <a:r>
              <a:rPr lang="en" sz="1400"/>
              <a:t> sheet form GEM foil</a:t>
            </a:r>
            <a:endParaRPr sz="1400"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Microscopic holes photochemically etched to guide </a:t>
            </a:r>
            <a:r>
              <a:rPr lang="en" sz="1400"/>
              <a:t>electronics</a:t>
            </a:r>
            <a:endParaRPr sz="1400"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Potential difference between copper layers produces electric field ~80kV/cm</a:t>
            </a:r>
            <a:endParaRPr sz="1400"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Triple GEM gain ~10</a:t>
            </a:r>
            <a:r>
              <a:rPr baseline="30000" lang="en" sz="1400"/>
              <a:t>4</a:t>
            </a:r>
            <a:r>
              <a:rPr lang="en" sz="1400"/>
              <a:t>-10</a:t>
            </a:r>
            <a:r>
              <a:rPr baseline="30000" lang="en" sz="1400"/>
              <a:t>5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Ar:CO2 in 70:30 ratio enables amplification while minimizing risk of discharge and deadtime</a:t>
            </a:r>
            <a:endParaRPr sz="1400"/>
          </a:p>
        </p:txBody>
      </p:sp>
      <p:pic>
        <p:nvPicPr>
          <p:cNvPr id="159" name="Google Shape;15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50975" y="2903649"/>
            <a:ext cx="2575517" cy="2034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16"/>
          <p:cNvPicPr preferRelativeResize="0"/>
          <p:nvPr/>
        </p:nvPicPr>
        <p:blipFill rotWithShape="1">
          <a:blip r:embed="rId4">
            <a:alphaModFix/>
          </a:blip>
          <a:srcRect b="0" l="0" r="50961" t="0"/>
          <a:stretch/>
        </p:blipFill>
        <p:spPr>
          <a:xfrm>
            <a:off x="123076" y="2903650"/>
            <a:ext cx="2140149" cy="20340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347100" y="2903650"/>
            <a:ext cx="3919993" cy="2034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7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Integration Studies for GE-2/1 GEM Detector</a:t>
            </a:r>
            <a:endParaRPr/>
          </a:p>
        </p:txBody>
      </p:sp>
      <p:sp>
        <p:nvSpPr>
          <p:cNvPr id="167" name="Google Shape;167;p17"/>
          <p:cNvSpPr txBox="1"/>
          <p:nvPr>
            <p:ph idx="1" type="body"/>
          </p:nvPr>
        </p:nvSpPr>
        <p:spPr>
          <a:xfrm>
            <a:off x="1145100" y="1186550"/>
            <a:ext cx="3764700" cy="307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Electronics quality control of GE-2/1 modules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Assembly of first GE-2/1 chambers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Efficiency and Crosstalk studies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New XYV GEM tracker development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Reconstructing muon hits from raw data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Future studies: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Channel loss observed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Rate capability of front end electronics</a:t>
            </a:r>
            <a:endParaRPr sz="1400"/>
          </a:p>
        </p:txBody>
      </p:sp>
      <p:pic>
        <p:nvPicPr>
          <p:cNvPr id="168" name="Google Shape;16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58575" y="1186550"/>
            <a:ext cx="4101151" cy="30758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8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Electronics Quality Control</a:t>
            </a:r>
            <a:endParaRPr/>
          </a:p>
        </p:txBody>
      </p:sp>
      <p:sp>
        <p:nvSpPr>
          <p:cNvPr id="174" name="Google Shape;174;p18"/>
          <p:cNvSpPr txBox="1"/>
          <p:nvPr>
            <p:ph idx="1" type="body"/>
          </p:nvPr>
        </p:nvSpPr>
        <p:spPr>
          <a:xfrm>
            <a:off x="1099450" y="1221500"/>
            <a:ext cx="46287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Electronics test of entire module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Ensures all readout chips, voltage and signal convertors are connected and communicating well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Checks for damaged components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Trigger</a:t>
            </a:r>
            <a:r>
              <a:rPr lang="en" sz="1400"/>
              <a:t> rate  scans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Iterates over threshold setting of binary chip and records trigger rate; set working point and checking proper connectivity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Threshold and Noise Scans	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Channel-level data from charge injections; identify dead and noisy channels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Last quality control stage before chamber assembly, and first performed after assembly</a:t>
            </a:r>
            <a:endParaRPr sz="1400"/>
          </a:p>
        </p:txBody>
      </p:sp>
      <p:pic>
        <p:nvPicPr>
          <p:cNvPr id="175" name="Google Shape;17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1550" y="4296900"/>
            <a:ext cx="714375" cy="714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14625" y="0"/>
            <a:ext cx="2806524" cy="2579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14625" y="2655650"/>
            <a:ext cx="2806526" cy="24557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9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Full Assembly of GE-2/1 Chamber</a:t>
            </a:r>
            <a:endParaRPr/>
          </a:p>
        </p:txBody>
      </p:sp>
      <p:sp>
        <p:nvSpPr>
          <p:cNvPr id="183" name="Google Shape;183;p19"/>
          <p:cNvSpPr txBox="1"/>
          <p:nvPr>
            <p:ph idx="1" type="body"/>
          </p:nvPr>
        </p:nvSpPr>
        <p:spPr>
          <a:xfrm>
            <a:off x="813500" y="1050700"/>
            <a:ext cx="4447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Assembly of first (!) GE 2/1 Chamber in R&amp;D Lab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Ensure all components fit well together</a:t>
            </a:r>
            <a:endParaRPr sz="1400"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4 modules, cooling, chimney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Set standard routing for gas lines, wiring, and fibres for mass production of GE2/1 chambers by technicians</a:t>
            </a:r>
            <a:endParaRPr sz="1400"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Minimize stress, tension, and curvature to ensure longevity through service life</a:t>
            </a:r>
            <a:endParaRPr sz="1400"/>
          </a:p>
        </p:txBody>
      </p:sp>
      <p:pic>
        <p:nvPicPr>
          <p:cNvPr id="184" name="Google Shape;18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1550" y="4296900"/>
            <a:ext cx="714375" cy="714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60700" y="1130651"/>
            <a:ext cx="3730898" cy="36817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19"/>
          <p:cNvPicPr preferRelativeResize="0"/>
          <p:nvPr/>
        </p:nvPicPr>
        <p:blipFill rotWithShape="1">
          <a:blip r:embed="rId5">
            <a:alphaModFix/>
          </a:blip>
          <a:srcRect b="14778" l="0" r="0" t="23102"/>
          <a:stretch/>
        </p:blipFill>
        <p:spPr>
          <a:xfrm>
            <a:off x="1130225" y="3141724"/>
            <a:ext cx="4130473" cy="19244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0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Efficiency and Crosstalk</a:t>
            </a:r>
            <a:endParaRPr/>
          </a:p>
        </p:txBody>
      </p:sp>
      <p:sp>
        <p:nvSpPr>
          <p:cNvPr id="192" name="Google Shape;192;p20"/>
          <p:cNvSpPr txBox="1"/>
          <p:nvPr>
            <p:ph idx="1" type="body"/>
          </p:nvPr>
        </p:nvSpPr>
        <p:spPr>
          <a:xfrm>
            <a:off x="813600" y="955000"/>
            <a:ext cx="45744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Efficiency testing with scintillators and cosmics: 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97.3 </a:t>
            </a:r>
            <a:r>
              <a:rPr lang="en" sz="1400"/>
              <a:t>± .6 % efficiency (N~3,200)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Consistent signal recorded ~250ns after original signal in Test Beam May 2022 - is it crosstalk?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Check for spatial crosstalk signature with </a:t>
            </a:r>
            <a:r>
              <a:rPr lang="en" sz="1400"/>
              <a:t>Cd109 </a:t>
            </a:r>
            <a:r>
              <a:rPr lang="en" sz="1400"/>
              <a:t>affixed in region below VFAT0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Not found, turning attention elsewhere in continuing studies</a:t>
            </a:r>
            <a:endParaRPr sz="1400"/>
          </a:p>
        </p:txBody>
      </p:sp>
      <p:pic>
        <p:nvPicPr>
          <p:cNvPr id="193" name="Google Shape;19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1550" y="4296900"/>
            <a:ext cx="714375" cy="714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42550" y="1660500"/>
            <a:ext cx="3434425" cy="34217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2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119600" y="3112325"/>
            <a:ext cx="4059602" cy="1898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20"/>
          <p:cNvPicPr preferRelativeResize="0"/>
          <p:nvPr/>
        </p:nvPicPr>
        <p:blipFill rotWithShape="1">
          <a:blip r:embed="rId7">
            <a:alphaModFix/>
          </a:blip>
          <a:srcRect b="0" l="33311" r="0" t="0"/>
          <a:stretch/>
        </p:blipFill>
        <p:spPr>
          <a:xfrm>
            <a:off x="5442562" y="230025"/>
            <a:ext cx="3434425" cy="1400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1" name="Google Shape;201;p21"/>
          <p:cNvCxnSpPr/>
          <p:nvPr/>
        </p:nvCxnSpPr>
        <p:spPr>
          <a:xfrm>
            <a:off x="4271567" y="3330244"/>
            <a:ext cx="666600" cy="744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2" name="Google Shape;202;p21"/>
          <p:cNvCxnSpPr/>
          <p:nvPr/>
        </p:nvCxnSpPr>
        <p:spPr>
          <a:xfrm>
            <a:off x="3446817" y="4009572"/>
            <a:ext cx="666600" cy="744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3" name="Google Shape;203;p21"/>
          <p:cNvCxnSpPr/>
          <p:nvPr/>
        </p:nvCxnSpPr>
        <p:spPr>
          <a:xfrm>
            <a:off x="3544282" y="3348938"/>
            <a:ext cx="1380000" cy="1401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04" name="Google Shape;204;p21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GEM Tracker Development</a:t>
            </a:r>
            <a:endParaRPr/>
          </a:p>
        </p:txBody>
      </p:sp>
      <p:sp>
        <p:nvSpPr>
          <p:cNvPr id="205" name="Google Shape;205;p21"/>
          <p:cNvSpPr txBox="1"/>
          <p:nvPr>
            <p:ph idx="1" type="body"/>
          </p:nvPr>
        </p:nvSpPr>
        <p:spPr>
          <a:xfrm>
            <a:off x="813600" y="1412200"/>
            <a:ext cx="4574400" cy="135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New XYV GEM Tracker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Ambiguity in xy trackers when there are multiple muons in a single event trigger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Reduce event location uncertainty with a 3rd layer of diagonal strips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 sz="1400"/>
              <a:t>Created channel → strip mapping</a:t>
            </a:r>
            <a:endParaRPr sz="1400"/>
          </a:p>
        </p:txBody>
      </p:sp>
      <p:pic>
        <p:nvPicPr>
          <p:cNvPr id="206" name="Google Shape;20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1550" y="4296900"/>
            <a:ext cx="714375" cy="7143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7" name="Google Shape;207;p21"/>
          <p:cNvCxnSpPr/>
          <p:nvPr/>
        </p:nvCxnSpPr>
        <p:spPr>
          <a:xfrm flipH="1">
            <a:off x="3863962" y="3310826"/>
            <a:ext cx="9300" cy="1384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8" name="Google Shape;208;p21"/>
          <p:cNvCxnSpPr/>
          <p:nvPr/>
        </p:nvCxnSpPr>
        <p:spPr>
          <a:xfrm flipH="1">
            <a:off x="4606237" y="3310826"/>
            <a:ext cx="9300" cy="1384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9" name="Google Shape;209;p21"/>
          <p:cNvCxnSpPr/>
          <p:nvPr/>
        </p:nvCxnSpPr>
        <p:spPr>
          <a:xfrm>
            <a:off x="3448765" y="3706655"/>
            <a:ext cx="1473900" cy="6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0" name="Google Shape;210;p21"/>
          <p:cNvCxnSpPr/>
          <p:nvPr/>
        </p:nvCxnSpPr>
        <p:spPr>
          <a:xfrm>
            <a:off x="3448765" y="4385982"/>
            <a:ext cx="1473900" cy="6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11" name="Google Shape;211;p21"/>
          <p:cNvSpPr/>
          <p:nvPr/>
        </p:nvSpPr>
        <p:spPr>
          <a:xfrm>
            <a:off x="3717674" y="3562203"/>
            <a:ext cx="291000" cy="309300"/>
          </a:xfrm>
          <a:prstGeom prst="ellipse">
            <a:avLst/>
          </a:prstGeom>
          <a:solidFill>
            <a:srgbClr val="EA999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21"/>
          <p:cNvSpPr/>
          <p:nvPr/>
        </p:nvSpPr>
        <p:spPr>
          <a:xfrm>
            <a:off x="4459949" y="4241530"/>
            <a:ext cx="291000" cy="309300"/>
          </a:xfrm>
          <a:prstGeom prst="ellipse">
            <a:avLst/>
          </a:prstGeom>
          <a:solidFill>
            <a:srgbClr val="EA999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p21"/>
          <p:cNvSpPr/>
          <p:nvPr/>
        </p:nvSpPr>
        <p:spPr>
          <a:xfrm>
            <a:off x="4459949" y="3562203"/>
            <a:ext cx="291000" cy="3093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p21"/>
          <p:cNvSpPr/>
          <p:nvPr/>
        </p:nvSpPr>
        <p:spPr>
          <a:xfrm>
            <a:off x="3717674" y="4241530"/>
            <a:ext cx="291000" cy="3093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15" name="Google Shape;215;p21"/>
          <p:cNvCxnSpPr/>
          <p:nvPr/>
        </p:nvCxnSpPr>
        <p:spPr>
          <a:xfrm>
            <a:off x="3448765" y="4046318"/>
            <a:ext cx="1473900" cy="6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16" name="Google Shape;216;p21"/>
          <p:cNvCxnSpPr/>
          <p:nvPr/>
        </p:nvCxnSpPr>
        <p:spPr>
          <a:xfrm flipH="1">
            <a:off x="4229688" y="3310826"/>
            <a:ext cx="9300" cy="1384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217" name="Google Shape;217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40400" y="2829424"/>
            <a:ext cx="3403382" cy="2161676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21"/>
          <p:cNvSpPr/>
          <p:nvPr/>
        </p:nvSpPr>
        <p:spPr>
          <a:xfrm>
            <a:off x="5041387" y="3591205"/>
            <a:ext cx="178200" cy="1932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21"/>
          <p:cNvSpPr/>
          <p:nvPr/>
        </p:nvSpPr>
        <p:spPr>
          <a:xfrm>
            <a:off x="5041387" y="4270532"/>
            <a:ext cx="178200" cy="1932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21"/>
          <p:cNvSpPr/>
          <p:nvPr/>
        </p:nvSpPr>
        <p:spPr>
          <a:xfrm>
            <a:off x="4516286" y="4704417"/>
            <a:ext cx="178200" cy="1932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21"/>
          <p:cNvSpPr/>
          <p:nvPr/>
        </p:nvSpPr>
        <p:spPr>
          <a:xfrm>
            <a:off x="3779422" y="4704417"/>
            <a:ext cx="178200" cy="1932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22" name="Google Shape;222;p21"/>
          <p:cNvCxnSpPr/>
          <p:nvPr/>
        </p:nvCxnSpPr>
        <p:spPr>
          <a:xfrm>
            <a:off x="3914824" y="3320577"/>
            <a:ext cx="985800" cy="109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23" name="Google Shape;223;p21"/>
          <p:cNvCxnSpPr/>
          <p:nvPr/>
        </p:nvCxnSpPr>
        <p:spPr>
          <a:xfrm>
            <a:off x="3502449" y="3660241"/>
            <a:ext cx="985800" cy="109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24" name="Google Shape;224;p21"/>
          <p:cNvSpPr/>
          <p:nvPr/>
        </p:nvSpPr>
        <p:spPr>
          <a:xfrm>
            <a:off x="3391887" y="3166625"/>
            <a:ext cx="178200" cy="1932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25" name="Google Shape;225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10500" y="87175"/>
            <a:ext cx="2633277" cy="263327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6" name="Google Shape;226;p21"/>
          <p:cNvCxnSpPr/>
          <p:nvPr/>
        </p:nvCxnSpPr>
        <p:spPr>
          <a:xfrm flipH="1">
            <a:off x="1508737" y="3359825"/>
            <a:ext cx="8700" cy="1275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27" name="Google Shape;227;p21"/>
          <p:cNvCxnSpPr/>
          <p:nvPr/>
        </p:nvCxnSpPr>
        <p:spPr>
          <a:xfrm flipH="1">
            <a:off x="2205488" y="3359825"/>
            <a:ext cx="8700" cy="1275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28" name="Google Shape;228;p21"/>
          <p:cNvCxnSpPr/>
          <p:nvPr/>
        </p:nvCxnSpPr>
        <p:spPr>
          <a:xfrm>
            <a:off x="1118975" y="3724423"/>
            <a:ext cx="1383300" cy="6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29" name="Google Shape;229;p21"/>
          <p:cNvCxnSpPr/>
          <p:nvPr/>
        </p:nvCxnSpPr>
        <p:spPr>
          <a:xfrm>
            <a:off x="1118975" y="4350152"/>
            <a:ext cx="1383300" cy="6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30" name="Google Shape;230;p21"/>
          <p:cNvSpPr/>
          <p:nvPr/>
        </p:nvSpPr>
        <p:spPr>
          <a:xfrm>
            <a:off x="1371392" y="3591368"/>
            <a:ext cx="273000" cy="284700"/>
          </a:xfrm>
          <a:prstGeom prst="ellipse">
            <a:avLst/>
          </a:prstGeom>
          <a:solidFill>
            <a:srgbClr val="EA999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p21"/>
          <p:cNvSpPr/>
          <p:nvPr/>
        </p:nvSpPr>
        <p:spPr>
          <a:xfrm>
            <a:off x="2068143" y="4217097"/>
            <a:ext cx="273000" cy="284700"/>
          </a:xfrm>
          <a:prstGeom prst="ellipse">
            <a:avLst/>
          </a:prstGeom>
          <a:solidFill>
            <a:srgbClr val="EA999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p21"/>
          <p:cNvSpPr/>
          <p:nvPr/>
        </p:nvSpPr>
        <p:spPr>
          <a:xfrm>
            <a:off x="2068143" y="3591368"/>
            <a:ext cx="273000" cy="284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p21"/>
          <p:cNvSpPr/>
          <p:nvPr/>
        </p:nvSpPr>
        <p:spPr>
          <a:xfrm>
            <a:off x="1371392" y="4217097"/>
            <a:ext cx="273000" cy="284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34" name="Google Shape;234;p21"/>
          <p:cNvCxnSpPr/>
          <p:nvPr/>
        </p:nvCxnSpPr>
        <p:spPr>
          <a:xfrm>
            <a:off x="1118975" y="4037288"/>
            <a:ext cx="1383300" cy="6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35" name="Google Shape;235;p21"/>
          <p:cNvCxnSpPr/>
          <p:nvPr/>
        </p:nvCxnSpPr>
        <p:spPr>
          <a:xfrm flipH="1">
            <a:off x="1852033" y="3359825"/>
            <a:ext cx="8700" cy="1275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36" name="Google Shape;236;p21"/>
          <p:cNvSpPr/>
          <p:nvPr/>
        </p:nvSpPr>
        <p:spPr>
          <a:xfrm>
            <a:off x="2613920" y="3618082"/>
            <a:ext cx="167400" cy="1779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p21"/>
          <p:cNvSpPr/>
          <p:nvPr/>
        </p:nvSpPr>
        <p:spPr>
          <a:xfrm>
            <a:off x="2613920" y="4243811"/>
            <a:ext cx="167400" cy="1779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p21"/>
          <p:cNvSpPr/>
          <p:nvPr/>
        </p:nvSpPr>
        <p:spPr>
          <a:xfrm>
            <a:off x="2121024" y="4643463"/>
            <a:ext cx="167400" cy="1779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p21"/>
          <p:cNvSpPr/>
          <p:nvPr/>
        </p:nvSpPr>
        <p:spPr>
          <a:xfrm>
            <a:off x="1429353" y="4643463"/>
            <a:ext cx="167400" cy="1779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F99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