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2" r:id="rId4"/>
    <p:sldId id="264" r:id="rId5"/>
    <p:sldId id="267" r:id="rId6"/>
    <p:sldId id="263" r:id="rId7"/>
    <p:sldId id="268" r:id="rId8"/>
    <p:sldId id="269" r:id="rId9"/>
    <p:sldId id="265" r:id="rId10"/>
    <p:sldId id="270" r:id="rId11"/>
    <p:sldId id="27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965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13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4023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73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3836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45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444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428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1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4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846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03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01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77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70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EC877-7D8C-49F1-B414-A4BADDC59797}" type="datetimeFigureOut">
              <a:rPr lang="en-US" smtClean="0"/>
              <a:t>8/9/2022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2DF3AB1-FAB6-44CE-8300-9E656B8C19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2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6CC5833-0A9C-4765-4087-5A74911FEAC6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953985" y="2189619"/>
                <a:ext cx="6858000" cy="2478762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sz="4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Search for production of a Higgs boson and a single-top quark in the </a:t>
                </a:r>
                <a:r>
                  <a:rPr lang="en-US" sz="4500" i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tHq</a:t>
                </a:r>
                <a:r>
                  <a:rPr lang="en-US" sz="45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4500" i="1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sz="4500" b="0" i="1" dirty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4500" b="0" i="1" dirty="0" smtClean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sz="4500" i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r>
                  <a:rPr lang="en-US" sz="4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channel using ML</a:t>
                </a:r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6CC5833-0A9C-4765-4087-5A74911FEAC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953985" y="2189619"/>
                <a:ext cx="6858000" cy="2478762"/>
              </a:xfrm>
              <a:blipFill>
                <a:blip r:embed="rId2"/>
                <a:stretch>
                  <a:fillRect t="-9582" r="-711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ED3D6616-12CB-8D70-47B3-3EE95505D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69970" y="4787193"/>
            <a:ext cx="1426029" cy="47904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Arthur Alves</a:t>
            </a:r>
          </a:p>
        </p:txBody>
      </p:sp>
      <p:pic>
        <p:nvPicPr>
          <p:cNvPr id="5" name="Picture 4" descr="ATLAS Logo - CERN Document Server">
            <a:extLst>
              <a:ext uri="{FF2B5EF4-FFF2-40B4-BE49-F238E27FC236}">
                <a16:creationId xmlns:a16="http://schemas.microsoft.com/office/drawing/2014/main" id="{A8DA6EF7-4C56-5C13-AE97-78D212946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1918" y="5598775"/>
            <a:ext cx="2387157" cy="12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7C4741-AF39-B552-8EF7-DE6915575F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15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2ED87B8-445D-7DC3-290B-CA23CCD69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D18E7-F206-4C2F-406D-4A79C3F8C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Since we are talking about Machine Learning, the natural next step of projects like this is to increase the test accuracy (currently at around 55%)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the epochs, the hidden layers and/or hidden features, etc. It does come with a price: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AA198A-6DAF-1218-EB98-C4B87364E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  <p:pic>
        <p:nvPicPr>
          <p:cNvPr id="6" name="Picture 5" descr="ATLAS Logo - CERN Document Server">
            <a:extLst>
              <a:ext uri="{FF2B5EF4-FFF2-40B4-BE49-F238E27FC236}">
                <a16:creationId xmlns:a16="http://schemas.microsoft.com/office/drawing/2014/main" id="{E0B74A86-E5B5-5281-EA12-EDF170317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1918" y="5598775"/>
            <a:ext cx="2387157" cy="12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067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A5AFB369-4673-4727-A7CD-D86AFE0AE0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50709826-4D6B-4A97-8DB3-5DA1666262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7263F58-6EE6-45B3-9BF2-C0BD5D30A5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197CE03-EB81-4718-BEA1-C2D488961E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23">
              <a:extLst>
                <a:ext uri="{FF2B5EF4-FFF2-40B4-BE49-F238E27FC236}">
                  <a16:creationId xmlns:a16="http://schemas.microsoft.com/office/drawing/2014/main" id="{A3451629-72D6-4E33-A99A-40FAF7445D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Rectangle 25">
              <a:extLst>
                <a:ext uri="{FF2B5EF4-FFF2-40B4-BE49-F238E27FC236}">
                  <a16:creationId xmlns:a16="http://schemas.microsoft.com/office/drawing/2014/main" id="{E04F0FD4-BCD5-4435-A6B5-A2E69303B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DE110F09-1C81-4E73-B5E9-D857CD879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Rectangle 27">
              <a:extLst>
                <a:ext uri="{FF2B5EF4-FFF2-40B4-BE49-F238E27FC236}">
                  <a16:creationId xmlns:a16="http://schemas.microsoft.com/office/drawing/2014/main" id="{273A9C01-06BD-4E8E-8BBF-2E2A9ECF49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Rectangle 28">
              <a:extLst>
                <a:ext uri="{FF2B5EF4-FFF2-40B4-BE49-F238E27FC236}">
                  <a16:creationId xmlns:a16="http://schemas.microsoft.com/office/drawing/2014/main" id="{B206C9B2-27BE-4B6F-A4D0-485FBBEB58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9">
              <a:extLst>
                <a:ext uri="{FF2B5EF4-FFF2-40B4-BE49-F238E27FC236}">
                  <a16:creationId xmlns:a16="http://schemas.microsoft.com/office/drawing/2014/main" id="{2E7D673E-0C5C-4F2B-B46E-3E9286B9E8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F0F78B34-9B26-4CA9-B8F0-B9638730F9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Picture 4" descr="Yellow question mark">
            <a:extLst>
              <a:ext uri="{FF2B5EF4-FFF2-40B4-BE49-F238E27FC236}">
                <a16:creationId xmlns:a16="http://schemas.microsoft.com/office/drawing/2014/main" id="{218FCAA1-214E-6CBC-D482-A7F66BCFD2D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9091" t="94" b="14679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54" name="Isosceles Triangle 53">
            <a:extLst>
              <a:ext uri="{FF2B5EF4-FFF2-40B4-BE49-F238E27FC236}">
                <a16:creationId xmlns:a16="http://schemas.microsoft.com/office/drawing/2014/main" id="{7B1E8B16-F0E6-422E-A6A6-0422A7733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Parallelogram 55">
            <a:extLst>
              <a:ext uri="{FF2B5EF4-FFF2-40B4-BE49-F238E27FC236}">
                <a16:creationId xmlns:a16="http://schemas.microsoft.com/office/drawing/2014/main" id="{30CBBCD0-ED2A-4FC8-AB71-E3C2738F95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3800" y="0"/>
            <a:ext cx="7315200" cy="6858000"/>
          </a:xfrm>
          <a:prstGeom prst="parallelogram">
            <a:avLst>
              <a:gd name="adj" fmla="val 15925"/>
            </a:avLst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C7B311-D760-4C87-BE5E-921FFB4E8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1913202-1810-4FA2-987B-A7B98049CF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23">
            <a:extLst>
              <a:ext uri="{FF2B5EF4-FFF2-40B4-BE49-F238E27FC236}">
                <a16:creationId xmlns:a16="http://schemas.microsoft.com/office/drawing/2014/main" id="{95EFBC61-02DC-4AEA-AA2D-A9EABA4677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4" name="Rectangle 25">
            <a:extLst>
              <a:ext uri="{FF2B5EF4-FFF2-40B4-BE49-F238E27FC236}">
                <a16:creationId xmlns:a16="http://schemas.microsoft.com/office/drawing/2014/main" id="{5637DFC4-70BC-4CB4-85D2-651A7C6A56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6" name="Isosceles Triangle 65">
            <a:extLst>
              <a:ext uri="{FF2B5EF4-FFF2-40B4-BE49-F238E27FC236}">
                <a16:creationId xmlns:a16="http://schemas.microsoft.com/office/drawing/2014/main" id="{58F1E9F4-66ED-4E73-8C2E-51B11EA776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BC06FC-5329-7091-E62A-DE9D2F79E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450" y="1678665"/>
            <a:ext cx="4482553" cy="23691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</a:t>
            </a:r>
          </a:p>
        </p:txBody>
      </p:sp>
      <p:sp>
        <p:nvSpPr>
          <p:cNvPr id="68" name="Rectangle 27">
            <a:extLst>
              <a:ext uri="{FF2B5EF4-FFF2-40B4-BE49-F238E27FC236}">
                <a16:creationId xmlns:a16="http://schemas.microsoft.com/office/drawing/2014/main" id="{0795E7D3-D974-4307-92D4-E3ECEFDF3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0" name="Rectangle 28">
            <a:extLst>
              <a:ext uri="{FF2B5EF4-FFF2-40B4-BE49-F238E27FC236}">
                <a16:creationId xmlns:a16="http://schemas.microsoft.com/office/drawing/2014/main" id="{90443617-0A78-4C2C-9996-D143BCDB90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2" name="Rectangle 29">
            <a:extLst>
              <a:ext uri="{FF2B5EF4-FFF2-40B4-BE49-F238E27FC236}">
                <a16:creationId xmlns:a16="http://schemas.microsoft.com/office/drawing/2014/main" id="{ACFC544A-BD13-4C3C-8C9E-C35DEE8A4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729A9DD4-BE93-4516-8B95-26B91B44B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1512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BC55264A-61ED-2F17-D207-801DF6E6D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445" y="816638"/>
            <a:ext cx="3367359" cy="5224724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4FAAB-8B96-BCC6-ADA3-DBDE1D231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5" y="816638"/>
            <a:ext cx="4619706" cy="5224724"/>
          </a:xfrm>
        </p:spPr>
        <p:txBody>
          <a:bodyPr anchor="ctr"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Arthur Alves, rising senior at the University of Massachusetts, Amherst</a:t>
            </a:r>
          </a:p>
          <a:p>
            <a:pPr algn="just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summer student, coming with University of Michigan.</a:t>
            </a:r>
          </a:p>
          <a:p>
            <a:pPr marL="0" indent="0" algn="just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at ATLAS under Dr.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Nello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Bruscino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(La Sapienza, INFN) </a:t>
            </a:r>
          </a:p>
        </p:txBody>
      </p:sp>
      <p:pic>
        <p:nvPicPr>
          <p:cNvPr id="32" name="Picture 4" descr="ATLAS Logo - CERN Document Server">
            <a:extLst>
              <a:ext uri="{FF2B5EF4-FFF2-40B4-BE49-F238E27FC236}">
                <a16:creationId xmlns:a16="http://schemas.microsoft.com/office/drawing/2014/main" id="{4CA83D05-50E1-6FA5-F637-D3A6DEC02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76200"/>
            <a:ext cx="3095625" cy="16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69209-9721-0608-0645-FEDC950567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08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74BA56-D2A6-C008-770A-6F7A5315A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Project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FBB0F4-1D97-085B-38EE-CDD2BDF569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78918" y="1109145"/>
                <a:ext cx="6341016" cy="4603900"/>
              </a:xfrm>
            </p:spPr>
            <p:txBody>
              <a:bodyPr anchor="ctr">
                <a:normAutofit/>
              </a:bodyPr>
              <a:lstStyle/>
              <a:p>
                <a:pPr algn="just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Overall goal: better understand the Yukawa Coupling of the Higgs boson to a single top quark.</a:t>
                </a:r>
              </a:p>
              <a:p>
                <a:pPr lvl="1" algn="just"/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What is its actual sign? Positive or negative? Only the magnitude squared is understood.</a:t>
                </a:r>
              </a:p>
              <a:p>
                <a:pPr algn="just"/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My assigned role: use Machine Learning techniques to discriminate the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𝑡𝐻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signal from the background</a:t>
                </a:r>
              </a:p>
              <a:p>
                <a:pPr lvl="1" algn="just"/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Create a Graph Convolutional Network</a:t>
                </a:r>
              </a:p>
              <a:p>
                <a:pPr lvl="1" algn="just"/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 the Deep Graph Library (DGL) as a tool</a:t>
                </a:r>
              </a:p>
              <a:p>
                <a:pPr lvl="1" algn="just"/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 the accuracy in the tests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3FBB0F4-1D97-085B-38EE-CDD2BDF569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78918" y="1109145"/>
                <a:ext cx="6341016" cy="4603900"/>
              </a:xfrm>
              <a:blipFill>
                <a:blip r:embed="rId2"/>
                <a:stretch>
                  <a:fillRect l="-481" r="-9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ATLAS Logo - CERN Document Server">
            <a:extLst>
              <a:ext uri="{FF2B5EF4-FFF2-40B4-BE49-F238E27FC236}">
                <a16:creationId xmlns:a16="http://schemas.microsoft.com/office/drawing/2014/main" id="{96BA7C43-19DB-8BE3-F88C-E289D0B4A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76200"/>
            <a:ext cx="3095625" cy="16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6D54AC-0897-DC75-693F-FFEA94005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C5D0AD-835B-9D08-FA5B-F02FD05753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0073" y="5934972"/>
            <a:ext cx="2719052" cy="701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97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439FB-EA17-DA57-027C-DA838F297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587" y="609600"/>
            <a:ext cx="3183556" cy="13208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bit of theory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4EB7C5-CAC1-8490-1FAD-36D4E89A9A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700587" y="1930400"/>
                <a:ext cx="4986338" cy="3880773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Production of a single top:</a:t>
                </a: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𝑡𝑊𝐻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(top associated with W boson)</a:t>
                </a: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(negligible cross section)</a:t>
                </a:r>
              </a:p>
              <a:p>
                <a:pPr lvl="1" algn="just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𝑡𝐻𝑞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channel (top associated with Higgs)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analyzed the </a:t>
                </a:r>
                <a14:m>
                  <m:oMath xmlns:m="http://schemas.openxmlformats.org/officeDocument/2006/math">
                    <m:r>
                      <a:rPr lang="en-US" i="1" dirty="0" err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𝑡𝐻𝑞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acc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decay mode, when the Higgs decays in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pair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Very large background, in which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decays creates the biggest obstacles due to similar final signatures as the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decay.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Machine Learning is needed</a:t>
                </a:r>
              </a:p>
              <a:p>
                <a:pPr algn="just"/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94EB7C5-CAC1-8490-1FAD-36D4E89A9A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700587" y="1930400"/>
                <a:ext cx="4986338" cy="3880773"/>
              </a:xfrm>
              <a:blipFill>
                <a:blip r:embed="rId2"/>
                <a:stretch>
                  <a:fillRect l="-244" t="-943" r="-11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A84644B-2148-D90B-B231-D05A572FF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7518"/>
          <a:stretch/>
        </p:blipFill>
        <p:spPr>
          <a:xfrm>
            <a:off x="675990" y="2255149"/>
            <a:ext cx="3638836" cy="2842735"/>
          </a:xfrm>
          <a:prstGeom prst="rect">
            <a:avLst/>
          </a:prstGeom>
        </p:spPr>
      </p:pic>
      <p:pic>
        <p:nvPicPr>
          <p:cNvPr id="5" name="Picture 4" descr="ATLAS Logo - CERN Document Server">
            <a:extLst>
              <a:ext uri="{FF2B5EF4-FFF2-40B4-BE49-F238E27FC236}">
                <a16:creationId xmlns:a16="http://schemas.microsoft.com/office/drawing/2014/main" id="{AA2BAE23-0AD3-DA6F-7FA2-B1A5BF404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76200"/>
            <a:ext cx="3095625" cy="16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10A3B7-9A84-A331-68A3-4901873B79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33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C0E8B6C-0593-3F35-573B-85C24015A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816638"/>
            <a:ext cx="3367359" cy="5224724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and Requirements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8B8AE6-C1B0-F3EB-E003-1BFF08636B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41804" y="816638"/>
                <a:ext cx="5518015" cy="5224724"/>
              </a:xfrm>
            </p:spPr>
            <p:txBody>
              <a:bodyPr anchor="ctr">
                <a:normAutofit/>
              </a:bodyPr>
              <a:lstStyle/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Data from MC simulations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𝑝𝑝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collision at LHC at 13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TeV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Requirements:</a:t>
                </a:r>
              </a:p>
              <a:p>
                <a:pPr lvl="1"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Only one light lepton (electron or muon signal)</a:t>
                </a:r>
              </a:p>
              <a:p>
                <a:pPr lvl="1"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least 3 b-tagged jets</a:t>
                </a:r>
              </a:p>
              <a:p>
                <a:pPr lvl="1"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more than 5 b-jets</a:t>
                </a:r>
              </a:p>
              <a:p>
                <a:pPr lvl="1"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“Missing” total energy due to the production of undetected neutrinos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Due to these requirements, there are several different allowed configurations in an event that , these are the so-called variables</a:t>
                </a:r>
              </a:p>
              <a:p>
                <a:pPr algn="just"/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Currently working with 26 different configurations, a.k.a. variables. Machine Learning is needed!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8B8AE6-C1B0-F3EB-E003-1BFF08636B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41804" y="816638"/>
                <a:ext cx="5518015" cy="5224724"/>
              </a:xfrm>
              <a:blipFill>
                <a:blip r:embed="rId2"/>
                <a:stretch>
                  <a:fillRect l="-331" r="-8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ATLAS Logo - CERN Document Server">
            <a:extLst>
              <a:ext uri="{FF2B5EF4-FFF2-40B4-BE49-F238E27FC236}">
                <a16:creationId xmlns:a16="http://schemas.microsoft.com/office/drawing/2014/main" id="{258E1D9F-D638-6CCE-CB1E-B5793758F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76200"/>
            <a:ext cx="3095625" cy="16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6467A14-AE60-2B8F-B5E2-8E8B3432D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03AE127-802C-459A-A612-DB85B67F0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D9535A-AECC-3C4D-38B2-76E2CB19A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950" y="1179151"/>
            <a:ext cx="3300646" cy="4463889"/>
          </a:xfrm>
        </p:spPr>
        <p:txBody>
          <a:bodyPr anchor="ctr">
            <a:norm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Machine Learning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GNN</a:t>
            </a:r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9323D83D-50D6-4040-A58B-FCEA340F88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A1FE6BB-DFB2-4080-9B5E-076EF5DDE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6670" y="1442595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C8FC35-1460-B58F-5E52-B5E988019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918" y="1109145"/>
            <a:ext cx="6341016" cy="4603900"/>
          </a:xfrm>
        </p:spPr>
        <p:txBody>
          <a:bodyPr anchor="ctr"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GNN are a powerful tool, e.g.,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 creation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link prediction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 Neural Networks were chosen due to its useful role of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 classification </a:t>
            </a:r>
          </a:p>
          <a:p>
            <a:pPr lvl="1" algn="just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Graphs cannot be represented by a normal coordinate system (not in a Euclidean space)</a:t>
            </a:r>
          </a:p>
          <a:p>
            <a:pPr lvl="1" algn="just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Consist of nodes (where the information is held) and edges (describes the relations between nodes). Nodes and edges can have as many features as necessary.</a:t>
            </a:r>
          </a:p>
          <a:p>
            <a:pPr lvl="1" algn="just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a GCN nodes are influenced by neighboring nodes through edges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Abstract? What should be treated as a node or an edges in this context in Physics?</a:t>
            </a: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F10FD715-4DCE-4779-B634-EC78315EA2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11364139" y="0"/>
            <a:ext cx="842596" cy="4616289"/>
          </a:xfrm>
          <a:prstGeom prst="triangle">
            <a:avLst>
              <a:gd name="adj" fmla="val 10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ATLAS Logo - CERN Document Server">
            <a:extLst>
              <a:ext uri="{FF2B5EF4-FFF2-40B4-BE49-F238E27FC236}">
                <a16:creationId xmlns:a16="http://schemas.microsoft.com/office/drawing/2014/main" id="{A3EFA039-AE27-09C8-9859-5F8B03728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5" y="76200"/>
            <a:ext cx="3095625" cy="163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53617-EC97-F5A5-7F5A-E466277C7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4ECE4E-0FD8-DE34-A1FD-D4A5422EEEF3}"/>
              </a:ext>
            </a:extLst>
          </p:cNvPr>
          <p:cNvSpPr txBox="1"/>
          <p:nvPr/>
        </p:nvSpPr>
        <p:spPr>
          <a:xfrm>
            <a:off x="6365307" y="6627168"/>
            <a:ext cx="5826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https://towardsdatascience.com/an-introduction-to-graph-neural-network-gnn-for-analysing-structured-data-afce79f4cfdc</a:t>
            </a:r>
          </a:p>
        </p:txBody>
      </p:sp>
    </p:spTree>
    <p:extLst>
      <p:ext uri="{BB962C8B-B14F-4D97-AF65-F5344CB8AC3E}">
        <p14:creationId xmlns:p14="http://schemas.microsoft.com/office/powerpoint/2010/main" val="1899675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07A384-9D5C-1933-3AB1-A03CF158E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48139"/>
            <a:ext cx="8596668" cy="75266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Nodes and Edges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4F726-3C4B-7678-0CCE-05BE4C02B0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Due to the requirements previously mentioned, we decided to create the following nodes classes: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Leptons,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B-jets,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 B-jets,</a:t>
            </a:r>
          </a:p>
          <a:p>
            <a:pPr lvl="1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Forward jets.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node features: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eta, phi, 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edges features consist of the distances between the nodes, calculated from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TLorentz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vector of every node in all events.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A8C4CA-3EF1-3B48-9E94-5DD17DFFA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  <p:pic>
        <p:nvPicPr>
          <p:cNvPr id="6" name="Picture 5" descr="ATLAS Logo - CERN Document Server">
            <a:extLst>
              <a:ext uri="{FF2B5EF4-FFF2-40B4-BE49-F238E27FC236}">
                <a16:creationId xmlns:a16="http://schemas.microsoft.com/office/drawing/2014/main" id="{DD75B605-3D9B-B3EE-D2F5-56BA6C770F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1918" y="5598775"/>
            <a:ext cx="2387157" cy="12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79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C113F-CCE8-19FB-9523-85020D5EB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Graph Example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9756D04-C90D-D4A6-161B-9D966EE62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167" y="2160589"/>
            <a:ext cx="3720916" cy="3560733"/>
          </a:xfrm>
        </p:spPr>
        <p:txBody>
          <a:bodyPr>
            <a:normAutofit/>
          </a:bodyPr>
          <a:lstStyle/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Graph of the first event</a:t>
            </a: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Edges:</a:t>
            </a:r>
          </a:p>
          <a:p>
            <a:pPr lvl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Distance and both directions</a:t>
            </a:r>
          </a:p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Nodes:</a:t>
            </a:r>
          </a:p>
          <a:p>
            <a:pPr lvl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0 : lepton</a:t>
            </a:r>
          </a:p>
          <a:p>
            <a:pPr lvl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1, 2, 3: b-jets</a:t>
            </a:r>
          </a:p>
          <a:p>
            <a:pPr lvl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4: non b-jet</a:t>
            </a:r>
          </a:p>
          <a:p>
            <a:pPr lvl="1"/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5: forward jet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0BAAB-8BA1-1F3D-1D1D-BF7B753CA2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4" r="1205" b="-533"/>
          <a:stretch/>
        </p:blipFill>
        <p:spPr>
          <a:xfrm>
            <a:off x="4777860" y="1697216"/>
            <a:ext cx="4602747" cy="34635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B21C82-A371-230D-5746-E0249267D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  <p:pic>
        <p:nvPicPr>
          <p:cNvPr id="9" name="Picture 8" descr="ATLAS Logo - CERN Document Server">
            <a:extLst>
              <a:ext uri="{FF2B5EF4-FFF2-40B4-BE49-F238E27FC236}">
                <a16:creationId xmlns:a16="http://schemas.microsoft.com/office/drawing/2014/main" id="{1AB8DCF8-1D8E-D74E-A5B8-AFE3EAA94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1918" y="5598775"/>
            <a:ext cx="2387157" cy="12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094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4133B-69DC-E6E8-879F-58C9327A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19175"/>
            <a:ext cx="8596668" cy="1320800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 this summer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36E93-9F13-8037-ABA8-4BEB891BA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My work this summer consisted of:</a:t>
            </a:r>
          </a:p>
          <a:p>
            <a:pPr lvl="1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the best way to turn our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RDataFrame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into something that can be a DGL input.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Solution: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RDataFrame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Numpy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 Pandas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DataFrame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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Pytorch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lvl="1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Write scripts that generate appropriate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TLorentz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vectors in the right format</a:t>
            </a:r>
          </a:p>
          <a:p>
            <a:pPr lvl="1"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Write scripts that create the graphs</a:t>
            </a:r>
          </a:p>
          <a:p>
            <a:pPr lvl="1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Create several graphs and load them in a dataset, split them in batches for better processing</a:t>
            </a:r>
          </a:p>
          <a:p>
            <a:pPr lvl="1"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Loop over necessary amount of events</a:t>
            </a:r>
          </a:p>
          <a:p>
            <a:pPr lvl="1" algn="just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Train the Neural Network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Summary: Write a lot of code and debug it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4" name="Picture 3" descr="ATLAS Logo - CERN Document Server">
            <a:extLst>
              <a:ext uri="{FF2B5EF4-FFF2-40B4-BE49-F238E27FC236}">
                <a16:creationId xmlns:a16="http://schemas.microsoft.com/office/drawing/2014/main" id="{2AD2633C-6DDE-08BD-B8A8-A1EA9EEA7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41918" y="5598775"/>
            <a:ext cx="2387157" cy="12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65AE3F-0F19-3356-E492-4CD5C6D746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" y="5797204"/>
            <a:ext cx="1883827" cy="106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0886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671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Times New Roman</vt:lpstr>
      <vt:lpstr>Trebuchet MS</vt:lpstr>
      <vt:lpstr>Wingdings 3</vt:lpstr>
      <vt:lpstr>Facet</vt:lpstr>
      <vt:lpstr>Search for production of a Higgs boson and a single-top quark in the tHq(bb ̅) channel using ML</vt:lpstr>
      <vt:lpstr>Introductions</vt:lpstr>
      <vt:lpstr>Overall Project</vt:lpstr>
      <vt:lpstr>A bit of theory</vt:lpstr>
      <vt:lpstr>Data and Requirements</vt:lpstr>
      <vt:lpstr>Machine Learning &amp; GNN</vt:lpstr>
      <vt:lpstr>Nodes and Edges</vt:lpstr>
      <vt:lpstr>Graph Example</vt:lpstr>
      <vt:lpstr>My work this summer</vt:lpstr>
      <vt:lpstr>Next Steps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production of a Higgs boson and a single-top quark in the tHq(bb) channel using ML</dc:title>
  <dc:creator>Arthur Monteiro</dc:creator>
  <cp:lastModifiedBy>Arthur Monteiro</cp:lastModifiedBy>
  <cp:revision>2</cp:revision>
  <dcterms:created xsi:type="dcterms:W3CDTF">2022-08-10T12:18:11Z</dcterms:created>
  <dcterms:modified xsi:type="dcterms:W3CDTF">2022-08-11T12:16:41Z</dcterms:modified>
</cp:coreProperties>
</file>