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60" r:id="rId3"/>
    <p:sldId id="264" r:id="rId4"/>
    <p:sldId id="265" r:id="rId5"/>
    <p:sldId id="272" r:id="rId6"/>
    <p:sldId id="274" r:id="rId7"/>
    <p:sldId id="267" r:id="rId8"/>
    <p:sldId id="269" r:id="rId9"/>
    <p:sldId id="273" r:id="rId10"/>
    <p:sldId id="270" r:id="rId11"/>
    <p:sldId id="262" r:id="rId12"/>
    <p:sldId id="263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82" d="100"/>
          <a:sy n="82" d="100"/>
        </p:scale>
        <p:origin x="720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11 August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Optimization problems in the development of a blimp for FCC-</a:t>
            </a:r>
            <a:r>
              <a:rPr lang="en-US" dirty="0" err="1"/>
              <a:t>hh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Vedant Rautela</a:t>
            </a:r>
          </a:p>
          <a:p>
            <a:pPr algn="l"/>
            <a:r>
              <a:rPr lang="en-US" sz="1800" dirty="0"/>
              <a:t>08/11/2022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1C661BD-80A6-2D32-96CF-E8019064D0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6272729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Arbitrary magnetic disturbances require blimp propellers to create thrusts with six degrees of freedom (x, y, z, roll, pitch, yaw)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Determination of propeller placement can be framed as an optimization problem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Specify a list of desired forces and torques 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Objective function computes how “far” the possible forces are from the desired forces</a:t>
                </a:r>
              </a:p>
              <a:p>
                <a:pPr marL="990900" lvl="2" indent="-342900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𝑶</m:t>
                    </m:r>
                    <m:d>
                      <m:d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𝒅𝒆𝒔</m:t>
                            </m:r>
                          </m:sub>
                        </m:sSub>
                      </m:sub>
                      <m:sup/>
                      <m:e>
                        <m:sSup>
                          <m:sSup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𝒅𝒆𝒔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</m:d>
                          </m:e>
                          <m:sup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sSup>
                          <m:sSup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</m:d>
                          </m:e>
                          <m:sup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nary>
                  </m:oMath>
                </a14:m>
                <a:endParaRPr lang="en-US" dirty="0"/>
              </a:p>
              <a:p>
                <a:pPr marL="990900" lvl="2" indent="-342900"/>
                <a:endParaRPr lang="en-US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1C661BD-80A6-2D32-96CF-E8019064D0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6272729" cy="4608512"/>
              </a:xfrm>
              <a:blipFill>
                <a:blip r:embed="rId2"/>
                <a:stretch>
                  <a:fillRect l="-2430" t="-2646" r="-3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925CFC6-704E-2201-F50A-3D5001788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Propeller Placement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F7B24-FF68-7615-C882-9D39380B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57948-463C-A662-65EE-F23614FAF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076AF-586E-A38F-7D0E-79B0ED761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67B585A-F00F-E5E9-4AFF-A3D6737EF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372" y="1592263"/>
            <a:ext cx="3882543" cy="19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hart&#10;&#10;Description automatically generated with low confidence">
            <a:extLst>
              <a:ext uri="{FF2B5EF4-FFF2-40B4-BE49-F238E27FC236}">
                <a16:creationId xmlns:a16="http://schemas.microsoft.com/office/drawing/2014/main" id="{6BDA58AA-2BFA-B28F-D57C-CF1E5AF814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680" t="12840" r="26980" b="13920"/>
          <a:stretch/>
        </p:blipFill>
        <p:spPr>
          <a:xfrm>
            <a:off x="8056435" y="3558978"/>
            <a:ext cx="3051111" cy="267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97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6AA482-E8CB-8490-2F59-887C174C3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Camera placement optimization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Add support for other kinds of obstacles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Use camera optimization software to set up cameras in a lab to test out blimp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Improve efficiency of the camera optimization software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Other camera placement related problems (i.e. # of cameras needed to monitor entire volume)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Propeller placement optimization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Add more practical constraints to the optimization problem such as size and orientability of propellers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Test propeller placements on blimp to see how they counteract arbitrary disturbances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Evaluate solutions produced by the propeller placement optimizer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Experiment with different objective functions to see how the optimal solutions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Creation of real-time streaming software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ABDC42-330B-123F-E48E-D9F5C8B09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26940"/>
            <a:ext cx="11376025" cy="1065742"/>
          </a:xfrm>
        </p:spPr>
        <p:txBody>
          <a:bodyPr/>
          <a:lstStyle/>
          <a:p>
            <a:r>
              <a:rPr lang="en-US" dirty="0"/>
              <a:t>Remaining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3F3E-E7EA-BACE-82E4-96A83F680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B4CCB-0702-00FC-43C4-32648CDAA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Vedant Rautela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2099E-A253-6FF8-42BF-C3F09136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664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oup of people posing for a photo in front of a large colorful ceiling&#10;&#10;Description automatically generated with low confidence">
            <a:extLst>
              <a:ext uri="{FF2B5EF4-FFF2-40B4-BE49-F238E27FC236}">
                <a16:creationId xmlns:a16="http://schemas.microsoft.com/office/drawing/2014/main" id="{6E6F3E94-082D-7ECF-B249-E71EE49455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4875" y="2976143"/>
            <a:ext cx="2338348" cy="311779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3F3E-E7EA-BACE-82E4-96A83F680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B4CCB-0702-00FC-43C4-32648CDAA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Vedant Rautela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2099E-A253-6FF8-42BF-C3F09136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 descr="A picture containing indoor, person, person, wall&#10;&#10;Description automatically generated">
            <a:extLst>
              <a:ext uri="{FF2B5EF4-FFF2-40B4-BE49-F238E27FC236}">
                <a16:creationId xmlns:a16="http://schemas.microsoft.com/office/drawing/2014/main" id="{713D2050-A478-4089-73F7-1CDC382E9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9624" y="2973371"/>
            <a:ext cx="2338348" cy="3120570"/>
          </a:xfrm>
          <a:prstGeom prst="rect">
            <a:avLst/>
          </a:prstGeom>
        </p:spPr>
      </p:pic>
      <p:pic>
        <p:nvPicPr>
          <p:cNvPr id="12" name="Picture 11" descr="A group of people lying in the grass&#10;&#10;Description automatically generated with medium confidence">
            <a:extLst>
              <a:ext uri="{FF2B5EF4-FFF2-40B4-BE49-F238E27FC236}">
                <a16:creationId xmlns:a16="http://schemas.microsoft.com/office/drawing/2014/main" id="{74CEE170-706F-2E97-3807-19610CDBBA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306056" y="3372201"/>
            <a:ext cx="3110558" cy="2332919"/>
          </a:xfrm>
          <a:prstGeom prst="rect">
            <a:avLst/>
          </a:prstGeom>
        </p:spPr>
      </p:pic>
      <p:pic>
        <p:nvPicPr>
          <p:cNvPr id="14" name="Picture 13" descr="A group of people eating at a table&#10;&#10;Description automatically generated with medium confidence">
            <a:extLst>
              <a:ext uri="{FF2B5EF4-FFF2-40B4-BE49-F238E27FC236}">
                <a16:creationId xmlns:a16="http://schemas.microsoft.com/office/drawing/2014/main" id="{BBDFEAEB-D199-7153-9423-7A3A09E361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9141" y="2985413"/>
            <a:ext cx="4144703" cy="3108528"/>
          </a:xfrm>
          <a:prstGeom prst="rect">
            <a:avLst/>
          </a:prstGeom>
        </p:spPr>
      </p:pic>
      <p:pic>
        <p:nvPicPr>
          <p:cNvPr id="16" name="Picture 15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674254C2-F5D9-8475-F120-0FC076B97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2544" y="163826"/>
            <a:ext cx="2017787" cy="2690382"/>
          </a:xfrm>
          <a:prstGeom prst="rect">
            <a:avLst/>
          </a:prstGeom>
        </p:spPr>
      </p:pic>
      <p:pic>
        <p:nvPicPr>
          <p:cNvPr id="18" name="Picture 1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A8ADE30-F763-DF16-3A2B-7261C71D8B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8742" y="158773"/>
            <a:ext cx="3557511" cy="2668133"/>
          </a:xfrm>
          <a:prstGeom prst="rect">
            <a:avLst/>
          </a:prstGeom>
        </p:spPr>
      </p:pic>
      <p:pic>
        <p:nvPicPr>
          <p:cNvPr id="24" name="Picture 23" descr="A group of people posing for a photo in front of a forest&#10;&#10;Description automatically generated with medium confidence">
            <a:extLst>
              <a:ext uri="{FF2B5EF4-FFF2-40B4-BE49-F238E27FC236}">
                <a16:creationId xmlns:a16="http://schemas.microsoft.com/office/drawing/2014/main" id="{A419585F-DA5E-D692-D366-709BD9E733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2706" y="140839"/>
            <a:ext cx="3605332" cy="2704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0E80ED-5A4D-7384-13DC-CF9864D587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108" y="140839"/>
            <a:ext cx="1502128" cy="266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302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270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ABDC42-330B-123F-E48E-D9F5C8B09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Experiment/Goals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6AA482-E8CB-8490-2F59-887C174C3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57222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EP-DT Department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900" dirty="0"/>
              <a:t>Experimental Physics - Detector Technologies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900" dirty="0"/>
              <a:t>Development, construction and operation of particle detectors</a:t>
            </a:r>
          </a:p>
          <a:p>
            <a:pPr marL="990900" lvl="2" indent="-342900"/>
            <a:r>
              <a:rPr lang="en-US" sz="1900" dirty="0"/>
              <a:t>Optics, instrumentation and controls, gas + cooling systems, </a:t>
            </a:r>
            <a:r>
              <a:rPr lang="en-US" sz="1900" dirty="0" err="1"/>
              <a:t>etc</a:t>
            </a:r>
            <a:endParaRPr lang="en-US" sz="1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Supervisor: Lorenzo </a:t>
            </a:r>
            <a:r>
              <a:rPr lang="en-US" sz="1900" dirty="0" err="1"/>
              <a:t>Teofili</a:t>
            </a:r>
            <a:endParaRPr lang="en-US" sz="19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900" dirty="0"/>
              <a:t>Robotics and interfaces between robots and detectors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900" dirty="0"/>
              <a:t>HANDS-ON: surveys and operates on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Goal: automation of future particle colliders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5E049B9-7BC2-3F1F-3661-06A5C2459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1805" y="219341"/>
            <a:ext cx="5666995" cy="137424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3F3E-E7EA-BACE-82E4-96A83F6803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B4CCB-0702-00FC-43C4-32648CDAA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Vedant Rautela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2099E-A253-6FF8-42BF-C3F09136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67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ABDC42-330B-123F-E48E-D9F5C8B09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Project Description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6AA482-E8CB-8490-2F59-887C174C3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57222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Design/create a monitoring blimp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Traverse detector cavern and map radiation + magnetic field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Visually inspect detectors &amp; locate detector components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Inspect areas in case of alarm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Motivation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Perform environmental inspection without endangering personnel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Faster inspection of failures in case of alarm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Why is this difficult?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Strong magnetic fields!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Need to locate blimp precisely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3F3E-E7EA-BACE-82E4-96A83F6803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B4CCB-0702-00FC-43C4-32648CDAA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Vedant Rautela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2099E-A253-6FF8-42BF-C3F09136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4E13385-71DB-C790-2A9E-AED9707CD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405" y="1592264"/>
            <a:ext cx="3063768" cy="385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549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ABDC42-330B-123F-E48E-D9F5C8B09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Project Goals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6AA482-E8CB-8490-2F59-887C174C3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733642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Motion capture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Where is the blimp? How is it oriented?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Write code to determine optimal placement of cameras in a volume </a:t>
            </a:r>
            <a:endParaRPr lang="en-US" sz="1500" dirty="0"/>
          </a:p>
          <a:p>
            <a:pPr marL="990900" lvl="2" indent="-342900"/>
            <a:r>
              <a:rPr lang="en-US" sz="1500" dirty="0"/>
              <a:t>Obstacles may be present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Real-time streaming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Use </a:t>
            </a:r>
            <a:r>
              <a:rPr lang="en-US" sz="1600" dirty="0" err="1"/>
              <a:t>PhaseSpace</a:t>
            </a:r>
            <a:r>
              <a:rPr lang="en-US" sz="1600" dirty="0"/>
              <a:t> API to send position measurements to control system</a:t>
            </a:r>
          </a:p>
          <a:p>
            <a:pPr marL="990900" lvl="2" indent="-342900"/>
            <a:r>
              <a:rPr lang="en-US" sz="1500" dirty="0"/>
              <a:t>Allow a controller to track blimp in real-time and make corrections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Propeller placement optimization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Blimp needs to counteract arbitrary magnetic disturbances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Determine optimal placement/orientation of propellers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3F3E-E7EA-BACE-82E4-96A83F6803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B4CCB-0702-00FC-43C4-32648CDAA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Vedant Rautela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2099E-A253-6FF8-42BF-C3F09136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D966EA-A097-B887-79FD-212E68546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43" y="985773"/>
            <a:ext cx="3815669" cy="275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9E01796-B0DE-A618-7A81-F95704C4A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131" y="4152571"/>
            <a:ext cx="3815669" cy="187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594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ABDC42-330B-123F-E48E-D9F5C8B09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Motion Capture Problem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6AA482-E8CB-8490-2F59-887C174C3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7336421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Can be framed as a visibility optimization problem</a:t>
            </a:r>
            <a:endParaRPr lang="en-US" sz="1500" dirty="0"/>
          </a:p>
          <a:p>
            <a:pPr marL="666750" lvl="1" indent="-342900"/>
            <a:r>
              <a:rPr lang="en-US" sz="1500" dirty="0"/>
              <a:t>Objective is to locate LED markers in the volume using N cameras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500" i="1" dirty="0"/>
              <a:t>Variables</a:t>
            </a:r>
          </a:p>
          <a:p>
            <a:pPr marL="990900" lvl="2" indent="-342900"/>
            <a:r>
              <a:rPr lang="en-US" sz="1400" dirty="0"/>
              <a:t>Positions (cartesian coordinates) of cameras</a:t>
            </a:r>
          </a:p>
          <a:p>
            <a:pPr marL="990900" lvl="2" indent="-342900"/>
            <a:r>
              <a:rPr lang="en-US" sz="1400" dirty="0"/>
              <a:t>Orientations (spherical angles) of cameras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500" i="1" dirty="0"/>
              <a:t>Constraints</a:t>
            </a:r>
          </a:p>
          <a:p>
            <a:pPr marL="990900" lvl="2" indent="-342900"/>
            <a:r>
              <a:rPr lang="en-US" sz="1400" dirty="0"/>
              <a:t>Cameras need to lie inside the volume</a:t>
            </a:r>
          </a:p>
          <a:p>
            <a:pPr marL="666750" lvl="1" indent="-342900"/>
            <a:r>
              <a:rPr lang="en-US" sz="1500" i="1" dirty="0"/>
              <a:t>Obstacles</a:t>
            </a:r>
            <a:endParaRPr lang="en-US" sz="1400" dirty="0"/>
          </a:p>
          <a:p>
            <a:pPr marL="990900" lvl="2" indent="-342900"/>
            <a:r>
              <a:rPr lang="en-US" sz="1400" dirty="0"/>
              <a:t>When seeing if a point is visible from a camera, check if the line segment intersects the obstacle</a:t>
            </a:r>
          </a:p>
          <a:p>
            <a:pPr marL="1314900" lvl="3" indent="-342900"/>
            <a:r>
              <a:rPr lang="en-US" sz="1300" dirty="0"/>
              <a:t>Logic can be incorporated into any objective function</a:t>
            </a:r>
          </a:p>
          <a:p>
            <a:endParaRPr lang="en-US" sz="16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3F3E-E7EA-BACE-82E4-96A83F6803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B4CCB-0702-00FC-43C4-32648CDAA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Vedant Rautela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2099E-A253-6FF8-42BF-C3F09136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8" name="Picture 7" descr="Chart, surface chart&#10;&#10;Description automatically generated">
            <a:extLst>
              <a:ext uri="{FF2B5EF4-FFF2-40B4-BE49-F238E27FC236}">
                <a16:creationId xmlns:a16="http://schemas.microsoft.com/office/drawing/2014/main" id="{1300C5D2-512B-A2DA-1699-67576FB0B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5063" y="1834448"/>
            <a:ext cx="4252137" cy="318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85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ABDC42-330B-123F-E48E-D9F5C8B09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Motion Capture Problem (cont.)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6AA482-E8CB-8490-2F59-887C174C3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7336421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Objective function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Simplest objective function: number of points seen by two cameras</a:t>
            </a:r>
          </a:p>
          <a:p>
            <a:pPr marL="990900" lvl="2" indent="-342900"/>
            <a:r>
              <a:rPr lang="en-US" sz="1500" dirty="0"/>
              <a:t>Visibility does not correspond to </a:t>
            </a:r>
            <a:r>
              <a:rPr lang="en-US" sz="1500" dirty="0" err="1"/>
              <a:t>triangulability</a:t>
            </a:r>
            <a:endParaRPr lang="en-US" sz="1500" dirty="0"/>
          </a:p>
          <a:p>
            <a:pPr marL="666750" lvl="1" indent="-342900"/>
            <a:r>
              <a:rPr lang="en-US" sz="1600" dirty="0" err="1"/>
              <a:t>Triangulability</a:t>
            </a:r>
            <a:r>
              <a:rPr lang="en-US" sz="1600" dirty="0"/>
              <a:t>: GDOP (geometric dilution of precision)</a:t>
            </a:r>
          </a:p>
          <a:p>
            <a:pPr marL="990900" lvl="2" indent="-342900"/>
            <a:r>
              <a:rPr lang="en-US" sz="1400" dirty="0"/>
              <a:t>Used in GPS to measure error propagation due to satellite geometry</a:t>
            </a:r>
          </a:p>
          <a:p>
            <a:pPr marL="990900" lvl="2" indent="-342900"/>
            <a:r>
              <a:rPr lang="en-US" sz="1400" dirty="0"/>
              <a:t>Similar situation to camera placement (geometry affects error propagation)</a:t>
            </a:r>
          </a:p>
          <a:p>
            <a:pPr marL="990900" lvl="2" indent="-342900"/>
            <a:r>
              <a:rPr lang="en-US" sz="1400" dirty="0"/>
              <a:t>Low values are better than higher ones</a:t>
            </a:r>
          </a:p>
          <a:p>
            <a:pPr marL="666750" lvl="1" indent="-342900"/>
            <a:r>
              <a:rPr lang="en-US" sz="1600" dirty="0"/>
              <a:t>Average reciprocal GDOP</a:t>
            </a:r>
            <a:endParaRPr lang="en-US" sz="1500" dirty="0"/>
          </a:p>
          <a:p>
            <a:pPr marL="990900" lvl="2" indent="-342900"/>
            <a:r>
              <a:rPr lang="en-US" sz="1500" i="1" dirty="0"/>
              <a:t>Average</a:t>
            </a:r>
            <a:r>
              <a:rPr lang="en-US" sz="1500" dirty="0"/>
              <a:t> value of </a:t>
            </a:r>
            <a:r>
              <a:rPr lang="en-US" sz="1500" i="1" dirty="0"/>
              <a:t>reciprocal</a:t>
            </a:r>
            <a:r>
              <a:rPr lang="en-US" sz="1500" dirty="0"/>
              <a:t> of </a:t>
            </a:r>
            <a:r>
              <a:rPr lang="en-US" sz="1500" i="1" dirty="0"/>
              <a:t>GDOP</a:t>
            </a:r>
            <a:r>
              <a:rPr lang="en-US" sz="1500" dirty="0"/>
              <a:t> function over volume</a:t>
            </a:r>
          </a:p>
          <a:p>
            <a:pPr marL="1314900" lvl="3" indent="-342900"/>
            <a:r>
              <a:rPr lang="en-US" sz="1400" dirty="0"/>
              <a:t>Higher values mean better </a:t>
            </a:r>
            <a:r>
              <a:rPr lang="en-US" sz="1400" dirty="0" err="1"/>
              <a:t>triangulability</a:t>
            </a:r>
            <a:endParaRPr lang="en-US" sz="1400" dirty="0"/>
          </a:p>
          <a:p>
            <a:pPr marL="990900" lvl="2" indent="-342900"/>
            <a:r>
              <a:rPr lang="en-US" sz="1500" dirty="0"/>
              <a:t>Reciprocal allows for invisible points to be ignored </a:t>
            </a: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Visualization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500" dirty="0"/>
              <a:t>Tools to visualize solutions, GDOP values of points in the volume, and visibility of points</a:t>
            </a:r>
          </a:p>
          <a:p>
            <a:endParaRPr lang="en-US" sz="160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3F3E-E7EA-BACE-82E4-96A83F6803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B4CCB-0702-00FC-43C4-32648CDAA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Vedant Rautela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2099E-A253-6FF8-42BF-C3F09136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9" name="Content Placeholder 7" descr="Diagram, schematic&#10;&#10;Description automatically generated">
            <a:extLst>
              <a:ext uri="{FF2B5EF4-FFF2-40B4-BE49-F238E27FC236}">
                <a16:creationId xmlns:a16="http://schemas.microsoft.com/office/drawing/2014/main" id="{601CDF27-044A-207B-419F-32AFE7A73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3576" y="738513"/>
            <a:ext cx="3297943" cy="264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13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8FED1-10EC-CEA2-65AE-5BD698056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1819"/>
            <a:ext cx="11380812" cy="1084263"/>
          </a:xfrm>
        </p:spPr>
        <p:txBody>
          <a:bodyPr/>
          <a:lstStyle/>
          <a:p>
            <a:r>
              <a:rPr lang="en-US" dirty="0"/>
              <a:t>Application/Results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0E64F-45B5-A0EC-9B66-4172E35583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Solution (w/ out FOVs)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72C81-42EF-5B65-4559-B3A40A6C8F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962247" y="1604966"/>
            <a:ext cx="3980937" cy="655634"/>
          </a:xfrm>
        </p:spPr>
        <p:txBody>
          <a:bodyPr/>
          <a:lstStyle/>
          <a:p>
            <a:r>
              <a:rPr lang="en-US" dirty="0"/>
              <a:t>Visibility values of solution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FA973D-5DA6-4F68-DF04-1EBDF3AD8142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85117" y="1592262"/>
            <a:ext cx="3708401" cy="668337"/>
          </a:xfrm>
        </p:spPr>
        <p:txBody>
          <a:bodyPr/>
          <a:lstStyle/>
          <a:p>
            <a:r>
              <a:rPr lang="en-US" dirty="0"/>
              <a:t>GDOP values of solution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10BDA6D-C39C-2F45-DA2E-0C81913BF53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11 August 2022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4C18368-96EF-A942-682F-DC7A13F97B5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Vedant Rautela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B8C2B8A-E6BE-75E2-BDAA-21E76B20E4A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6980A37-5F5A-CC83-EF1D-1CA4F273ECF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/>
          <a:srcRect l="31461" r="19942"/>
          <a:stretch/>
        </p:blipFill>
        <p:spPr>
          <a:xfrm>
            <a:off x="4259262" y="2429902"/>
            <a:ext cx="3708399" cy="3779837"/>
          </a:xfrm>
        </p:spPr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D3548F57-18C4-BF85-FE86-03EEC2108AE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l="30135" r="21270"/>
          <a:stretch/>
        </p:blipFill>
        <p:spPr>
          <a:xfrm>
            <a:off x="8075612" y="2429902"/>
            <a:ext cx="3708399" cy="3779837"/>
          </a:xfrm>
        </p:spPr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2228120-3E71-907E-2D76-2359AD4D045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25702" r="25702"/>
          <a:stretch>
            <a:fillRect/>
          </a:stretch>
        </p:blipFill>
        <p:spPr>
          <a:xfrm>
            <a:off x="0" y="2420938"/>
            <a:ext cx="3708400" cy="3779837"/>
          </a:xfrm>
        </p:spPr>
      </p:pic>
    </p:spTree>
    <p:extLst>
      <p:ext uri="{BB962C8B-B14F-4D97-AF65-F5344CB8AC3E}">
        <p14:creationId xmlns:p14="http://schemas.microsoft.com/office/powerpoint/2010/main" val="2762220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D59098-CC87-CDE9-B769-9BCAFE1E9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707516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Optimization problem is highly dependent on the features of the </a:t>
            </a:r>
            <a:r>
              <a:rPr lang="en-US" dirty="0" err="1"/>
              <a:t>PhaseSpace</a:t>
            </a:r>
            <a:r>
              <a:rPr lang="en-US" dirty="0"/>
              <a:t>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# of sensors needed to triangulate a marker, FOV radius and angle, </a:t>
            </a:r>
            <a:r>
              <a:rPr lang="en-US" dirty="0" err="1"/>
              <a:t>etc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Use of GDOP in objective function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 tests to verify assumptions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Tested various camera configurations to measure the condition number (quality metric) and compare with GDOP calculations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In simple cases, optimal solution according to GDOP was also the configuration that yielded optimal condition number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F9F73-F98B-528B-6B0F-2ECAFD812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PhaseSpace</a:t>
            </a:r>
            <a:r>
              <a:rPr lang="en-US" dirty="0"/>
              <a:t> System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FA663-3377-55D3-2CFD-2B868C0F5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5B6D4-9B52-D1D4-AC4E-EDD5FE19F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Vedant Rautela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532FA-D79A-C215-D874-760647CCD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A picture containing person&#10;&#10;Description automatically generated">
            <a:extLst>
              <a:ext uri="{FF2B5EF4-FFF2-40B4-BE49-F238E27FC236}">
                <a16:creationId xmlns:a16="http://schemas.microsoft.com/office/drawing/2014/main" id="{966EBCBF-F998-4CDF-5F73-D0208F0B7E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15" b="3563"/>
          <a:stretch/>
        </p:blipFill>
        <p:spPr>
          <a:xfrm>
            <a:off x="8670932" y="681134"/>
            <a:ext cx="1884259" cy="2747865"/>
          </a:xfrm>
          <a:prstGeom prst="rect">
            <a:avLst/>
          </a:prstGeom>
        </p:spPr>
      </p:pic>
      <p:pic>
        <p:nvPicPr>
          <p:cNvPr id="11" name="Picture 10" descr="A picture containing indoor, ceiling, several&#10;&#10;Description automatically generated">
            <a:extLst>
              <a:ext uri="{FF2B5EF4-FFF2-40B4-BE49-F238E27FC236}">
                <a16:creationId xmlns:a16="http://schemas.microsoft.com/office/drawing/2014/main" id="{1C355C5A-CDF8-4C2E-A2C6-449DA06643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3" t="9384" r="13088"/>
          <a:stretch/>
        </p:blipFill>
        <p:spPr>
          <a:xfrm>
            <a:off x="8038721" y="3584574"/>
            <a:ext cx="3148683" cy="257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D59098-CC87-CDE9-B769-9BCAFE1E9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9137227" cy="15614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the case of three coplanar cameras and a coplanar marker, the theoretical GDOP values agreed qualitatively with the </a:t>
            </a:r>
            <a:r>
              <a:rPr lang="en-US" dirty="0" err="1"/>
              <a:t>cond</a:t>
            </a:r>
            <a:r>
              <a:rPr lang="en-US" dirty="0"/>
              <a:t> number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F9F73-F98B-528B-6B0F-2ECAFD812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PhaseSpace</a:t>
            </a:r>
            <a:r>
              <a:rPr lang="en-US" dirty="0"/>
              <a:t> System Tests (cont.)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FA663-3377-55D3-2CFD-2B868C0F5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 August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5B6D4-9B52-D1D4-AC4E-EDD5FE19F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532FA-D79A-C215-D874-760647CCD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093A1DD-DC89-D347-56A8-D4AD8C8FB4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844651"/>
              </p:ext>
            </p:extLst>
          </p:nvPr>
        </p:nvGraphicFramePr>
        <p:xfrm>
          <a:off x="944008" y="3260232"/>
          <a:ext cx="5073690" cy="1828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91230">
                  <a:extLst>
                    <a:ext uri="{9D8B030D-6E8A-4147-A177-3AD203B41FA5}">
                      <a16:colId xmlns:a16="http://schemas.microsoft.com/office/drawing/2014/main" val="2476108325"/>
                    </a:ext>
                  </a:extLst>
                </a:gridCol>
                <a:gridCol w="1691230">
                  <a:extLst>
                    <a:ext uri="{9D8B030D-6E8A-4147-A177-3AD203B41FA5}">
                      <a16:colId xmlns:a16="http://schemas.microsoft.com/office/drawing/2014/main" val="3138106308"/>
                    </a:ext>
                  </a:extLst>
                </a:gridCol>
                <a:gridCol w="1691230">
                  <a:extLst>
                    <a:ext uri="{9D8B030D-6E8A-4147-A177-3AD203B41FA5}">
                      <a16:colId xmlns:a16="http://schemas.microsoft.com/office/drawing/2014/main" val="24334130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Cond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GDOP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469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1-2-3-4-5-6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0699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1-3-5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164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1-2-3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9171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1-3-4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23072"/>
                  </a:ext>
                </a:extLst>
              </a:tr>
            </a:tbl>
          </a:graphicData>
        </a:graphic>
      </p:graphicFrame>
      <p:sp>
        <p:nvSpPr>
          <p:cNvPr id="8" name="Hexagon 7">
            <a:extLst>
              <a:ext uri="{FF2B5EF4-FFF2-40B4-BE49-F238E27FC236}">
                <a16:creationId xmlns:a16="http://schemas.microsoft.com/office/drawing/2014/main" id="{60B36064-0246-286C-183F-E651F8288D9F}"/>
              </a:ext>
            </a:extLst>
          </p:cNvPr>
          <p:cNvSpPr/>
          <p:nvPr/>
        </p:nvSpPr>
        <p:spPr>
          <a:xfrm>
            <a:off x="7545372" y="3145759"/>
            <a:ext cx="2118049" cy="182590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9D04F8-DC54-7435-6397-33A4CD102011}"/>
              </a:ext>
            </a:extLst>
          </p:cNvPr>
          <p:cNvSpPr txBox="1"/>
          <p:nvPr/>
        </p:nvSpPr>
        <p:spPr>
          <a:xfrm>
            <a:off x="7828384" y="4988738"/>
            <a:ext cx="158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1CA88F-DF2B-7FA5-FC8D-410DB4790DD1}"/>
              </a:ext>
            </a:extLst>
          </p:cNvPr>
          <p:cNvSpPr txBox="1"/>
          <p:nvPr/>
        </p:nvSpPr>
        <p:spPr>
          <a:xfrm>
            <a:off x="7290319" y="3918683"/>
            <a:ext cx="158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9BDDF5-AF22-1D69-2701-2EBCEDDF56AE}"/>
              </a:ext>
            </a:extLst>
          </p:cNvPr>
          <p:cNvSpPr txBox="1"/>
          <p:nvPr/>
        </p:nvSpPr>
        <p:spPr>
          <a:xfrm>
            <a:off x="7901473" y="2837392"/>
            <a:ext cx="158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B19FC5-9515-2C8C-D6B6-414665822129}"/>
              </a:ext>
            </a:extLst>
          </p:cNvPr>
          <p:cNvSpPr txBox="1"/>
          <p:nvPr/>
        </p:nvSpPr>
        <p:spPr>
          <a:xfrm>
            <a:off x="9193764" y="2837391"/>
            <a:ext cx="158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BF98A-B28F-AC96-4033-EAACC3A6E29A}"/>
              </a:ext>
            </a:extLst>
          </p:cNvPr>
          <p:cNvSpPr txBox="1"/>
          <p:nvPr/>
        </p:nvSpPr>
        <p:spPr>
          <a:xfrm>
            <a:off x="9753634" y="3925392"/>
            <a:ext cx="158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94C46C-2E69-0B3D-BDE7-EE426715ECDE}"/>
              </a:ext>
            </a:extLst>
          </p:cNvPr>
          <p:cNvSpPr txBox="1"/>
          <p:nvPr/>
        </p:nvSpPr>
        <p:spPr>
          <a:xfrm>
            <a:off x="9273074" y="4972466"/>
            <a:ext cx="1586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4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EEE1AB6-5F08-1CBB-FB4E-6CB4E8A0C7AA}"/>
              </a:ext>
            </a:extLst>
          </p:cNvPr>
          <p:cNvSpPr/>
          <p:nvPr/>
        </p:nvSpPr>
        <p:spPr>
          <a:xfrm>
            <a:off x="8511090" y="3963876"/>
            <a:ext cx="186612" cy="18661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65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2238</TotalTime>
  <Words>770</Words>
  <Application>Microsoft Office PowerPoint</Application>
  <PresentationFormat>Widescreen</PresentationFormat>
  <Paragraphs>148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 Math</vt:lpstr>
      <vt:lpstr>Office Theme</vt:lpstr>
      <vt:lpstr>Optimization problems in the development of a blimp for FCC-hh</vt:lpstr>
      <vt:lpstr>Experiment/Goals</vt:lpstr>
      <vt:lpstr>Project Description</vt:lpstr>
      <vt:lpstr>Project Goals</vt:lpstr>
      <vt:lpstr>Motion Capture Problem</vt:lpstr>
      <vt:lpstr>Motion Capture Problem (cont.)</vt:lpstr>
      <vt:lpstr>Application/Results</vt:lpstr>
      <vt:lpstr>PhaseSpace System Tests</vt:lpstr>
      <vt:lpstr>PhaseSpace System Tests (cont.)</vt:lpstr>
      <vt:lpstr>Propeller Placement Optimization</vt:lpstr>
      <vt:lpstr>Remaining Work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Optimization problems in the development of a blimp for FCC-hh</dc:title>
  <dc:creator>Vedant Rautela</dc:creator>
  <cp:lastModifiedBy>Vedant Rautela</cp:lastModifiedBy>
  <cp:revision>7</cp:revision>
  <dcterms:created xsi:type="dcterms:W3CDTF">2022-08-09T12:14:35Z</dcterms:created>
  <dcterms:modified xsi:type="dcterms:W3CDTF">2022-08-11T10:00:08Z</dcterms:modified>
</cp:coreProperties>
</file>