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43965b59d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43965b59d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43965b59db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g143965b59db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37312cc433_1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37312cc433_1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137312cc433_1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37356fe45d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137356fe45d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g137356fe45d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37356fe45d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137356fe45d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143965b59db_0_1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143965b59db_0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43965b59db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43965b59db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43965b59db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43965b59db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43965b59db_0_1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143965b59db_0_1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43965b59db_0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43965b59db_0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143965b59db_0_19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43965b59db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143965b59db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37312cc433_1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137312cc433_1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37312cc433_1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137312cc433_1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11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8" name="Google Shape;98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1" name="Google Shape;101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13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8" name="Google Shape;108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1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" name="Google Shape;112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3" name="Google Shape;113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5" name="Google Shape;115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4" name="Google Shape;124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8" name="Google Shape;128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7" name="Google Shape;137;p1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4" name="Google Shape;14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8" name="Google Shape;148;p20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9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4" name="Google Shape;74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15998"/>
            <a:ext cx="12192000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9.jpg"/><Relationship Id="rId4" Type="http://schemas.openxmlformats.org/officeDocument/2006/relationships/image" Target="../media/image31.jpg"/><Relationship Id="rId5" Type="http://schemas.openxmlformats.org/officeDocument/2006/relationships/image" Target="../media/image30.jpg"/><Relationship Id="rId6" Type="http://schemas.openxmlformats.org/officeDocument/2006/relationships/image" Target="../media/image3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5" Type="http://schemas.openxmlformats.org/officeDocument/2006/relationships/image" Target="../media/image21.png"/><Relationship Id="rId6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1" Type="http://schemas.openxmlformats.org/officeDocument/2006/relationships/image" Target="../media/image27.png"/><Relationship Id="rId10" Type="http://schemas.openxmlformats.org/officeDocument/2006/relationships/image" Target="../media/image28.png"/><Relationship Id="rId1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9" Type="http://schemas.openxmlformats.org/officeDocument/2006/relationships/image" Target="../media/image24.png"/><Relationship Id="rId5" Type="http://schemas.openxmlformats.org/officeDocument/2006/relationships/image" Target="../media/image15.png"/><Relationship Id="rId6" Type="http://schemas.openxmlformats.org/officeDocument/2006/relationships/image" Target="../media/image23.png"/><Relationship Id="rId7" Type="http://schemas.openxmlformats.org/officeDocument/2006/relationships/image" Target="../media/image33.png"/><Relationship Id="rId8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5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/>
          <p:nvPr>
            <p:ph type="title"/>
          </p:nvPr>
        </p:nvSpPr>
        <p:spPr>
          <a:xfrm>
            <a:off x="408000" y="733061"/>
            <a:ext cx="11376000" cy="26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solidFill>
                  <a:srgbClr val="000000"/>
                </a:solidFill>
              </a:rPr>
              <a:t>Analysis of the Phi Resonance using ATLAS Minimum Bias Data for √s = 13.6 TeV pp collisions</a:t>
            </a:r>
            <a:endParaRPr sz="5000"/>
          </a:p>
        </p:txBody>
      </p:sp>
      <p:sp>
        <p:nvSpPr>
          <p:cNvPr id="165" name="Google Shape;165;p23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166" name="Google Shape;166;p23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</a:t>
            </a:r>
            <a:r>
              <a:rPr lang="en-US"/>
              <a:t> | Phi Resonance</a:t>
            </a:r>
            <a:endParaRPr/>
          </a:p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7175" y="4222113"/>
            <a:ext cx="3174802" cy="131966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/>
        </p:nvSpPr>
        <p:spPr>
          <a:xfrm>
            <a:off x="1883825" y="3182688"/>
            <a:ext cx="8281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Aidan Nakhleh - University of Arizona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Supervisor - Mario Campanelli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2"/>
          <p:cNvSpPr txBox="1"/>
          <p:nvPr>
            <p:ph idx="1" type="body"/>
          </p:nvPr>
        </p:nvSpPr>
        <p:spPr>
          <a:xfrm>
            <a:off x="408000" y="1592275"/>
            <a:ext cx="69501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Given a preliminary selection analysis, good signal extraction exists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Low error from the accepted value of 1.01945 GeV (0.25%)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Immediate next steps to be taken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Refine kaon selection by fitting pion/kaon/proton fits with double shouldered crystal ball functions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 different datasets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Pileup and introduction of ATLAS Forward Proton (AFP) detector tagging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New doorways to soft QCD hadroproduction models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63" name="Google Shape;363;p3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Conclusion and Next Steps</a:t>
            </a:r>
            <a:endParaRPr/>
          </a:p>
        </p:txBody>
      </p:sp>
      <p:sp>
        <p:nvSpPr>
          <p:cNvPr id="364" name="Google Shape;364;p3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5" name="Google Shape;365;p32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366" name="Google Shape;366;p32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367" name="Google Shape;36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7275" y="3305301"/>
            <a:ext cx="3798276" cy="25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6725" y="368300"/>
            <a:ext cx="4372700" cy="276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Work and Play :)</a:t>
            </a:r>
            <a:endParaRPr/>
          </a:p>
        </p:txBody>
      </p:sp>
      <p:sp>
        <p:nvSpPr>
          <p:cNvPr id="375" name="Google Shape;375;p3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76" name="Google Shape;37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525" y="1988013"/>
            <a:ext cx="3842627" cy="2881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0225" y="1127324"/>
            <a:ext cx="3452525" cy="4603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13825" y="109356"/>
            <a:ext cx="3954452" cy="2965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3825" y="3144395"/>
            <a:ext cx="3954452" cy="2965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4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backups</a:t>
            </a:r>
            <a:endParaRPr/>
          </a:p>
        </p:txBody>
      </p:sp>
      <p:sp>
        <p:nvSpPr>
          <p:cNvPr id="387" name="Google Shape;387;p3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5"/>
          <p:cNvSpPr txBox="1"/>
          <p:nvPr>
            <p:ph idx="1" type="body"/>
          </p:nvPr>
        </p:nvSpPr>
        <p:spPr>
          <a:xfrm>
            <a:off x="408000" y="2685950"/>
            <a:ext cx="6924000" cy="25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Combine positive and negative particles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All positive particles are paired with all negative particles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Track energies determined by calorimeter measurements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At low energies (minimum bias range) calorimeters are inaccurate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Fit tracks with a kaon mass assumption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93" name="Google Shape;393;p35"/>
          <p:cNvSpPr txBox="1"/>
          <p:nvPr>
            <p:ph type="title"/>
          </p:nvPr>
        </p:nvSpPr>
        <p:spPr>
          <a:xfrm>
            <a:off x="408000" y="373596"/>
            <a:ext cx="11376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Recombination</a:t>
            </a:r>
            <a:endParaRPr/>
          </a:p>
        </p:txBody>
      </p:sp>
      <p:sp>
        <p:nvSpPr>
          <p:cNvPr id="394" name="Google Shape;394;p3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5" name="Google Shape;395;p35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396" name="Google Shape;396;p35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397" name="Google Shape;39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2188" y="1217700"/>
            <a:ext cx="1747775" cy="492950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35"/>
          <p:cNvSpPr txBox="1"/>
          <p:nvPr/>
        </p:nvSpPr>
        <p:spPr>
          <a:xfrm>
            <a:off x="1912988" y="1249300"/>
            <a:ext cx="12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particle:</a:t>
            </a:r>
            <a:endParaRPr/>
          </a:p>
        </p:txBody>
      </p:sp>
      <p:pic>
        <p:nvPicPr>
          <p:cNvPr id="399" name="Google Shape;399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6738" y="1735000"/>
            <a:ext cx="1747775" cy="38686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5"/>
          <p:cNvSpPr txBox="1"/>
          <p:nvPr/>
        </p:nvSpPr>
        <p:spPr>
          <a:xfrm>
            <a:off x="1762838" y="1728325"/>
            <a:ext cx="159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multiple particles:</a:t>
            </a:r>
            <a:endParaRPr/>
          </a:p>
        </p:txBody>
      </p:sp>
      <p:sp>
        <p:nvSpPr>
          <p:cNvPr id="401" name="Google Shape;401;p35"/>
          <p:cNvSpPr txBox="1"/>
          <p:nvPr/>
        </p:nvSpPr>
        <p:spPr>
          <a:xfrm>
            <a:off x="1081550" y="1417700"/>
            <a:ext cx="78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recall</a:t>
            </a:r>
            <a:r>
              <a:rPr lang="en-US"/>
              <a:t>:</a:t>
            </a:r>
            <a:endParaRPr/>
          </a:p>
        </p:txBody>
      </p:sp>
      <p:pic>
        <p:nvPicPr>
          <p:cNvPr id="402" name="Google Shape;40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5925" y="947446"/>
            <a:ext cx="4555199" cy="243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85925" y="3546970"/>
            <a:ext cx="4555199" cy="22992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3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Identification</a:t>
            </a:r>
            <a:endParaRPr/>
          </a:p>
        </p:txBody>
      </p:sp>
      <p:sp>
        <p:nvSpPr>
          <p:cNvPr id="409" name="Google Shape;409;p3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0" name="Google Shape;410;p36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411" name="Google Shape;411;p36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412" name="Google Shape;41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7575" y="172750"/>
            <a:ext cx="2373978" cy="136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2145" y="172750"/>
            <a:ext cx="2192850" cy="136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25600" y="172750"/>
            <a:ext cx="2000206" cy="126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27175" y="1530625"/>
            <a:ext cx="2192850" cy="1303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20026" y="1536725"/>
            <a:ext cx="2192850" cy="1415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085000" y="1694750"/>
            <a:ext cx="2000200" cy="11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024575" y="2925387"/>
            <a:ext cx="2708838" cy="14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869263" y="3036463"/>
            <a:ext cx="2834775" cy="152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3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80626" y="4462700"/>
            <a:ext cx="2929337" cy="1632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066000" y="4514077"/>
            <a:ext cx="2929350" cy="1772066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6"/>
          <p:cNvSpPr txBox="1"/>
          <p:nvPr>
            <p:ph idx="1" type="body"/>
          </p:nvPr>
        </p:nvSpPr>
        <p:spPr>
          <a:xfrm>
            <a:off x="407996" y="1592275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Fit each peak with a Gaussian distribution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Sum the three together to see the total fit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Repeat for 10 momentum bins ranging from 220 MeV to 700 MeV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Make a confidence level cut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Take the ratio of the Gaussians at a certain energy loss and set a confidence level for the ratio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All ten momentum bins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Certain fitting trade offs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2194848" y="1590775"/>
            <a:ext cx="79452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Studying soft scale Quantum Chromodynamics (QCD)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Harder to parameterize using Monte Carlo (MC) methods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Analysis helps constrain models</a:t>
            </a:r>
            <a:endParaRPr/>
          </a:p>
          <a:p>
            <a:pPr indent="-342900" lvl="0" marL="342900" rtl="0" algn="l">
              <a:spcBef>
                <a:spcPts val="22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Repeat previous analyses with new data</a:t>
            </a:r>
            <a:endParaRPr/>
          </a:p>
          <a:p>
            <a:pPr indent="-261937" lvl="1" marL="628650" rtl="0" algn="l"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Expected result helps us test the new datasets from Run 3</a:t>
            </a:r>
            <a:endParaRPr/>
          </a:p>
          <a:p>
            <a:pPr indent="-261937" lvl="1" marL="628650" rtl="0" algn="l"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Updates our analysis algorithms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Strangeness Production: 𝝓(1020) → K+ K-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75" name="Google Shape;175;p2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76" name="Google Shape;176;p2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24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178" name="Google Shape;178;p24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Dataset and Event Selection</a:t>
            </a:r>
            <a:endParaRPr/>
          </a:p>
        </p:txBody>
      </p:sp>
      <p:sp>
        <p:nvSpPr>
          <p:cNvPr id="184" name="Google Shape;184;p2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25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186" name="Google Shape;186;p25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187" name="Google Shape;18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3112" y="1486949"/>
            <a:ext cx="2685475" cy="2629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8" name="Google Shape;188;p25"/>
          <p:cNvCxnSpPr>
            <a:endCxn id="189" idx="0"/>
          </p:cNvCxnSpPr>
          <p:nvPr/>
        </p:nvCxnSpPr>
        <p:spPr>
          <a:xfrm rot="10800000">
            <a:off x="9875850" y="4190788"/>
            <a:ext cx="0" cy="129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9" name="Google Shape;189;p25"/>
          <p:cNvSpPr txBox="1"/>
          <p:nvPr/>
        </p:nvSpPr>
        <p:spPr>
          <a:xfrm>
            <a:off x="9348000" y="4190788"/>
            <a:ext cx="105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71717"/>
                </a:solidFill>
              </a:rPr>
              <a:t>𝝓 </a:t>
            </a:r>
            <a:r>
              <a:rPr lang="en-US"/>
              <a:t>meson</a:t>
            </a:r>
            <a:endParaRPr/>
          </a:p>
        </p:txBody>
      </p:sp>
      <p:cxnSp>
        <p:nvCxnSpPr>
          <p:cNvPr id="190" name="Google Shape;190;p25"/>
          <p:cNvCxnSpPr/>
          <p:nvPr/>
        </p:nvCxnSpPr>
        <p:spPr>
          <a:xfrm rot="10800000">
            <a:off x="11271925" y="1854650"/>
            <a:ext cx="143700" cy="402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1" name="Google Shape;191;p25"/>
          <p:cNvSpPr txBox="1"/>
          <p:nvPr/>
        </p:nvSpPr>
        <p:spPr>
          <a:xfrm>
            <a:off x="11185850" y="2244825"/>
            <a:ext cx="105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positive kaon</a:t>
            </a:r>
            <a:endParaRPr/>
          </a:p>
        </p:txBody>
      </p:sp>
      <p:cxnSp>
        <p:nvCxnSpPr>
          <p:cNvPr id="192" name="Google Shape;192;p25"/>
          <p:cNvCxnSpPr/>
          <p:nvPr/>
        </p:nvCxnSpPr>
        <p:spPr>
          <a:xfrm flipH="1" rot="10800000">
            <a:off x="8174800" y="2107688"/>
            <a:ext cx="217500" cy="343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3" name="Google Shape;193;p25"/>
          <p:cNvSpPr txBox="1"/>
          <p:nvPr/>
        </p:nvSpPr>
        <p:spPr>
          <a:xfrm>
            <a:off x="7636125" y="2381963"/>
            <a:ext cx="105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negative kaon</a:t>
            </a:r>
            <a:endParaRPr/>
          </a:p>
        </p:txBody>
      </p:sp>
      <p:pic>
        <p:nvPicPr>
          <p:cNvPr id="194" name="Google Shape;19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68838" y="4591000"/>
            <a:ext cx="1747775" cy="49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5"/>
          <p:cNvSpPr txBox="1"/>
          <p:nvPr/>
        </p:nvSpPr>
        <p:spPr>
          <a:xfrm>
            <a:off x="8308513" y="4637375"/>
            <a:ext cx="12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particle:</a:t>
            </a:r>
            <a:endParaRPr/>
          </a:p>
        </p:txBody>
      </p:sp>
      <p:pic>
        <p:nvPicPr>
          <p:cNvPr id="196" name="Google Shape;19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12475" y="5227200"/>
            <a:ext cx="2479525" cy="54882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5"/>
          <p:cNvSpPr txBox="1"/>
          <p:nvPr/>
        </p:nvSpPr>
        <p:spPr>
          <a:xfrm>
            <a:off x="8158375" y="5301513"/>
            <a:ext cx="159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multiple particles:</a:t>
            </a:r>
            <a:endParaRPr/>
          </a:p>
        </p:txBody>
      </p:sp>
      <p:sp>
        <p:nvSpPr>
          <p:cNvPr id="198" name="Google Shape;198;p25"/>
          <p:cNvSpPr txBox="1"/>
          <p:nvPr/>
        </p:nvSpPr>
        <p:spPr>
          <a:xfrm>
            <a:off x="8523300" y="1039000"/>
            <a:ext cx="299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71717"/>
                </a:solidFill>
              </a:rPr>
              <a:t>𝝓 → K+ K- Dominant Decay mode</a:t>
            </a:r>
            <a:endParaRPr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5"/>
          <p:cNvSpPr txBox="1"/>
          <p:nvPr>
            <p:ph idx="1" type="body"/>
          </p:nvPr>
        </p:nvSpPr>
        <p:spPr>
          <a:xfrm>
            <a:off x="407997" y="1590725"/>
            <a:ext cx="64857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>
                <a:solidFill>
                  <a:srgbClr val="000000"/>
                </a:solidFill>
              </a:rPr>
              <a:t>√s = 13.6 TeV pp collision Minimum Bias Data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Loose kinematic requirements for recording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Lots of soft QCD including </a:t>
            </a:r>
            <a:r>
              <a:rPr lang="en-US"/>
              <a:t>𝝓 meson decay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Choosing Events to Analyze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𝝓 meson lifetime: 1.55*10^-22 seconds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Decay assumed to be at the primary vertex</a:t>
            </a:r>
            <a:endParaRPr/>
          </a:p>
          <a:p>
            <a:pPr indent="-342900" lvl="0" marL="342900" rtl="0" algn="l">
              <a:spcBef>
                <a:spcPts val="22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Hunting for Kaons</a:t>
            </a:r>
            <a:endParaRPr/>
          </a:p>
          <a:p>
            <a:pPr indent="-261937" lvl="1" marL="628650" rtl="0" algn="l"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To find </a:t>
            </a:r>
            <a:r>
              <a:rPr lang="en-US"/>
              <a:t>𝝓 resonance we must find the decay products</a:t>
            </a:r>
            <a:endParaRPr/>
          </a:p>
          <a:p>
            <a:pPr indent="-261937" lvl="1" marL="628650" rtl="0" algn="l"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Recombine the decay products to find the invariant mass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 txBox="1"/>
          <p:nvPr>
            <p:ph idx="1" type="body"/>
          </p:nvPr>
        </p:nvSpPr>
        <p:spPr>
          <a:xfrm>
            <a:off x="407996" y="1592275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Applying preliminary particle cuts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p_T &lt; 230 MeV, p &lt; 1000 MeV, |η| &lt; 2.0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Plot a 2D histogram of particle energy loss vs signed momentum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Three unique channels for different particles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Methods to isolate kaons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Take slices across momentum bins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05" name="Google Shape;205;p2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Identification</a:t>
            </a:r>
            <a:endParaRPr/>
          </a:p>
        </p:txBody>
      </p:sp>
      <p:sp>
        <p:nvSpPr>
          <p:cNvPr id="206" name="Google Shape;206;p2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7" name="Google Shape;207;p26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208" name="Google Shape;208;p26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209" name="Google Shape;20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5999" y="366898"/>
            <a:ext cx="5692849" cy="295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0099" y="3447912"/>
            <a:ext cx="4366376" cy="24507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1" name="Google Shape;211;p26"/>
          <p:cNvCxnSpPr/>
          <p:nvPr/>
        </p:nvCxnSpPr>
        <p:spPr>
          <a:xfrm flipH="1">
            <a:off x="9790950" y="201300"/>
            <a:ext cx="14400" cy="300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6"/>
          <p:cNvCxnSpPr/>
          <p:nvPr/>
        </p:nvCxnSpPr>
        <p:spPr>
          <a:xfrm flipH="1">
            <a:off x="9943350" y="201300"/>
            <a:ext cx="14400" cy="3004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3" name="Google Shape;213;p26"/>
          <p:cNvSpPr txBox="1"/>
          <p:nvPr/>
        </p:nvSpPr>
        <p:spPr>
          <a:xfrm rot="5400000">
            <a:off x="9720750" y="2836825"/>
            <a:ext cx="459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 sz="5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26"/>
          <p:cNvSpPr txBox="1"/>
          <p:nvPr/>
        </p:nvSpPr>
        <p:spPr>
          <a:xfrm>
            <a:off x="7822875" y="3344200"/>
            <a:ext cx="81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pions</a:t>
            </a:r>
            <a:endParaRPr/>
          </a:p>
        </p:txBody>
      </p:sp>
      <p:sp>
        <p:nvSpPr>
          <p:cNvPr id="215" name="Google Shape;215;p26"/>
          <p:cNvSpPr txBox="1"/>
          <p:nvPr/>
        </p:nvSpPr>
        <p:spPr>
          <a:xfrm>
            <a:off x="8174400" y="3768650"/>
            <a:ext cx="81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kaons</a:t>
            </a:r>
            <a:endParaRPr/>
          </a:p>
        </p:txBody>
      </p:sp>
      <p:sp>
        <p:nvSpPr>
          <p:cNvPr id="216" name="Google Shape;216;p26"/>
          <p:cNvSpPr txBox="1"/>
          <p:nvPr/>
        </p:nvSpPr>
        <p:spPr>
          <a:xfrm>
            <a:off x="8786300" y="4168850"/>
            <a:ext cx="81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protons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7"/>
          <p:cNvSpPr txBox="1"/>
          <p:nvPr>
            <p:ph idx="1" type="body"/>
          </p:nvPr>
        </p:nvSpPr>
        <p:spPr>
          <a:xfrm>
            <a:off x="407996" y="1592275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Fit each peak with a Gaussian distribution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Sum the </a:t>
            </a:r>
            <a:r>
              <a:rPr lang="en-US"/>
              <a:t>three together to see the total fit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Repeat for 10 momentum bins ranging from 220 MeV to 700 MeV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Make a confidence level cut</a:t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Take the ratio of the Gaussians at a certain energy loss and set a confidence level for the ratio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22" name="Google Shape;222;p2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Identification</a:t>
            </a:r>
            <a:endParaRPr/>
          </a:p>
        </p:txBody>
      </p:sp>
      <p:sp>
        <p:nvSpPr>
          <p:cNvPr id="223" name="Google Shape;223;p2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4" name="Google Shape;224;p27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225" name="Google Shape;225;p27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226" name="Google Shape;22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7450" y="270850"/>
            <a:ext cx="5391501" cy="3207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7050" y="3491863"/>
            <a:ext cx="2717150" cy="811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/>
          <p:nvPr/>
        </p:nvSpPr>
        <p:spPr>
          <a:xfrm>
            <a:off x="7138125" y="0"/>
            <a:ext cx="3309300" cy="444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11004200" y="1002100"/>
            <a:ext cx="1187700" cy="8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pion fit </a:t>
            </a:r>
            <a:r>
              <a:rPr lang="en-US" sz="2000"/>
              <a:t> </a:t>
            </a:r>
            <a:r>
              <a:rPr lang="en-US" sz="2000">
                <a:solidFill>
                  <a:srgbClr val="00FF00"/>
                </a:solidFill>
              </a:rPr>
              <a:t>一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kaon fit </a:t>
            </a:r>
            <a:r>
              <a:rPr lang="en-US" sz="2000">
                <a:solidFill>
                  <a:srgbClr val="0000FF"/>
                </a:solidFill>
              </a:rPr>
              <a:t>一</a:t>
            </a:r>
            <a:r>
              <a:rPr lang="en-US"/>
              <a:t>proton fit </a:t>
            </a:r>
            <a:r>
              <a:rPr lang="en-US" sz="2000">
                <a:solidFill>
                  <a:srgbClr val="FFFF00"/>
                </a:solidFill>
              </a:rPr>
              <a:t>一</a:t>
            </a:r>
            <a:endParaRPr sz="2000"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 </a:t>
            </a:r>
            <a:r>
              <a:rPr lang="en-US" sz="2000">
                <a:solidFill>
                  <a:srgbClr val="FF0000"/>
                </a:solidFill>
              </a:rPr>
              <a:t>一</a:t>
            </a:r>
            <a:endParaRPr sz="2000">
              <a:solidFill>
                <a:srgbClr val="FF0000"/>
              </a:solidFill>
            </a:endParaRPr>
          </a:p>
        </p:txBody>
      </p:sp>
      <p:cxnSp>
        <p:nvCxnSpPr>
          <p:cNvPr id="230" name="Google Shape;230;p27"/>
          <p:cNvCxnSpPr/>
          <p:nvPr/>
        </p:nvCxnSpPr>
        <p:spPr>
          <a:xfrm flipH="1" rot="10800000">
            <a:off x="7240375" y="3206950"/>
            <a:ext cx="86400" cy="41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p27"/>
          <p:cNvCxnSpPr/>
          <p:nvPr/>
        </p:nvCxnSpPr>
        <p:spPr>
          <a:xfrm rot="10800000">
            <a:off x="7770900" y="3194750"/>
            <a:ext cx="801600" cy="46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2" name="Google Shape;232;p27"/>
          <p:cNvSpPr txBox="1"/>
          <p:nvPr/>
        </p:nvSpPr>
        <p:spPr>
          <a:xfrm>
            <a:off x="10020300" y="3194750"/>
            <a:ext cx="129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Track dE/dx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4600" y="2946600"/>
            <a:ext cx="5749124" cy="295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4600" y="2816331"/>
            <a:ext cx="5749124" cy="298223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41" name="Google Shape;241;p28"/>
          <p:cNvCxnSpPr/>
          <p:nvPr/>
        </p:nvCxnSpPr>
        <p:spPr>
          <a:xfrm>
            <a:off x="9458676" y="4560644"/>
            <a:ext cx="3600" cy="5928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2" name="Google Shape;242;p28"/>
          <p:cNvCxnSpPr/>
          <p:nvPr/>
        </p:nvCxnSpPr>
        <p:spPr>
          <a:xfrm>
            <a:off x="9458075" y="4584350"/>
            <a:ext cx="750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3" name="Google Shape;243;p28"/>
          <p:cNvCxnSpPr/>
          <p:nvPr/>
        </p:nvCxnSpPr>
        <p:spPr>
          <a:xfrm>
            <a:off x="9532524" y="4689475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4" name="Google Shape;244;p28"/>
          <p:cNvCxnSpPr/>
          <p:nvPr/>
        </p:nvCxnSpPr>
        <p:spPr>
          <a:xfrm>
            <a:off x="9536190" y="4560644"/>
            <a:ext cx="0" cy="1257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5" name="Google Shape;245;p28"/>
          <p:cNvCxnSpPr/>
          <p:nvPr/>
        </p:nvCxnSpPr>
        <p:spPr>
          <a:xfrm>
            <a:off x="9621092" y="4693922"/>
            <a:ext cx="0" cy="1224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6" name="Google Shape;246;p28"/>
          <p:cNvCxnSpPr/>
          <p:nvPr/>
        </p:nvCxnSpPr>
        <p:spPr>
          <a:xfrm>
            <a:off x="9621092" y="4816122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7" name="Google Shape;247;p28"/>
          <p:cNvCxnSpPr/>
          <p:nvPr/>
        </p:nvCxnSpPr>
        <p:spPr>
          <a:xfrm>
            <a:off x="9713356" y="4816868"/>
            <a:ext cx="0" cy="102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8" name="Google Shape;248;p28"/>
          <p:cNvCxnSpPr/>
          <p:nvPr/>
        </p:nvCxnSpPr>
        <p:spPr>
          <a:xfrm>
            <a:off x="9713356" y="4919759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9" name="Google Shape;249;p28"/>
          <p:cNvCxnSpPr/>
          <p:nvPr/>
        </p:nvCxnSpPr>
        <p:spPr>
          <a:xfrm>
            <a:off x="9805620" y="4919759"/>
            <a:ext cx="0" cy="102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0" name="Google Shape;250;p28"/>
          <p:cNvCxnSpPr/>
          <p:nvPr/>
        </p:nvCxnSpPr>
        <p:spPr>
          <a:xfrm>
            <a:off x="9805651" y="5019711"/>
            <a:ext cx="1182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1" name="Google Shape;251;p28"/>
          <p:cNvCxnSpPr/>
          <p:nvPr/>
        </p:nvCxnSpPr>
        <p:spPr>
          <a:xfrm>
            <a:off x="9923741" y="5022649"/>
            <a:ext cx="0" cy="63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2" name="Google Shape;252;p28"/>
          <p:cNvCxnSpPr/>
          <p:nvPr/>
        </p:nvCxnSpPr>
        <p:spPr>
          <a:xfrm>
            <a:off x="9923772" y="5085615"/>
            <a:ext cx="1329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3" name="Google Shape;253;p28"/>
          <p:cNvCxnSpPr/>
          <p:nvPr/>
        </p:nvCxnSpPr>
        <p:spPr>
          <a:xfrm>
            <a:off x="10056681" y="5089416"/>
            <a:ext cx="0" cy="63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4" name="Google Shape;254;p28"/>
          <p:cNvCxnSpPr/>
          <p:nvPr/>
        </p:nvCxnSpPr>
        <p:spPr>
          <a:xfrm>
            <a:off x="10056681" y="5152382"/>
            <a:ext cx="140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5" name="Google Shape;255;p28"/>
          <p:cNvCxnSpPr/>
          <p:nvPr/>
        </p:nvCxnSpPr>
        <p:spPr>
          <a:xfrm flipH="1" rot="10800000">
            <a:off x="10196938" y="5182561"/>
            <a:ext cx="162600" cy="24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6" name="Google Shape;256;p28"/>
          <p:cNvCxnSpPr/>
          <p:nvPr/>
        </p:nvCxnSpPr>
        <p:spPr>
          <a:xfrm>
            <a:off x="10196938" y="5152312"/>
            <a:ext cx="3600" cy="417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7" name="Google Shape;257;p28"/>
          <p:cNvCxnSpPr/>
          <p:nvPr/>
        </p:nvCxnSpPr>
        <p:spPr>
          <a:xfrm>
            <a:off x="10355649" y="5223324"/>
            <a:ext cx="1809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8"/>
          <p:cNvCxnSpPr/>
          <p:nvPr/>
        </p:nvCxnSpPr>
        <p:spPr>
          <a:xfrm>
            <a:off x="10363036" y="5186306"/>
            <a:ext cx="0" cy="36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9" name="Google Shape;259;p28"/>
          <p:cNvCxnSpPr/>
          <p:nvPr/>
        </p:nvCxnSpPr>
        <p:spPr>
          <a:xfrm>
            <a:off x="10536551" y="5223324"/>
            <a:ext cx="0" cy="36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0" name="Google Shape;260;p28"/>
          <p:cNvCxnSpPr/>
          <p:nvPr/>
        </p:nvCxnSpPr>
        <p:spPr>
          <a:xfrm>
            <a:off x="10355649" y="5260357"/>
            <a:ext cx="1809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1" name="Google Shape;261;p28"/>
          <p:cNvCxnSpPr/>
          <p:nvPr/>
        </p:nvCxnSpPr>
        <p:spPr>
          <a:xfrm>
            <a:off x="10198752" y="5267749"/>
            <a:ext cx="1587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2" name="Google Shape;262;p28"/>
          <p:cNvCxnSpPr/>
          <p:nvPr/>
        </p:nvCxnSpPr>
        <p:spPr>
          <a:xfrm>
            <a:off x="10056658" y="5267749"/>
            <a:ext cx="1329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3" name="Google Shape;263;p28"/>
          <p:cNvCxnSpPr/>
          <p:nvPr/>
        </p:nvCxnSpPr>
        <p:spPr>
          <a:xfrm>
            <a:off x="9927399" y="5256112"/>
            <a:ext cx="1329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4" name="Google Shape;264;p28"/>
          <p:cNvCxnSpPr/>
          <p:nvPr/>
        </p:nvCxnSpPr>
        <p:spPr>
          <a:xfrm>
            <a:off x="10060347" y="5256649"/>
            <a:ext cx="0" cy="147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5" name="Google Shape;265;p28"/>
          <p:cNvCxnSpPr/>
          <p:nvPr/>
        </p:nvCxnSpPr>
        <p:spPr>
          <a:xfrm>
            <a:off x="9805651" y="5241793"/>
            <a:ext cx="1182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p28"/>
          <p:cNvCxnSpPr/>
          <p:nvPr/>
        </p:nvCxnSpPr>
        <p:spPr>
          <a:xfrm>
            <a:off x="9713356" y="5241467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p28"/>
          <p:cNvCxnSpPr/>
          <p:nvPr/>
        </p:nvCxnSpPr>
        <p:spPr>
          <a:xfrm>
            <a:off x="9619255" y="5204449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8" name="Google Shape;268;p28"/>
          <p:cNvCxnSpPr/>
          <p:nvPr/>
        </p:nvCxnSpPr>
        <p:spPr>
          <a:xfrm>
            <a:off x="9716309" y="5205040"/>
            <a:ext cx="4800" cy="36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28"/>
          <p:cNvCxnSpPr/>
          <p:nvPr/>
        </p:nvCxnSpPr>
        <p:spPr>
          <a:xfrm>
            <a:off x="9532524" y="5183422"/>
            <a:ext cx="92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28"/>
          <p:cNvCxnSpPr/>
          <p:nvPr/>
        </p:nvCxnSpPr>
        <p:spPr>
          <a:xfrm>
            <a:off x="9618859" y="5186399"/>
            <a:ext cx="2400" cy="261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1" name="Google Shape;271;p28"/>
          <p:cNvCxnSpPr/>
          <p:nvPr/>
        </p:nvCxnSpPr>
        <p:spPr>
          <a:xfrm>
            <a:off x="9458676" y="5152709"/>
            <a:ext cx="738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2" name="Google Shape;272;p28"/>
          <p:cNvCxnSpPr/>
          <p:nvPr/>
        </p:nvCxnSpPr>
        <p:spPr>
          <a:xfrm>
            <a:off x="9535074" y="5152709"/>
            <a:ext cx="2400" cy="261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3" name="Google Shape;273;p28"/>
          <p:cNvCxnSpPr/>
          <p:nvPr/>
        </p:nvCxnSpPr>
        <p:spPr>
          <a:xfrm flipH="1">
            <a:off x="8357943" y="4584342"/>
            <a:ext cx="3900" cy="573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4" name="Google Shape;274;p28"/>
          <p:cNvCxnSpPr/>
          <p:nvPr/>
        </p:nvCxnSpPr>
        <p:spPr>
          <a:xfrm rot="10800000">
            <a:off x="8286850" y="4607272"/>
            <a:ext cx="756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5" name="Google Shape;275;p28"/>
          <p:cNvCxnSpPr/>
          <p:nvPr/>
        </p:nvCxnSpPr>
        <p:spPr>
          <a:xfrm flipH="1">
            <a:off x="8194884" y="4708958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6" name="Google Shape;276;p28"/>
          <p:cNvCxnSpPr/>
          <p:nvPr/>
        </p:nvCxnSpPr>
        <p:spPr>
          <a:xfrm>
            <a:off x="8283583" y="4584342"/>
            <a:ext cx="0" cy="1227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7" name="Google Shape;277;p28"/>
          <p:cNvCxnSpPr/>
          <p:nvPr/>
        </p:nvCxnSpPr>
        <p:spPr>
          <a:xfrm>
            <a:off x="8197865" y="4713259"/>
            <a:ext cx="0" cy="1185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8" name="Google Shape;278;p28"/>
          <p:cNvCxnSpPr/>
          <p:nvPr/>
        </p:nvCxnSpPr>
        <p:spPr>
          <a:xfrm flipH="1">
            <a:off x="8105465" y="4831461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28"/>
          <p:cNvCxnSpPr/>
          <p:nvPr/>
        </p:nvCxnSpPr>
        <p:spPr>
          <a:xfrm>
            <a:off x="8104713" y="4832183"/>
            <a:ext cx="0" cy="996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28"/>
          <p:cNvCxnSpPr/>
          <p:nvPr/>
        </p:nvCxnSpPr>
        <p:spPr>
          <a:xfrm flipH="1">
            <a:off x="8012313" y="4931707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1" name="Google Shape;281;p28"/>
          <p:cNvCxnSpPr/>
          <p:nvPr/>
        </p:nvCxnSpPr>
        <p:spPr>
          <a:xfrm>
            <a:off x="8011561" y="4931707"/>
            <a:ext cx="0" cy="996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2" name="Google Shape;282;p28"/>
          <p:cNvCxnSpPr/>
          <p:nvPr/>
        </p:nvCxnSpPr>
        <p:spPr>
          <a:xfrm rot="10800000">
            <a:off x="7892129" y="5028389"/>
            <a:ext cx="1194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3" name="Google Shape;283;p28"/>
          <p:cNvCxnSpPr/>
          <p:nvPr/>
        </p:nvCxnSpPr>
        <p:spPr>
          <a:xfrm>
            <a:off x="7892304" y="5031231"/>
            <a:ext cx="0" cy="606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4" name="Google Shape;284;p28"/>
          <p:cNvCxnSpPr/>
          <p:nvPr/>
        </p:nvCxnSpPr>
        <p:spPr>
          <a:xfrm flipH="1">
            <a:off x="7758172" y="5092136"/>
            <a:ext cx="134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5" name="Google Shape;285;p28"/>
          <p:cNvCxnSpPr/>
          <p:nvPr/>
        </p:nvCxnSpPr>
        <p:spPr>
          <a:xfrm>
            <a:off x="7758085" y="5095813"/>
            <a:ext cx="0" cy="606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6" name="Google Shape;286;p28"/>
          <p:cNvCxnSpPr/>
          <p:nvPr/>
        </p:nvCxnSpPr>
        <p:spPr>
          <a:xfrm flipH="1">
            <a:off x="7616185" y="5156719"/>
            <a:ext cx="1419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7" name="Google Shape;287;p28"/>
          <p:cNvCxnSpPr/>
          <p:nvPr/>
        </p:nvCxnSpPr>
        <p:spPr>
          <a:xfrm rot="10800000">
            <a:off x="7452678" y="5186132"/>
            <a:ext cx="163800" cy="21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8" name="Google Shape;288;p28"/>
          <p:cNvCxnSpPr/>
          <p:nvPr/>
        </p:nvCxnSpPr>
        <p:spPr>
          <a:xfrm flipH="1">
            <a:off x="7612578" y="5156651"/>
            <a:ext cx="3900" cy="402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9" name="Google Shape;289;p28"/>
          <p:cNvCxnSpPr/>
          <p:nvPr/>
        </p:nvCxnSpPr>
        <p:spPr>
          <a:xfrm rot="10800000">
            <a:off x="7272640" y="5225339"/>
            <a:ext cx="1836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28"/>
          <p:cNvCxnSpPr/>
          <p:nvPr/>
        </p:nvCxnSpPr>
        <p:spPr>
          <a:xfrm>
            <a:off x="7448783" y="5189533"/>
            <a:ext cx="0" cy="36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1" name="Google Shape;291;p28"/>
          <p:cNvCxnSpPr/>
          <p:nvPr/>
        </p:nvCxnSpPr>
        <p:spPr>
          <a:xfrm>
            <a:off x="7273599" y="5225339"/>
            <a:ext cx="0" cy="36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2" name="Google Shape;292;p28"/>
          <p:cNvCxnSpPr/>
          <p:nvPr/>
        </p:nvCxnSpPr>
        <p:spPr>
          <a:xfrm rot="10800000">
            <a:off x="7272640" y="5261160"/>
            <a:ext cx="1836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3" name="Google Shape;293;p28"/>
          <p:cNvCxnSpPr/>
          <p:nvPr/>
        </p:nvCxnSpPr>
        <p:spPr>
          <a:xfrm rot="10800000">
            <a:off x="7454747" y="5268311"/>
            <a:ext cx="1599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p28"/>
          <p:cNvCxnSpPr/>
          <p:nvPr/>
        </p:nvCxnSpPr>
        <p:spPr>
          <a:xfrm rot="10800000">
            <a:off x="7624008" y="5268311"/>
            <a:ext cx="1341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5" name="Google Shape;295;p28"/>
          <p:cNvCxnSpPr/>
          <p:nvPr/>
        </p:nvCxnSpPr>
        <p:spPr>
          <a:xfrm flipH="1">
            <a:off x="7754510" y="5257055"/>
            <a:ext cx="1341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6" name="Google Shape;296;p28"/>
          <p:cNvCxnSpPr/>
          <p:nvPr/>
        </p:nvCxnSpPr>
        <p:spPr>
          <a:xfrm>
            <a:off x="7754383" y="5257574"/>
            <a:ext cx="0" cy="138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7" name="Google Shape;297;p28"/>
          <p:cNvCxnSpPr/>
          <p:nvPr/>
        </p:nvCxnSpPr>
        <p:spPr>
          <a:xfrm rot="10800000">
            <a:off x="7892129" y="5243205"/>
            <a:ext cx="1194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8" name="Google Shape;298;p28"/>
          <p:cNvCxnSpPr/>
          <p:nvPr/>
        </p:nvCxnSpPr>
        <p:spPr>
          <a:xfrm flipH="1">
            <a:off x="8012313" y="5242889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28"/>
          <p:cNvCxnSpPr/>
          <p:nvPr/>
        </p:nvCxnSpPr>
        <p:spPr>
          <a:xfrm flipH="1">
            <a:off x="8107319" y="5207082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0" name="Google Shape;300;p28"/>
          <p:cNvCxnSpPr/>
          <p:nvPr/>
        </p:nvCxnSpPr>
        <p:spPr>
          <a:xfrm flipH="1">
            <a:off x="8097531" y="5207654"/>
            <a:ext cx="4200" cy="36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1" name="Google Shape;301;p28"/>
          <p:cNvCxnSpPr/>
          <p:nvPr/>
        </p:nvCxnSpPr>
        <p:spPr>
          <a:xfrm flipH="1">
            <a:off x="8194884" y="5186743"/>
            <a:ext cx="92400" cy="9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2" name="Google Shape;302;p28"/>
          <p:cNvCxnSpPr/>
          <p:nvPr/>
        </p:nvCxnSpPr>
        <p:spPr>
          <a:xfrm flipH="1">
            <a:off x="8198018" y="5189623"/>
            <a:ext cx="2100" cy="24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3" name="Google Shape;303;p28"/>
          <p:cNvCxnSpPr/>
          <p:nvPr/>
        </p:nvCxnSpPr>
        <p:spPr>
          <a:xfrm rot="10800000">
            <a:off x="8287443" y="5157035"/>
            <a:ext cx="74400" cy="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4" name="Google Shape;304;p28"/>
          <p:cNvCxnSpPr/>
          <p:nvPr/>
        </p:nvCxnSpPr>
        <p:spPr>
          <a:xfrm flipH="1">
            <a:off x="8282610" y="5157035"/>
            <a:ext cx="2100" cy="24300"/>
          </a:xfrm>
          <a:prstGeom prst="straightConnector1">
            <a:avLst/>
          </a:prstGeom>
          <a:noFill/>
          <a:ln cap="flat" cmpd="sng" w="28575">
            <a:solidFill>
              <a:srgbClr val="17171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5" name="Google Shape;305;p28"/>
          <p:cNvSpPr txBox="1"/>
          <p:nvPr>
            <p:ph type="title"/>
          </p:nvPr>
        </p:nvSpPr>
        <p:spPr>
          <a:xfrm>
            <a:off x="407994" y="373600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Identification</a:t>
            </a:r>
            <a:endParaRPr/>
          </a:p>
        </p:txBody>
      </p:sp>
      <p:sp>
        <p:nvSpPr>
          <p:cNvPr id="306" name="Google Shape;306;p28"/>
          <p:cNvSpPr txBox="1"/>
          <p:nvPr>
            <p:ph idx="1" type="body"/>
          </p:nvPr>
        </p:nvSpPr>
        <p:spPr>
          <a:xfrm>
            <a:off x="408000" y="2672600"/>
            <a:ext cx="5616600" cy="11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Particles that make it past the cuts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isolation</a:t>
            </a:r>
            <a:endParaRPr/>
          </a:p>
          <a:p>
            <a:pPr indent="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61937" lvl="1" marL="6286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Projected onto total histogram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307" name="Google Shape;30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000" y="82487"/>
            <a:ext cx="5322327" cy="273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"/>
          <p:cNvSpPr txBox="1"/>
          <p:nvPr>
            <p:ph idx="1" type="body"/>
          </p:nvPr>
        </p:nvSpPr>
        <p:spPr>
          <a:xfrm>
            <a:off x="408000" y="2685950"/>
            <a:ext cx="6438300" cy="25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Combine </a:t>
            </a:r>
            <a:r>
              <a:rPr lang="en-US"/>
              <a:t>positive</a:t>
            </a:r>
            <a:r>
              <a:rPr lang="en-US"/>
              <a:t> and negative particles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All positive particles are paired with all negative particles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Right selection yields the </a:t>
            </a:r>
            <a:r>
              <a:rPr lang="en-US"/>
              <a:t>𝝓(1020)  mass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Wrong selection = “combinatorial background”</a:t>
            </a:r>
            <a:endParaRPr/>
          </a:p>
        </p:txBody>
      </p:sp>
      <p:sp>
        <p:nvSpPr>
          <p:cNvPr id="313" name="Google Shape;313;p29"/>
          <p:cNvSpPr txBox="1"/>
          <p:nvPr>
            <p:ph type="title"/>
          </p:nvPr>
        </p:nvSpPr>
        <p:spPr>
          <a:xfrm>
            <a:off x="408000" y="373596"/>
            <a:ext cx="11376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Particle Recombination</a:t>
            </a:r>
            <a:endParaRPr/>
          </a:p>
        </p:txBody>
      </p:sp>
      <p:sp>
        <p:nvSpPr>
          <p:cNvPr id="314" name="Google Shape;314;p2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5" name="Google Shape;315;p29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316" name="Google Shape;316;p29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317" name="Google Shape;31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7603" y="1205775"/>
            <a:ext cx="2199218" cy="626969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29"/>
          <p:cNvSpPr txBox="1"/>
          <p:nvPr/>
        </p:nvSpPr>
        <p:spPr>
          <a:xfrm>
            <a:off x="2151569" y="1245966"/>
            <a:ext cx="162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particle:</a:t>
            </a:r>
            <a:endParaRPr/>
          </a:p>
        </p:txBody>
      </p:sp>
      <p:pic>
        <p:nvPicPr>
          <p:cNvPr id="319" name="Google Shape;31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8234" y="1863714"/>
            <a:ext cx="2199216" cy="492036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29"/>
          <p:cNvSpPr txBox="1"/>
          <p:nvPr/>
        </p:nvSpPr>
        <p:spPr>
          <a:xfrm>
            <a:off x="1962636" y="1855224"/>
            <a:ext cx="200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multiple particles:</a:t>
            </a:r>
            <a:endParaRPr/>
          </a:p>
        </p:txBody>
      </p:sp>
      <p:sp>
        <p:nvSpPr>
          <p:cNvPr id="321" name="Google Shape;321;p29"/>
          <p:cNvSpPr txBox="1"/>
          <p:nvPr/>
        </p:nvSpPr>
        <p:spPr>
          <a:xfrm>
            <a:off x="1105375" y="1460149"/>
            <a:ext cx="98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recall</a:t>
            </a:r>
            <a:r>
              <a:rPr lang="en-US"/>
              <a:t>:</a:t>
            </a:r>
            <a:endParaRPr/>
          </a:p>
        </p:txBody>
      </p:sp>
      <p:pic>
        <p:nvPicPr>
          <p:cNvPr id="322" name="Google Shape;32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64450" y="1735001"/>
            <a:ext cx="5621525" cy="2837526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9"/>
          <p:cNvSpPr/>
          <p:nvPr/>
        </p:nvSpPr>
        <p:spPr>
          <a:xfrm>
            <a:off x="9108375" y="1643575"/>
            <a:ext cx="912000" cy="32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9"/>
          <p:cNvSpPr txBox="1"/>
          <p:nvPr/>
        </p:nvSpPr>
        <p:spPr>
          <a:xfrm>
            <a:off x="8953050" y="1564963"/>
            <a:ext cx="18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 (K+ K-) spectrum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Google Shape;3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7350" y="3125825"/>
            <a:ext cx="4990049" cy="2756375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0"/>
          <p:cNvSpPr txBox="1"/>
          <p:nvPr>
            <p:ph idx="1" type="body"/>
          </p:nvPr>
        </p:nvSpPr>
        <p:spPr>
          <a:xfrm>
            <a:off x="408000" y="1592275"/>
            <a:ext cx="11097600" cy="38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/>
              <a:t>Apply an angular cut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</a:pPr>
            <a:r>
              <a:rPr lang="en-US"/>
              <a:t>remove some larger than expected invariant masses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 more than 120 degree particle separation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Fit the background and signal separately using RooFit software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Apply a second degree Chebyshev polynomial for the background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Apply a Gaussian signal</a:t>
            </a:r>
            <a:endParaRPr/>
          </a:p>
          <a:p>
            <a:pPr indent="-261937" lvl="1" marL="62865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Apply a non-relativistic Breit-Wigner (Lorentz) signal</a:t>
            </a:r>
            <a:endParaRPr/>
          </a:p>
          <a:p>
            <a:pPr indent="-209550" lvl="0" marL="34290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31" name="Google Shape;331;p30"/>
          <p:cNvSpPr txBox="1"/>
          <p:nvPr>
            <p:ph type="title"/>
          </p:nvPr>
        </p:nvSpPr>
        <p:spPr>
          <a:xfrm>
            <a:off x="408000" y="373596"/>
            <a:ext cx="11376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Extracting the Signal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32" name="Google Shape;332;p3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3" name="Google Shape;333;p30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334" name="Google Shape;334;p30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cxnSp>
        <p:nvCxnSpPr>
          <p:cNvPr id="335" name="Google Shape;335;p30"/>
          <p:cNvCxnSpPr/>
          <p:nvPr/>
        </p:nvCxnSpPr>
        <p:spPr>
          <a:xfrm rot="10800000">
            <a:off x="8274850" y="798375"/>
            <a:ext cx="1190700" cy="142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36" name="Google Shape;336;p30"/>
          <p:cNvCxnSpPr/>
          <p:nvPr/>
        </p:nvCxnSpPr>
        <p:spPr>
          <a:xfrm flipH="1" rot="10800000">
            <a:off x="9465550" y="1943475"/>
            <a:ext cx="2300400" cy="2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7" name="Google Shape;337;p30"/>
          <p:cNvSpPr txBox="1"/>
          <p:nvPr/>
        </p:nvSpPr>
        <p:spPr>
          <a:xfrm>
            <a:off x="7879125" y="631525"/>
            <a:ext cx="39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K-</a:t>
            </a:r>
            <a:endParaRPr/>
          </a:p>
        </p:txBody>
      </p:sp>
      <p:sp>
        <p:nvSpPr>
          <p:cNvPr id="338" name="Google Shape;338;p30"/>
          <p:cNvSpPr txBox="1"/>
          <p:nvPr/>
        </p:nvSpPr>
        <p:spPr>
          <a:xfrm>
            <a:off x="11444650" y="1972825"/>
            <a:ext cx="521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K+</a:t>
            </a:r>
            <a:endParaRPr/>
          </a:p>
        </p:txBody>
      </p:sp>
      <p:sp>
        <p:nvSpPr>
          <p:cNvPr id="339" name="Google Shape;339;p30"/>
          <p:cNvSpPr/>
          <p:nvPr/>
        </p:nvSpPr>
        <p:spPr>
          <a:xfrm>
            <a:off x="9358400" y="1988421"/>
            <a:ext cx="381000" cy="193625"/>
          </a:xfrm>
          <a:custGeom>
            <a:rect b="b" l="l" r="r" t="t"/>
            <a:pathLst>
              <a:path extrusionOk="0" h="7745" w="15240">
                <a:moveTo>
                  <a:pt x="0" y="3935"/>
                </a:moveTo>
                <a:cubicBezTo>
                  <a:pt x="2698" y="1235"/>
                  <a:pt x="7540" y="-1106"/>
                  <a:pt x="10953" y="601"/>
                </a:cubicBezTo>
                <a:cubicBezTo>
                  <a:pt x="13437" y="1844"/>
                  <a:pt x="13997" y="5262"/>
                  <a:pt x="15240" y="774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0" name="Google Shape;340;p30"/>
          <p:cNvSpPr txBox="1"/>
          <p:nvPr/>
        </p:nvSpPr>
        <p:spPr>
          <a:xfrm>
            <a:off x="9358400" y="1691200"/>
            <a:ext cx="58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120°</a:t>
            </a:r>
            <a:endParaRPr/>
          </a:p>
        </p:txBody>
      </p:sp>
      <p:sp>
        <p:nvSpPr>
          <p:cNvPr id="341" name="Google Shape;341;p30"/>
          <p:cNvSpPr/>
          <p:nvPr/>
        </p:nvSpPr>
        <p:spPr>
          <a:xfrm>
            <a:off x="9446375" y="2988975"/>
            <a:ext cx="912000" cy="32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0"/>
          <p:cNvSpPr txBox="1"/>
          <p:nvPr/>
        </p:nvSpPr>
        <p:spPr>
          <a:xfrm>
            <a:off x="9097500" y="2916100"/>
            <a:ext cx="18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 (K+ K-) spectrum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1"/>
          <p:cNvSpPr txBox="1"/>
          <p:nvPr>
            <p:ph type="title"/>
          </p:nvPr>
        </p:nvSpPr>
        <p:spPr>
          <a:xfrm>
            <a:off x="408000" y="373596"/>
            <a:ext cx="11376000" cy="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Extracting the Signal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48" name="Google Shape;348;p3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9" name="Google Shape;349;p31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11 August 2022</a:t>
            </a:r>
            <a:endParaRPr/>
          </a:p>
        </p:txBody>
      </p:sp>
      <p:sp>
        <p:nvSpPr>
          <p:cNvPr id="350" name="Google Shape;350;p31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Aidan Nakhleh | Phi Resonance</a:t>
            </a:r>
            <a:endParaRPr/>
          </a:p>
        </p:txBody>
      </p:sp>
      <p:pic>
        <p:nvPicPr>
          <p:cNvPr id="351" name="Google Shape;35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43825" y="1220975"/>
            <a:ext cx="6611275" cy="3769474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31"/>
          <p:cNvSpPr txBox="1"/>
          <p:nvPr/>
        </p:nvSpPr>
        <p:spPr>
          <a:xfrm>
            <a:off x="463700" y="5174675"/>
            <a:ext cx="4884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Gaussian Signal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Chi square/ndof = 3.646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𝜇 = 1.0222 GeV</a:t>
            </a:r>
            <a:endParaRPr/>
          </a:p>
        </p:txBody>
      </p:sp>
      <p:sp>
        <p:nvSpPr>
          <p:cNvPr id="353" name="Google Shape;353;p31"/>
          <p:cNvSpPr txBox="1"/>
          <p:nvPr/>
        </p:nvSpPr>
        <p:spPr>
          <a:xfrm>
            <a:off x="3047850" y="5174675"/>
            <a:ext cx="4884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Breit-Wigner Signal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Chi square/ndof = 3.52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𝜇 = 1.02199 GeV</a:t>
            </a:r>
            <a:endParaRPr/>
          </a:p>
        </p:txBody>
      </p:sp>
      <p:pic>
        <p:nvPicPr>
          <p:cNvPr id="354" name="Google Shape;35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5106" y="866488"/>
            <a:ext cx="7950943" cy="3957801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31"/>
          <p:cNvSpPr txBox="1"/>
          <p:nvPr/>
        </p:nvSpPr>
        <p:spPr>
          <a:xfrm>
            <a:off x="6890550" y="5390225"/>
            <a:ext cx="268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expected value: m = 1.019 GeV</a:t>
            </a:r>
            <a:endParaRPr/>
          </a:p>
        </p:txBody>
      </p:sp>
      <p:cxnSp>
        <p:nvCxnSpPr>
          <p:cNvPr id="356" name="Google Shape;356;p31"/>
          <p:cNvCxnSpPr/>
          <p:nvPr/>
        </p:nvCxnSpPr>
        <p:spPr>
          <a:xfrm>
            <a:off x="1285950" y="4822550"/>
            <a:ext cx="0" cy="44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7" name="Google Shape;357;p31"/>
          <p:cNvCxnSpPr/>
          <p:nvPr/>
        </p:nvCxnSpPr>
        <p:spPr>
          <a:xfrm flipH="1">
            <a:off x="4822150" y="4665375"/>
            <a:ext cx="2890800" cy="621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