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4_3357348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0" r:id="rId3"/>
    <p:sldId id="268" r:id="rId4"/>
    <p:sldId id="267" r:id="rId5"/>
    <p:sldId id="266" r:id="rId6"/>
    <p:sldId id="261" r:id="rId7"/>
    <p:sldId id="263" r:id="rId8"/>
    <p:sldId id="262" r:id="rId9"/>
    <p:sldId id="264" r:id="rId10"/>
    <p:sldId id="265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C30EE58-69B9-FCCA-F997-5D6AFC45C238}" name="Sebastian Rocks" initials="SR" userId="Sebastian Rocks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7590"/>
    <a:srgbClr val="456A2C"/>
    <a:srgbClr val="57257D"/>
    <a:srgbClr val="A24A0E"/>
    <a:srgbClr val="DF6613"/>
    <a:srgbClr val="EDB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modernComment_104_335734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E9A56EA-01B5-49B3-AF8F-B739AF3DA4B4}" authorId="{8C30EE58-69B9-FCCA-F997-5D6AFC45C238}" created="2022-08-02T10:04:49.89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53834568" sldId="260"/>
      <ac:spMk id="3" creationId="{9D277656-F3CD-8D57-66D1-86B2D8AB4532}"/>
    </ac:deMkLst>
    <p188:txBody>
      <a:bodyPr/>
      <a:lstStyle/>
      <a:p>
        <a:r>
          <a:rPr lang="en-US"/>
          <a:t>Which anomolies?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19B24-F7FB-46F6-889B-400405BD8EBB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BA033-E595-43AF-8115-08B53B40C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42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LFU is a characteristic of the Standard Model for which the branching fractions are irrespective of the flavor of the lepton. Present anomalies the D* channel and </a:t>
            </a:r>
            <a:r>
              <a:rPr lang="en-US" dirty="0" err="1"/>
              <a:t>Lambda_c</a:t>
            </a:r>
            <a:r>
              <a:rPr lang="en-US" dirty="0"/>
              <a:t> in semi-leptonic decays. Other anomalies in the rare decays. other anomalies in this channel b-&gt;</a:t>
            </a:r>
            <a:r>
              <a:rPr lang="en-US" dirty="0" err="1"/>
              <a:t>cll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A033-E595-43AF-8115-08B53B40C9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0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 inverse femtobarns or around 600 trillion proton-proton collisions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A033-E595-43AF-8115-08B53B40C9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671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do we need the branching fractions: we only reconstructed with pi+ and pi-. But there are also contributions in the pi0 </a:t>
            </a:r>
            <a:r>
              <a:rPr lang="en-US" dirty="0" err="1"/>
              <a:t>pi0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A033-E595-43AF-8115-08B53B40C9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04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Nice if I say the cuts of the stripping selection. Here are the cuts on the left that were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A033-E595-43AF-8115-08B53B40C9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449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“Upstream” means the direction following LHC beam 2 towards the CMS experiment, while the “downstream” direction respectively follows beam 1 towards the ATLAS experiment, </a:t>
            </a:r>
            <a:r>
              <a:rPr lang="en-US" dirty="0" err="1"/>
              <a:t>i</a:t>
            </a:r>
            <a:r>
              <a:rPr lang="en-US" dirty="0"/>
              <a:t>. e. in the direction of the LHCb acceptance for physics measurements.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A033-E595-43AF-8115-08B53B40C9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79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Since we need to be sure that it is our decay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A033-E595-43AF-8115-08B53B40C9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92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9A6D-3CEE-2A32-04F6-19AD67B0B2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E93665-DC66-B4BF-F1AB-4C69A59394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E2A8D-BFBA-11CC-EA37-B32FBFC21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DE49D-4764-48BD-A69D-5CD56475437E}" type="datetime1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848F9-660C-A2B5-8FD3-B7BEF9654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5BA78-F83D-B88E-B60B-5B0818774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48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5CA71-36DD-D073-6A43-BB99EBE86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FAA48E-D6F9-24E0-7DBC-FFA395443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5E19E-C499-11DB-3B5E-1C55FEB8A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5FFE-3459-4E23-9B2D-9AA170CD02E8}" type="datetime1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F9A15-71B9-257D-30F8-BFDE28CCE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24B92-E891-31AC-CC88-BF59D429A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9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7AD01-3653-E569-B80B-95A9A8D6B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740E6B-CF7E-656C-6C09-408017260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04A34-C24C-4D1D-11AD-18A7087C2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4CA56-D080-4B49-81A1-F355FB8BBDCC}" type="datetime1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5FDBF-48BF-0DE2-7BFF-B8AB06EF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6276A7-1038-5FBF-F5C5-FF97E7A30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1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7C7D6-BECA-7C7E-D0F6-B3BEB96DC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26C5E-D5B0-8A75-B24F-754782EF5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B85A7-98AB-ED4E-C049-1FE6F2F20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C5ABE-CACA-4F7D-B2AF-F81858A4F156}" type="datetime1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7A1B8-F134-AA84-0845-98404AB93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82B1B-5113-0F6E-4C2B-CCFC25E99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1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CBF1A-675A-107B-F55F-A78C416A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E54F4-7544-2630-9AA3-EFB17CC42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E571E-1DFB-12F4-6333-DB08F0E6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87B21-76A4-410A-8136-4691EFB845CE}" type="datetime1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FCC50-DBFC-5533-986D-4EEFF0E86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91264-1EA0-64E2-0A72-CDB8F633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5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84C2B-A7C6-A7FB-78F0-DCD6CADAE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A3145-4406-3C89-CE87-A9E3EF3CA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ADC5C6-B96A-5375-7ACE-2A89AFFFFB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28379A-FDCC-C980-89BA-16524329D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0A2D9-FF46-4398-A6D0-B659B49C2941}" type="datetime1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67FC87-4C46-D4EA-F712-374DEBB08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291A5-3343-185A-4E06-BAEB6E60E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8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C8DFA-BBBD-2B34-FE47-C877468F4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7D38E-E867-544D-F3E0-91CDED023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F87FE-6062-1A2C-3636-5C9550D05A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70BBBA-1576-D5E1-DD88-F8A9B3F55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8E3AF1-F158-A939-6F5E-AD5C06205E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1D5A25-B021-A0E2-EFD9-87E05B960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01646-08AE-4217-B14A-768CBFEABEC3}" type="datetime1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FE3182-A848-3996-C3F9-E30F7D26D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E32A6-286D-43B9-89CE-C6648D691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32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85D77-EA7A-3F20-2B03-C8DF308C9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EDD351-FF0D-E8A9-35B2-E88F2D4BB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F702-5621-4F1F-830B-E17277B45BD8}" type="datetime1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1C32E-30E9-6CB4-824D-1468F2897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815BD-96FB-B607-EBFE-566C3A908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26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1458FC-1A2C-DCEF-BB67-A6B187F5E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2A3C-C3F6-4405-9A83-672750F28C63}" type="datetime1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331367-635F-174C-CFA5-6E867BAC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794BA-589C-807F-F6B8-1BA0FFAA2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75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1E250-B528-60D1-6A15-C262C5DAF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34718-9651-C00C-3338-129298B0E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D1000-B281-CC71-B3D8-E5BD2DF20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61ED-A549-9AE0-929A-874E0EA09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7D8D-ADF6-428D-B920-2E43DFBA32E7}" type="datetime1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66988-8878-BC55-840B-B8596F493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B6AB0C-45E3-BD4F-EAD6-E7F0667AF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92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B389F-9CBC-E1E3-7DF3-B5BE1E06A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7AC6CA-1D9F-3BCD-A3D5-4440130A2A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23A291-F5D1-DDBD-74F3-1580B4C07F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A356C7-89FA-398D-7220-D26511EDB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17F19-5A9C-4C73-AF42-67000957544F}" type="datetime1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4C48E-626B-D761-FBD0-F0A6B784A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1E7C0A-FAF7-B940-FFC5-8D58DC0E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77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1D4C10-B1A6-DDEF-850C-40AE8F868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ECB8C4-EDB9-BCF7-3A0C-C2B468CBF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A0131-C6FE-7D64-22BA-E2FB55F59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4E986-005C-4739-81D3-D3C6C4BCAA59}" type="datetime1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628CC-0226-F762-3709-53C6147BF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826B2-D2FF-5B1C-39C9-4A45E006DC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B110A-16D1-4752-84AD-C4E9F121D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2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G"/><Relationship Id="rId7" Type="http://schemas.openxmlformats.org/officeDocument/2006/relationships/image" Target="../media/image27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18/10/relationships/comments" Target="../comments/modernComment_104_3357348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4" Type="http://schemas.openxmlformats.org/officeDocument/2006/relationships/image" Target="../media/image17.JP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4B3CEA8-3A05-A388-CC61-748CE38EC1F0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324032" y="2244066"/>
                <a:ext cx="11543931" cy="2387600"/>
              </a:xfrm>
            </p:spPr>
            <p:txBody>
              <a:bodyPr>
                <a:normAutofit/>
              </a:bodyPr>
              <a:lstStyle/>
              <a:p>
                <a:r>
                  <a:rPr lang="en-US" sz="4800" dirty="0">
                    <a:latin typeface="Baskerville Old Face" panose="02020602080505020303" pitchFamily="18" charset="0"/>
                  </a:rPr>
                  <a:t>Towards a New Lepton Flavour Universality Test with Baryons: </a:t>
                </a:r>
                <a:br>
                  <a:rPr lang="en-US" sz="4800" dirty="0">
                    <a:latin typeface="Baskerville Old Face" panose="02020602080505020303" pitchFamily="18" charset="0"/>
                  </a:rPr>
                </a:br>
                <a:r>
                  <a:rPr lang="en-US" sz="4800" dirty="0">
                    <a:latin typeface="Baskerville Old Face" panose="02020602080505020303" pitchFamily="18" charset="0"/>
                  </a:rPr>
                  <a:t>First Evidence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48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4800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4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48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sz="4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4800" b="0" i="1" smtClean="0">
                            <a:latin typeface="Cambria Math" panose="02040503050406030204" pitchFamily="18" charset="0"/>
                          </a:rPr>
                          <m:t>(∗)</m:t>
                        </m:r>
                      </m:sup>
                    </m:sSubSup>
                  </m:oMath>
                </a14:m>
                <a:endParaRPr lang="en-US" sz="4800" dirty="0"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4B3CEA8-3A05-A388-CC61-748CE38EC1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324032" y="2244066"/>
                <a:ext cx="11543931" cy="2387600"/>
              </a:xfrm>
              <a:blipFill>
                <a:blip r:embed="rId2"/>
                <a:stretch>
                  <a:fillRect t="-1276" r="-898" b="-13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09F070E5-71CA-A85D-4CEF-CC73F87A05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7" y="4795478"/>
            <a:ext cx="9144000" cy="1056604"/>
          </a:xfrm>
        </p:spPr>
        <p:txBody>
          <a:bodyPr/>
          <a:lstStyle/>
          <a:p>
            <a:r>
              <a:rPr lang="en-US" sz="3000" b="1" dirty="0">
                <a:solidFill>
                  <a:srgbClr val="FF0000"/>
                </a:solidFill>
                <a:latin typeface="Baskerville Old Face" panose="02020602080505020303" pitchFamily="18" charset="0"/>
              </a:rPr>
              <a:t>Sebastian Rocks</a:t>
            </a:r>
          </a:p>
          <a:p>
            <a:r>
              <a:rPr lang="en-US" dirty="0">
                <a:latin typeface="Baskerville Old Face" panose="02020602080505020303" pitchFamily="18" charset="0"/>
              </a:rPr>
              <a:t>Supervisors: Anna Lupato, Gabriele Simi, Marcello Rotondo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ED87D3C5-12F1-1775-B4DB-D6D986D026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6" t="18200" r="18217" b="17441"/>
          <a:stretch/>
        </p:blipFill>
        <p:spPr>
          <a:xfrm>
            <a:off x="165717" y="6065577"/>
            <a:ext cx="1438182" cy="656947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D32C037A-51A5-0070-4F9E-85B5ED40FD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254" y="5952478"/>
            <a:ext cx="1370829" cy="840648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55D91EC8-F882-BFF7-A382-C6FB590ADD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26" y="6015895"/>
            <a:ext cx="945475" cy="686638"/>
          </a:xfrm>
          <a:prstGeom prst="rect">
            <a:avLst/>
          </a:prstGeom>
        </p:spPr>
      </p:pic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427EFD79-A810-2898-BA8F-DB7CC9710A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801" y="192922"/>
            <a:ext cx="3268394" cy="19610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 descr="Logo&#10;&#10;Description automatically generated">
            <a:extLst>
              <a:ext uri="{FF2B5EF4-FFF2-40B4-BE49-F238E27FC236}">
                <a16:creationId xmlns:a16="http://schemas.microsoft.com/office/drawing/2014/main" id="{9A6E77F2-1FD0-B576-57C0-89B33FB86E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16" y="135475"/>
            <a:ext cx="1981029" cy="198102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808F2533-5386-A28E-F3EF-AF88C98C75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578" y="110414"/>
            <a:ext cx="2055706" cy="213365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032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32173" y="6334"/>
                <a:ext cx="11447847" cy="707670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4000" b="1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4000" b="1" i="0" smtClean="0">
                                <a:latin typeface="Cambria Math" panose="02040503050406030204" pitchFamily="18" charset="0"/>
                              </a:rPr>
                              <m:t>𝚲</m:t>
                            </m:r>
                          </m:e>
                          <m:sub>
                            <m:r>
                              <a:rPr lang="en-US" sz="4000" b="1" i="1" smtClean="0"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b>
                          <m:sup>
                            <m:r>
                              <a:rPr lang="en-US" sz="40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p>
                        </m:sSubSup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40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sz="40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(∗)</m:t>
                        </m:r>
                      </m:sup>
                    </m:sSubSup>
                  </m:oMath>
                </a14:m>
                <a:r>
                  <a:rPr lang="en-US" sz="4000" b="1" dirty="0">
                    <a:latin typeface="Baskerville Old Face" panose="02020602080505020303" pitchFamily="18" charset="0"/>
                  </a:rPr>
                  <a:t> Yields &amp; Ratio of the Branching Fraction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32173" y="6334"/>
                <a:ext cx="11447847" cy="707670"/>
              </a:xfrm>
              <a:blipFill>
                <a:blip r:embed="rId2"/>
                <a:stretch>
                  <a:fillRect t="-10345" r="-319" b="-4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2B93E212-57A4-4CD2-2393-195421BC7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863" y="2003650"/>
            <a:ext cx="5792194" cy="2913713"/>
          </a:xfrm>
          <a:prstGeom prst="rect">
            <a:avLst/>
          </a:prstGeom>
        </p:spPr>
      </p:pic>
      <p:pic>
        <p:nvPicPr>
          <p:cNvPr id="6" name="Picture 5" descr="Histogram&#10;&#10;Description automatically generated">
            <a:extLst>
              <a:ext uri="{FF2B5EF4-FFF2-40B4-BE49-F238E27FC236}">
                <a16:creationId xmlns:a16="http://schemas.microsoft.com/office/drawing/2014/main" id="{54A84BCD-41D1-7785-7102-22BDA17CB8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3650"/>
            <a:ext cx="5838963" cy="29141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DE9767B-FCD4-EF29-098C-05A873DFE358}"/>
                  </a:ext>
                </a:extLst>
              </p:cNvPr>
              <p:cNvSpPr txBox="1"/>
              <p:nvPr/>
            </p:nvSpPr>
            <p:spPr>
              <a:xfrm>
                <a:off x="1485774" y="4979519"/>
                <a:ext cx="9651867" cy="9422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2625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2595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2625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2595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59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62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DE9767B-FCD4-EF29-098C-05A873DFE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774" y="4979519"/>
                <a:ext cx="9651867" cy="9422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19B8C5-80A8-4540-C395-948EBE9F314C}"/>
                  </a:ext>
                </a:extLst>
              </p:cNvPr>
              <p:cNvSpPr txBox="1"/>
              <p:nvPr/>
            </p:nvSpPr>
            <p:spPr>
              <a:xfrm>
                <a:off x="2508382" y="6176169"/>
                <a:ext cx="7687923" cy="494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This is the first evidence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>
                      <m:sSub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FF0000"/>
                    </a:solidFill>
                    <a:latin typeface="Baskerville Old Face" panose="02020602080505020303" pitchFamily="18" charset="0"/>
                  </a:rPr>
                  <a:t> !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319B8C5-80A8-4540-C395-948EBE9F31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8382" y="6176169"/>
                <a:ext cx="7687923" cy="494559"/>
              </a:xfrm>
              <a:prstGeom prst="rect">
                <a:avLst/>
              </a:prstGeom>
              <a:blipFill>
                <a:blip r:embed="rId6"/>
                <a:stretch>
                  <a:fillRect l="-951" t="-2469" r="-872" b="-28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6D32F748-149B-2B14-1C2C-46E3B5A277D1}"/>
              </a:ext>
            </a:extLst>
          </p:cNvPr>
          <p:cNvSpPr/>
          <p:nvPr/>
        </p:nvSpPr>
        <p:spPr>
          <a:xfrm>
            <a:off x="7677151" y="1183517"/>
            <a:ext cx="582930" cy="125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text, watch, clock&#10;&#10;Description automatically generated">
            <a:extLst>
              <a:ext uri="{FF2B5EF4-FFF2-40B4-BE49-F238E27FC236}">
                <a16:creationId xmlns:a16="http://schemas.microsoft.com/office/drawing/2014/main" id="{BA15C1BB-23E4-A2A8-5D1C-3AE7543127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619" y="2473163"/>
            <a:ext cx="563483" cy="1252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B4BA8A-70A8-166D-E32E-A2C330AE5F50}"/>
              </a:ext>
            </a:extLst>
          </p:cNvPr>
          <p:cNvSpPr txBox="1"/>
          <p:nvPr/>
        </p:nvSpPr>
        <p:spPr>
          <a:xfrm>
            <a:off x="10563708" y="2289723"/>
            <a:ext cx="11478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Baskerville Old Face" panose="02020602080505020303" pitchFamily="18" charset="0"/>
              </a:rPr>
              <a:t>LHCb Preliminary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5ACA44-F964-15D9-90CD-7447CDB19BA5}"/>
              </a:ext>
            </a:extLst>
          </p:cNvPr>
          <p:cNvSpPr txBox="1"/>
          <p:nvPr/>
        </p:nvSpPr>
        <p:spPr>
          <a:xfrm>
            <a:off x="4578232" y="2261481"/>
            <a:ext cx="11478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Baskerville Old Face" panose="02020602080505020303" pitchFamily="18" charset="0"/>
              </a:rPr>
              <a:t>LHCb Preliminary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7866CC6-817D-FB39-673D-CDE34C568A9E}"/>
                  </a:ext>
                </a:extLst>
              </p:cNvPr>
              <p:cNvSpPr txBox="1"/>
              <p:nvPr/>
            </p:nvSpPr>
            <p:spPr>
              <a:xfrm>
                <a:off x="807867" y="936235"/>
                <a:ext cx="9836459" cy="1235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Using the S-weight technique </a:t>
                </a:r>
                <a:r>
                  <a:rPr lang="en-US" sz="1200" dirty="0">
                    <a:solidFill>
                      <a:srgbClr val="0070C0"/>
                    </a:solidFill>
                    <a:latin typeface="Baskerville Old Face" panose="02020602080505020303" pitchFamily="18" charset="0"/>
                  </a:rPr>
                  <a:t>[</a:t>
                </a:r>
                <a:r>
                  <a:rPr lang="pt-BR" sz="1200" dirty="0">
                    <a:solidFill>
                      <a:srgbClr val="0070C0"/>
                    </a:solidFill>
                    <a:latin typeface="Baskerville Old Face" panose="02020602080505020303" pitchFamily="18" charset="0"/>
                  </a:rPr>
                  <a:t>10.1016/j.nima.2005.08.106</a:t>
                </a:r>
                <a:r>
                  <a:rPr lang="en-US" sz="1200" dirty="0">
                    <a:solidFill>
                      <a:srgbClr val="0070C0"/>
                    </a:solidFill>
                    <a:latin typeface="Baskerville Old Face" panose="02020602080505020303" pitchFamily="18" charset="0"/>
                  </a:rPr>
                  <a:t>]</a:t>
                </a:r>
                <a:r>
                  <a:rPr lang="en-US" dirty="0">
                    <a:latin typeface="Baskerville Old Face" panose="02020602080505020303" pitchFamily="18" charset="0"/>
                  </a:rPr>
                  <a:t>,</a:t>
                </a:r>
                <a:r>
                  <a:rPr lang="en-US" sz="1200" dirty="0">
                    <a:solidFill>
                      <a:srgbClr val="0070C0"/>
                    </a:solidFill>
                    <a:latin typeface="Baskerville Old Face" panose="02020602080505020303" pitchFamily="18" charset="0"/>
                  </a:rPr>
                  <a:t> </a:t>
                </a:r>
                <a:r>
                  <a:rPr lang="en-US" dirty="0">
                    <a:latin typeface="Baskerville Old Face" panose="02020602080505020303" pitchFamily="18" charset="0"/>
                  </a:rPr>
                  <a:t>we subtracted the background from the fit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and identified the decays that involve only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(2625)</m:t>
                    </m:r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(2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5)</m:t>
                    </m:r>
                  </m:oMath>
                </a14:m>
                <a:endParaRPr lang="en-US" dirty="0"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We performed a fit to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in order to measure the number of signal events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7866CC6-817D-FB39-673D-CDE34C568A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867" y="936235"/>
                <a:ext cx="9836459" cy="1235979"/>
              </a:xfrm>
              <a:prstGeom prst="rect">
                <a:avLst/>
              </a:prstGeom>
              <a:blipFill>
                <a:blip r:embed="rId8"/>
                <a:stretch>
                  <a:fillRect l="-434" t="-2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C860A-DCF6-4B9D-ED5E-6E1FD61B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54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F92E-DB90-7E5D-A60F-42B0B5F1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6422" y="0"/>
            <a:ext cx="2499156" cy="70767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Baskerville Old Face" panose="02020602080505020303" pitchFamily="18" charset="0"/>
              </a:rPr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6E3B55-DD96-6BE6-E2DB-460792D96731}"/>
                  </a:ext>
                </a:extLst>
              </p:cNvPr>
              <p:cNvSpPr txBox="1"/>
              <p:nvPr/>
            </p:nvSpPr>
            <p:spPr>
              <a:xfrm>
                <a:off x="630315" y="967666"/>
                <a:ext cx="10804124" cy="5260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During my project: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I studied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system decaying into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</m:sup>
                    </m:sSubSup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and the background due to the charmed baryons such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US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I developed an optimized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selection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I created a simultaneous fit that clearly distinguishes between the signal and the background of the two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resonances and a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fit to extract the searched signal</a:t>
                </a:r>
              </a:p>
              <a:p>
                <a:pPr lvl="1"/>
                <a:endParaRPr lang="en-US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endParaRPr lang="en-US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tx1"/>
                    </a:solidFill>
                    <a:latin typeface="Baskerville Old Face" panose="02020602080505020303" pitchFamily="18" charset="0"/>
                  </a:rPr>
                  <a:t>This is the first step in order measure the branching ratio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(∗)</m:t>
                        </m:r>
                      </m:sup>
                    </m:sSubSup>
                  </m:oMath>
                </a14:m>
                <a:endParaRPr lang="en-US" sz="1800" dirty="0">
                  <a:solidFill>
                    <a:schemeClr val="tx1"/>
                  </a:solidFill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tx1"/>
                    </a:solidFill>
                    <a:latin typeface="Baskerville Old Face" panose="02020602080505020303" pitchFamily="18" charset="0"/>
                  </a:rPr>
                  <a:t>This is the first evidence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Baskerville Old Face" panose="02020602080505020303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>
                      <m:sSub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  <a:p>
                <a:endParaRPr lang="en-US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Outlook: 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Study these channels with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𝐾𝐾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 due to the higher branching ratio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Perform the measurement of the </a:t>
                </a:r>
                <a:r>
                  <a:rPr lang="en-US" sz="1800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branching ratio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(∗)</m:t>
                        </m:r>
                      </m:sup>
                    </m:sSubSup>
                  </m:oMath>
                </a14:m>
                <a:endParaRPr lang="en-US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Constrain these double charmed decays in the analysis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endParaRPr lang="en-US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endParaRPr lang="en-US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  <a:p>
                <a:endParaRPr lang="en-US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26E3B55-DD96-6BE6-E2DB-460792D96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315" y="967666"/>
                <a:ext cx="10804124" cy="5260543"/>
              </a:xfrm>
              <a:prstGeom prst="rect">
                <a:avLst/>
              </a:prstGeom>
              <a:blipFill>
                <a:blip r:embed="rId2"/>
                <a:stretch>
                  <a:fillRect l="-338" t="-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D2DCE5-C1EC-1000-832A-41AE4E3E4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3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817" y="39199"/>
                <a:ext cx="11743464" cy="707670"/>
              </a:xfrm>
            </p:spPr>
            <p:txBody>
              <a:bodyPr>
                <a:noAutofit/>
              </a:bodyPr>
              <a:lstStyle/>
              <a:p>
                <a:r>
                  <a:rPr lang="en-US" sz="4000" b="1" dirty="0">
                    <a:latin typeface="Baskerville Old Face" panose="02020602080505020303" pitchFamily="18" charset="0"/>
                  </a:rPr>
                  <a:t>Lepton Flavour Universality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sz="4000" b="1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4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4000" b="1" i="1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4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4000" b="1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4000" b="1" dirty="0">
                    <a:latin typeface="Baskerville Old Face" panose="02020602080505020303" pitchFamily="18" charset="0"/>
                  </a:rPr>
                  <a:t> Studies 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817" y="39199"/>
                <a:ext cx="11743464" cy="707670"/>
              </a:xfrm>
              <a:blipFill>
                <a:blip r:embed="rId4"/>
                <a:stretch>
                  <a:fillRect l="-1816" t="-10256" b="-40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77656-F3CD-8D57-66D1-86B2D8AB45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8635" y="2081999"/>
                <a:ext cx="9899958" cy="418563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b="1" i="0" dirty="0">
                    <a:solidFill>
                      <a:srgbClr val="002060"/>
                    </a:solidFill>
                    <a:effectLst/>
                    <a:latin typeface="Baskerville Old Face" panose="02020602080505020303" pitchFamily="18" charset="0"/>
                  </a:rPr>
                  <a:t>Lepton Flavour Universality tests with semi-leptonic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sz="2000" b="1" i="1" smtClean="0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2000" b="1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000" b="1" i="0" dirty="0">
                    <a:solidFill>
                      <a:srgbClr val="002060"/>
                    </a:solidFill>
                    <a:effectLst/>
                    <a:latin typeface="Baskerville Old Face" panose="02020602080505020303" pitchFamily="18" charset="0"/>
                  </a:rPr>
                  <a:t> decays are important to: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 C</a:t>
                </a:r>
                <a:r>
                  <a:rPr lang="en-US" sz="1800" b="0" i="0" dirty="0">
                    <a:solidFill>
                      <a:srgbClr val="002060"/>
                    </a:solidFill>
                    <a:effectLst/>
                    <a:latin typeface="Baskerville Old Face" panose="02020602080505020303" pitchFamily="18" charset="0"/>
                  </a:rPr>
                  <a:t>orroborate the present anomalies on decays with charmed mesons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 P</a:t>
                </a:r>
                <a:r>
                  <a:rPr lang="en-US" sz="1800" b="0" i="0" dirty="0">
                    <a:solidFill>
                      <a:srgbClr val="002060"/>
                    </a:solidFill>
                    <a:effectLst/>
                    <a:latin typeface="Baskerville Old Face" panose="02020602080505020303" pitchFamily="18" charset="0"/>
                  </a:rPr>
                  <a:t>rovide complementary constraints on possible origins of these anomalies beyond the Standard Model compared to b-meson decays</a:t>
                </a:r>
                <a:endParaRPr lang="en-US" sz="1800" i="1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 E</a:t>
                </a:r>
                <a:r>
                  <a:rPr lang="en-US" sz="1800" b="0" dirty="0">
                    <a:solidFill>
                      <a:srgbClr val="002060"/>
                    </a:solidFill>
                    <a:effectLst/>
                    <a:latin typeface="Baskerville Old Face" panose="02020602080505020303" pitchFamily="18" charset="0"/>
                  </a:rPr>
                  <a:t>xamine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1800" b="0" i="0" dirty="0">
                    <a:solidFill>
                      <a:srgbClr val="002060"/>
                    </a:solidFill>
                    <a:effectLst/>
                    <a:latin typeface="Baskerville Old Face" panose="02020602080505020303" pitchFamily="18" charset="0"/>
                  </a:rPr>
                  <a:t> decay, which allows us to probe different spin dynamics</a:t>
                </a:r>
              </a:p>
              <a:p>
                <a:pPr marL="457200" lvl="1" indent="0">
                  <a:buNone/>
                </a:pPr>
                <a:endParaRPr lang="en-US" sz="1800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77656-F3CD-8D57-66D1-86B2D8AB45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635" y="2081999"/>
                <a:ext cx="9899958" cy="4185635"/>
              </a:xfrm>
              <a:blipFill>
                <a:blip r:embed="rId5"/>
                <a:stretch>
                  <a:fillRect l="-677" t="-1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1C39AFB9-2BC5-6CBF-D075-A35C065F103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" t="8242" r="50885" b="3471"/>
          <a:stretch/>
        </p:blipFill>
        <p:spPr>
          <a:xfrm>
            <a:off x="6735676" y="3916395"/>
            <a:ext cx="2597231" cy="19148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1E8626A-290A-3987-3108-B4E97B806711}"/>
                  </a:ext>
                </a:extLst>
              </p:cNvPr>
              <p:cNvSpPr txBox="1"/>
              <p:nvPr/>
            </p:nvSpPr>
            <p:spPr>
              <a:xfrm>
                <a:off x="4273546" y="1211248"/>
                <a:ext cx="3644908" cy="8707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𝔅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1E8626A-290A-3987-3108-B4E97B806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3546" y="1211248"/>
                <a:ext cx="3644908" cy="87075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DD53CB1E-6790-A8D9-82BC-3EB0A1990E3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49" t="5515" r="5853" b="27515"/>
          <a:stretch/>
        </p:blipFill>
        <p:spPr>
          <a:xfrm>
            <a:off x="9647907" y="3916395"/>
            <a:ext cx="2325950" cy="14003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7934754-10B8-2AB3-2BE0-A0792D589143}"/>
                  </a:ext>
                </a:extLst>
              </p:cNvPr>
              <p:cNvSpPr txBox="1"/>
              <p:nvPr/>
            </p:nvSpPr>
            <p:spPr>
              <a:xfrm>
                <a:off x="198635" y="3916395"/>
                <a:ext cx="6094324" cy="1842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000" b="1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Why do we want to study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0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?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b="0" i="0" dirty="0">
                    <a:solidFill>
                      <a:srgbClr val="C00000"/>
                    </a:solidFill>
                    <a:effectLst/>
                    <a:latin typeface="Baskerville Old Face" panose="02020602080505020303" pitchFamily="18" charset="0"/>
                  </a:rPr>
                  <a:t> A dominant background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p>
                      <m:s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b="0" i="0" dirty="0">
                    <a:solidFill>
                      <a:srgbClr val="C00000"/>
                    </a:solidFill>
                    <a:effectLst/>
                    <a:latin typeface="Baskerville Old Face" panose="02020602080505020303" pitchFamily="18" charset="0"/>
                  </a:rPr>
                  <a:t> is the channel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b="0" i="0" dirty="0">
                    <a:solidFill>
                      <a:srgbClr val="C00000"/>
                    </a:solidFill>
                    <a:effectLst/>
                    <a:latin typeface="Baskerville Old Face" panose="02020602080505020303" pitchFamily="18" charset="0"/>
                  </a:rPr>
                  <a:t> with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b="0" i="0" dirty="0">
                    <a:solidFill>
                      <a:srgbClr val="C00000"/>
                    </a:solidFill>
                    <a:effectLst/>
                    <a:latin typeface="Baskerville Old Face" panose="02020602080505020303" pitchFamily="18" charset="0"/>
                  </a:rPr>
                  <a:t> which decays semi-leptonically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𝜇𝜈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b="0" i="0" dirty="0">
                    <a:solidFill>
                      <a:srgbClr val="C00000"/>
                    </a:solidFill>
                    <a:effectLst/>
                    <a:latin typeface="Baskerville Old Face" panose="02020602080505020303" pitchFamily="18" charset="0"/>
                  </a:rPr>
                  <a:t>) because this decay is kinematically similar to the decay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</a:rPr>
                      <m:t>𝜇𝜈𝜈</m:t>
                    </m:r>
                  </m:oMath>
                </a14:m>
                <a:endParaRPr lang="en-US" i="0" dirty="0">
                  <a:solidFill>
                    <a:srgbClr val="C00000"/>
                  </a:solidFill>
                  <a:effectLst/>
                  <a:latin typeface="Baskerville Old Face" panose="02020602080505020303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They also have never been directly observed before</a:t>
                </a:r>
                <a:endParaRPr lang="en-US" b="0" dirty="0">
                  <a:solidFill>
                    <a:srgbClr val="C00000"/>
                  </a:solidFill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7934754-10B8-2AB3-2BE0-A0792D5891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35" y="3916395"/>
                <a:ext cx="6094324" cy="1842492"/>
              </a:xfrm>
              <a:prstGeom prst="rect">
                <a:avLst/>
              </a:prstGeom>
              <a:blipFill>
                <a:blip r:embed="rId9"/>
                <a:stretch>
                  <a:fillRect l="-1101" t="-330" b="-33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BB1BA7B-90EA-BEC8-CC12-A95E102C184E}"/>
              </a:ext>
            </a:extLst>
          </p:cNvPr>
          <p:cNvSpPr txBox="1"/>
          <p:nvPr/>
        </p:nvSpPr>
        <p:spPr>
          <a:xfrm>
            <a:off x="603314" y="829559"/>
            <a:ext cx="1120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Baskerville Old Face" panose="02020602080505020303" pitchFamily="18" charset="0"/>
              </a:rPr>
              <a:t>LFU is a characteristic of the Standard Model for which the branching fractions are irrespective of the flavor of the lepton.</a:t>
            </a:r>
          </a:p>
          <a:p>
            <a:endParaRPr lang="en-US" b="1" dirty="0">
              <a:latin typeface="Baskerville Old Face" panose="020206020805050203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54F5E-CDB0-161E-BB2B-FCBB5060F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456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F92E-DB90-7E5D-A60F-42B0B5F1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2724" y="0"/>
            <a:ext cx="3006551" cy="70767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Baskerville Old Face" panose="02020602080505020303" pitchFamily="18" charset="0"/>
              </a:rPr>
              <a:t>Signal Decay</a:t>
            </a:r>
          </a:p>
        </p:txBody>
      </p:sp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5E13F28-EA02-D5E0-7019-CF5066554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977" y="1196513"/>
            <a:ext cx="4444491" cy="44649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F17581F-DE4D-7040-A60F-0848E6D34D4D}"/>
                  </a:ext>
                </a:extLst>
              </p:cNvPr>
              <p:cNvSpPr txBox="1"/>
              <p:nvPr/>
            </p:nvSpPr>
            <p:spPr>
              <a:xfrm>
                <a:off x="343532" y="1546305"/>
                <a:ext cx="6923030" cy="3765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Dataset: 2016, 2017, 2018 LHCb data,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6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>
                            <a:latin typeface="Baskerville Old Face" panose="02020602080505020303" pitchFamily="18" charset="0"/>
                          </a:rPr>
                          <m:t>fb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The signal we want to select is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decaying into 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and 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(∗)−</m:t>
                        </m:r>
                      </m:sup>
                    </m:sSub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denoted by the dashed lines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We look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,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dirty="0"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Background due to: 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Charmed baryons such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US" dirty="0">
                  <a:latin typeface="Baskerville Old Face" panose="02020602080505020303" pitchFamily="18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Combinatorial: random combination of the searched final tracks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F17581F-DE4D-7040-A60F-0848E6D34D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32" y="1546305"/>
                <a:ext cx="6923030" cy="3765390"/>
              </a:xfrm>
              <a:prstGeom prst="rect">
                <a:avLst/>
              </a:prstGeom>
              <a:blipFill>
                <a:blip r:embed="rId4"/>
                <a:stretch>
                  <a:fillRect l="-528" t="-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A861C-7583-79AB-F776-EFB76EC88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05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F92E-DB90-7E5D-A60F-42B0B5F1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026" y="0"/>
            <a:ext cx="1815946" cy="70767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Baskerville Old Face" panose="02020602080505020303" pitchFamily="18" charset="0"/>
              </a:rPr>
              <a:t>Strategy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B944D7-2438-BB07-F2DC-4F2004ED8E14}"/>
                  </a:ext>
                </a:extLst>
              </p:cNvPr>
              <p:cNvSpPr txBox="1"/>
              <p:nvPr/>
            </p:nvSpPr>
            <p:spPr>
              <a:xfrm>
                <a:off x="74426" y="1428837"/>
                <a:ext cx="12117574" cy="4666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 Study the shape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system decaying into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 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>
                  <a:latin typeface="Baskerville Old Face" panose="02020602080505020303" pitchFamily="18" charset="0"/>
                </a:endParaRPr>
              </a:p>
              <a:p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Understand the background due to other charmed baryons such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Develop an optimized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selection</a:t>
                </a: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Create simultaneous fits that clearly distinguish between the signal and the background of the two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resonances</a:t>
                </a: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Extract the ratio</a:t>
                </a:r>
              </a:p>
              <a:p>
                <a:pPr lvl="1" algn="ctr"/>
                <a:r>
                  <a:rPr lang="en-US" dirty="0">
                    <a:latin typeface="Baskerville Old Face" panose="02020602080505020303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𝔅</m:t>
                        </m:r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2625</m:t>
                            </m:r>
                          </m:e>
                        </m:d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𝔅</m:t>
                        </m:r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2595</m:t>
                            </m:r>
                          </m:e>
                        </m:d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2625</m:t>
                            </m:r>
                          </m:e>
                        </m:d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2595</m:t>
                            </m:r>
                          </m:e>
                        </m:d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59</m:t>
                            </m:r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d>
                          <m:d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62</m:t>
                            </m:r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  <m:sSub>
                          <m:sSubPr>
                            <m:ctrlP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, </a:t>
                </a:r>
              </a:p>
              <a:p>
                <a:pPr lvl="1" algn="ctr"/>
                <a:endParaRPr lang="en-US" dirty="0">
                  <a:latin typeface="Baskerville Old Face" panose="02020602080505020303" pitchFamily="18" charset="0"/>
                </a:endParaRPr>
              </a:p>
              <a:p>
                <a:pPr lvl="1"/>
                <a:r>
                  <a:rPr lang="en-US" dirty="0">
                    <a:latin typeface="Baskerville Old Face" panose="02020602080505020303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𝔅</m:t>
                    </m:r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is the branching fraction,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is the number of signal events,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is the efficiency.</a:t>
                </a:r>
              </a:p>
              <a:p>
                <a:pPr lvl="1"/>
                <a:endParaRPr lang="en-US" dirty="0">
                  <a:latin typeface="Baskerville Old Face" panose="02020602080505020303" pitchFamily="18" charset="0"/>
                </a:endParaRPr>
              </a:p>
              <a:p>
                <a:pPr lvl="1"/>
                <a:r>
                  <a:rPr lang="en-US" dirty="0">
                    <a:latin typeface="Baskerville Old Face" panose="02020602080505020303" pitchFamily="18" charset="0"/>
                  </a:rPr>
                  <a:t>*We also need to utilize the branching fractions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𝔅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2595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)≈0.2</m:t>
                    </m:r>
                  </m:oMath>
                </a14:m>
                <a:r>
                  <a:rPr lang="en-US" dirty="0">
                    <a:latin typeface="Baskerville Old Face" panose="02020602080505020303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𝔅</m:t>
                        </m:r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62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≈0.68</m:t>
                    </m:r>
                  </m:oMath>
                </a14:m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B944D7-2438-BB07-F2DC-4F2004ED8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26" y="1428837"/>
                <a:ext cx="12117574" cy="4666021"/>
              </a:xfrm>
              <a:prstGeom prst="rect">
                <a:avLst/>
              </a:prstGeom>
              <a:blipFill>
                <a:blip r:embed="rId3"/>
                <a:stretch>
                  <a:fillRect l="-302" t="-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134017-766D-7F92-3640-872C313D6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93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F92E-DB90-7E5D-A60F-42B0B5F1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2688" y="0"/>
            <a:ext cx="5366624" cy="70767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Baskerville Old Face" panose="02020602080505020303" pitchFamily="18" charset="0"/>
              </a:rPr>
              <a:t>Stripping &amp; Trigger Lines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934754-10B8-2AB3-2BE0-A0792D589143}"/>
              </a:ext>
            </a:extLst>
          </p:cNvPr>
          <p:cNvSpPr txBox="1"/>
          <p:nvPr/>
        </p:nvSpPr>
        <p:spPr>
          <a:xfrm>
            <a:off x="3412688" y="2458109"/>
            <a:ext cx="8514278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q"/>
            </a:pPr>
            <a:endParaRPr lang="en-US" dirty="0">
              <a:solidFill>
                <a:srgbClr val="C00000"/>
              </a:solidFill>
              <a:latin typeface="Baskerville Old Face" panose="02020602080505020303" pitchFamily="18" charset="0"/>
            </a:endParaRPr>
          </a:p>
          <a:p>
            <a:pPr fontAlgn="t"/>
            <a:r>
              <a:rPr lang="en-US" sz="2000" b="1" i="0" dirty="0">
                <a:solidFill>
                  <a:schemeClr val="accent1">
                    <a:lumMod val="75000"/>
                  </a:schemeClr>
                </a:solidFill>
                <a:effectLst/>
                <a:latin typeface="Baskerville Old Face" panose="02020602080505020303" pitchFamily="18" charset="0"/>
              </a:rPr>
              <a:t>The trigger system is: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800100" lvl="1" indent="-342900" fontAlgn="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O</a:t>
            </a:r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Baskerville Old Face" panose="02020602080505020303" pitchFamily="18" charset="0"/>
              </a:rPr>
              <a:t>f crucial importance to discriminate the interesting b hadron decays against the dominant background from inelastic pp-scattering</a:t>
            </a:r>
          </a:p>
          <a:p>
            <a:pPr marL="800100" lvl="1" indent="-342900" fontAlgn="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B</a:t>
            </a:r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Baskerville Old Face" panose="02020602080505020303" pitchFamily="18" charset="0"/>
              </a:rPr>
              <a:t>ased on a two-level system and exploits the fact that b-flavored hadrons are relatively heavy and long lived </a:t>
            </a:r>
          </a:p>
          <a:p>
            <a:pPr marL="800100" lvl="1" indent="-342900" fontAlgn="t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What ensures the correct </a:t>
            </a:r>
            <a:r>
              <a:rPr lang="en-US" b="0" i="0" dirty="0">
                <a:solidFill>
                  <a:schemeClr val="accent1">
                    <a:lumMod val="75000"/>
                  </a:schemeClr>
                </a:solidFill>
                <a:effectLst/>
                <a:latin typeface="Baskerville Old Face" panose="02020602080505020303" pitchFamily="18" charset="0"/>
              </a:rPr>
              <a:t>selection of events where the trigger decision was made on signal (TOS) or on other particles present in the event (TIS):</a:t>
            </a:r>
          </a:p>
          <a:p>
            <a:pPr marL="1257300" lvl="2" indent="-342900" fontAlgn="t">
              <a:buFont typeface="Wingdings" panose="05000000000000000000" pitchFamily="2" charset="2"/>
              <a:buChar char="q"/>
            </a:pPr>
            <a:r>
              <a:rPr lang="en-US" b="0" i="0" dirty="0">
                <a:solidFill>
                  <a:srgbClr val="002060"/>
                </a:solidFill>
                <a:effectLst/>
                <a:latin typeface="Baskerville Old Face" panose="02020602080505020303" pitchFamily="18" charset="0"/>
              </a:rPr>
              <a:t>(((Lambda_b0_L0Global_TIS)||(Lambda_b0_L0HadronDecision_TOS))</a:t>
            </a:r>
          </a:p>
          <a:p>
            <a:pPr marL="1257300" lvl="2" indent="-342900" fontAlgn="t">
              <a:buFont typeface="Wingdings" panose="05000000000000000000" pitchFamily="2" charset="2"/>
              <a:buChar char="q"/>
            </a:pPr>
            <a:r>
              <a:rPr lang="en-US" b="0" i="0" dirty="0">
                <a:solidFill>
                  <a:srgbClr val="002060"/>
                </a:solidFill>
                <a:effectLst/>
                <a:latin typeface="Baskerville Old Face" panose="02020602080505020303" pitchFamily="18" charset="0"/>
              </a:rPr>
              <a:t>&amp;&amp;((Lambda_b0_Hlt1TwoTrackMVADecision_TOS)|(Lambda_b0_Hlt1TrackMVADecision_TOS)))</a:t>
            </a:r>
          </a:p>
          <a:p>
            <a:pPr marL="1257300" lvl="2" indent="-342900" fontAlgn="t">
              <a:buFont typeface="Wingdings" panose="05000000000000000000" pitchFamily="2" charset="2"/>
              <a:buChar char="q"/>
            </a:pPr>
            <a:r>
              <a:rPr lang="en-US" b="0" i="0" dirty="0">
                <a:solidFill>
                  <a:srgbClr val="002060"/>
                </a:solidFill>
                <a:effectLst/>
                <a:latin typeface="Baskerville Old Face" panose="02020602080505020303" pitchFamily="18" charset="0"/>
              </a:rPr>
              <a:t>&amp;&amp;</a:t>
            </a:r>
            <a:r>
              <a:rPr lang="en-US" sz="1800" b="0" i="0" dirty="0">
                <a:solidFill>
                  <a:srgbClr val="002060"/>
                </a:solidFill>
                <a:effectLst/>
                <a:latin typeface="Baskerville Old Face" panose="02020602080505020303" pitchFamily="18" charset="0"/>
              </a:rPr>
              <a:t>((Lambda_b0_Hlt2Topo2BodyDecision_TOS)||</a:t>
            </a:r>
            <a:r>
              <a:rPr lang="en-US" b="0" i="0" dirty="0">
                <a:solidFill>
                  <a:srgbClr val="002060"/>
                </a:solidFill>
                <a:effectLst/>
                <a:latin typeface="Baskerville Old Face" panose="02020602080505020303" pitchFamily="18" charset="0"/>
              </a:rPr>
              <a:t>(Lambda_b0_Hlt2Topo3BodyDecision_TOS)||(Lambda_b0_Hlt2Topo4BodyDecision_TOS))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3E35B62-6BE3-2D74-1820-26B4A0DEFACA}"/>
              </a:ext>
            </a:extLst>
          </p:cNvPr>
          <p:cNvGrpSpPr/>
          <p:nvPr/>
        </p:nvGrpSpPr>
        <p:grpSpPr>
          <a:xfrm>
            <a:off x="0" y="51808"/>
            <a:ext cx="3249227" cy="6130397"/>
            <a:chOff x="986493" y="29879662"/>
            <a:chExt cx="2964977" cy="5652389"/>
          </a:xfrm>
        </p:grpSpPr>
        <p:pic>
          <p:nvPicPr>
            <p:cNvPr id="13" name="Picture 12" descr="A close-up of a document&#10;&#10;Description automatically generated with medium confidence">
              <a:extLst>
                <a:ext uri="{FF2B5EF4-FFF2-40B4-BE49-F238E27FC236}">
                  <a16:creationId xmlns:a16="http://schemas.microsoft.com/office/drawing/2014/main" id="{44776819-1149-3395-22BD-32D84F0327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72" r="12983"/>
            <a:stretch/>
          </p:blipFill>
          <p:spPr>
            <a:xfrm>
              <a:off x="986493" y="30147167"/>
              <a:ext cx="2964977" cy="538488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0FA569A-C9F1-DD8A-7BC9-55BD09E6C1DA}"/>
                </a:ext>
              </a:extLst>
            </p:cNvPr>
            <p:cNvSpPr/>
            <p:nvPr/>
          </p:nvSpPr>
          <p:spPr>
            <a:xfrm>
              <a:off x="1078517" y="29879662"/>
              <a:ext cx="620743" cy="26750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E82119C-182F-C669-E373-3D19E15E8436}"/>
              </a:ext>
            </a:extLst>
          </p:cNvPr>
          <p:cNvSpPr txBox="1"/>
          <p:nvPr/>
        </p:nvSpPr>
        <p:spPr>
          <a:xfrm>
            <a:off x="3412688" y="707670"/>
            <a:ext cx="841343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dirty="0">
                <a:solidFill>
                  <a:srgbClr val="C00000"/>
                </a:solidFill>
                <a:effectLst/>
                <a:latin typeface="Baskerville Old Face" panose="02020602080505020303" pitchFamily="18" charset="0"/>
              </a:rPr>
              <a:t>The stripping </a:t>
            </a:r>
            <a:r>
              <a:rPr lang="en-US" sz="2000" b="1" dirty="0">
                <a:solidFill>
                  <a:srgbClr val="C00000"/>
                </a:solidFill>
                <a:latin typeface="Baskerville Old Face" panose="02020602080505020303" pitchFamily="18" charset="0"/>
              </a:rPr>
              <a:t>s</a:t>
            </a:r>
            <a:r>
              <a:rPr lang="en-US" sz="2000" b="1" i="0" dirty="0">
                <a:solidFill>
                  <a:srgbClr val="C00000"/>
                </a:solidFill>
                <a:effectLst/>
                <a:latin typeface="Baskerville Old Face" panose="02020602080505020303" pitchFamily="18" charset="0"/>
              </a:rPr>
              <a:t>election is:</a:t>
            </a:r>
            <a:r>
              <a:rPr lang="en-US" b="1" i="0" dirty="0">
                <a:solidFill>
                  <a:srgbClr val="C00000"/>
                </a:solidFill>
                <a:effectLst/>
                <a:latin typeface="Baskerville Old Face" panose="02020602080505020303" pitchFamily="18" charset="0"/>
              </a:rPr>
              <a:t> 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b="0" i="0" dirty="0">
                <a:solidFill>
                  <a:srgbClr val="C00000"/>
                </a:solidFill>
                <a:effectLst/>
                <a:latin typeface="Baskerville Old Face" panose="02020602080505020303" pitchFamily="18" charset="0"/>
              </a:rPr>
              <a:t>The first stage of the LHCb selection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C00000"/>
                </a:solidFill>
                <a:latin typeface="Baskerville Old Face" panose="02020602080505020303" pitchFamily="18" charset="0"/>
              </a:rPr>
              <a:t>A </a:t>
            </a:r>
            <a:r>
              <a:rPr lang="en-US" b="0" i="0" dirty="0">
                <a:solidFill>
                  <a:srgbClr val="C00000"/>
                </a:solidFill>
                <a:effectLst/>
                <a:latin typeface="Baskerville Old Face" panose="02020602080505020303" pitchFamily="18" charset="0"/>
              </a:rPr>
              <a:t>set of loose cuts that selects events that are of interest to physics analyses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b="0" i="0" dirty="0">
                <a:solidFill>
                  <a:srgbClr val="C00000"/>
                </a:solidFill>
                <a:effectLst/>
                <a:latin typeface="Baskerville Old Face" panose="02020602080505020303" pitchFamily="18" charset="0"/>
              </a:rPr>
              <a:t>A method employed during the central offline processing of the data samples to maintain computational inexpensiveness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C00000"/>
                </a:solidFill>
                <a:latin typeface="Baskerville Old Face" panose="02020602080505020303" pitchFamily="18" charset="0"/>
              </a:rPr>
              <a:t>Stripping line: StrippingB2XTauNu</a:t>
            </a:r>
            <a:endParaRPr lang="en-US" b="0" i="0" dirty="0">
              <a:solidFill>
                <a:srgbClr val="C00000"/>
              </a:solidFill>
              <a:effectLst/>
              <a:latin typeface="Baskerville Old Face" panose="02020602080505020303" pitchFamily="18" charset="0"/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endParaRPr lang="en-US" b="0" i="0" dirty="0">
              <a:solidFill>
                <a:srgbClr val="C00000"/>
              </a:solidFill>
              <a:effectLst/>
              <a:latin typeface="Baskerville Old Face" panose="02020602080505020303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F5214B-4617-4254-1F12-FA3801EA9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19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F92E-DB90-7E5D-A60F-42B0B5F1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7011" y="124673"/>
            <a:ext cx="2097978" cy="70767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Baskerville Old Face" panose="02020602080505020303" pitchFamily="18" charset="0"/>
              </a:rPr>
              <a:t>Selection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FCA74EC2-68FE-929A-F2C0-C543451373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8642" y="679800"/>
                <a:ext cx="6512884" cy="6053527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A24A0E"/>
                    </a:solidFill>
                    <a:latin typeface="Baskerville Old Face" panose="02020602080505020303" pitchFamily="18" charset="0"/>
                  </a:rPr>
                  <a:t> Selection: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i="1" dirty="0">
                    <a:solidFill>
                      <a:srgbClr val="A24A0E"/>
                    </a:solidFill>
                    <a:latin typeface="Baskerville Old Face" panose="02020602080505020303" pitchFamily="18" charset="0"/>
                  </a:rPr>
                  <a:t> b</a:t>
                </a:r>
                <a:r>
                  <a:rPr lang="en-US" sz="1800" dirty="0">
                    <a:solidFill>
                      <a:srgbClr val="A24A0E"/>
                    </a:solidFill>
                    <a:latin typeface="Baskerville Old Face" panose="02020602080505020303" pitchFamily="18" charset="0"/>
                  </a:rPr>
                  <a:t> </a:t>
                </a:r>
                <a:r>
                  <a:rPr lang="en-US" sz="1800" b="0" i="0" dirty="0">
                    <a:solidFill>
                      <a:srgbClr val="A24A0E"/>
                    </a:solidFill>
                    <a:effectLst/>
                    <a:latin typeface="Baskerville Old Face" panose="02020602080505020303" pitchFamily="18" charset="0"/>
                  </a:rPr>
                  <a:t>quark hadron decays can be distinguished from other inelastic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A24A0E"/>
                        </a:solidFill>
                        <a:effectLst/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sz="1800" b="0" i="1" smtClean="0">
                        <a:solidFill>
                          <a:srgbClr val="A24A0E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0" i="0" dirty="0">
                    <a:solidFill>
                      <a:srgbClr val="A24A0E"/>
                    </a:solidFill>
                    <a:effectLst/>
                    <a:latin typeface="Baskerville Old Face" panose="02020602080505020303" pitchFamily="18" charset="0"/>
                  </a:rPr>
                  <a:t>interactions, by the presence of a secondary vertex and particles with high transverse momentum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A24A0E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A24A0E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A24A0E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A24A0E"/>
                    </a:solidFill>
                    <a:latin typeface="Baskerville Old Face" panose="02020602080505020303" pitchFamily="18" charset="0"/>
                  </a:rPr>
                  <a:t> 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A24A0E"/>
                    </a:solidFill>
                    <a:latin typeface="Baskerville Old Face" panose="02020602080505020303" pitchFamily="18" charset="0"/>
                  </a:rPr>
                  <a:t> We require that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A24A0E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A24A0E"/>
                    </a:solidFill>
                    <a:latin typeface="Baskerville Old Face" panose="02020602080505020303" pitchFamily="18" charset="0"/>
                  </a:rPr>
                  <a:t> is downstream with respect to the primary vertex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A24A0E"/>
                        </a:solidFill>
                        <a:latin typeface="Cambria Math" panose="02040503050406030204" pitchFamily="18" charset="0"/>
                      </a:rPr>
                      <m:t>𝑃𝑉</m:t>
                    </m:r>
                  </m:oMath>
                </a14:m>
                <a:endParaRPr lang="en-US" sz="1800" dirty="0">
                  <a:solidFill>
                    <a:srgbClr val="A24A0E"/>
                  </a:solidFill>
                  <a:latin typeface="Baskerville Old Face" panose="02020602080505020303" pitchFamily="18" charset="0"/>
                </a:endParaRPr>
              </a:p>
              <a:p>
                <a:pPr marL="457200" lvl="1" indent="0">
                  <a:buNone/>
                </a:pPr>
                <a:endParaRPr lang="en-US" sz="1800" dirty="0">
                  <a:solidFill>
                    <a:schemeClr val="tx1"/>
                  </a:solidFill>
                  <a:latin typeface="Baskerville Old Face" panose="02020602080505020303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456A2C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rgbClr val="456A2C"/>
                    </a:solidFill>
                    <a:latin typeface="Baskerville Old Face" panose="02020602080505020303" pitchFamily="18" charset="0"/>
                  </a:rPr>
                  <a:t>Selection: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456A2C"/>
                    </a:solidFill>
                    <a:latin typeface="Baskerville Old Face" panose="02020602080505020303" pitchFamily="18" charset="0"/>
                  </a:rPr>
                  <a:t> We require that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456A2C"/>
                    </a:solidFill>
                    <a:latin typeface="Baskerville Old Face" panose="02020602080505020303" pitchFamily="18" charset="0"/>
                  </a:rPr>
                  <a:t> vertex is downstream with respect to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456A2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456A2C"/>
                    </a:solidFill>
                    <a:latin typeface="Baskerville Old Face" panose="02020602080505020303" pitchFamily="18" charset="0"/>
                  </a:rPr>
                  <a:t> vertex along the beam direction with a significance of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456A2C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800" b="0" i="1" smtClean="0">
                        <a:solidFill>
                          <a:srgbClr val="456A2C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1800" dirty="0">
                  <a:solidFill>
                    <a:srgbClr val="456A2C"/>
                  </a:solidFill>
                  <a:latin typeface="Baskerville Old Face" panose="02020602080505020303" pitchFamily="18" charset="0"/>
                </a:endParaRPr>
              </a:p>
              <a:p>
                <a:pPr marL="457200" lvl="1" indent="0">
                  <a:buNone/>
                </a:pPr>
                <a:endParaRPr lang="en-US" sz="1800" dirty="0">
                  <a:latin typeface="Baskerville Old Face" panose="02020602080505020303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57257D"/>
                    </a:solidFill>
                    <a:latin typeface="Baskerville Old Face" panose="02020602080505020303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0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2000" b="1" dirty="0">
                    <a:solidFill>
                      <a:srgbClr val="57257D"/>
                    </a:solidFill>
                    <a:latin typeface="Baskerville Old Face" panose="02020602080505020303" pitchFamily="18" charset="0"/>
                  </a:rPr>
                  <a:t> Selection:</a:t>
                </a: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57257D"/>
                    </a:solidFill>
                    <a:latin typeface="Baskerville Old Face" panose="02020602080505020303" pitchFamily="18" charset="0"/>
                  </a:rPr>
                  <a:t> We require that the transverse momentum for the two pions that form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57257D"/>
                    </a:solidFill>
                    <a:latin typeface="Baskerville Old Face" panose="02020602080505020303" pitchFamily="18" charset="0"/>
                  </a:rPr>
                  <a:t> is greater than 350 MeV/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57257D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sz="1800" dirty="0">
                  <a:solidFill>
                    <a:srgbClr val="57257D"/>
                  </a:solidFill>
                  <a:latin typeface="Baskerville Old Face" panose="02020602080505020303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57257D"/>
                    </a:solidFill>
                    <a:latin typeface="Baskerville Old Face" panose="02020602080505020303" pitchFamily="18" charset="0"/>
                  </a:rPr>
                  <a:t> We also require that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57257D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57257D"/>
                    </a:solidFill>
                    <a:latin typeface="Baskerville Old Face" panose="02020602080505020303" pitchFamily="18" charset="0"/>
                  </a:rPr>
                  <a:t> has a high transverse momentum and a mass that is reasonably near the known value</a:t>
                </a:r>
              </a:p>
              <a:p>
                <a:pPr marL="0" indent="0">
                  <a:buNone/>
                </a:pPr>
                <a:r>
                  <a:rPr lang="en-US" sz="1800" b="1" dirty="0">
                    <a:solidFill>
                      <a:schemeClr val="tx1"/>
                    </a:solidFill>
                    <a:latin typeface="Baskerville Old Face" panose="02020602080505020303" pitchFamily="18" charset="0"/>
                  </a:rPr>
                  <a:t>We required the Monte Carlo truth on the simulated samples with </a:t>
                </a:r>
                <a:r>
                  <a:rPr lang="en-US" sz="1800" b="1" dirty="0">
                    <a:latin typeface="Baskerville Old Face" panose="02020602080505020303" pitchFamily="18" charset="0"/>
                  </a:rPr>
                  <a:t>the defined</a:t>
                </a:r>
                <a:r>
                  <a:rPr lang="en-US" sz="1800" b="1" dirty="0">
                    <a:solidFill>
                      <a:schemeClr val="tx1"/>
                    </a:solidFill>
                    <a:latin typeface="Baskerville Old Face" panose="02020602080505020303" pitchFamily="18" charset="0"/>
                  </a:rPr>
                  <a:t> selections above; these variables </a:t>
                </a:r>
                <a:r>
                  <a:rPr lang="en-US" sz="1800" b="1" dirty="0">
                    <a:latin typeface="Baskerville Old Face" panose="02020602080505020303" pitchFamily="18" charset="0"/>
                  </a:rPr>
                  <a:t>ensure </a:t>
                </a:r>
                <a:r>
                  <a:rPr lang="en-US" sz="1800" b="1" dirty="0">
                    <a:solidFill>
                      <a:schemeClr val="tx1"/>
                    </a:solidFill>
                    <a:latin typeface="Baskerville Old Face" panose="02020602080505020303" pitchFamily="18" charset="0"/>
                  </a:rPr>
                  <a:t>that we have considered the correct simulated sample.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FCA74EC2-68FE-929A-F2C0-C543451373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642" y="679800"/>
                <a:ext cx="6512884" cy="6053527"/>
              </a:xfrm>
              <a:blipFill>
                <a:blip r:embed="rId3"/>
                <a:stretch>
                  <a:fillRect l="-843" t="-705" r="-1124" b="-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C2A827-1390-4A3F-15D3-DDF0E0917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6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98AA09C-2EC0-B2F0-7882-9FD34EB94334}"/>
              </a:ext>
            </a:extLst>
          </p:cNvPr>
          <p:cNvGrpSpPr/>
          <p:nvPr/>
        </p:nvGrpSpPr>
        <p:grpSpPr>
          <a:xfrm>
            <a:off x="7313797" y="679800"/>
            <a:ext cx="4679561" cy="2658295"/>
            <a:chOff x="7313797" y="679800"/>
            <a:chExt cx="4679561" cy="265829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61FDCF7-DAC6-30EE-B5B9-A509403A113F}"/>
                </a:ext>
              </a:extLst>
            </p:cNvPr>
            <p:cNvGrpSpPr/>
            <p:nvPr/>
          </p:nvGrpSpPr>
          <p:grpSpPr>
            <a:xfrm>
              <a:off x="7313797" y="679800"/>
              <a:ext cx="4679561" cy="2524681"/>
              <a:chOff x="7313797" y="679800"/>
              <a:chExt cx="4679561" cy="252468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FC73271C-FF69-FB4A-CFD6-34FA9738FA21}"/>
                  </a:ext>
                </a:extLst>
              </p:cNvPr>
              <p:cNvGrpSpPr/>
              <p:nvPr/>
            </p:nvGrpSpPr>
            <p:grpSpPr>
              <a:xfrm>
                <a:off x="7313797" y="679800"/>
                <a:ext cx="4679561" cy="2306263"/>
                <a:chOff x="11633716" y="5594400"/>
                <a:chExt cx="6907767" cy="3170351"/>
              </a:xfrm>
            </p:grpSpPr>
            <p:pic>
              <p:nvPicPr>
                <p:cNvPr id="13" name="Picture 12" descr="Chart&#10;&#10;Description automatically generated">
                  <a:extLst>
                    <a:ext uri="{FF2B5EF4-FFF2-40B4-BE49-F238E27FC236}">
                      <a16:creationId xmlns:a16="http://schemas.microsoft.com/office/drawing/2014/main" id="{D0B1758B-BFC6-5259-2E85-7883287DB7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486"/>
                <a:stretch/>
              </p:blipFill>
              <p:spPr>
                <a:xfrm>
                  <a:off x="11633716" y="5594400"/>
                  <a:ext cx="6907767" cy="3170351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TextBox 13">
                      <a:extLst>
                        <a:ext uri="{FF2B5EF4-FFF2-40B4-BE49-F238E27FC236}">
                          <a16:creationId xmlns:a16="http://schemas.microsoft.com/office/drawing/2014/main" id="{91F0EDC5-C754-8D2B-C1C8-6450465B0F6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277310" y="5852927"/>
                      <a:ext cx="2359931" cy="38078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4" name="TextBox 13">
                      <a:extLst>
                        <a:ext uri="{FF2B5EF4-FFF2-40B4-BE49-F238E27FC236}">
                          <a16:creationId xmlns:a16="http://schemas.microsoft.com/office/drawing/2014/main" id="{91F0EDC5-C754-8D2B-C1C8-6450465B0F6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2277310" y="5852927"/>
                      <a:ext cx="2359931" cy="38078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380" b="-1087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94974E2-CADB-29E1-825D-29C070CBA779}"/>
                  </a:ext>
                </a:extLst>
              </p:cNvPr>
              <p:cNvSpPr/>
              <p:nvPr/>
            </p:nvSpPr>
            <p:spPr>
              <a:xfrm>
                <a:off x="11279171" y="2891880"/>
                <a:ext cx="329938" cy="3126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0314DD9-8BF4-F66C-4823-6E2765FEE6DF}"/>
                    </a:ext>
                  </a:extLst>
                </p:cNvPr>
                <p:cNvSpPr txBox="1"/>
                <p:nvPr/>
              </p:nvSpPr>
              <p:spPr>
                <a:xfrm>
                  <a:off x="10552881" y="2852449"/>
                  <a:ext cx="1207484" cy="4856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𝑀𝑒𝑉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40314DD9-8BF4-F66C-4823-6E2765FEE6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52881" y="2852449"/>
                  <a:ext cx="1207484" cy="48564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CE9722E-54FE-CED5-57FF-98CD76A8D9C2}"/>
              </a:ext>
            </a:extLst>
          </p:cNvPr>
          <p:cNvGrpSpPr/>
          <p:nvPr/>
        </p:nvGrpSpPr>
        <p:grpSpPr>
          <a:xfrm>
            <a:off x="7443006" y="3741601"/>
            <a:ext cx="4550352" cy="2486733"/>
            <a:chOff x="7443006" y="3741601"/>
            <a:chExt cx="4550352" cy="248673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0D52320-6C22-D941-F8A0-1EC5DECDCDEF}"/>
                </a:ext>
              </a:extLst>
            </p:cNvPr>
            <p:cNvGrpSpPr/>
            <p:nvPr/>
          </p:nvGrpSpPr>
          <p:grpSpPr>
            <a:xfrm>
              <a:off x="7443006" y="3741601"/>
              <a:ext cx="4550352" cy="2189134"/>
              <a:chOff x="7443006" y="3741601"/>
              <a:chExt cx="4550352" cy="2189134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B1A95A79-4D84-7645-A200-460584A7F675}"/>
                  </a:ext>
                </a:extLst>
              </p:cNvPr>
              <p:cNvGrpSpPr/>
              <p:nvPr/>
            </p:nvGrpSpPr>
            <p:grpSpPr>
              <a:xfrm>
                <a:off x="7443006" y="3741601"/>
                <a:ext cx="4550352" cy="2114995"/>
                <a:chOff x="7443006" y="3402226"/>
                <a:chExt cx="4550352" cy="2114995"/>
              </a:xfrm>
            </p:grpSpPr>
            <p:pic>
              <p:nvPicPr>
                <p:cNvPr id="18" name="Picture 17" descr="Chart&#10;&#10;Description automatically generated">
                  <a:extLst>
                    <a:ext uri="{FF2B5EF4-FFF2-40B4-BE49-F238E27FC236}">
                      <a16:creationId xmlns:a16="http://schemas.microsoft.com/office/drawing/2014/main" id="{D2A57FAB-542A-4AA4-C534-18F5D5A673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976" b="-1"/>
                <a:stretch/>
              </p:blipFill>
              <p:spPr>
                <a:xfrm>
                  <a:off x="7443006" y="3402226"/>
                  <a:ext cx="4550352" cy="2114995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46CEF430-DD9C-4170-1455-6475A680B24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871679" y="3603101"/>
                      <a:ext cx="135492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46CEF430-DD9C-4170-1455-6475A680B24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871679" y="3603101"/>
                      <a:ext cx="1354923" cy="276999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3587" r="-897" b="-266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3512E52-1737-528B-B37D-B9FBCBDDE327}"/>
                  </a:ext>
                </a:extLst>
              </p:cNvPr>
              <p:cNvSpPr/>
              <p:nvPr/>
            </p:nvSpPr>
            <p:spPr>
              <a:xfrm>
                <a:off x="11061569" y="5782457"/>
                <a:ext cx="584462" cy="1482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433772C-7A13-1E7C-B5A0-97C14D725E33}"/>
                    </a:ext>
                  </a:extLst>
                </p:cNvPr>
                <p:cNvSpPr txBox="1"/>
                <p:nvPr/>
              </p:nvSpPr>
              <p:spPr>
                <a:xfrm>
                  <a:off x="10532339" y="5742688"/>
                  <a:ext cx="1207484" cy="4856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𝑀𝑒𝑉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US" dirty="0"/>
                    <a:t> </a:t>
                  </a:r>
                </a:p>
              </p:txBody>
            </p:sp>
          </mc:Choice>
          <mc:Fallback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433772C-7A13-1E7C-B5A0-97C14D725E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32339" y="5742688"/>
                  <a:ext cx="1207484" cy="48564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25917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F92E-DB90-7E5D-A60F-42B0B5F11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2926" y="70788"/>
            <a:ext cx="2486143" cy="707670"/>
          </a:xfrm>
        </p:spPr>
        <p:txBody>
          <a:bodyPr>
            <a:noAutofit/>
          </a:bodyPr>
          <a:lstStyle/>
          <a:p>
            <a:r>
              <a:rPr lang="en-US" sz="4000" b="1" dirty="0">
                <a:latin typeface="Baskerville Old Face" panose="02020602080505020303" pitchFamily="18" charset="0"/>
              </a:rPr>
              <a:t>Efficiencies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77656-F3CD-8D57-66D1-86B2D8AB45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49351" y="1350091"/>
                <a:ext cx="8355643" cy="2078909"/>
              </a:xfrm>
            </p:spPr>
            <p:txBody>
              <a:bodyPr>
                <a:no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chemeClr val="tx1"/>
                    </a:solidFill>
                    <a:latin typeface="Baskerville Old Face" panose="02020602080505020303" pitchFamily="18" charset="0"/>
                  </a:rPr>
                  <a:t> We rely on the Monte Carlo efficiencies to extract the ratio of the branching fraction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>
                  <a:solidFill>
                    <a:schemeClr val="tx1"/>
                  </a:solidFill>
                  <a:latin typeface="Baskerville Old Face" panose="02020602080505020303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𝑆𝑒𝑙𝑒𝑐𝑡𝑖𝑜𝑛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𝐸𝑣𝑒𝑛𝑡𝑠</m:t>
                          </m:r>
                        </m:num>
                        <m:den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𝑀𝐶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𝑇𝑟𝑢𝑡h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𝑇𝑜𝑡𝑎𝑙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𝐸𝑣𝑒𝑛𝑡𝑠</m:t>
                          </m:r>
                        </m:den>
                      </m:f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  <a:latin typeface="Baskerville Old Face" panose="02020602080505020303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>
                  <a:latin typeface="Baskerville Old Face" panose="02020602080505020303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𝑠𝑒𝑙𝑒𝑐𝑡𝑖𝑜𝑛</m:t>
                          </m:r>
                        </m:sub>
                      </m:sSub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𝑡𝑟𝑖𝑔𝑔𝑒𝑟</m:t>
                          </m:r>
                        </m:sub>
                      </m:sSub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𝑠𝑡𝑟𝑖𝑝𝑝𝑖𝑛𝑔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  <a:latin typeface="Baskerville Old Face" panose="02020602080505020303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latin typeface="Baskerville Old Face" panose="02020602080505020303" pitchFamily="18" charset="0"/>
                  </a:rPr>
                  <a:t>*Stripping efficiency must be evaluated using a generated level sample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77656-F3CD-8D57-66D1-86B2D8AB45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9351" y="1350091"/>
                <a:ext cx="8355643" cy="2078909"/>
              </a:xfrm>
              <a:blipFill>
                <a:blip r:embed="rId3"/>
                <a:stretch>
                  <a:fillRect l="-584" t="-2632" b="-10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5">
                <a:extLst>
                  <a:ext uri="{FF2B5EF4-FFF2-40B4-BE49-F238E27FC236}">
                    <a16:creationId xmlns:a16="http://schemas.microsoft.com/office/drawing/2014/main" id="{2409BD95-F6D7-01F6-FF9B-30D4D895C7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9584322"/>
                  </p:ext>
                </p:extLst>
              </p:nvPr>
            </p:nvGraphicFramePr>
            <p:xfrm>
              <a:off x="1849351" y="3603413"/>
              <a:ext cx="9010533" cy="14851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03511">
                      <a:extLst>
                        <a:ext uri="{9D8B030D-6E8A-4147-A177-3AD203B41FA5}">
                          <a16:colId xmlns:a16="http://schemas.microsoft.com/office/drawing/2014/main" val="898377923"/>
                        </a:ext>
                      </a:extLst>
                    </a:gridCol>
                    <a:gridCol w="3003511">
                      <a:extLst>
                        <a:ext uri="{9D8B030D-6E8A-4147-A177-3AD203B41FA5}">
                          <a16:colId xmlns:a16="http://schemas.microsoft.com/office/drawing/2014/main" val="3856668150"/>
                        </a:ext>
                      </a:extLst>
                    </a:gridCol>
                    <a:gridCol w="3003511">
                      <a:extLst>
                        <a:ext uri="{9D8B030D-6E8A-4147-A177-3AD203B41FA5}">
                          <a16:colId xmlns:a16="http://schemas.microsoft.com/office/drawing/2014/main" val="2066022431"/>
                        </a:ext>
                      </a:extLst>
                    </a:gridCol>
                  </a:tblGrid>
                  <a:tr h="507971">
                    <a:tc>
                      <a:txBody>
                        <a:bodyPr/>
                        <a:lstStyle/>
                        <a:p>
                          <a:endParaRPr lang="en-US" sz="2500" dirty="0">
                            <a:latin typeface="Baskerville Old Face" panose="020206020805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𝜦</m:t>
                                    </m:r>
                                  </m:e>
                                  <m:sub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  <m:sup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p>
                                </m:sSubSup>
                                <m:r>
                                  <a:rPr lang="en-US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𝚲</m:t>
                                    </m:r>
                                  </m:e>
                                  <m:sub>
                                    <m:r>
                                      <a:rPr lang="en-US" sz="25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𝐜</m:t>
                                    </m:r>
                                  </m:sub>
                                  <m:sup>
                                    <m:r>
                                      <a:rPr lang="en-US" sz="25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US" sz="25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5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𝟐𝟔𝟐𝟓</m:t>
                                </m:r>
                                <m:r>
                                  <a:rPr lang="en-US" sz="25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b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  <m:sup>
                                    <m: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500" dirty="0">
                            <a:latin typeface="Baskerville Old Face" panose="020206020805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𝜦</m:t>
                                    </m:r>
                                  </m:e>
                                  <m:sub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  <m:sup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sup>
                                </m:sSubSup>
                                <m:r>
                                  <a:rPr lang="en-US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→</m:t>
                                </m:r>
                                <m:sSubSup>
                                  <m:sSubSupPr>
                                    <m:ctrlP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𝚲</m:t>
                                    </m:r>
                                  </m:e>
                                  <m:sub>
                                    <m:r>
                                      <a:rPr lang="en-US" sz="25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𝐜</m:t>
                                    </m:r>
                                  </m:sub>
                                  <m:sup>
                                    <m:r>
                                      <a:rPr lang="en-US" sz="25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US" sz="25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5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𝟐𝟓𝟗𝟓</m:t>
                                </m:r>
                                <m:r>
                                  <a:rPr lang="en-US" sz="25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sz="25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Sup>
                                  <m:sSubSupPr>
                                    <m:ctrlP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b>
                                    <m:r>
                                      <a:rPr lang="en-US" sz="25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  <m:sup>
                                    <m:r>
                                      <a:rPr lang="en-US" sz="25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2500" dirty="0">
                            <a:latin typeface="Baskerville Old Face" panose="02020602080505020303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6078748"/>
                      </a:ext>
                    </a:extLst>
                  </a:tr>
                  <a:tr h="472435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500" b="0" i="1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2500" b="0" i="1" smtClean="0">
                                        <a:latin typeface="Cambria Math" panose="02040503050406030204" pitchFamily="18" charset="0"/>
                                      </a:rPr>
                                      <m:t>𝑠𝑒𝑙𝑒𝑐𝑡𝑖𝑜𝑛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500" dirty="0">
                            <a:latin typeface="Baskerville Old Face" panose="020206020805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0.012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0.009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4113926"/>
                      </a:ext>
                    </a:extLst>
                  </a:tr>
                  <a:tr h="50475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500" b="0" i="1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2500" b="0" i="1" smtClean="0">
                                        <a:latin typeface="Cambria Math" panose="02040503050406030204" pitchFamily="18" charset="0"/>
                                      </a:rPr>
                                      <m:t>𝑡𝑟𝑖𝑔𝑔𝑒𝑟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500" dirty="0">
                            <a:latin typeface="Baskerville Old Face" panose="020206020805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26399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5">
                <a:extLst>
                  <a:ext uri="{FF2B5EF4-FFF2-40B4-BE49-F238E27FC236}">
                    <a16:creationId xmlns:a16="http://schemas.microsoft.com/office/drawing/2014/main" id="{2409BD95-F6D7-01F6-FF9B-30D4D895C7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9584322"/>
                  </p:ext>
                </p:extLst>
              </p:nvPr>
            </p:nvGraphicFramePr>
            <p:xfrm>
              <a:off x="1849351" y="3603413"/>
              <a:ext cx="9010533" cy="148517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03511">
                      <a:extLst>
                        <a:ext uri="{9D8B030D-6E8A-4147-A177-3AD203B41FA5}">
                          <a16:colId xmlns:a16="http://schemas.microsoft.com/office/drawing/2014/main" val="898377923"/>
                        </a:ext>
                      </a:extLst>
                    </a:gridCol>
                    <a:gridCol w="3003511">
                      <a:extLst>
                        <a:ext uri="{9D8B030D-6E8A-4147-A177-3AD203B41FA5}">
                          <a16:colId xmlns:a16="http://schemas.microsoft.com/office/drawing/2014/main" val="3856668150"/>
                        </a:ext>
                      </a:extLst>
                    </a:gridCol>
                    <a:gridCol w="3003511">
                      <a:extLst>
                        <a:ext uri="{9D8B030D-6E8A-4147-A177-3AD203B41FA5}">
                          <a16:colId xmlns:a16="http://schemas.microsoft.com/office/drawing/2014/main" val="2066022431"/>
                        </a:ext>
                      </a:extLst>
                    </a:gridCol>
                  </a:tblGrid>
                  <a:tr h="507971">
                    <a:tc>
                      <a:txBody>
                        <a:bodyPr/>
                        <a:lstStyle/>
                        <a:p>
                          <a:endParaRPr lang="en-US" sz="2500" dirty="0">
                            <a:latin typeface="Baskerville Old Face" panose="02020602080505020303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0203" t="-1205" r="-100811" b="-2156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00203" t="-1205" r="-811" b="-2156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6078748"/>
                      </a:ext>
                    </a:extLst>
                  </a:tr>
                  <a:tr h="4724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03" t="-107692" r="-200811" b="-1294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0.012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0.009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34113926"/>
                      </a:ext>
                    </a:extLst>
                  </a:tr>
                  <a:tr h="50475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03" t="-195181" r="-200811" b="-216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500" dirty="0">
                              <a:latin typeface="Baskerville Old Face" panose="02020602080505020303" pitchFamily="18" charset="0"/>
                            </a:rPr>
                            <a:t>0.80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263994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32E950F-9F0D-366B-1DC6-21467AA30845}"/>
              </a:ext>
            </a:extLst>
          </p:cNvPr>
          <p:cNvSpPr txBox="1"/>
          <p:nvPr/>
        </p:nvSpPr>
        <p:spPr>
          <a:xfrm>
            <a:off x="1849351" y="5250426"/>
            <a:ext cx="5033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*Error estimations should be added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6B6710-68D8-A700-21BB-6A3AEB6C3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45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032268" y="120478"/>
                <a:ext cx="8807402" cy="707670"/>
              </a:xfrm>
            </p:spPr>
            <p:txBody>
              <a:bodyPr>
                <a:noAutofit/>
              </a:bodyPr>
              <a:lstStyle/>
              <a:p>
                <a:r>
                  <a:rPr lang="en-US" sz="4000" b="1" dirty="0">
                    <a:latin typeface="Baskerville Old Face" panose="02020602080505020303" pitchFamily="18" charset="0"/>
                  </a:rPr>
                  <a:t>Extracting the Shape of the</a:t>
                </a:r>
                <a14:m>
                  <m:oMath xmlns:m="http://schemas.openxmlformats.org/officeDocument/2006/math">
                    <m:r>
                      <a:rPr lang="en-US" sz="4000" b="1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40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b="1" i="0" smtClean="0"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4000" b="1" dirty="0">
                    <a:latin typeface="Baskerville Old Face" panose="02020602080505020303" pitchFamily="18" charset="0"/>
                  </a:rPr>
                  <a:t> Resonances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32268" y="120478"/>
                <a:ext cx="8807402" cy="707670"/>
              </a:xfrm>
              <a:blipFill>
                <a:blip r:embed="rId2"/>
                <a:stretch>
                  <a:fillRect l="-2422" t="-18966" r="-2215" b="-32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77656-F3CD-8D57-66D1-86B2D8AB45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0558" y="2355918"/>
                <a:ext cx="6217456" cy="319262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b="1" dirty="0">
                    <a:latin typeface="Baskerville Old Face" panose="02020602080505020303" pitchFamily="18" charset="0"/>
                  </a:rPr>
                  <a:t>As we can see in both plots to the right: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The red line is a </a:t>
                </a:r>
                <a:r>
                  <a:rPr lang="en-US" sz="1800" dirty="0" err="1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Breit</a:t>
                </a:r>
                <a:r>
                  <a:rPr lang="en-US" sz="1800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-Wigner that represents the signal of the resonance,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(2595)</m:t>
                    </m:r>
                  </m:oMath>
                </a14:m>
                <a:r>
                  <a:rPr lang="en-US" sz="1800" dirty="0">
                    <a:solidFill>
                      <a:srgbClr val="C00000"/>
                    </a:solidFill>
                    <a:latin typeface="Baskerville Old Face" panose="02020602080505020303" pitchFamily="18" charset="0"/>
                  </a:rPr>
                  <a:t> 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(2625)</m:t>
                    </m:r>
                  </m:oMath>
                </a14:m>
                <a:endParaRPr lang="en-US" sz="1800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endParaRPr lang="en-US" sz="1800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456A2C"/>
                    </a:solidFill>
                    <a:latin typeface="Baskerville Old Face" panose="02020602080505020303" pitchFamily="18" charset="0"/>
                  </a:rPr>
                  <a:t>The green line is a threshold function that represents the background</a:t>
                </a:r>
              </a:p>
              <a:p>
                <a:pPr marL="0" indent="0">
                  <a:buNone/>
                </a:pPr>
                <a:endParaRPr lang="en-US" sz="1800" dirty="0">
                  <a:solidFill>
                    <a:srgbClr val="002060"/>
                  </a:solidFill>
                  <a:latin typeface="Baskerville Old Face" panose="02020602080505020303" pitchFamily="18" charset="0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1800" dirty="0">
                    <a:solidFill>
                      <a:srgbClr val="002060"/>
                    </a:solidFill>
                    <a:latin typeface="Baskerville Old Face" panose="02020602080505020303" pitchFamily="18" charset="0"/>
                  </a:rPr>
                  <a:t>The blue line is the total fit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77656-F3CD-8D57-66D1-86B2D8AB45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0558" y="2355918"/>
                <a:ext cx="6217456" cy="3192626"/>
              </a:xfrm>
              <a:blipFill>
                <a:blip r:embed="rId3"/>
                <a:stretch>
                  <a:fillRect l="-980" t="-19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Chart&#10;&#10;Description automatically generated with low confidence">
            <a:extLst>
              <a:ext uri="{FF2B5EF4-FFF2-40B4-BE49-F238E27FC236}">
                <a16:creationId xmlns:a16="http://schemas.microsoft.com/office/drawing/2014/main" id="{31188E6C-F65D-7B64-2BB8-091F4695ED2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2"/>
          <a:stretch/>
        </p:blipFill>
        <p:spPr>
          <a:xfrm>
            <a:off x="6621512" y="3805231"/>
            <a:ext cx="5346131" cy="2493120"/>
          </a:xfrm>
          <a:prstGeom prst="rect">
            <a:avLst/>
          </a:prstGeom>
        </p:spPr>
      </p:pic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C4548C7-8AEF-4EF5-B483-6BE290F090F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" t="8053"/>
          <a:stretch/>
        </p:blipFill>
        <p:spPr>
          <a:xfrm>
            <a:off x="6598144" y="935880"/>
            <a:ext cx="5369499" cy="24931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765DC2-99FB-7FA3-D4BF-0CA2B77F8849}"/>
              </a:ext>
            </a:extLst>
          </p:cNvPr>
          <p:cNvSpPr txBox="1"/>
          <p:nvPr/>
        </p:nvSpPr>
        <p:spPr>
          <a:xfrm>
            <a:off x="7362470" y="1019714"/>
            <a:ext cx="139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MC 2016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AE7BD8-B63C-E80C-D6C8-7E40A5078272}"/>
              </a:ext>
            </a:extLst>
          </p:cNvPr>
          <p:cNvSpPr txBox="1"/>
          <p:nvPr/>
        </p:nvSpPr>
        <p:spPr>
          <a:xfrm>
            <a:off x="7362470" y="3913641"/>
            <a:ext cx="139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askerville Old Face" panose="02020602080505020303" pitchFamily="18" charset="0"/>
              </a:rPr>
              <a:t>MC 2016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DC8AA-BCEF-0D43-95A6-A86CC5808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36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476903" y="70788"/>
                <a:ext cx="5238189" cy="70767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600" dirty="0">
                    <a:latin typeface="Baskerville Old Face" panose="02020602080505020303" pitchFamily="18" charset="0"/>
                  </a:rPr>
                  <a:t>Fitting and Extracting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3600" dirty="0">
                    <a:latin typeface="Baskerville Old Face" panose="02020602080505020303" pitchFamily="18" charset="0"/>
                  </a:rPr>
                  <a:t> Yields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FEF92E-DB90-7E5D-A60F-42B0B5F117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476903" y="70788"/>
                <a:ext cx="5238189" cy="707670"/>
              </a:xfrm>
              <a:blipFill>
                <a:blip r:embed="rId2"/>
                <a:stretch>
                  <a:fillRect l="-2907" t="-6034" r="-2907" b="-15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Histogram&#10;&#10;Description automatically generated">
            <a:extLst>
              <a:ext uri="{FF2B5EF4-FFF2-40B4-BE49-F238E27FC236}">
                <a16:creationId xmlns:a16="http://schemas.microsoft.com/office/drawing/2014/main" id="{BBF851BC-02CD-90F0-3C4E-F039E5A685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t="7904"/>
          <a:stretch/>
        </p:blipFill>
        <p:spPr>
          <a:xfrm>
            <a:off x="2349771" y="778458"/>
            <a:ext cx="7492457" cy="35473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A9A57C-A297-0D37-919D-A650D9F4FCA7}"/>
                  </a:ext>
                </a:extLst>
              </p:cNvPr>
              <p:cNvSpPr txBox="1"/>
              <p:nvPr/>
            </p:nvSpPr>
            <p:spPr>
              <a:xfrm>
                <a:off x="2738877" y="4425885"/>
                <a:ext cx="7862441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Used a </a:t>
                </a:r>
                <a:r>
                  <a:rPr lang="en-US" dirty="0" err="1">
                    <a:latin typeface="Baskerville Old Face" panose="02020602080505020303" pitchFamily="18" charset="0"/>
                  </a:rPr>
                  <a:t>Breit</a:t>
                </a:r>
                <a:r>
                  <a:rPr lang="en-US" dirty="0">
                    <a:latin typeface="Baskerville Old Face" panose="02020602080505020303" pitchFamily="18" charset="0"/>
                  </a:rPr>
                  <a:t>-Wigner to parametrize each resonance and a threshold function to parametrize the background</a:t>
                </a:r>
              </a:p>
              <a:p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Extracted number of signal events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2625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2625</m:t>
                        </m:r>
                      </m:sub>
                    </m:sSub>
                  </m:oMath>
                </a14:m>
                <a:endParaRPr lang="en-US" b="0" dirty="0">
                  <a:latin typeface="Baskerville Old Face" panose="02020602080505020303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US" dirty="0">
                  <a:latin typeface="Baskerville Old Face" panose="02020602080505020303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q"/>
                </a:pPr>
                <a:r>
                  <a:rPr lang="en-US" dirty="0">
                    <a:latin typeface="Baskerville Old Face" panose="02020602080505020303" pitchFamily="18" charset="0"/>
                  </a:rPr>
                  <a:t>Extracted number of signal events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2595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2595 </m:t>
                        </m:r>
                      </m:sub>
                    </m:sSub>
                  </m:oMath>
                </a14:m>
                <a:endParaRPr lang="en-US" dirty="0">
                  <a:latin typeface="Baskerville Old Face" panose="02020602080505020303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A9A57C-A297-0D37-919D-A650D9F4F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877" y="4425885"/>
                <a:ext cx="7862441" cy="1754326"/>
              </a:xfrm>
              <a:prstGeom prst="rect">
                <a:avLst/>
              </a:prstGeom>
              <a:blipFill>
                <a:blip r:embed="rId4"/>
                <a:stretch>
                  <a:fillRect l="-465" t="-1389" b="-48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B155C28-3477-D3DA-08C2-BC4811F7B8D7}"/>
              </a:ext>
            </a:extLst>
          </p:cNvPr>
          <p:cNvSpPr txBox="1"/>
          <p:nvPr/>
        </p:nvSpPr>
        <p:spPr>
          <a:xfrm>
            <a:off x="3185894" y="924798"/>
            <a:ext cx="11478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Baskerville Old Face" panose="02020602080505020303" pitchFamily="18" charset="0"/>
              </a:rPr>
              <a:t>LHCb Preliminary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67F8A0-EA79-DB56-97B2-B03BA383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B110A-16D1-4752-84AD-C4E9F121DF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6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11948</TotalTime>
  <Words>1335</Words>
  <Application>Microsoft Office PowerPoint</Application>
  <PresentationFormat>Widescreen</PresentationFormat>
  <Paragraphs>144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Baskerville Old Face</vt:lpstr>
      <vt:lpstr>Calibri</vt:lpstr>
      <vt:lpstr>Calibri Light</vt:lpstr>
      <vt:lpstr>Cambria Math</vt:lpstr>
      <vt:lpstr>Wingdings</vt:lpstr>
      <vt:lpstr>Office Theme</vt:lpstr>
      <vt:lpstr>Towards a New Lepton Flavour Universality Test with Baryons:  First Evidence of Λ_b^0→Λ_c^∗ D_s^((∗))</vt:lpstr>
      <vt:lpstr>Lepton Flavour Universality and Λ_b^0→Λ_c^∗  D_s^((∗)) Studies </vt:lpstr>
      <vt:lpstr>Signal Decay</vt:lpstr>
      <vt:lpstr>Strategy</vt:lpstr>
      <vt:lpstr>Stripping &amp; Trigger Lines </vt:lpstr>
      <vt:lpstr>Selection</vt:lpstr>
      <vt:lpstr>Efficiencies</vt:lpstr>
      <vt:lpstr>Extracting the Shape of the Λ_c^∗ Resonances</vt:lpstr>
      <vt:lpstr>Fitting and Extracting Λ_c^∗ Yields</vt:lpstr>
      <vt:lpstr>〖Λ_b^0→Λ〗_c^∗ D_s^((∗)) Yields &amp; Ratio of the Branching Fraction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 New Lepton Flavour Universality Test with Baryons: First Evidence of Λ_b^0→Λ_c^∗ D_s^((∗))</dc:title>
  <dc:creator>Sebastian Rocks</dc:creator>
  <cp:lastModifiedBy>Sebastian Rocks</cp:lastModifiedBy>
  <cp:revision>11</cp:revision>
  <dcterms:created xsi:type="dcterms:W3CDTF">2022-08-02T08:22:00Z</dcterms:created>
  <dcterms:modified xsi:type="dcterms:W3CDTF">2022-08-11T10:41:19Z</dcterms:modified>
</cp:coreProperties>
</file>