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5143500" cx="9144000"/>
  <p:notesSz cx="6858000" cy="9144000"/>
  <p:embeddedFontLst>
    <p:embeddedFont>
      <p:font typeface="Raleway"/>
      <p:regular r:id="rId22"/>
      <p:bold r:id="rId23"/>
      <p:italic r:id="rId24"/>
      <p:boldItalic r:id="rId25"/>
    </p:embeddedFont>
    <p:embeddedFont>
      <p:font typeface="Raleway Light"/>
      <p:regular r:id="rId26"/>
      <p:bold r:id="rId27"/>
      <p:italic r:id="rId28"/>
      <p:boldItalic r:id="rId29"/>
    </p:embeddedFont>
    <p:embeddedFont>
      <p:font typeface="Roboto Light"/>
      <p:regular r:id="rId30"/>
      <p:bold r:id="rId31"/>
      <p:italic r:id="rId32"/>
      <p:boldItalic r:id="rId33"/>
    </p:embeddedFont>
    <p:embeddedFont>
      <p:font typeface="Caveat Medium"/>
      <p:regular r:id="rId34"/>
      <p:bold r:id="rId35"/>
    </p:embeddedFont>
    <p:embeddedFont>
      <p:font typeface="Satisfy"/>
      <p:regular r:id="rId36"/>
    </p:embeddedFont>
    <p:embeddedFont>
      <p:font typeface="Comfortaa"/>
      <p:regular r:id="rId37"/>
      <p:bold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Raleway-regular.fntdata"/><Relationship Id="rId21" Type="http://schemas.openxmlformats.org/officeDocument/2006/relationships/slide" Target="slides/slide17.xml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alewayLight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RalewayLight-italic.fntdata"/><Relationship Id="rId27" Type="http://schemas.openxmlformats.org/officeDocument/2006/relationships/font" Target="fonts/RalewayLigh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alewayLight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Light-bold.fntdata"/><Relationship Id="rId30" Type="http://schemas.openxmlformats.org/officeDocument/2006/relationships/font" Target="fonts/RobotoLight-regular.fntdata"/><Relationship Id="rId11" Type="http://schemas.openxmlformats.org/officeDocument/2006/relationships/slide" Target="slides/slide7.xml"/><Relationship Id="rId33" Type="http://schemas.openxmlformats.org/officeDocument/2006/relationships/font" Target="fonts/RobotoLight-boldItalic.fntdata"/><Relationship Id="rId10" Type="http://schemas.openxmlformats.org/officeDocument/2006/relationships/slide" Target="slides/slide6.xml"/><Relationship Id="rId32" Type="http://schemas.openxmlformats.org/officeDocument/2006/relationships/font" Target="fonts/RobotoLight-italic.fntdata"/><Relationship Id="rId13" Type="http://schemas.openxmlformats.org/officeDocument/2006/relationships/slide" Target="slides/slide9.xml"/><Relationship Id="rId35" Type="http://schemas.openxmlformats.org/officeDocument/2006/relationships/font" Target="fonts/CaveatMedium-bold.fntdata"/><Relationship Id="rId12" Type="http://schemas.openxmlformats.org/officeDocument/2006/relationships/slide" Target="slides/slide8.xml"/><Relationship Id="rId34" Type="http://schemas.openxmlformats.org/officeDocument/2006/relationships/font" Target="fonts/CaveatMedium-regular.fntdata"/><Relationship Id="rId15" Type="http://schemas.openxmlformats.org/officeDocument/2006/relationships/slide" Target="slides/slide11.xml"/><Relationship Id="rId37" Type="http://schemas.openxmlformats.org/officeDocument/2006/relationships/font" Target="fonts/Comfortaa-regular.fntdata"/><Relationship Id="rId14" Type="http://schemas.openxmlformats.org/officeDocument/2006/relationships/slide" Target="slides/slide10.xml"/><Relationship Id="rId36" Type="http://schemas.openxmlformats.org/officeDocument/2006/relationships/font" Target="fonts/Satisfy-regular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38" Type="http://schemas.openxmlformats.org/officeDocument/2006/relationships/font" Target="fonts/Comfortaa-bold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f48561277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f48561277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439aae96ee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439aae96ee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f48561277a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f48561277a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439aae96ee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439aae96ee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439aae96ee_0_9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439aae96ee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f48561277a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f48561277a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f48561277a_0_23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f48561277a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cantalupo, iltaly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439aae96ee_0_2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439aae96ee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439cca521c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439cca521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439aae96ee_0_13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439aae96ee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439aae96ee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439aae96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439aae96ee_0_7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439aae96ee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439aae96ee_0_7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439aae96ee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439aae96ee_0_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439aae96ee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ctrTitle"/>
          </p:nvPr>
        </p:nvSpPr>
        <p:spPr>
          <a:xfrm>
            <a:off x="855300" y="848825"/>
            <a:ext cx="5850900" cy="1715100"/>
          </a:xfrm>
          <a:prstGeom prst="rect">
            <a:avLst/>
          </a:prstGeom>
          <a:effectLst>
            <a:outerShdw blurRad="14288" rotWithShape="0" algn="bl" dir="2700000" dist="28575">
              <a:srgbClr val="655A87">
                <a:alpha val="20000"/>
              </a:srgb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mplete" type="blank">
  <p:cSld name="BLANK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0" scaled="0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lateral">
  <p:cSld name="BLANK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6282" y="0"/>
            <a:ext cx="485772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0" scaled="0"/>
        </a:gra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/>
          <p:nvPr>
            <p:ph type="ctrTitle"/>
          </p:nvPr>
        </p:nvSpPr>
        <p:spPr>
          <a:xfrm>
            <a:off x="855300" y="344225"/>
            <a:ext cx="7433400" cy="1159800"/>
          </a:xfrm>
          <a:prstGeom prst="rect">
            <a:avLst/>
          </a:prstGeom>
          <a:effectLst>
            <a:outerShdw blurRad="14288" rotWithShape="0" algn="bl" dir="2700000" dist="19050">
              <a:srgbClr val="655A87">
                <a:alpha val="20000"/>
              </a:srgbClr>
            </a:outerShdw>
          </a:effectLst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855300" y="1600929"/>
            <a:ext cx="7433400" cy="78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2000"/>
              <a:buNone/>
              <a:defRPr>
                <a:solidFill>
                  <a:srgbClr val="9283C0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6282" y="0"/>
            <a:ext cx="485772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400000" y="880900"/>
            <a:ext cx="4601400" cy="3387600"/>
          </a:xfrm>
          <a:prstGeom prst="rect">
            <a:avLst/>
          </a:prstGeom>
          <a:effectLst>
            <a:outerShdw blurRad="14288" rotWithShape="0" algn="bl" dir="2700000" dist="19050">
              <a:srgbClr val="655A87">
                <a:alpha val="20000"/>
              </a:srgb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>
            <a:lvl1pPr indent="-444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Satisfy"/>
              <a:buChar char="𖤓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1pPr>
            <a:lvl2pPr indent="-457200" lvl="1" marL="9144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𖡼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2pPr>
            <a:lvl3pPr indent="-457200" lvl="2" marL="13716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𖡼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3pPr>
            <a:lvl4pPr indent="-457200" lvl="3" marL="1828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●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4pPr>
            <a:lvl5pPr indent="-457200" lvl="4" marL="22860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○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5pPr>
            <a:lvl6pPr indent="-457200" lvl="5" marL="2743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■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6pPr>
            <a:lvl7pPr indent="-457200" lvl="6" marL="32004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●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7pPr>
            <a:lvl8pPr indent="-457200" lvl="7" marL="36576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○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8pPr>
            <a:lvl9pPr indent="-457200" lvl="8" marL="4114800" rtl="0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3600"/>
              <a:buFont typeface="Satisfy"/>
              <a:buChar char="■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9pPr>
          </a:lstStyle>
          <a:p/>
        </p:txBody>
      </p:sp>
      <p:sp>
        <p:nvSpPr>
          <p:cNvPr id="19" name="Google Shape;19;p4"/>
          <p:cNvSpPr txBox="1"/>
          <p:nvPr/>
        </p:nvSpPr>
        <p:spPr>
          <a:xfrm>
            <a:off x="855300" y="491069"/>
            <a:ext cx="1957200" cy="653700"/>
          </a:xfrm>
          <a:prstGeom prst="rect">
            <a:avLst/>
          </a:prstGeom>
          <a:noFill/>
          <a:ln>
            <a:noFill/>
          </a:ln>
          <a:effectLst>
            <a:outerShdw blurRad="14288" rotWithShape="0" algn="bl" dir="2700000" dist="19050">
              <a:srgbClr val="655A87">
                <a:alpha val="20000"/>
              </a:srgb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rPr>
              <a:t>“</a:t>
            </a:r>
            <a:endParaRPr sz="9600">
              <a:solidFill>
                <a:schemeClr val="lt1"/>
              </a:solidFill>
              <a:latin typeface="Satisfy"/>
              <a:ea typeface="Satisfy"/>
              <a:cs typeface="Satisfy"/>
              <a:sym typeface="Satisfy"/>
            </a:endParaRPr>
          </a:p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/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855300" y="1506350"/>
            <a:ext cx="6110100" cy="2835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Char char="𖤓"/>
              <a:defRPr/>
            </a:lvl1pPr>
            <a:lvl2pPr indent="-368300" lvl="1" marL="914400" rtl="0">
              <a:spcBef>
                <a:spcPts val="600"/>
              </a:spcBef>
              <a:spcAft>
                <a:spcPts val="0"/>
              </a:spcAft>
              <a:buSzPts val="2200"/>
              <a:buChar char="𖡼"/>
              <a:defRPr/>
            </a:lvl2pPr>
            <a:lvl3pPr indent="-368300" lvl="2" marL="1371600" rtl="0">
              <a:spcBef>
                <a:spcPts val="600"/>
              </a:spcBef>
              <a:spcAft>
                <a:spcPts val="0"/>
              </a:spcAft>
              <a:buSzPts val="2200"/>
              <a:buChar char="𖡼"/>
              <a:defRPr/>
            </a:lvl3pPr>
            <a:lvl4pPr indent="-368300" lvl="3" marL="18288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/>
            </a:lvl4pPr>
            <a:lvl5pPr indent="-368300" lvl="4" marL="22860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/>
            </a:lvl5pPr>
            <a:lvl6pPr indent="-368300" lvl="5" marL="2743200" rtl="0">
              <a:spcBef>
                <a:spcPts val="600"/>
              </a:spcBef>
              <a:spcAft>
                <a:spcPts val="0"/>
              </a:spcAft>
              <a:buSzPts val="2200"/>
              <a:buChar char="■"/>
              <a:defRPr/>
            </a:lvl6pPr>
            <a:lvl7pPr indent="-368300" lvl="6" marL="32004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/>
            </a:lvl7pPr>
            <a:lvl8pPr indent="-368300" lvl="7" marL="36576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/>
            </a:lvl8pPr>
            <a:lvl9pPr indent="-368300" lvl="8" marL="4114800" rtl="0">
              <a:spcBef>
                <a:spcPts val="600"/>
              </a:spcBef>
              <a:spcAft>
                <a:spcPts val="600"/>
              </a:spcAft>
              <a:buSzPts val="2200"/>
              <a:buChar char="■"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/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855275" y="1506350"/>
            <a:ext cx="2854800" cy="311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𖤓"/>
              <a:defRPr sz="1800"/>
            </a:lvl1pPr>
            <a:lvl2pPr indent="-342900" lvl="1" marL="9144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2pPr>
            <a:lvl3pPr indent="-342900" lvl="2" marL="13716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3pPr>
            <a:lvl4pPr indent="-342900" lvl="3" marL="18288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30" name="Google Shape;30;p6"/>
          <p:cNvSpPr txBox="1"/>
          <p:nvPr>
            <p:ph idx="2" type="body"/>
          </p:nvPr>
        </p:nvSpPr>
        <p:spPr>
          <a:xfrm>
            <a:off x="4110568" y="1506350"/>
            <a:ext cx="2854800" cy="311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𖤓"/>
              <a:defRPr sz="1800"/>
            </a:lvl1pPr>
            <a:lvl2pPr indent="-342900" lvl="1" marL="9144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2pPr>
            <a:lvl3pPr indent="-342900" lvl="2" marL="13716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3pPr>
            <a:lvl4pPr indent="-342900" lvl="3" marL="18288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/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823225" y="1506350"/>
            <a:ext cx="2137500" cy="311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𖤓"/>
              <a:defRPr sz="1600"/>
            </a:lvl1pPr>
            <a:lvl2pPr indent="-330200" lvl="1" marL="9144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2pPr>
            <a:lvl3pPr indent="-330200" lvl="2" marL="13716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3pPr>
            <a:lvl4pPr indent="-330200" lvl="3" marL="18288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6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600"/>
              </a:spcBef>
              <a:spcAft>
                <a:spcPts val="6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6" name="Google Shape;36;p7"/>
          <p:cNvSpPr txBox="1"/>
          <p:nvPr>
            <p:ph idx="2" type="body"/>
          </p:nvPr>
        </p:nvSpPr>
        <p:spPr>
          <a:xfrm>
            <a:off x="3185438" y="1506350"/>
            <a:ext cx="2137500" cy="311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𖤓"/>
              <a:defRPr sz="1600"/>
            </a:lvl1pPr>
            <a:lvl2pPr indent="-330200" lvl="1" marL="9144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2pPr>
            <a:lvl3pPr indent="-330200" lvl="2" marL="13716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3pPr>
            <a:lvl4pPr indent="-330200" lvl="3" marL="18288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6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600"/>
              </a:spcBef>
              <a:spcAft>
                <a:spcPts val="6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7" name="Google Shape;37;p7"/>
          <p:cNvSpPr txBox="1"/>
          <p:nvPr>
            <p:ph idx="3" type="body"/>
          </p:nvPr>
        </p:nvSpPr>
        <p:spPr>
          <a:xfrm>
            <a:off x="5547650" y="1506350"/>
            <a:ext cx="2137500" cy="311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𖤓"/>
              <a:defRPr sz="1600"/>
            </a:lvl1pPr>
            <a:lvl2pPr indent="-330200" lvl="1" marL="9144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2pPr>
            <a:lvl3pPr indent="-330200" lvl="2" marL="13716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3pPr>
            <a:lvl4pPr indent="-330200" lvl="3" marL="18288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6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600"/>
              </a:spcBef>
              <a:spcAft>
                <a:spcPts val="6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/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compact">
  <p:cSld name="TITLE_ONLY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50"/>
            <a:ext cx="6373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" name="Google Shape;45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04175" y="0"/>
            <a:ext cx="51398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9"/>
          <p:cNvSpPr txBox="1"/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/>
          <p:nvPr/>
        </p:nvSpPr>
        <p:spPr>
          <a:xfrm>
            <a:off x="0" y="50"/>
            <a:ext cx="6373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0" name="Google Shape;50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04175" y="0"/>
            <a:ext cx="51398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0"/>
          <p:cNvSpPr txBox="1"/>
          <p:nvPr>
            <p:ph idx="1" type="body"/>
          </p:nvPr>
        </p:nvSpPr>
        <p:spPr>
          <a:xfrm>
            <a:off x="855300" y="4330100"/>
            <a:ext cx="74334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>
              <a:spcBef>
                <a:spcPts val="0"/>
              </a:spcBef>
              <a:spcAft>
                <a:spcPts val="60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52" name="Google Shape;52;p10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55300" y="1506350"/>
            <a:ext cx="6110100" cy="28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FD6EF"/>
              </a:buClr>
              <a:buSzPts val="2000"/>
              <a:buFont typeface="Raleway Light"/>
              <a:buChar char="𖤓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-368300" lvl="1" marL="914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Raleway Light"/>
              <a:buChar char="𖡼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-368300" lvl="2" marL="1371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Raleway Light"/>
              <a:buChar char="𖡼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-368300" lvl="3" marL="18288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●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-368300" lvl="4" marL="2286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○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-368300" lvl="5" marL="2743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■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-368300" lvl="6" marL="3200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●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-368300" lvl="7" marL="3657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○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-368300" lvl="8" marL="41148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200"/>
              <a:buFont typeface="Raleway Light"/>
              <a:buChar char="■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rtl="0" algn="r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lvl="2" rtl="0" algn="r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lvl="3" rtl="0" algn="r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lvl="4" rtl="0" algn="r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lvl="5" rtl="0" algn="r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lvl="6" rtl="0" algn="r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lvl="7" rtl="0" algn="r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lvl="8" rtl="0" algn="r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Relationship Id="rId4" Type="http://schemas.openxmlformats.org/officeDocument/2006/relationships/image" Target="../media/image19.png"/><Relationship Id="rId11" Type="http://schemas.openxmlformats.org/officeDocument/2006/relationships/image" Target="../media/image18.png"/><Relationship Id="rId10" Type="http://schemas.openxmlformats.org/officeDocument/2006/relationships/image" Target="../media/image22.png"/><Relationship Id="rId9" Type="http://schemas.openxmlformats.org/officeDocument/2006/relationships/image" Target="../media/image13.png"/><Relationship Id="rId5" Type="http://schemas.openxmlformats.org/officeDocument/2006/relationships/image" Target="../media/image15.png"/><Relationship Id="rId6" Type="http://schemas.openxmlformats.org/officeDocument/2006/relationships/image" Target="../media/image12.png"/><Relationship Id="rId7" Type="http://schemas.openxmlformats.org/officeDocument/2006/relationships/image" Target="../media/image14.png"/><Relationship Id="rId8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855300" y="968650"/>
            <a:ext cx="6945000" cy="171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Comfortaa"/>
                <a:ea typeface="Comfortaa"/>
                <a:cs typeface="Comfortaa"/>
                <a:sym typeface="Comfortaa"/>
              </a:rPr>
              <a:t>SND Real-Time Online Monitoring</a:t>
            </a:r>
            <a:endParaRPr sz="48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855300" y="2843550"/>
            <a:ext cx="57528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655A87"/>
                </a:solidFill>
                <a:latin typeface="Raleway"/>
                <a:ea typeface="Raleway"/>
                <a:cs typeface="Raleway"/>
                <a:sym typeface="Raleway"/>
              </a:rPr>
              <a:t>Rebecca Osar</a:t>
            </a:r>
            <a:endParaRPr sz="1700">
              <a:solidFill>
                <a:srgbClr val="655A8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655A87"/>
                </a:solidFill>
                <a:latin typeface="Raleway"/>
                <a:ea typeface="Raleway"/>
                <a:cs typeface="Raleway"/>
                <a:sym typeface="Raleway"/>
              </a:rPr>
              <a:t>Advisor: Federico Cindolo</a:t>
            </a:r>
            <a:endParaRPr sz="1700">
              <a:solidFill>
                <a:srgbClr val="655A87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152400" y="1524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Rate plots: global</a:t>
            </a:r>
            <a:endParaRPr/>
          </a:p>
        </p:txBody>
      </p:sp>
      <p:sp>
        <p:nvSpPr>
          <p:cNvPr id="141" name="Google Shape;141;p22"/>
          <p:cNvSpPr txBox="1"/>
          <p:nvPr>
            <p:ph idx="1" type="body"/>
          </p:nvPr>
        </p:nvSpPr>
        <p:spPr>
          <a:xfrm>
            <a:off x="1161125" y="4959600"/>
            <a:ext cx="3109800" cy="183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" sz="1000"/>
              <a:t>Global rate (top: net; bottom: normalized)</a:t>
            </a:r>
            <a:endParaRPr sz="1000"/>
          </a:p>
        </p:txBody>
      </p:sp>
      <p:pic>
        <p:nvPicPr>
          <p:cNvPr id="142" name="Google Shape;14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5427" y="944613"/>
            <a:ext cx="6733148" cy="3619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/>
          <p:nvPr>
            <p:ph type="title"/>
          </p:nvPr>
        </p:nvSpPr>
        <p:spPr>
          <a:xfrm>
            <a:off x="152400" y="1524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Rate plots: veto</a:t>
            </a:r>
            <a:endParaRPr/>
          </a:p>
        </p:txBody>
      </p:sp>
      <p:sp>
        <p:nvSpPr>
          <p:cNvPr id="148" name="Google Shape;148;p23"/>
          <p:cNvSpPr txBox="1"/>
          <p:nvPr>
            <p:ph idx="1" type="body"/>
          </p:nvPr>
        </p:nvSpPr>
        <p:spPr>
          <a:xfrm>
            <a:off x="752375" y="4892225"/>
            <a:ext cx="3109800" cy="183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" sz="1000"/>
              <a:t>Veto</a:t>
            </a:r>
            <a:r>
              <a:rPr lang="en" sz="1000"/>
              <a:t> rate (top: net; bottom: normalized)</a:t>
            </a:r>
            <a:endParaRPr sz="1000"/>
          </a:p>
        </p:txBody>
      </p:sp>
      <p:pic>
        <p:nvPicPr>
          <p:cNvPr id="149" name="Google Shape;14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375" y="642250"/>
            <a:ext cx="7639256" cy="410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>
            <p:ph type="title"/>
          </p:nvPr>
        </p:nvSpPr>
        <p:spPr>
          <a:xfrm>
            <a:off x="152400" y="1524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Hit plots: hits per board</a:t>
            </a:r>
            <a:endParaRPr/>
          </a:p>
        </p:txBody>
      </p:sp>
      <p:sp>
        <p:nvSpPr>
          <p:cNvPr id="155" name="Google Shape;155;p24"/>
          <p:cNvSpPr txBox="1"/>
          <p:nvPr>
            <p:ph idx="1" type="body"/>
          </p:nvPr>
        </p:nvSpPr>
        <p:spPr>
          <a:xfrm>
            <a:off x="98500" y="4915450"/>
            <a:ext cx="4786800" cy="39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" sz="1000"/>
              <a:t>Total hits per board - </a:t>
            </a:r>
            <a:r>
              <a:rPr lang="en" sz="1000"/>
              <a:t>Log scale to easily see if a board is not filling</a:t>
            </a:r>
            <a:endParaRPr sz="1000"/>
          </a:p>
        </p:txBody>
      </p:sp>
      <p:pic>
        <p:nvPicPr>
          <p:cNvPr id="156" name="Google Shape;15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9088" y="641175"/>
            <a:ext cx="7557116" cy="406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/>
          <p:nvPr>
            <p:ph type="title"/>
          </p:nvPr>
        </p:nvSpPr>
        <p:spPr>
          <a:xfrm>
            <a:off x="152400" y="1524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Hit plots: hits per channel of a detector</a:t>
            </a:r>
            <a:endParaRPr/>
          </a:p>
        </p:txBody>
      </p:sp>
      <p:pic>
        <p:nvPicPr>
          <p:cNvPr id="162" name="Google Shape;16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9088" y="701100"/>
            <a:ext cx="7557116" cy="406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/>
          <p:nvPr>
            <p:ph type="title"/>
          </p:nvPr>
        </p:nvSpPr>
        <p:spPr>
          <a:xfrm>
            <a:off x="152400" y="152400"/>
            <a:ext cx="68550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Luminosity plots: luminosity and global rate</a:t>
            </a:r>
            <a:endParaRPr/>
          </a:p>
        </p:txBody>
      </p:sp>
      <p:sp>
        <p:nvSpPr>
          <p:cNvPr id="168" name="Google Shape;168;p26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9" name="Google Shape;16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4675" y="633725"/>
            <a:ext cx="7154657" cy="429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6"/>
          <p:cNvSpPr txBox="1"/>
          <p:nvPr>
            <p:ph idx="1" type="body"/>
          </p:nvPr>
        </p:nvSpPr>
        <p:spPr>
          <a:xfrm rot="-5400000">
            <a:off x="736375" y="1041000"/>
            <a:ext cx="1554600" cy="39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" sz="1000"/>
              <a:t>Luminosity (Hz/ub)</a:t>
            </a:r>
            <a:endParaRPr sz="1000"/>
          </a:p>
        </p:txBody>
      </p:sp>
      <p:sp>
        <p:nvSpPr>
          <p:cNvPr id="171" name="Google Shape;171;p26"/>
          <p:cNvSpPr txBox="1"/>
          <p:nvPr>
            <p:ph idx="1" type="body"/>
          </p:nvPr>
        </p:nvSpPr>
        <p:spPr>
          <a:xfrm>
            <a:off x="7508225" y="2484875"/>
            <a:ext cx="641100" cy="39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" sz="1000"/>
              <a:t>time (sec)</a:t>
            </a:r>
            <a:endParaRPr sz="1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/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of the Project</a:t>
            </a:r>
            <a:endParaRPr/>
          </a:p>
        </p:txBody>
      </p:sp>
      <p:sp>
        <p:nvSpPr>
          <p:cNvPr id="177" name="Google Shape;177;p27"/>
          <p:cNvSpPr txBox="1"/>
          <p:nvPr>
            <p:ph idx="1" type="body"/>
          </p:nvPr>
        </p:nvSpPr>
        <p:spPr>
          <a:xfrm>
            <a:off x="855300" y="1506350"/>
            <a:ext cx="6735000" cy="2835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800"/>
              <a:t>Implement ECS automatic control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Integrate histograms into SND online webpage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Implement features on SND online:</a:t>
            </a:r>
            <a:endParaRPr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choose plots to show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adjust range of events to show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adjust histogram parameters</a:t>
            </a:r>
            <a:endParaRPr sz="1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8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3" name="Google Shape;183;p28"/>
          <p:cNvSpPr txBox="1"/>
          <p:nvPr>
            <p:ph idx="4294967295" type="ctrTitle"/>
          </p:nvPr>
        </p:nvSpPr>
        <p:spPr>
          <a:xfrm>
            <a:off x="152400" y="152400"/>
            <a:ext cx="5781600" cy="640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1"/>
                </a:solidFill>
                <a:latin typeface="Caveat Medium"/>
                <a:ea typeface="Caveat Medium"/>
                <a:cs typeface="Caveat Medium"/>
                <a:sym typeface="Caveat Medium"/>
              </a:rPr>
              <a:t>Thank you</a:t>
            </a:r>
            <a:endParaRPr sz="4800">
              <a:solidFill>
                <a:schemeClr val="lt1"/>
              </a:solidFill>
              <a:latin typeface="Caveat Medium"/>
              <a:ea typeface="Caveat Medium"/>
              <a:cs typeface="Caveat Medium"/>
              <a:sym typeface="Caveat Medium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accent6"/>
            </a:gs>
            <a:gs pos="100000">
              <a:schemeClr val="accent1"/>
            </a:gs>
          </a:gsLst>
          <a:lin ang="16200038" scaled="0"/>
        </a:gra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189" name="Google Shape;189;p29"/>
          <p:cNvSpPr txBox="1"/>
          <p:nvPr>
            <p:ph idx="4294967295" type="ctrTitle"/>
          </p:nvPr>
        </p:nvSpPr>
        <p:spPr>
          <a:xfrm>
            <a:off x="262425" y="1912775"/>
            <a:ext cx="1135800" cy="517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  <a:latin typeface="Caveat Medium"/>
                <a:ea typeface="Caveat Medium"/>
                <a:cs typeface="Caveat Medium"/>
                <a:sym typeface="Caveat Medium"/>
              </a:rPr>
              <a:t>Genoa</a:t>
            </a:r>
            <a:endParaRPr sz="3800">
              <a:solidFill>
                <a:schemeClr val="lt1"/>
              </a:solidFill>
              <a:latin typeface="Caveat Medium"/>
              <a:ea typeface="Caveat Medium"/>
              <a:cs typeface="Caveat Medium"/>
              <a:sym typeface="Caveat Medium"/>
            </a:endParaRPr>
          </a:p>
        </p:txBody>
      </p:sp>
      <p:sp>
        <p:nvSpPr>
          <p:cNvPr id="190" name="Google Shape;190;p29"/>
          <p:cNvSpPr txBox="1"/>
          <p:nvPr>
            <p:ph idx="4294967295" type="ctrTitle"/>
          </p:nvPr>
        </p:nvSpPr>
        <p:spPr>
          <a:xfrm>
            <a:off x="2147800" y="1999500"/>
            <a:ext cx="2683800" cy="517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  <a:latin typeface="Caveat Medium"/>
                <a:ea typeface="Caveat Medium"/>
                <a:cs typeface="Caveat Medium"/>
                <a:sym typeface="Caveat Medium"/>
              </a:rPr>
              <a:t>Cantalupo</a:t>
            </a:r>
            <a:endParaRPr sz="3800">
              <a:solidFill>
                <a:schemeClr val="lt1"/>
              </a:solidFill>
              <a:latin typeface="Caveat Medium"/>
              <a:ea typeface="Caveat Medium"/>
              <a:cs typeface="Caveat Medium"/>
              <a:sym typeface="Caveat Medium"/>
            </a:endParaRPr>
          </a:p>
        </p:txBody>
      </p:sp>
      <p:sp>
        <p:nvSpPr>
          <p:cNvPr id="191" name="Google Shape;191;p29"/>
          <p:cNvSpPr txBox="1"/>
          <p:nvPr>
            <p:ph idx="4294967295" type="ctrTitle"/>
          </p:nvPr>
        </p:nvSpPr>
        <p:spPr>
          <a:xfrm>
            <a:off x="4940075" y="2100825"/>
            <a:ext cx="2812500" cy="517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  <a:latin typeface="Caveat Medium"/>
                <a:ea typeface="Caveat Medium"/>
                <a:cs typeface="Caveat Medium"/>
                <a:sym typeface="Caveat Medium"/>
              </a:rPr>
              <a:t>Lauterbrunnen</a:t>
            </a:r>
            <a:endParaRPr sz="3800">
              <a:solidFill>
                <a:schemeClr val="lt1"/>
              </a:solidFill>
              <a:latin typeface="Caveat Medium"/>
              <a:ea typeface="Caveat Medium"/>
              <a:cs typeface="Caveat Medium"/>
              <a:sym typeface="Caveat Medium"/>
            </a:endParaRPr>
          </a:p>
        </p:txBody>
      </p:sp>
      <p:sp>
        <p:nvSpPr>
          <p:cNvPr id="192" name="Google Shape;192;p29"/>
          <p:cNvSpPr txBox="1"/>
          <p:nvPr>
            <p:ph idx="4294967295" type="ctrTitle"/>
          </p:nvPr>
        </p:nvSpPr>
        <p:spPr>
          <a:xfrm>
            <a:off x="5853000" y="4673650"/>
            <a:ext cx="2086800" cy="517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  <a:latin typeface="Caveat Medium"/>
                <a:ea typeface="Caveat Medium"/>
                <a:cs typeface="Caveat Medium"/>
                <a:sym typeface="Caveat Medium"/>
              </a:rPr>
              <a:t>Interlaken</a:t>
            </a:r>
            <a:endParaRPr sz="3800">
              <a:solidFill>
                <a:schemeClr val="lt1"/>
              </a:solidFill>
              <a:latin typeface="Caveat Medium"/>
              <a:ea typeface="Caveat Medium"/>
              <a:cs typeface="Caveat Medium"/>
              <a:sym typeface="Caveat Medium"/>
            </a:endParaRPr>
          </a:p>
        </p:txBody>
      </p:sp>
      <p:sp>
        <p:nvSpPr>
          <p:cNvPr id="193" name="Google Shape;193;p29"/>
          <p:cNvSpPr txBox="1"/>
          <p:nvPr>
            <p:ph idx="4294967295" type="ctrTitle"/>
          </p:nvPr>
        </p:nvSpPr>
        <p:spPr>
          <a:xfrm>
            <a:off x="262425" y="4611847"/>
            <a:ext cx="3440700" cy="517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  <a:latin typeface="Caveat Medium"/>
                <a:ea typeface="Caveat Medium"/>
                <a:cs typeface="Caveat Medium"/>
                <a:sym typeface="Caveat Medium"/>
              </a:rPr>
              <a:t>Paris</a:t>
            </a:r>
            <a:endParaRPr sz="3800">
              <a:solidFill>
                <a:schemeClr val="lt1"/>
              </a:solidFill>
              <a:latin typeface="Caveat Medium"/>
              <a:ea typeface="Caveat Medium"/>
              <a:cs typeface="Caveat Medium"/>
              <a:sym typeface="Caveat Medium"/>
            </a:endParaRPr>
          </a:p>
        </p:txBody>
      </p:sp>
      <p:pic>
        <p:nvPicPr>
          <p:cNvPr id="194" name="Google Shape;19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9775" y="122425"/>
            <a:ext cx="2501937" cy="1877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501" y="2670237"/>
            <a:ext cx="1448800" cy="1930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58200" y="2668850"/>
            <a:ext cx="1557624" cy="2298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53000" y="2597737"/>
            <a:ext cx="1557625" cy="207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9"/>
          <p:cNvPicPr preferRelativeResize="0"/>
          <p:nvPr/>
        </p:nvPicPr>
        <p:blipFill rotWithShape="1">
          <a:blip r:embed="rId7">
            <a:alphaModFix/>
          </a:blip>
          <a:srcRect b="0" l="6437" r="0" t="3614"/>
          <a:stretch/>
        </p:blipFill>
        <p:spPr>
          <a:xfrm>
            <a:off x="7544350" y="2597725"/>
            <a:ext cx="1512044" cy="207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97325" y="162375"/>
            <a:ext cx="2518496" cy="188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9"/>
          <p:cNvPicPr preferRelativeResize="0"/>
          <p:nvPr/>
        </p:nvPicPr>
        <p:blipFill rotWithShape="1">
          <a:blip r:embed="rId9">
            <a:alphaModFix/>
          </a:blip>
          <a:srcRect b="22070" l="0" r="0" t="12205"/>
          <a:stretch/>
        </p:blipFill>
        <p:spPr>
          <a:xfrm>
            <a:off x="157550" y="162375"/>
            <a:ext cx="1807350" cy="1583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940063" y="140748"/>
            <a:ext cx="1448800" cy="1930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700863" y="2668850"/>
            <a:ext cx="1742268" cy="2322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855300" y="1506350"/>
            <a:ext cx="7723800" cy="33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SND is a new detector designed to study neutrinos from ATLAS collisions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Need good monitoring infrastructure to oversee detector elements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Now, we have monitoring where histograms have delays of about 20 minutes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My job: produce real-time histograms to allow shifters to see data as it comes in</a:t>
            </a:r>
            <a:endParaRPr sz="1800"/>
          </a:p>
        </p:txBody>
      </p:sp>
      <p:sp>
        <p:nvSpPr>
          <p:cNvPr id="71" name="Google Shape;71;p14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855300" y="326625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DAQ Structure</a:t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996675" y="1008350"/>
            <a:ext cx="7352700" cy="2151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Each detector piece is connected to TOFPET boards for collecting data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600"/>
              <a:t>Each board has 64 channels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600"/>
              <a:t>Boards and channels can be monitored to ensure detector pieces and boards are functioning properly</a:t>
            </a:r>
            <a:endParaRPr sz="1600"/>
          </a:p>
        </p:txBody>
      </p:sp>
      <p:sp>
        <p:nvSpPr>
          <p:cNvPr id="78" name="Google Shape;78;p15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9" name="Google Shape;79;p15"/>
          <p:cNvGrpSpPr/>
          <p:nvPr/>
        </p:nvGrpSpPr>
        <p:grpSpPr>
          <a:xfrm>
            <a:off x="349125" y="2467564"/>
            <a:ext cx="3455899" cy="2151969"/>
            <a:chOff x="0" y="1750400"/>
            <a:chExt cx="4724400" cy="3119700"/>
          </a:xfrm>
        </p:grpSpPr>
        <p:sp>
          <p:nvSpPr>
            <p:cNvPr id="80" name="Google Shape;80;p15"/>
            <p:cNvSpPr/>
            <p:nvPr/>
          </p:nvSpPr>
          <p:spPr>
            <a:xfrm>
              <a:off x="0" y="1750400"/>
              <a:ext cx="4724400" cy="3119700"/>
            </a:xfrm>
            <a:prstGeom prst="rect">
              <a:avLst/>
            </a:prstGeom>
            <a:solidFill>
              <a:srgbClr val="F1ECEE"/>
            </a:solidFill>
            <a:ln cap="flat" cmpd="sng" w="9525">
              <a:solidFill>
                <a:srgbClr val="B6B4B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81" name="Google Shape;81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6050" y="1831925"/>
              <a:ext cx="4532300" cy="29566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2" name="Google Shape;82;p15"/>
          <p:cNvSpPr txBox="1"/>
          <p:nvPr>
            <p:ph idx="1" type="body"/>
          </p:nvPr>
        </p:nvSpPr>
        <p:spPr>
          <a:xfrm>
            <a:off x="349125" y="4707250"/>
            <a:ext cx="1977900" cy="32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Roboto Light"/>
                <a:ea typeface="Roboto Light"/>
                <a:cs typeface="Roboto Light"/>
                <a:sym typeface="Roboto Light"/>
              </a:rPr>
              <a:t>SND Detector Scheme</a:t>
            </a:r>
            <a:endParaRPr sz="14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5465250" y="4707250"/>
            <a:ext cx="1977900" cy="326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Roboto Light"/>
                <a:ea typeface="Roboto Light"/>
                <a:cs typeface="Roboto Light"/>
                <a:sym typeface="Roboto Light"/>
              </a:rPr>
              <a:t>TOFPET2 ASIC board</a:t>
            </a:r>
            <a:endParaRPr sz="14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84" name="Google Shape;84;p15"/>
          <p:cNvPicPr preferRelativeResize="0"/>
          <p:nvPr/>
        </p:nvPicPr>
        <p:blipFill rotWithShape="1">
          <a:blip r:embed="rId4">
            <a:alphaModFix/>
          </a:blip>
          <a:srcRect b="0" l="0" r="10450" t="0"/>
          <a:stretch/>
        </p:blipFill>
        <p:spPr>
          <a:xfrm rot="5400000">
            <a:off x="5234875" y="1863675"/>
            <a:ext cx="2215025" cy="3296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90" name="Google Shape;90;p16"/>
          <p:cNvGrpSpPr/>
          <p:nvPr/>
        </p:nvGrpSpPr>
        <p:grpSpPr>
          <a:xfrm>
            <a:off x="2159850" y="1978225"/>
            <a:ext cx="4724400" cy="3119700"/>
            <a:chOff x="0" y="1750400"/>
            <a:chExt cx="4724400" cy="3119700"/>
          </a:xfrm>
        </p:grpSpPr>
        <p:sp>
          <p:nvSpPr>
            <p:cNvPr id="91" name="Google Shape;91;p16"/>
            <p:cNvSpPr/>
            <p:nvPr/>
          </p:nvSpPr>
          <p:spPr>
            <a:xfrm>
              <a:off x="0" y="1750400"/>
              <a:ext cx="4724400" cy="3119700"/>
            </a:xfrm>
            <a:prstGeom prst="rect">
              <a:avLst/>
            </a:prstGeom>
            <a:solidFill>
              <a:srgbClr val="F1ECEE"/>
            </a:solidFill>
            <a:ln cap="flat" cmpd="sng" w="9525">
              <a:solidFill>
                <a:srgbClr val="B6B4B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92" name="Google Shape;92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6050" y="1831925"/>
              <a:ext cx="4532300" cy="295665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93" name="Google Shape;93;p16"/>
          <p:cNvCxnSpPr/>
          <p:nvPr/>
        </p:nvCxnSpPr>
        <p:spPr>
          <a:xfrm rot="10800000">
            <a:off x="1488125" y="1668025"/>
            <a:ext cx="1028700" cy="1867500"/>
          </a:xfrm>
          <a:prstGeom prst="straightConnector1">
            <a:avLst/>
          </a:prstGeom>
          <a:noFill/>
          <a:ln cap="flat" cmpd="sng" w="28575">
            <a:solidFill>
              <a:srgbClr val="9283C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133950" y="380925"/>
            <a:ext cx="1389300" cy="1140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Veto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1 wall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2 planes per wall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1 board total</a:t>
            </a:r>
            <a:endParaRPr sz="1400"/>
          </a:p>
        </p:txBody>
      </p:sp>
      <p:sp>
        <p:nvSpPr>
          <p:cNvPr id="95" name="Google Shape;95;p16"/>
          <p:cNvSpPr txBox="1"/>
          <p:nvPr>
            <p:ph idx="1" type="body"/>
          </p:nvPr>
        </p:nvSpPr>
        <p:spPr>
          <a:xfrm>
            <a:off x="2159850" y="380925"/>
            <a:ext cx="1956000" cy="102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SciFi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5 walls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2 planes per wall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3 boards per plane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30 boards total</a:t>
            </a:r>
            <a:endParaRPr sz="1400"/>
          </a:p>
        </p:txBody>
      </p:sp>
      <p:sp>
        <p:nvSpPr>
          <p:cNvPr id="96" name="Google Shape;96;p16"/>
          <p:cNvSpPr txBox="1"/>
          <p:nvPr>
            <p:ph idx="1" type="body"/>
          </p:nvPr>
        </p:nvSpPr>
        <p:spPr>
          <a:xfrm>
            <a:off x="4804475" y="380925"/>
            <a:ext cx="1956000" cy="102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Upstream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5 walls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2 planes per wall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3 boards total</a:t>
            </a:r>
            <a:endParaRPr sz="1400"/>
          </a:p>
        </p:txBody>
      </p:sp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7054050" y="380925"/>
            <a:ext cx="1956000" cy="102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Downstream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3</a:t>
            </a:r>
            <a:r>
              <a:rPr lang="en" sz="1400"/>
              <a:t> walls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2 (3) planes per wall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3 boards total</a:t>
            </a:r>
            <a:endParaRPr sz="1400"/>
          </a:p>
        </p:txBody>
      </p:sp>
      <p:cxnSp>
        <p:nvCxnSpPr>
          <p:cNvPr id="98" name="Google Shape;98;p16"/>
          <p:cNvCxnSpPr/>
          <p:nvPr/>
        </p:nvCxnSpPr>
        <p:spPr>
          <a:xfrm rot="10800000">
            <a:off x="3155750" y="1808225"/>
            <a:ext cx="210000" cy="229200"/>
          </a:xfrm>
          <a:prstGeom prst="straightConnector1">
            <a:avLst/>
          </a:prstGeom>
          <a:noFill/>
          <a:ln cap="flat" cmpd="sng" w="28575">
            <a:solidFill>
              <a:srgbClr val="9283C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6"/>
          <p:cNvCxnSpPr/>
          <p:nvPr/>
        </p:nvCxnSpPr>
        <p:spPr>
          <a:xfrm flipH="1" rot="10800000">
            <a:off x="4746750" y="1598125"/>
            <a:ext cx="186900" cy="380100"/>
          </a:xfrm>
          <a:prstGeom prst="straightConnector1">
            <a:avLst/>
          </a:prstGeom>
          <a:noFill/>
          <a:ln cap="flat" cmpd="sng" w="28575">
            <a:solidFill>
              <a:srgbClr val="9283C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" name="Google Shape;100;p16"/>
          <p:cNvCxnSpPr/>
          <p:nvPr/>
        </p:nvCxnSpPr>
        <p:spPr>
          <a:xfrm flipH="1" rot="10800000">
            <a:off x="6347300" y="1627950"/>
            <a:ext cx="594000" cy="419700"/>
          </a:xfrm>
          <a:prstGeom prst="straightConnector1">
            <a:avLst/>
          </a:prstGeom>
          <a:noFill/>
          <a:ln cap="flat" cmpd="sng" w="28575">
            <a:solidFill>
              <a:srgbClr val="9283C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327475" y="285725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DAQ Structure</a:t>
            </a:r>
            <a:endParaRPr/>
          </a:p>
        </p:txBody>
      </p:sp>
      <p:sp>
        <p:nvSpPr>
          <p:cNvPr id="106" name="Google Shape;106;p17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7" name="Google Shape;10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1570" y="816775"/>
            <a:ext cx="5240331" cy="3911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855300" y="48645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Real-Time Monitoring: How it works</a:t>
            </a:r>
            <a:endParaRPr/>
          </a:p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855300" y="1176775"/>
            <a:ext cx="7723800" cy="36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Startup:</a:t>
            </a:r>
            <a:endParaRPr sz="1700"/>
          </a:p>
          <a:p>
            <a:pPr indent="-336550" lvl="0" marL="457200" rtl="0" algn="l">
              <a:spcBef>
                <a:spcPts val="60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Currently operated from the terminal</a:t>
            </a:r>
            <a:endParaRPr sz="17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eventually, may have it run automatically from ECS</a:t>
            </a:r>
            <a:endParaRPr sz="16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Arguments:</a:t>
            </a:r>
            <a:endParaRPr sz="17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run number, file number, server number, and beam mode</a:t>
            </a:r>
            <a:endParaRPr sz="16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700"/>
              <a:t>On start, the beam mode sets </a:t>
            </a:r>
            <a:r>
              <a:rPr lang="en" sz="1700"/>
              <a:t>reasonable</a:t>
            </a:r>
            <a:r>
              <a:rPr lang="en" sz="1700"/>
              <a:t> values for:</a:t>
            </a:r>
            <a:endParaRPr sz="1700"/>
          </a:p>
          <a:p>
            <a:pPr indent="-330200" lvl="1" marL="914400" rtl="0" algn="l">
              <a:spcBef>
                <a:spcPts val="60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bin width, time range, and refresh rate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eventually, this may become customizable from the SND webpage</a:t>
            </a:r>
            <a:endParaRPr sz="16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The code should be restarted when the beam mode has a major change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 sz="1700"/>
              <a:t>The code can be run on active or finished files</a:t>
            </a:r>
            <a:endParaRPr sz="1700"/>
          </a:p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type="title"/>
          </p:nvPr>
        </p:nvSpPr>
        <p:spPr>
          <a:xfrm>
            <a:off x="855300" y="48645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Real-Time Monitoring: How it works</a:t>
            </a:r>
            <a:endParaRPr/>
          </a:p>
        </p:txBody>
      </p:sp>
      <p:sp>
        <p:nvSpPr>
          <p:cNvPr id="120" name="Google Shape;120;p19"/>
          <p:cNvSpPr txBox="1"/>
          <p:nvPr>
            <p:ph idx="1" type="body"/>
          </p:nvPr>
        </p:nvSpPr>
        <p:spPr>
          <a:xfrm>
            <a:off x="855300" y="1338300"/>
            <a:ext cx="7723800" cy="3475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Event-by-event analysis:</a:t>
            </a:r>
            <a:endParaRPr sz="18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A file is loaded in with a tree of events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The code iterates over the events in the tree in order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When the code runs out of </a:t>
            </a:r>
            <a:r>
              <a:rPr lang="en" sz="1600"/>
              <a:t>events</a:t>
            </a:r>
            <a:r>
              <a:rPr lang="en" sz="1600"/>
              <a:t>, it waits before updating the file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If it finds more events, it continues where it left off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This allows the code to read an active file</a:t>
            </a:r>
            <a:endParaRPr sz="1600"/>
          </a:p>
        </p:txBody>
      </p:sp>
      <p:sp>
        <p:nvSpPr>
          <p:cNvPr id="121" name="Google Shape;121;p19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855300" y="48645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Real-Time Monitoring: How it works</a:t>
            </a:r>
            <a:endParaRPr/>
          </a:p>
        </p:txBody>
      </p:sp>
      <p:sp>
        <p:nvSpPr>
          <p:cNvPr id="127" name="Google Shape;127;p20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8" name="Google Shape;128;p20"/>
          <p:cNvSpPr txBox="1"/>
          <p:nvPr>
            <p:ph idx="1" type="body"/>
          </p:nvPr>
        </p:nvSpPr>
        <p:spPr>
          <a:xfrm>
            <a:off x="855300" y="1506350"/>
            <a:ext cx="7404300" cy="2835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Multiple threads reading one ROOT file can cause memory errors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Safeguards for this include:</a:t>
            </a:r>
            <a:endParaRPr sz="1800"/>
          </a:p>
          <a:p>
            <a:pPr indent="-330200" lvl="0" marL="457200" rtl="0" algn="l">
              <a:spcBef>
                <a:spcPts val="60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flagging when the file is being read by a thread and making the other threads wait for access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checking to make sure two threads are not accessing the same event at the same time</a:t>
            </a: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>
            <p:ph type="title"/>
          </p:nvPr>
        </p:nvSpPr>
        <p:spPr>
          <a:xfrm>
            <a:off x="855300" y="486450"/>
            <a:ext cx="61101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Real-Time Monitoring: How it works</a:t>
            </a:r>
            <a:endParaRPr/>
          </a:p>
        </p:txBody>
      </p:sp>
      <p:sp>
        <p:nvSpPr>
          <p:cNvPr id="134" name="Google Shape;134;p21"/>
          <p:cNvSpPr txBox="1"/>
          <p:nvPr>
            <p:ph idx="1" type="body"/>
          </p:nvPr>
        </p:nvSpPr>
        <p:spPr>
          <a:xfrm>
            <a:off x="855300" y="1176775"/>
            <a:ext cx="7723800" cy="363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Plots:</a:t>
            </a:r>
            <a:endParaRPr sz="1800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By default, the following plots run:</a:t>
            </a:r>
            <a:endParaRPr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global rate plots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hits per board of the whole detector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select board rates (e.g. veto)</a:t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When there is stable beam, the ATLAS luminosity is also plotted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Other plots can be added </a:t>
            </a:r>
            <a:r>
              <a:rPr lang="en" sz="1800"/>
              <a:t>manually</a:t>
            </a:r>
            <a:endParaRPr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eventually this may become customizable from the SND webpage</a:t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idesCarnival base template">
  <a:themeElements>
    <a:clrScheme name="Custom 347">
      <a:dk1>
        <a:srgbClr val="322B3A"/>
      </a:dk1>
      <a:lt1>
        <a:srgbClr val="FFFFFF"/>
      </a:lt1>
      <a:dk2>
        <a:srgbClr val="B6B4BE"/>
      </a:dk2>
      <a:lt2>
        <a:srgbClr val="F1ECEE"/>
      </a:lt2>
      <a:accent1>
        <a:srgbClr val="ECA3BD"/>
      </a:accent1>
      <a:accent2>
        <a:srgbClr val="B9A9E9"/>
      </a:accent2>
      <a:accent3>
        <a:srgbClr val="A1CAF3"/>
      </a:accent3>
      <a:accent4>
        <a:srgbClr val="A9E9D5"/>
      </a:accent4>
      <a:accent5>
        <a:srgbClr val="C3E299"/>
      </a:accent5>
      <a:accent6>
        <a:srgbClr val="F7DDAD"/>
      </a:accent6>
      <a:hlink>
        <a:srgbClr val="55406D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