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5" r:id="rId3"/>
    <p:sldId id="264" r:id="rId4"/>
    <p:sldId id="283" r:id="rId5"/>
    <p:sldId id="290" r:id="rId6"/>
    <p:sldId id="276" r:id="rId7"/>
    <p:sldId id="277" r:id="rId8"/>
    <p:sldId id="278" r:id="rId9"/>
    <p:sldId id="287" r:id="rId10"/>
    <p:sldId id="279" r:id="rId11"/>
    <p:sldId id="282" r:id="rId12"/>
    <p:sldId id="280" r:id="rId13"/>
    <p:sldId id="294" r:id="rId14"/>
    <p:sldId id="281" r:id="rId15"/>
    <p:sldId id="292" r:id="rId16"/>
    <p:sldId id="291" r:id="rId17"/>
    <p:sldId id="267" r:id="rId18"/>
    <p:sldId id="295" r:id="rId19"/>
    <p:sldId id="28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9" autoAdjust="0"/>
    <p:restoredTop sz="81624" autoAdjust="0"/>
  </p:normalViewPr>
  <p:slideViewPr>
    <p:cSldViewPr snapToGrid="0">
      <p:cViewPr varScale="1">
        <p:scale>
          <a:sx n="51" d="100"/>
          <a:sy n="51" d="100"/>
        </p:scale>
        <p:origin x="126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E5B4AA-215B-48EF-9608-CFFE15086641}" type="datetimeFigureOut">
              <a:rPr lang="en-US" smtClean="0"/>
              <a:t>8/11/2022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0CF2A9-B4D1-48AE-9B2B-F29FFAC38ECF}" type="slidenum">
              <a:rPr lang="en-US" smtClean="0"/>
              <a:t>‹#›</a:t>
            </a:fld>
            <a:endParaRPr lang="en-US"/>
          </a:p>
        </p:txBody>
      </p:sp>
    </p:spTree>
    <p:extLst>
      <p:ext uri="{BB962C8B-B14F-4D97-AF65-F5344CB8AC3E}">
        <p14:creationId xmlns:p14="http://schemas.microsoft.com/office/powerpoint/2010/main" val="2501704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Start monitoring how users interact with the interface because that is what matters to the user. Is the application working? How fast or slow is it at certain tasks? How much are people using certain features? This gives you a good idea of where the problems are and keeps you from getting stuck staring at the specifics and spending all your time on something that doesn’t necessary effect the user.</a:t>
            </a:r>
          </a:p>
          <a:p>
            <a:pPr marL="228600" indent="-228600">
              <a:buAutoNum type="arabicPeriod"/>
            </a:pPr>
            <a:r>
              <a:rPr lang="en-US" dirty="0"/>
              <a:t>Monitoring is a multi-faceted problem that cannot be solved by one tool (one type of exporter for ex). There is a danger in monitoring efforts becoming too specialized or focused on specialized tools. There is no golden tool that is going to fix all monitoring problems, it takes an understanding of the system being monitored to monitor effectively</a:t>
            </a:r>
          </a:p>
          <a:p>
            <a:pPr marL="228600" indent="-228600">
              <a:buAutoNum type="arabicPeriod"/>
            </a:pPr>
            <a:r>
              <a:rPr lang="en-US" dirty="0"/>
              <a:t>Because monitoring requires an understanding of the system being monitored, the book recommended that everyone be responsible for monitoring, not just a specific monitoring team.</a:t>
            </a:r>
          </a:p>
          <a:p>
            <a:pPr marL="228600" indent="-228600">
              <a:buAutoNum type="arabicPeriod"/>
            </a:pPr>
            <a:r>
              <a:rPr lang="en-US" dirty="0"/>
              <a:t>There can be a tendency to monitor for the sake of monitoring. This is probably happening if something keeps going wrong and the metrics do not shed any light into what is going wrong.</a:t>
            </a:r>
          </a:p>
          <a:p>
            <a:pPr marL="228600" indent="-228600">
              <a:buAutoNum type="arabicPeriod"/>
            </a:pPr>
            <a:endParaRPr lang="en-US" dirty="0"/>
          </a:p>
          <a:p>
            <a:pPr marL="228600" indent="-228600">
              <a:buAutoNum type="arabicPeriod"/>
            </a:pPr>
            <a:endParaRPr lang="en-US" dirty="0"/>
          </a:p>
          <a:p>
            <a:pPr marL="0" indent="0">
              <a:buNone/>
            </a:pPr>
            <a:r>
              <a:rPr lang="en-US" dirty="0"/>
              <a:t>These are all things that I have seen come into play at CERN</a:t>
            </a:r>
          </a:p>
        </p:txBody>
      </p:sp>
      <p:sp>
        <p:nvSpPr>
          <p:cNvPr id="4" name="Slide Number Placeholder 3"/>
          <p:cNvSpPr>
            <a:spLocks noGrp="1"/>
          </p:cNvSpPr>
          <p:nvPr>
            <p:ph type="sldNum" sz="quarter" idx="5"/>
          </p:nvPr>
        </p:nvSpPr>
        <p:spPr/>
        <p:txBody>
          <a:bodyPr/>
          <a:lstStyle/>
          <a:p>
            <a:fld id="{3C0CF2A9-B4D1-48AE-9B2B-F29FFAC38ECF}" type="slidenum">
              <a:rPr lang="en-US" smtClean="0"/>
              <a:t>2</a:t>
            </a:fld>
            <a:endParaRPr lang="en-US"/>
          </a:p>
        </p:txBody>
      </p:sp>
    </p:spTree>
    <p:extLst>
      <p:ext uri="{BB962C8B-B14F-4D97-AF65-F5344CB8AC3E}">
        <p14:creationId xmlns:p14="http://schemas.microsoft.com/office/powerpoint/2010/main" val="3945978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Show how it doesn’t increase by one anymore</a:t>
            </a:r>
          </a:p>
          <a:p>
            <a:pPr marL="228600" indent="-228600">
              <a:buAutoNum type="arabicPeriod"/>
            </a:pPr>
            <a:r>
              <a:rPr lang="en-US" dirty="0"/>
              <a:t>Point out GID again</a:t>
            </a:r>
          </a:p>
          <a:p>
            <a:pPr marL="228600" indent="-228600">
              <a:buAutoNum type="arabicPeriod"/>
            </a:pPr>
            <a:r>
              <a:rPr lang="en-US" dirty="0"/>
              <a:t>**Mention why UID was NOT included (briefly)</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C0CF2A9-B4D1-48AE-9B2B-F29FFAC38ECF}" type="slidenum">
              <a:rPr lang="en-US" smtClean="0"/>
              <a:t>12</a:t>
            </a:fld>
            <a:endParaRPr lang="en-US" dirty="0"/>
          </a:p>
        </p:txBody>
      </p:sp>
    </p:spTree>
    <p:extLst>
      <p:ext uri="{BB962C8B-B14F-4D97-AF65-F5344CB8AC3E}">
        <p14:creationId xmlns:p14="http://schemas.microsoft.com/office/powerpoint/2010/main" val="28218179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C0CF2A9-B4D1-48AE-9B2B-F29FFAC38ECF}" type="slidenum">
              <a:rPr lang="en-US" smtClean="0"/>
              <a:t>14</a:t>
            </a:fld>
            <a:endParaRPr lang="en-US"/>
          </a:p>
        </p:txBody>
      </p:sp>
    </p:spTree>
    <p:extLst>
      <p:ext uri="{BB962C8B-B14F-4D97-AF65-F5344CB8AC3E}">
        <p14:creationId xmlns:p14="http://schemas.microsoft.com/office/powerpoint/2010/main" val="3627201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C0CF2A9-B4D1-48AE-9B2B-F29FFAC38ECF}" type="slidenum">
              <a:rPr lang="en-US" smtClean="0"/>
              <a:t>15</a:t>
            </a:fld>
            <a:endParaRPr lang="en-US"/>
          </a:p>
        </p:txBody>
      </p:sp>
    </p:spTree>
    <p:extLst>
      <p:ext uri="{BB962C8B-B14F-4D97-AF65-F5344CB8AC3E}">
        <p14:creationId xmlns:p14="http://schemas.microsoft.com/office/powerpoint/2010/main" val="35055882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Describe how I edited the modules in </a:t>
            </a:r>
            <a:r>
              <a:rPr lang="en-US" dirty="0" err="1"/>
              <a:t>cboxawareness</a:t>
            </a:r>
            <a:r>
              <a:rPr lang="en-US" dirty="0"/>
              <a:t> to look for the correct key words in the correct places</a:t>
            </a:r>
          </a:p>
          <a:p>
            <a:pPr marL="228600" indent="-228600">
              <a:buAutoNum type="arabicPeriod"/>
            </a:pPr>
            <a:r>
              <a:rPr lang="en-US" dirty="0"/>
              <a:t>Talk about connection to </a:t>
            </a:r>
            <a:r>
              <a:rPr lang="en-US" dirty="0" err="1"/>
              <a:t>Pushgateway</a:t>
            </a:r>
            <a:endParaRPr lang="en-US" dirty="0"/>
          </a:p>
        </p:txBody>
      </p:sp>
      <p:sp>
        <p:nvSpPr>
          <p:cNvPr id="4" name="Slide Number Placeholder 3"/>
          <p:cNvSpPr>
            <a:spLocks noGrp="1"/>
          </p:cNvSpPr>
          <p:nvPr>
            <p:ph type="sldNum" sz="quarter" idx="5"/>
          </p:nvPr>
        </p:nvSpPr>
        <p:spPr/>
        <p:txBody>
          <a:bodyPr/>
          <a:lstStyle/>
          <a:p>
            <a:fld id="{3C0CF2A9-B4D1-48AE-9B2B-F29FFAC38ECF}" type="slidenum">
              <a:rPr lang="en-US" smtClean="0"/>
              <a:t>16</a:t>
            </a:fld>
            <a:endParaRPr lang="en-US"/>
          </a:p>
        </p:txBody>
      </p:sp>
    </p:spTree>
    <p:extLst>
      <p:ext uri="{BB962C8B-B14F-4D97-AF65-F5344CB8AC3E}">
        <p14:creationId xmlns:p14="http://schemas.microsoft.com/office/powerpoint/2010/main" val="36529178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C0CF2A9-B4D1-48AE-9B2B-F29FFAC38ECF}" type="slidenum">
              <a:rPr lang="en-US" smtClean="0"/>
              <a:t>19</a:t>
            </a:fld>
            <a:endParaRPr lang="en-US"/>
          </a:p>
        </p:txBody>
      </p:sp>
    </p:spTree>
    <p:extLst>
      <p:ext uri="{BB962C8B-B14F-4D97-AF65-F5344CB8AC3E}">
        <p14:creationId xmlns:p14="http://schemas.microsoft.com/office/powerpoint/2010/main" val="1495836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C0CF2A9-B4D1-48AE-9B2B-F29FFAC38ECF}" type="slidenum">
              <a:rPr lang="en-US" smtClean="0"/>
              <a:t>3</a:t>
            </a:fld>
            <a:endParaRPr lang="en-US"/>
          </a:p>
        </p:txBody>
      </p:sp>
    </p:spTree>
    <p:extLst>
      <p:ext uri="{BB962C8B-B14F-4D97-AF65-F5344CB8AC3E}">
        <p14:creationId xmlns:p14="http://schemas.microsoft.com/office/powerpoint/2010/main" val="3761190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Doesn’t have to be node exporter: EOS, Blackbox, NGINX</a:t>
            </a:r>
          </a:p>
        </p:txBody>
      </p:sp>
      <p:sp>
        <p:nvSpPr>
          <p:cNvPr id="4" name="Slide Number Placeholder 3"/>
          <p:cNvSpPr>
            <a:spLocks noGrp="1"/>
          </p:cNvSpPr>
          <p:nvPr>
            <p:ph type="sldNum" sz="quarter" idx="5"/>
          </p:nvPr>
        </p:nvSpPr>
        <p:spPr/>
        <p:txBody>
          <a:bodyPr/>
          <a:lstStyle/>
          <a:p>
            <a:fld id="{3C0CF2A9-B4D1-48AE-9B2B-F29FFAC38ECF}" type="slidenum">
              <a:rPr lang="en-US" smtClean="0"/>
              <a:t>5</a:t>
            </a:fld>
            <a:endParaRPr lang="en-US"/>
          </a:p>
        </p:txBody>
      </p:sp>
    </p:spTree>
    <p:extLst>
      <p:ext uri="{BB962C8B-B14F-4D97-AF65-F5344CB8AC3E}">
        <p14:creationId xmlns:p14="http://schemas.microsoft.com/office/powerpoint/2010/main" val="64380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C0CF2A9-B4D1-48AE-9B2B-F29FFAC38ECF}" type="slidenum">
              <a:rPr lang="en-US" smtClean="0"/>
              <a:t>6</a:t>
            </a:fld>
            <a:endParaRPr lang="en-US"/>
          </a:p>
        </p:txBody>
      </p:sp>
    </p:spTree>
    <p:extLst>
      <p:ext uri="{BB962C8B-B14F-4D97-AF65-F5344CB8AC3E}">
        <p14:creationId xmlns:p14="http://schemas.microsoft.com/office/powerpoint/2010/main" val="2189497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C0CF2A9-B4D1-48AE-9B2B-F29FFAC38ECF}" type="slidenum">
              <a:rPr lang="en-US" smtClean="0"/>
              <a:t>7</a:t>
            </a:fld>
            <a:endParaRPr lang="en-US"/>
          </a:p>
        </p:txBody>
      </p:sp>
    </p:spTree>
    <p:extLst>
      <p:ext uri="{BB962C8B-B14F-4D97-AF65-F5344CB8AC3E}">
        <p14:creationId xmlns:p14="http://schemas.microsoft.com/office/powerpoint/2010/main" val="10931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Fix point 2 and 3</a:t>
            </a:r>
          </a:p>
        </p:txBody>
      </p:sp>
      <p:sp>
        <p:nvSpPr>
          <p:cNvPr id="4" name="Slide Number Placeholder 3"/>
          <p:cNvSpPr>
            <a:spLocks noGrp="1"/>
          </p:cNvSpPr>
          <p:nvPr>
            <p:ph type="sldNum" sz="quarter" idx="5"/>
          </p:nvPr>
        </p:nvSpPr>
        <p:spPr/>
        <p:txBody>
          <a:bodyPr/>
          <a:lstStyle/>
          <a:p>
            <a:fld id="{3C0CF2A9-B4D1-48AE-9B2B-F29FFAC38ECF}" type="slidenum">
              <a:rPr lang="en-US" smtClean="0"/>
              <a:t>8</a:t>
            </a:fld>
            <a:endParaRPr lang="en-US"/>
          </a:p>
        </p:txBody>
      </p:sp>
    </p:spTree>
    <p:extLst>
      <p:ext uri="{BB962C8B-B14F-4D97-AF65-F5344CB8AC3E}">
        <p14:creationId xmlns:p14="http://schemas.microsoft.com/office/powerpoint/2010/main" val="2113712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Fix point 2 and 3</a:t>
            </a:r>
          </a:p>
        </p:txBody>
      </p:sp>
      <p:sp>
        <p:nvSpPr>
          <p:cNvPr id="4" name="Slide Number Placeholder 3"/>
          <p:cNvSpPr>
            <a:spLocks noGrp="1"/>
          </p:cNvSpPr>
          <p:nvPr>
            <p:ph type="sldNum" sz="quarter" idx="5"/>
          </p:nvPr>
        </p:nvSpPr>
        <p:spPr/>
        <p:txBody>
          <a:bodyPr/>
          <a:lstStyle/>
          <a:p>
            <a:fld id="{3C0CF2A9-B4D1-48AE-9B2B-F29FFAC38ECF}" type="slidenum">
              <a:rPr lang="en-US" smtClean="0"/>
              <a:t>9</a:t>
            </a:fld>
            <a:endParaRPr lang="en-US"/>
          </a:p>
        </p:txBody>
      </p:sp>
    </p:spTree>
    <p:extLst>
      <p:ext uri="{BB962C8B-B14F-4D97-AF65-F5344CB8AC3E}">
        <p14:creationId xmlns:p14="http://schemas.microsoft.com/office/powerpoint/2010/main" val="584239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C0CF2A9-B4D1-48AE-9B2B-F29FFAC38ECF}" type="slidenum">
              <a:rPr lang="en-US" smtClean="0"/>
              <a:t>10</a:t>
            </a:fld>
            <a:endParaRPr lang="en-US"/>
          </a:p>
        </p:txBody>
      </p:sp>
    </p:spTree>
    <p:extLst>
      <p:ext uri="{BB962C8B-B14F-4D97-AF65-F5344CB8AC3E}">
        <p14:creationId xmlns:p14="http://schemas.microsoft.com/office/powerpoint/2010/main" val="4010446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Point out GID</a:t>
            </a:r>
          </a:p>
          <a:p>
            <a:pPr marL="228600" indent="-228600">
              <a:buAutoNum type="arabicPeriod"/>
            </a:pPr>
            <a:r>
              <a:rPr lang="en-US" dirty="0"/>
              <a:t>**Mention why UID was NOT included</a:t>
            </a:r>
          </a:p>
        </p:txBody>
      </p:sp>
      <p:sp>
        <p:nvSpPr>
          <p:cNvPr id="4" name="Slide Number Placeholder 3"/>
          <p:cNvSpPr>
            <a:spLocks noGrp="1"/>
          </p:cNvSpPr>
          <p:nvPr>
            <p:ph type="sldNum" sz="quarter" idx="5"/>
          </p:nvPr>
        </p:nvSpPr>
        <p:spPr/>
        <p:txBody>
          <a:bodyPr/>
          <a:lstStyle/>
          <a:p>
            <a:fld id="{3C0CF2A9-B4D1-48AE-9B2B-F29FFAC38ECF}" type="slidenum">
              <a:rPr lang="en-US" smtClean="0"/>
              <a:t>11</a:t>
            </a:fld>
            <a:endParaRPr lang="en-US" dirty="0"/>
          </a:p>
        </p:txBody>
      </p:sp>
    </p:spTree>
    <p:extLst>
      <p:ext uri="{BB962C8B-B14F-4D97-AF65-F5344CB8AC3E}">
        <p14:creationId xmlns:p14="http://schemas.microsoft.com/office/powerpoint/2010/main" val="2235750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C6767-DA19-503D-65CC-A8FB599BE9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861EBDB-7E1C-E46E-3740-5A4FCDFFD4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BE7F330-2758-1656-562E-63BE3355E4BE}"/>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5" name="Footer Placeholder 4">
            <a:extLst>
              <a:ext uri="{FF2B5EF4-FFF2-40B4-BE49-F238E27FC236}">
                <a16:creationId xmlns:a16="http://schemas.microsoft.com/office/drawing/2014/main" id="{F9EA23E2-8F13-6FB6-FC76-79BC816F80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A5D31B-64D2-4E3E-B2BC-9A9C3AEDA0B6}"/>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1465792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9479D-085A-A189-F790-E016DEC9F1A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767C8F-AAE0-6513-45DD-B474698106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B7E084-505E-65A9-0B33-7852228EE89E}"/>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5" name="Footer Placeholder 4">
            <a:extLst>
              <a:ext uri="{FF2B5EF4-FFF2-40B4-BE49-F238E27FC236}">
                <a16:creationId xmlns:a16="http://schemas.microsoft.com/office/drawing/2014/main" id="{F1F450B9-CB0E-DCCC-13E0-9F60532635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791349-F4A8-01B5-7553-F52F5B714CD4}"/>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450426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7773AF4-4E7E-2A57-C263-30B6F3A9E83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75B91D9-89E7-E608-B596-CE2308E702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3CAB82-B2BF-B563-6E2B-A5998B821406}"/>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5" name="Footer Placeholder 4">
            <a:extLst>
              <a:ext uri="{FF2B5EF4-FFF2-40B4-BE49-F238E27FC236}">
                <a16:creationId xmlns:a16="http://schemas.microsoft.com/office/drawing/2014/main" id="{BCE4DF8F-201E-9DEA-2A89-D826FE378E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6EEC8E-F990-BA52-B4E5-612993D82A53}"/>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83203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E779C-F024-2653-7245-C11677D89F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F1328-0C54-7DAA-1617-F4DA200DA57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8C39C6-B65F-BE28-A4A0-8665A7593AC4}"/>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5" name="Footer Placeholder 4">
            <a:extLst>
              <a:ext uri="{FF2B5EF4-FFF2-40B4-BE49-F238E27FC236}">
                <a16:creationId xmlns:a16="http://schemas.microsoft.com/office/drawing/2014/main" id="{AD82BA72-3B35-8120-7D33-5BD0F16ED7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8A7230-C48F-3458-4312-6D7B1F869500}"/>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178371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8221D-6F23-4105-11DC-9E1A83E122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22B717D-5CBE-EEDA-D6B8-8B1932C83D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BDAEED-A7B1-EC39-037E-0B21EAE483AE}"/>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5" name="Footer Placeholder 4">
            <a:extLst>
              <a:ext uri="{FF2B5EF4-FFF2-40B4-BE49-F238E27FC236}">
                <a16:creationId xmlns:a16="http://schemas.microsoft.com/office/drawing/2014/main" id="{71BD3854-B0B6-B8EE-A96F-D27CF838B9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1CEE92-4F47-F054-58E1-1F0A6AFAA249}"/>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309030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9D3E5-F00F-6C26-1A6D-103C4C6DDC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2CA169C-83C1-E337-B15D-7F8FBC243F5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6CA4CE5-A560-54D0-4C3B-7028C23CBC2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757899B-2624-9977-FCFC-DD289E143D0A}"/>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6" name="Footer Placeholder 5">
            <a:extLst>
              <a:ext uri="{FF2B5EF4-FFF2-40B4-BE49-F238E27FC236}">
                <a16:creationId xmlns:a16="http://schemas.microsoft.com/office/drawing/2014/main" id="{3804BB08-CFE8-6B87-14F0-A45CF0BBC7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946E9B-A90E-78D3-BEAE-F850A7636C20}"/>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2116061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33286-60B8-31A2-0A1B-31C0A5D4D7D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9C324B0-9AE4-BDF4-C8A2-2BDF037300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023603-135F-A7DF-C9E1-78954D3834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6B64BB-D728-D9B0-B8AD-58D6AEEEE0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0FA7F1-2292-5107-4FDD-08303A71440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12D3349-43C8-DCF5-27DE-52632ECC6EF9}"/>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8" name="Footer Placeholder 7">
            <a:extLst>
              <a:ext uri="{FF2B5EF4-FFF2-40B4-BE49-F238E27FC236}">
                <a16:creationId xmlns:a16="http://schemas.microsoft.com/office/drawing/2014/main" id="{97740A46-212E-7946-98B5-180448A5AB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3D2DDCA-864D-8505-D35A-4DED96367E88}"/>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2805447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ECD62-3A6A-F61F-6D93-C589EF9A880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8BB5459-71A5-41A4-B6B4-160AA99D51A9}"/>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4" name="Footer Placeholder 3">
            <a:extLst>
              <a:ext uri="{FF2B5EF4-FFF2-40B4-BE49-F238E27FC236}">
                <a16:creationId xmlns:a16="http://schemas.microsoft.com/office/drawing/2014/main" id="{E5F5318E-2EAC-B53B-D3FC-51F657ACEB2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ED8C69-DD0B-CA56-C135-B0192D53F9F0}"/>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2099273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B8208A-5D08-4957-5C07-4AB0B6C11D8D}"/>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3" name="Footer Placeholder 2">
            <a:extLst>
              <a:ext uri="{FF2B5EF4-FFF2-40B4-BE49-F238E27FC236}">
                <a16:creationId xmlns:a16="http://schemas.microsoft.com/office/drawing/2014/main" id="{FF252263-A7F3-16A6-A09B-126B1A52F75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62AD65-DF3D-3A9A-5D5D-B4F693616B60}"/>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805131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60149-305B-6330-B658-3E378D2852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E122D0-F4CC-B052-CF59-A6F033CEB1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722032A-5A8B-02AA-5C06-F1C4EB8387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F62D4C-7F4F-4313-F89A-61F808A1BEBC}"/>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6" name="Footer Placeholder 5">
            <a:extLst>
              <a:ext uri="{FF2B5EF4-FFF2-40B4-BE49-F238E27FC236}">
                <a16:creationId xmlns:a16="http://schemas.microsoft.com/office/drawing/2014/main" id="{2D9E4A31-2CE4-A592-1FFC-06D7492107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215991-C372-FABD-055E-6D9BE9D9E57B}"/>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365663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473AE-763E-3AA7-C292-C2DC73E447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84CB80-0D80-C82A-C4C7-185EB59DB6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F9CFD79-C283-0E48-A1EB-0C04FAA0AD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7AA7BD-4ADA-67B1-EA33-3D1C2DB54E69}"/>
              </a:ext>
            </a:extLst>
          </p:cNvPr>
          <p:cNvSpPr>
            <a:spLocks noGrp="1"/>
          </p:cNvSpPr>
          <p:nvPr>
            <p:ph type="dt" sz="half" idx="10"/>
          </p:nvPr>
        </p:nvSpPr>
        <p:spPr/>
        <p:txBody>
          <a:bodyPr/>
          <a:lstStyle/>
          <a:p>
            <a:fld id="{726CC4EC-C5B7-4395-9264-A4FDF3F8626B}" type="datetimeFigureOut">
              <a:rPr lang="en-US" smtClean="0"/>
              <a:t>8/11/2022</a:t>
            </a:fld>
            <a:endParaRPr lang="en-US"/>
          </a:p>
        </p:txBody>
      </p:sp>
      <p:sp>
        <p:nvSpPr>
          <p:cNvPr id="6" name="Footer Placeholder 5">
            <a:extLst>
              <a:ext uri="{FF2B5EF4-FFF2-40B4-BE49-F238E27FC236}">
                <a16:creationId xmlns:a16="http://schemas.microsoft.com/office/drawing/2014/main" id="{65A958D2-8878-A8B4-9DA5-B70E46351B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250A07-422F-CB11-9B2D-B5C831872B1B}"/>
              </a:ext>
            </a:extLst>
          </p:cNvPr>
          <p:cNvSpPr>
            <a:spLocks noGrp="1"/>
          </p:cNvSpPr>
          <p:nvPr>
            <p:ph type="sldNum" sz="quarter" idx="12"/>
          </p:nvPr>
        </p:nvSpPr>
        <p:spPr/>
        <p:txBody>
          <a:bodyPr/>
          <a:lstStyle/>
          <a:p>
            <a:fld id="{CA109022-6C3C-4CA2-A0DB-CF41DBDCA8C7}" type="slidenum">
              <a:rPr lang="en-US" smtClean="0"/>
              <a:t>‹#›</a:t>
            </a:fld>
            <a:endParaRPr lang="en-US"/>
          </a:p>
        </p:txBody>
      </p:sp>
    </p:spTree>
    <p:extLst>
      <p:ext uri="{BB962C8B-B14F-4D97-AF65-F5344CB8AC3E}">
        <p14:creationId xmlns:p14="http://schemas.microsoft.com/office/powerpoint/2010/main" val="4265300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E320C7-26C0-2727-1E62-41E8FD7AC4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8AC102E-BECD-C1FB-3522-2C4416A10E6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AE9BE7-B3EC-5666-8000-F3741B311F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6CC4EC-C5B7-4395-9264-A4FDF3F8626B}" type="datetimeFigureOut">
              <a:rPr lang="en-US" smtClean="0"/>
              <a:t>8/11/2022</a:t>
            </a:fld>
            <a:endParaRPr lang="en-US"/>
          </a:p>
        </p:txBody>
      </p:sp>
      <p:sp>
        <p:nvSpPr>
          <p:cNvPr id="5" name="Footer Placeholder 4">
            <a:extLst>
              <a:ext uri="{FF2B5EF4-FFF2-40B4-BE49-F238E27FC236}">
                <a16:creationId xmlns:a16="http://schemas.microsoft.com/office/drawing/2014/main" id="{0E18F96B-7D34-B353-2131-4C91BF883A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850E320-F8F3-5CF8-7FC9-CB437F570B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109022-6C3C-4CA2-A0DB-CF41DBDCA8C7}" type="slidenum">
              <a:rPr lang="en-US" smtClean="0"/>
              <a:t>‹#›</a:t>
            </a:fld>
            <a:endParaRPr lang="en-US"/>
          </a:p>
        </p:txBody>
      </p:sp>
    </p:spTree>
    <p:extLst>
      <p:ext uri="{BB962C8B-B14F-4D97-AF65-F5344CB8AC3E}">
        <p14:creationId xmlns:p14="http://schemas.microsoft.com/office/powerpoint/2010/main" val="20969841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jpeg"/><Relationship Id="rId3" Type="http://schemas.openxmlformats.org/officeDocument/2006/relationships/image" Target="../media/image17.jpeg"/><Relationship Id="rId7" Type="http://schemas.openxmlformats.org/officeDocument/2006/relationships/image" Target="../media/image21.jpeg"/><Relationship Id="rId12" Type="http://schemas.openxmlformats.org/officeDocument/2006/relationships/image" Target="../media/image26.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 Id="rId14" Type="http://schemas.openxmlformats.org/officeDocument/2006/relationships/image" Target="../media/image28.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hyperlink" Target="https://prometheus.io/docs/practices/pushin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Freeform: Shape 11">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rgbClr val="FFFFFF"/>
              </a:solidFill>
              <a:effectLst>
                <a:outerShdw blurRad="38100" dist="38100" dir="2700000" algn="tl">
                  <a:srgbClr val="000000">
                    <a:alpha val="43137"/>
                  </a:srgbClr>
                </a:outerShdw>
              </a:effectLst>
            </a:endParaRPr>
          </a:p>
        </p:txBody>
      </p:sp>
      <p:sp>
        <p:nvSpPr>
          <p:cNvPr id="22" name="Freeform: Shape 21">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Freeform: Shape 23">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3" name="Subtitle 2">
            <a:extLst>
              <a:ext uri="{FF2B5EF4-FFF2-40B4-BE49-F238E27FC236}">
                <a16:creationId xmlns:a16="http://schemas.microsoft.com/office/drawing/2014/main" id="{D315B50C-1A29-0258-5DC3-422FBFC798B2}"/>
              </a:ext>
            </a:extLst>
          </p:cNvPr>
          <p:cNvSpPr>
            <a:spLocks noGrp="1"/>
          </p:cNvSpPr>
          <p:nvPr>
            <p:ph type="subTitle" idx="1"/>
          </p:nvPr>
        </p:nvSpPr>
        <p:spPr>
          <a:xfrm>
            <a:off x="4439633" y="4518923"/>
            <a:ext cx="3312734" cy="1141851"/>
          </a:xfrm>
          <a:noFill/>
        </p:spPr>
        <p:txBody>
          <a:bodyPr>
            <a:normAutofit fontScale="70000" lnSpcReduction="20000"/>
          </a:bodyPr>
          <a:lstStyle/>
          <a:p>
            <a:r>
              <a:rPr lang="en-US" sz="2000" dirty="0">
                <a:solidFill>
                  <a:srgbClr val="080808"/>
                </a:solidFill>
                <a:latin typeface="Bahnschrift SemiBold" panose="020B0502040204020203" pitchFamily="34" charset="0"/>
              </a:rPr>
              <a:t>Tyler Hellstern – Washington and Lee University</a:t>
            </a:r>
          </a:p>
          <a:p>
            <a:r>
              <a:rPr lang="en-US" sz="2000" dirty="0">
                <a:solidFill>
                  <a:srgbClr val="080808"/>
                </a:solidFill>
                <a:latin typeface="Bahnschrift SemiBold" panose="020B0502040204020203" pitchFamily="34" charset="0"/>
              </a:rPr>
              <a:t>University of Michigan REU Program</a:t>
            </a:r>
          </a:p>
          <a:p>
            <a:r>
              <a:rPr lang="en-US" sz="2000" dirty="0">
                <a:solidFill>
                  <a:srgbClr val="080808"/>
                </a:solidFill>
                <a:latin typeface="Bahnschrift SemiBold" panose="020B0502040204020203" pitchFamily="34" charset="0"/>
              </a:rPr>
              <a:t>Advisor: Samuel Alfageme Sainz</a:t>
            </a:r>
          </a:p>
        </p:txBody>
      </p:sp>
      <p:sp>
        <p:nvSpPr>
          <p:cNvPr id="2" name="Title 1">
            <a:extLst>
              <a:ext uri="{FF2B5EF4-FFF2-40B4-BE49-F238E27FC236}">
                <a16:creationId xmlns:a16="http://schemas.microsoft.com/office/drawing/2014/main" id="{90DEDDB6-10EB-16FF-CF1C-6DF550D15A9F}"/>
              </a:ext>
            </a:extLst>
          </p:cNvPr>
          <p:cNvSpPr>
            <a:spLocks noGrp="1"/>
          </p:cNvSpPr>
          <p:nvPr>
            <p:ph type="ctrTitle"/>
          </p:nvPr>
        </p:nvSpPr>
        <p:spPr>
          <a:xfrm>
            <a:off x="3204642" y="2353641"/>
            <a:ext cx="5782716" cy="2150719"/>
          </a:xfrm>
          <a:noFill/>
        </p:spPr>
        <p:txBody>
          <a:bodyPr anchor="ctr">
            <a:normAutofit/>
          </a:bodyPr>
          <a:lstStyle/>
          <a:p>
            <a:r>
              <a:rPr lang="en-US" sz="4400" dirty="0" err="1">
                <a:solidFill>
                  <a:srgbClr val="080808"/>
                </a:solidFill>
                <a:latin typeface="Bahnschrift SemiBold" panose="020B0502040204020203" pitchFamily="34" charset="0"/>
              </a:rPr>
              <a:t>CERNBox</a:t>
            </a:r>
            <a:r>
              <a:rPr lang="en-US" sz="4400" dirty="0">
                <a:solidFill>
                  <a:srgbClr val="080808"/>
                </a:solidFill>
                <a:latin typeface="Bahnschrift SemiBold" panose="020B0502040204020203" pitchFamily="34" charset="0"/>
              </a:rPr>
              <a:t> Monitoring from the User’s Point of View</a:t>
            </a:r>
            <a:endParaRPr lang="en-US" sz="3600" dirty="0">
              <a:solidFill>
                <a:srgbClr val="080808"/>
              </a:solidFill>
              <a:latin typeface="Bahnschrift SemiBold" panose="020B0502040204020203" pitchFamily="34" charset="0"/>
            </a:endParaRPr>
          </a:p>
        </p:txBody>
      </p:sp>
      <p:sp>
        <p:nvSpPr>
          <p:cNvPr id="26" name="Freeform: Shape 25">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Rectangle 27">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a:extLst>
              <a:ext uri="{FF2B5EF4-FFF2-40B4-BE49-F238E27FC236}">
                <a16:creationId xmlns:a16="http://schemas.microsoft.com/office/drawing/2014/main" id="{1D959671-B15B-3F00-A2F8-94EAD47EDD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8359" y="1220211"/>
            <a:ext cx="3201629" cy="1035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9028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1">
            <a:extLst>
              <a:ext uri="{FF2B5EF4-FFF2-40B4-BE49-F238E27FC236}">
                <a16:creationId xmlns:a16="http://schemas.microsoft.com/office/drawing/2014/main" id="{E1D25DF9-E9C5-C48D-38FD-B45945AC2397}"/>
              </a:ext>
            </a:extLst>
          </p:cNvPr>
          <p:cNvSpPr>
            <a:spLocks noGrp="1"/>
          </p:cNvSpPr>
          <p:nvPr>
            <p:ph type="title"/>
          </p:nvPr>
        </p:nvSpPr>
        <p:spPr>
          <a:xfrm>
            <a:off x="838200" y="365125"/>
            <a:ext cx="10515600" cy="1325563"/>
          </a:xfrm>
        </p:spPr>
        <p:txBody>
          <a:bodyPr/>
          <a:lstStyle/>
          <a:p>
            <a:r>
              <a:rPr lang="en-US" dirty="0">
                <a:latin typeface="Bahnschrift SemiBold" panose="020B0502040204020203" pitchFamily="34" charset="0"/>
              </a:rPr>
              <a:t>Addition to the Script</a:t>
            </a:r>
          </a:p>
        </p:txBody>
      </p:sp>
      <p:sp>
        <p:nvSpPr>
          <p:cNvPr id="9" name="Content Placeholder 2">
            <a:extLst>
              <a:ext uri="{FF2B5EF4-FFF2-40B4-BE49-F238E27FC236}">
                <a16:creationId xmlns:a16="http://schemas.microsoft.com/office/drawing/2014/main" id="{F6104632-2F4A-644B-AAAB-18C7A0447FB2}"/>
              </a:ext>
            </a:extLst>
          </p:cNvPr>
          <p:cNvSpPr>
            <a:spLocks noGrp="1"/>
          </p:cNvSpPr>
          <p:nvPr>
            <p:ph idx="1"/>
          </p:nvPr>
        </p:nvSpPr>
        <p:spPr>
          <a:xfrm>
            <a:off x="838200" y="1825625"/>
            <a:ext cx="10515600" cy="4351338"/>
          </a:xfrm>
        </p:spPr>
        <p:txBody>
          <a:bodyPr/>
          <a:lstStyle/>
          <a:p>
            <a:r>
              <a:rPr lang="en-US" dirty="0" err="1">
                <a:latin typeface="Bahnschrift SemiBold" panose="020B0502040204020203" pitchFamily="34" charset="0"/>
              </a:rPr>
              <a:t>Cernbox</a:t>
            </a:r>
            <a:r>
              <a:rPr lang="en-US" dirty="0">
                <a:latin typeface="Bahnschrift SemiBold" panose="020B0502040204020203" pitchFamily="34" charset="0"/>
              </a:rPr>
              <a:t>-create-project-</a:t>
            </a:r>
            <a:r>
              <a:rPr lang="en-US" dirty="0" err="1">
                <a:latin typeface="Bahnschrift SemiBold" panose="020B0502040204020203" pitchFamily="34" charset="0"/>
              </a:rPr>
              <a:t>space.erb</a:t>
            </a:r>
            <a:endParaRPr lang="en-US" dirty="0">
              <a:latin typeface="Bahnschrift SemiBold" panose="020B0502040204020203" pitchFamily="34" charset="0"/>
            </a:endParaRPr>
          </a:p>
          <a:p>
            <a:endParaRPr lang="en-US" dirty="0">
              <a:latin typeface="Bahnschrift SemiBold" panose="020B0502040204020203" pitchFamily="34" charset="0"/>
            </a:endParaRPr>
          </a:p>
        </p:txBody>
      </p:sp>
      <p:sp>
        <p:nvSpPr>
          <p:cNvPr id="11" name="TextBox 10">
            <a:extLst>
              <a:ext uri="{FF2B5EF4-FFF2-40B4-BE49-F238E27FC236}">
                <a16:creationId xmlns:a16="http://schemas.microsoft.com/office/drawing/2014/main" id="{B6DF4449-16A8-C202-5056-FD8147737DCD}"/>
              </a:ext>
            </a:extLst>
          </p:cNvPr>
          <p:cNvSpPr txBox="1"/>
          <p:nvPr/>
        </p:nvSpPr>
        <p:spPr>
          <a:xfrm>
            <a:off x="1014060" y="5097290"/>
            <a:ext cx="10014858" cy="954107"/>
          </a:xfrm>
          <a:prstGeom prst="rect">
            <a:avLst/>
          </a:prstGeom>
          <a:noFill/>
        </p:spPr>
        <p:txBody>
          <a:bodyPr wrap="square" rtlCol="0">
            <a:spAutoFit/>
          </a:bodyPr>
          <a:lstStyle/>
          <a:p>
            <a:r>
              <a:rPr lang="en-US" sz="2800" dirty="0">
                <a:latin typeface="Bahnschrift SemiBold" panose="020B0502040204020203" pitchFamily="34" charset="0"/>
              </a:rPr>
              <a:t>Dimensions: 2 (job, GID)</a:t>
            </a:r>
          </a:p>
          <a:p>
            <a:r>
              <a:rPr lang="en-US" sz="2800" dirty="0">
                <a:latin typeface="Bahnschrift SemiBold" panose="020B0502040204020203" pitchFamily="34" charset="0"/>
              </a:rPr>
              <a:t>UID?</a:t>
            </a:r>
          </a:p>
        </p:txBody>
      </p:sp>
      <p:pic>
        <p:nvPicPr>
          <p:cNvPr id="4" name="Picture 3">
            <a:extLst>
              <a:ext uri="{FF2B5EF4-FFF2-40B4-BE49-F238E27FC236}">
                <a16:creationId xmlns:a16="http://schemas.microsoft.com/office/drawing/2014/main" id="{7E0453B9-9543-9C6C-428D-9856C1754348}"/>
              </a:ext>
            </a:extLst>
          </p:cNvPr>
          <p:cNvPicPr>
            <a:picLocks noChangeAspect="1"/>
          </p:cNvPicPr>
          <p:nvPr/>
        </p:nvPicPr>
        <p:blipFill>
          <a:blip r:embed="rId3"/>
          <a:stretch>
            <a:fillRect/>
          </a:stretch>
        </p:blipFill>
        <p:spPr>
          <a:xfrm>
            <a:off x="360342" y="2313367"/>
            <a:ext cx="11471316" cy="2638298"/>
          </a:xfrm>
          <a:prstGeom prst="rect">
            <a:avLst/>
          </a:prstGeom>
        </p:spPr>
      </p:pic>
    </p:spTree>
    <p:extLst>
      <p:ext uri="{BB962C8B-B14F-4D97-AF65-F5344CB8AC3E}">
        <p14:creationId xmlns:p14="http://schemas.microsoft.com/office/powerpoint/2010/main" val="4174318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itle 1">
            <a:extLst>
              <a:ext uri="{FF2B5EF4-FFF2-40B4-BE49-F238E27FC236}">
                <a16:creationId xmlns:a16="http://schemas.microsoft.com/office/drawing/2014/main" id="{2EAC490B-3E87-1FFB-6547-AC0FDB7B001D}"/>
              </a:ext>
            </a:extLst>
          </p:cNvPr>
          <p:cNvSpPr>
            <a:spLocks noGrp="1"/>
          </p:cNvSpPr>
          <p:nvPr>
            <p:ph type="title"/>
          </p:nvPr>
        </p:nvSpPr>
        <p:spPr>
          <a:xfrm>
            <a:off x="838200" y="52892"/>
            <a:ext cx="10515600" cy="1325563"/>
          </a:xfrm>
        </p:spPr>
        <p:txBody>
          <a:bodyPr/>
          <a:lstStyle/>
          <a:p>
            <a:r>
              <a:rPr lang="en-US" dirty="0">
                <a:latin typeface="Bahnschrift SemiBold" panose="020B0502040204020203" pitchFamily="34" charset="0"/>
              </a:rPr>
              <a:t>Grafana Dashboards</a:t>
            </a:r>
          </a:p>
        </p:txBody>
      </p:sp>
      <p:pic>
        <p:nvPicPr>
          <p:cNvPr id="11" name="Picture 10">
            <a:extLst>
              <a:ext uri="{FF2B5EF4-FFF2-40B4-BE49-F238E27FC236}">
                <a16:creationId xmlns:a16="http://schemas.microsoft.com/office/drawing/2014/main" id="{7C6F458B-56FB-68FB-68C2-7CEBD310D3A0}"/>
              </a:ext>
            </a:extLst>
          </p:cNvPr>
          <p:cNvPicPr>
            <a:picLocks noChangeAspect="1"/>
          </p:cNvPicPr>
          <p:nvPr/>
        </p:nvPicPr>
        <p:blipFill>
          <a:blip r:embed="rId3"/>
          <a:stretch>
            <a:fillRect/>
          </a:stretch>
        </p:blipFill>
        <p:spPr>
          <a:xfrm>
            <a:off x="1599482" y="1256920"/>
            <a:ext cx="8897068" cy="5270823"/>
          </a:xfrm>
          <a:prstGeom prst="rect">
            <a:avLst/>
          </a:prstGeom>
        </p:spPr>
      </p:pic>
    </p:spTree>
    <p:extLst>
      <p:ext uri="{BB962C8B-B14F-4D97-AF65-F5344CB8AC3E}">
        <p14:creationId xmlns:p14="http://schemas.microsoft.com/office/powerpoint/2010/main" val="2043324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1">
            <a:extLst>
              <a:ext uri="{FF2B5EF4-FFF2-40B4-BE49-F238E27FC236}">
                <a16:creationId xmlns:a16="http://schemas.microsoft.com/office/drawing/2014/main" id="{2EAC490B-3E87-1FFB-6547-AC0FDB7B001D}"/>
              </a:ext>
            </a:extLst>
          </p:cNvPr>
          <p:cNvSpPr>
            <a:spLocks noGrp="1"/>
          </p:cNvSpPr>
          <p:nvPr>
            <p:ph type="title"/>
          </p:nvPr>
        </p:nvSpPr>
        <p:spPr>
          <a:xfrm>
            <a:off x="838200" y="365125"/>
            <a:ext cx="10515600" cy="1325563"/>
          </a:xfrm>
        </p:spPr>
        <p:txBody>
          <a:bodyPr/>
          <a:lstStyle/>
          <a:p>
            <a:r>
              <a:rPr lang="en-US" dirty="0">
                <a:latin typeface="Bahnschrift SemiBold" panose="020B0502040204020203" pitchFamily="34" charset="0"/>
              </a:rPr>
              <a:t>Grafana Dashboards</a:t>
            </a:r>
          </a:p>
        </p:txBody>
      </p:sp>
      <p:pic>
        <p:nvPicPr>
          <p:cNvPr id="9" name="Content Placeholder 4">
            <a:extLst>
              <a:ext uri="{FF2B5EF4-FFF2-40B4-BE49-F238E27FC236}">
                <a16:creationId xmlns:a16="http://schemas.microsoft.com/office/drawing/2014/main" id="{A877A0EC-F273-850A-8EC2-5E065B6C65C4}"/>
              </a:ext>
            </a:extLst>
          </p:cNvPr>
          <p:cNvPicPr>
            <a:picLocks noGrp="1" noChangeAspect="1"/>
          </p:cNvPicPr>
          <p:nvPr>
            <p:ph idx="1"/>
          </p:nvPr>
        </p:nvPicPr>
        <p:blipFill>
          <a:blip r:embed="rId3"/>
          <a:stretch>
            <a:fillRect/>
          </a:stretch>
        </p:blipFill>
        <p:spPr>
          <a:xfrm>
            <a:off x="2125112" y="1881871"/>
            <a:ext cx="7828469" cy="4089626"/>
          </a:xfrm>
        </p:spPr>
      </p:pic>
    </p:spTree>
    <p:extLst>
      <p:ext uri="{BB962C8B-B14F-4D97-AF65-F5344CB8AC3E}">
        <p14:creationId xmlns:p14="http://schemas.microsoft.com/office/powerpoint/2010/main" val="1495407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itle 1">
            <a:extLst>
              <a:ext uri="{FF2B5EF4-FFF2-40B4-BE49-F238E27FC236}">
                <a16:creationId xmlns:a16="http://schemas.microsoft.com/office/drawing/2014/main" id="{EF3F6B6F-1913-F7FD-9EAF-06DC694A507B}"/>
              </a:ext>
            </a:extLst>
          </p:cNvPr>
          <p:cNvSpPr txBox="1">
            <a:spLocks/>
          </p:cNvSpPr>
          <p:nvPr/>
        </p:nvSpPr>
        <p:spPr>
          <a:xfrm>
            <a:off x="1480295" y="1657978"/>
            <a:ext cx="9231410" cy="354204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1500" dirty="0">
                <a:latin typeface="Bahnschrift SemiBold" panose="020B0502040204020203" pitchFamily="34" charset="0"/>
              </a:rPr>
              <a:t>Project 2.0</a:t>
            </a:r>
          </a:p>
        </p:txBody>
      </p:sp>
    </p:spTree>
    <p:extLst>
      <p:ext uri="{BB962C8B-B14F-4D97-AF65-F5344CB8AC3E}">
        <p14:creationId xmlns:p14="http://schemas.microsoft.com/office/powerpoint/2010/main" val="1714182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itle 1">
            <a:extLst>
              <a:ext uri="{FF2B5EF4-FFF2-40B4-BE49-F238E27FC236}">
                <a16:creationId xmlns:a16="http://schemas.microsoft.com/office/drawing/2014/main" id="{9A86A0B7-8999-39D2-2DA1-6707DA7B69AD}"/>
              </a:ext>
            </a:extLst>
          </p:cNvPr>
          <p:cNvSpPr>
            <a:spLocks noGrp="1"/>
          </p:cNvSpPr>
          <p:nvPr>
            <p:ph type="title"/>
          </p:nvPr>
        </p:nvSpPr>
        <p:spPr>
          <a:xfrm>
            <a:off x="838200" y="365125"/>
            <a:ext cx="10515600" cy="1325563"/>
          </a:xfrm>
        </p:spPr>
        <p:txBody>
          <a:bodyPr/>
          <a:lstStyle/>
          <a:p>
            <a:r>
              <a:rPr lang="en-US" dirty="0">
                <a:latin typeface="Bahnschrift SemiBold" panose="020B0502040204020203" pitchFamily="34" charset="0"/>
              </a:rPr>
              <a:t>A Closer Look at Grafana Dashboards</a:t>
            </a:r>
          </a:p>
        </p:txBody>
      </p:sp>
      <p:sp>
        <p:nvSpPr>
          <p:cNvPr id="9" name="Content Placeholder 2">
            <a:extLst>
              <a:ext uri="{FF2B5EF4-FFF2-40B4-BE49-F238E27FC236}">
                <a16:creationId xmlns:a16="http://schemas.microsoft.com/office/drawing/2014/main" id="{B2A4E0CE-E52F-59D4-9391-8BDE937F0E66}"/>
              </a:ext>
            </a:extLst>
          </p:cNvPr>
          <p:cNvSpPr>
            <a:spLocks noGrp="1"/>
          </p:cNvSpPr>
          <p:nvPr>
            <p:ph idx="1"/>
          </p:nvPr>
        </p:nvSpPr>
        <p:spPr>
          <a:xfrm>
            <a:off x="838200" y="1825625"/>
            <a:ext cx="10515600" cy="4351338"/>
          </a:xfrm>
        </p:spPr>
        <p:txBody>
          <a:bodyPr>
            <a:normAutofit/>
          </a:bodyPr>
          <a:lstStyle/>
          <a:p>
            <a:r>
              <a:rPr lang="en-US" sz="3200" dirty="0">
                <a:latin typeface="Bahnschrift SemiBold" panose="020B0502040204020203" pitchFamily="34" charset="0"/>
              </a:rPr>
              <a:t>Polish </a:t>
            </a:r>
            <a:r>
              <a:rPr lang="en-US" sz="3200" dirty="0" err="1">
                <a:latin typeface="Bahnschrift SemiBold" panose="020B0502040204020203" pitchFamily="34" charset="0"/>
              </a:rPr>
              <a:t>CERNBox</a:t>
            </a:r>
            <a:r>
              <a:rPr lang="en-US" sz="3200" dirty="0">
                <a:latin typeface="Bahnschrift SemiBold" panose="020B0502040204020203" pitchFamily="34" charset="0"/>
              </a:rPr>
              <a:t> Delta Reports Dashboard</a:t>
            </a:r>
          </a:p>
        </p:txBody>
      </p:sp>
      <p:pic>
        <p:nvPicPr>
          <p:cNvPr id="13" name="Picture 12">
            <a:extLst>
              <a:ext uri="{FF2B5EF4-FFF2-40B4-BE49-F238E27FC236}">
                <a16:creationId xmlns:a16="http://schemas.microsoft.com/office/drawing/2014/main" id="{F4583FD2-4D97-22CB-668C-CB68EC253E41}"/>
              </a:ext>
            </a:extLst>
          </p:cNvPr>
          <p:cNvPicPr>
            <a:picLocks noChangeAspect="1"/>
          </p:cNvPicPr>
          <p:nvPr/>
        </p:nvPicPr>
        <p:blipFill>
          <a:blip r:embed="rId3"/>
          <a:stretch>
            <a:fillRect/>
          </a:stretch>
        </p:blipFill>
        <p:spPr>
          <a:xfrm>
            <a:off x="1423219" y="2360109"/>
            <a:ext cx="8283898" cy="4132766"/>
          </a:xfrm>
          <a:prstGeom prst="rect">
            <a:avLst/>
          </a:prstGeom>
        </p:spPr>
      </p:pic>
    </p:spTree>
    <p:extLst>
      <p:ext uri="{BB962C8B-B14F-4D97-AF65-F5344CB8AC3E}">
        <p14:creationId xmlns:p14="http://schemas.microsoft.com/office/powerpoint/2010/main" val="3135005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itle 1">
            <a:extLst>
              <a:ext uri="{FF2B5EF4-FFF2-40B4-BE49-F238E27FC236}">
                <a16:creationId xmlns:a16="http://schemas.microsoft.com/office/drawing/2014/main" id="{9A86A0B7-8999-39D2-2DA1-6707DA7B69AD}"/>
              </a:ext>
            </a:extLst>
          </p:cNvPr>
          <p:cNvSpPr>
            <a:spLocks noGrp="1"/>
          </p:cNvSpPr>
          <p:nvPr>
            <p:ph type="title"/>
          </p:nvPr>
        </p:nvSpPr>
        <p:spPr>
          <a:xfrm>
            <a:off x="838200" y="365125"/>
            <a:ext cx="10515600" cy="1325563"/>
          </a:xfrm>
        </p:spPr>
        <p:txBody>
          <a:bodyPr/>
          <a:lstStyle/>
          <a:p>
            <a:r>
              <a:rPr lang="en-US" dirty="0">
                <a:latin typeface="Bahnschrift SemiBold" panose="020B0502040204020203" pitchFamily="34" charset="0"/>
              </a:rPr>
              <a:t>A Closer Look at Grafana Dashboards</a:t>
            </a:r>
          </a:p>
        </p:txBody>
      </p:sp>
      <p:pic>
        <p:nvPicPr>
          <p:cNvPr id="11" name="Picture 10">
            <a:extLst>
              <a:ext uri="{FF2B5EF4-FFF2-40B4-BE49-F238E27FC236}">
                <a16:creationId xmlns:a16="http://schemas.microsoft.com/office/drawing/2014/main" id="{B2B94265-55E9-50FA-88BF-7F7EFAF086D9}"/>
              </a:ext>
            </a:extLst>
          </p:cNvPr>
          <p:cNvPicPr>
            <a:picLocks noChangeAspect="1"/>
          </p:cNvPicPr>
          <p:nvPr/>
        </p:nvPicPr>
        <p:blipFill>
          <a:blip r:embed="rId3"/>
          <a:stretch>
            <a:fillRect/>
          </a:stretch>
        </p:blipFill>
        <p:spPr>
          <a:xfrm>
            <a:off x="670705" y="1816049"/>
            <a:ext cx="10226945" cy="3937453"/>
          </a:xfrm>
          <a:prstGeom prst="rect">
            <a:avLst/>
          </a:prstGeom>
        </p:spPr>
      </p:pic>
    </p:spTree>
    <p:extLst>
      <p:ext uri="{BB962C8B-B14F-4D97-AF65-F5344CB8AC3E}">
        <p14:creationId xmlns:p14="http://schemas.microsoft.com/office/powerpoint/2010/main" val="505642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itle 1">
            <a:extLst>
              <a:ext uri="{FF2B5EF4-FFF2-40B4-BE49-F238E27FC236}">
                <a16:creationId xmlns:a16="http://schemas.microsoft.com/office/drawing/2014/main" id="{9A86A0B7-8999-39D2-2DA1-6707DA7B69AD}"/>
              </a:ext>
            </a:extLst>
          </p:cNvPr>
          <p:cNvSpPr>
            <a:spLocks noGrp="1"/>
          </p:cNvSpPr>
          <p:nvPr>
            <p:ph type="title"/>
          </p:nvPr>
        </p:nvSpPr>
        <p:spPr>
          <a:xfrm>
            <a:off x="838200" y="365125"/>
            <a:ext cx="10515600" cy="1325563"/>
          </a:xfrm>
        </p:spPr>
        <p:txBody>
          <a:bodyPr/>
          <a:lstStyle/>
          <a:p>
            <a:r>
              <a:rPr lang="en-US" dirty="0">
                <a:latin typeface="Bahnschrift SemiBold" panose="020B0502040204020203" pitchFamily="34" charset="0"/>
              </a:rPr>
              <a:t>A New Data Source</a:t>
            </a:r>
          </a:p>
        </p:txBody>
      </p:sp>
      <p:sp>
        <p:nvSpPr>
          <p:cNvPr id="9" name="Content Placeholder 2">
            <a:extLst>
              <a:ext uri="{FF2B5EF4-FFF2-40B4-BE49-F238E27FC236}">
                <a16:creationId xmlns:a16="http://schemas.microsoft.com/office/drawing/2014/main" id="{B2A4E0CE-E52F-59D4-9391-8BDE937F0E66}"/>
              </a:ext>
            </a:extLst>
          </p:cNvPr>
          <p:cNvSpPr>
            <a:spLocks noGrp="1"/>
          </p:cNvSpPr>
          <p:nvPr>
            <p:ph idx="1"/>
          </p:nvPr>
        </p:nvSpPr>
        <p:spPr>
          <a:xfrm>
            <a:off x="670705" y="1483746"/>
            <a:ext cx="10515600" cy="4351338"/>
          </a:xfrm>
        </p:spPr>
        <p:txBody>
          <a:bodyPr>
            <a:normAutofit/>
          </a:bodyPr>
          <a:lstStyle/>
          <a:p>
            <a:r>
              <a:rPr lang="en-US" sz="3200" dirty="0">
                <a:latin typeface="Bahnschrift SemiBold" panose="020B0502040204020203" pitchFamily="34" charset="0"/>
              </a:rPr>
              <a:t>Connect Dashboard to metrics for new service (OCIS) through Grimoire and </a:t>
            </a:r>
            <a:r>
              <a:rPr lang="en-US" sz="3200" dirty="0" err="1">
                <a:latin typeface="Bahnschrift SemiBold" panose="020B0502040204020203" pitchFamily="34" charset="0"/>
              </a:rPr>
              <a:t>monit</a:t>
            </a:r>
            <a:r>
              <a:rPr lang="en-US" sz="3200" dirty="0">
                <a:latin typeface="Bahnschrift SemiBold" panose="020B0502040204020203" pitchFamily="34" charset="0"/>
              </a:rPr>
              <a:t>-timber</a:t>
            </a:r>
          </a:p>
          <a:p>
            <a:pPr lvl="1"/>
            <a:endParaRPr lang="en-US" sz="2800" dirty="0">
              <a:latin typeface="Bahnschrift SemiBold" panose="020B0502040204020203" pitchFamily="34" charset="0"/>
            </a:endParaRPr>
          </a:p>
        </p:txBody>
      </p:sp>
      <p:pic>
        <p:nvPicPr>
          <p:cNvPr id="4" name="Picture 3" descr="Diagram&#10;&#10;Description automatically generated">
            <a:extLst>
              <a:ext uri="{FF2B5EF4-FFF2-40B4-BE49-F238E27FC236}">
                <a16:creationId xmlns:a16="http://schemas.microsoft.com/office/drawing/2014/main" id="{D35003DA-79A4-1556-7522-C11B5992DF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5112" y="2390006"/>
            <a:ext cx="6581775" cy="4010025"/>
          </a:xfrm>
          <a:prstGeom prst="rect">
            <a:avLst/>
          </a:prstGeom>
        </p:spPr>
      </p:pic>
      <p:sp>
        <p:nvSpPr>
          <p:cNvPr id="5" name="TextBox 4">
            <a:extLst>
              <a:ext uri="{FF2B5EF4-FFF2-40B4-BE49-F238E27FC236}">
                <a16:creationId xmlns:a16="http://schemas.microsoft.com/office/drawing/2014/main" id="{00792B98-CB38-CF43-E52E-54B494CDDED7}"/>
              </a:ext>
            </a:extLst>
          </p:cNvPr>
          <p:cNvSpPr txBox="1"/>
          <p:nvPr/>
        </p:nvSpPr>
        <p:spPr>
          <a:xfrm>
            <a:off x="7370962" y="5655892"/>
            <a:ext cx="2686630" cy="461665"/>
          </a:xfrm>
          <a:prstGeom prst="rect">
            <a:avLst/>
          </a:prstGeom>
          <a:noFill/>
        </p:spPr>
        <p:txBody>
          <a:bodyPr wrap="square" rtlCol="0">
            <a:spAutoFit/>
          </a:bodyPr>
          <a:lstStyle/>
          <a:p>
            <a:r>
              <a:rPr lang="en-US" sz="2400" dirty="0"/>
              <a:t>Can We Simplify</a:t>
            </a:r>
            <a:r>
              <a:rPr lang="en-US" dirty="0"/>
              <a:t>?</a:t>
            </a:r>
          </a:p>
        </p:txBody>
      </p:sp>
    </p:spTree>
    <p:extLst>
      <p:ext uri="{BB962C8B-B14F-4D97-AF65-F5344CB8AC3E}">
        <p14:creationId xmlns:p14="http://schemas.microsoft.com/office/powerpoint/2010/main" val="379085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ppt_x"/>
                                          </p:val>
                                        </p:tav>
                                        <p:tav tm="100000">
                                          <p:val>
                                            <p:strVal val="#ppt_x"/>
                                          </p:val>
                                        </p:tav>
                                      </p:tavLst>
                                    </p:anim>
                                    <p:anim calcmode="lin" valueType="num">
                                      <p:cBhvr additive="base">
                                        <p:cTn id="8" dur="2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79AD222-F07E-320A-7CBC-C839D730EB8C}"/>
              </a:ext>
            </a:extLst>
          </p:cNvPr>
          <p:cNvSpPr>
            <a:spLocks noGrp="1"/>
          </p:cNvSpPr>
          <p:nvPr>
            <p:ph type="title"/>
          </p:nvPr>
        </p:nvSpPr>
        <p:spPr>
          <a:xfrm>
            <a:off x="643467" y="399791"/>
            <a:ext cx="10905066" cy="1135737"/>
          </a:xfrm>
        </p:spPr>
        <p:txBody>
          <a:bodyPr>
            <a:normAutofit/>
          </a:bodyPr>
          <a:lstStyle/>
          <a:p>
            <a:r>
              <a:rPr lang="en-US" dirty="0">
                <a:latin typeface="Bahnschrift SemiBold" panose="020B0502040204020203" pitchFamily="34" charset="0"/>
              </a:rPr>
              <a:t>The Future for </a:t>
            </a:r>
            <a:r>
              <a:rPr lang="en-US" dirty="0" err="1">
                <a:latin typeface="Bahnschrift SemiBold" panose="020B0502040204020203" pitchFamily="34" charset="0"/>
              </a:rPr>
              <a:t>CERNBox</a:t>
            </a:r>
            <a:endParaRPr lang="en-US" dirty="0">
              <a:latin typeface="Bahnschrift SemiBold" panose="020B0502040204020203" pitchFamily="34" charset="0"/>
            </a:endParaRPr>
          </a:p>
        </p:txBody>
      </p:sp>
      <p:sp>
        <p:nvSpPr>
          <p:cNvPr id="3" name="Content Placeholder 2">
            <a:extLst>
              <a:ext uri="{FF2B5EF4-FFF2-40B4-BE49-F238E27FC236}">
                <a16:creationId xmlns:a16="http://schemas.microsoft.com/office/drawing/2014/main" id="{68C31877-87E0-9E1E-B40F-46F78E1F2A2E}"/>
              </a:ext>
            </a:extLst>
          </p:cNvPr>
          <p:cNvSpPr>
            <a:spLocks noGrp="1"/>
          </p:cNvSpPr>
          <p:nvPr>
            <p:ph idx="1"/>
          </p:nvPr>
        </p:nvSpPr>
        <p:spPr>
          <a:xfrm>
            <a:off x="1201994" y="1869504"/>
            <a:ext cx="9512709" cy="4088844"/>
          </a:xfrm>
        </p:spPr>
        <p:txBody>
          <a:bodyPr>
            <a:normAutofit/>
          </a:bodyPr>
          <a:lstStyle/>
          <a:p>
            <a:pPr>
              <a:lnSpc>
                <a:spcPct val="100000"/>
              </a:lnSpc>
            </a:pPr>
            <a:r>
              <a:rPr lang="en-US" dirty="0">
                <a:latin typeface="Bahnschrift SemiBold" panose="020B0502040204020203" pitchFamily="34" charset="0"/>
              </a:rPr>
              <a:t>Future uses for </a:t>
            </a:r>
            <a:r>
              <a:rPr lang="en-US" dirty="0" err="1">
                <a:latin typeface="Bahnschrift SemiBold" panose="020B0502040204020203" pitchFamily="34" charset="0"/>
              </a:rPr>
              <a:t>pushgateways</a:t>
            </a:r>
            <a:r>
              <a:rPr lang="en-US" dirty="0">
                <a:latin typeface="Bahnschrift SemiBold" panose="020B0502040204020203" pitchFamily="34" charset="0"/>
              </a:rPr>
              <a:t>:</a:t>
            </a:r>
          </a:p>
          <a:p>
            <a:pPr lvl="1">
              <a:lnSpc>
                <a:spcPct val="100000"/>
              </a:lnSpc>
            </a:pPr>
            <a:r>
              <a:rPr lang="en-US" dirty="0">
                <a:latin typeface="Bahnschrift SemiBold" panose="020B0502040204020203" pitchFamily="34" charset="0"/>
              </a:rPr>
              <a:t>Time elapsed - between project space requests and creation</a:t>
            </a:r>
          </a:p>
          <a:p>
            <a:pPr lvl="1">
              <a:lnSpc>
                <a:spcPct val="100000"/>
              </a:lnSpc>
            </a:pPr>
            <a:r>
              <a:rPr lang="en-US" dirty="0">
                <a:latin typeface="Bahnschrift SemiBold" panose="020B0502040204020203" pitchFamily="34" charset="0"/>
              </a:rPr>
              <a:t>Consolidating other push systems into Prometheus</a:t>
            </a:r>
          </a:p>
          <a:p>
            <a:pPr>
              <a:lnSpc>
                <a:spcPct val="100000"/>
              </a:lnSpc>
            </a:pPr>
            <a:r>
              <a:rPr lang="en-US" dirty="0">
                <a:latin typeface="Bahnschrift SemiBold" panose="020B0502040204020203" pitchFamily="34" charset="0"/>
              </a:rPr>
              <a:t>Continue building up Monitoring</a:t>
            </a:r>
          </a:p>
          <a:p>
            <a:pPr>
              <a:lnSpc>
                <a:spcPct val="100000"/>
              </a:lnSpc>
            </a:pPr>
            <a:r>
              <a:rPr lang="en-US">
                <a:latin typeface="Bahnschrift SemiBold" panose="020B0502040204020203" pitchFamily="34" charset="0"/>
              </a:rPr>
              <a:t>Release </a:t>
            </a:r>
            <a:r>
              <a:rPr lang="en-US" dirty="0">
                <a:latin typeface="Bahnschrift SemiBold" panose="020B0502040204020203" pitchFamily="34" charset="0"/>
              </a:rPr>
              <a:t>OCIS</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188870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7" name="Rectangle 1046">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52" name="Picture 28">
            <a:extLst>
              <a:ext uri="{FF2B5EF4-FFF2-40B4-BE49-F238E27FC236}">
                <a16:creationId xmlns:a16="http://schemas.microsoft.com/office/drawing/2014/main" id="{864D8DAD-C540-07B7-CA3B-A3CA6E9AC7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2592" y="-5596"/>
            <a:ext cx="3352841" cy="25181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09AA6389-7469-B070-424A-7F2A342FF6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6482" y="1296010"/>
            <a:ext cx="2229633" cy="3012877"/>
          </a:xfrm>
          <a:prstGeom prst="rect">
            <a:avLst/>
          </a:prstGeom>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A2128A0E-BF47-526E-C25D-3F2F179388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6938" y="1844675"/>
            <a:ext cx="1354138" cy="1831975"/>
          </a:xfrm>
          <a:prstGeom prst="rect">
            <a:avLst/>
          </a:prstGeom>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A406BF31-3071-8E0B-6E2F-3770F355E1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9674" y="1844675"/>
            <a:ext cx="2707717" cy="2013341"/>
          </a:xfrm>
          <a:prstGeom prst="rect">
            <a:avLst/>
          </a:prstGeom>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0351271A-1554-3885-85B1-3195C28B05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84913" y="1844675"/>
            <a:ext cx="2468563" cy="1831975"/>
          </a:xfrm>
          <a:prstGeom prst="rect">
            <a:avLst/>
          </a:prstGeom>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F972BBFD-7E72-E14F-B0E9-13BFA5C63BF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6939" y="3748088"/>
            <a:ext cx="2240798" cy="1672004"/>
          </a:xfrm>
          <a:prstGeom prst="rect">
            <a:avLst/>
          </a:prstGeom>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F2D3BB79-742E-8EC7-3C29-1654DE38FF5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74000" y="3748088"/>
            <a:ext cx="3419475" cy="2547938"/>
          </a:xfrm>
          <a:prstGeom prst="rect">
            <a:avLst/>
          </a:prstGeom>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47038227-FE91-C79B-6AE1-BAAABEDF665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98662" y="0"/>
            <a:ext cx="3970149" cy="250693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79AD222-F07E-320A-7CBC-C839D730EB8C}"/>
              </a:ext>
            </a:extLst>
          </p:cNvPr>
          <p:cNvSpPr>
            <a:spLocks noGrp="1"/>
          </p:cNvSpPr>
          <p:nvPr>
            <p:ph type="title"/>
          </p:nvPr>
        </p:nvSpPr>
        <p:spPr>
          <a:xfrm>
            <a:off x="838200" y="184805"/>
            <a:ext cx="10515600" cy="1505883"/>
          </a:xfrm>
        </p:spPr>
        <p:txBody>
          <a:bodyPr vert="horz" lIns="91440" tIns="45720" rIns="91440" bIns="45720" rtlCol="0" anchor="ctr">
            <a:normAutofit/>
          </a:bodyPr>
          <a:lstStyle/>
          <a:p>
            <a:r>
              <a:rPr lang="en-US" sz="5400" b="1" kern="1200" dirty="0">
                <a:solidFill>
                  <a:schemeClr val="tx1"/>
                </a:solidFill>
                <a:latin typeface="+mj-lt"/>
                <a:ea typeface="+mj-ea"/>
                <a:cs typeface="+mj-cs"/>
              </a:rPr>
              <a:t>Pictures!</a:t>
            </a:r>
          </a:p>
        </p:txBody>
      </p:sp>
      <p:pic>
        <p:nvPicPr>
          <p:cNvPr id="1032" name="Picture 8">
            <a:extLst>
              <a:ext uri="{FF2B5EF4-FFF2-40B4-BE49-F238E27FC236}">
                <a16:creationId xmlns:a16="http://schemas.microsoft.com/office/drawing/2014/main" id="{A17E1A7E-2962-15D5-7845-18436037595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46704" y="2083800"/>
            <a:ext cx="2470150" cy="1831975"/>
          </a:xfrm>
          <a:prstGeom prst="rect">
            <a:avLst/>
          </a:prstGeom>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7A5FB2E9-B779-3EFD-4212-1BA624E9960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30258" y="5281640"/>
            <a:ext cx="1852830" cy="1391555"/>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a:extLst>
              <a:ext uri="{FF2B5EF4-FFF2-40B4-BE49-F238E27FC236}">
                <a16:creationId xmlns:a16="http://schemas.microsoft.com/office/drawing/2014/main" id="{887D6655-58F2-6A3F-1EBF-60D802B9E3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42336" y="3858016"/>
            <a:ext cx="1895528" cy="1423624"/>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a:extLst>
              <a:ext uri="{FF2B5EF4-FFF2-40B4-BE49-F238E27FC236}">
                <a16:creationId xmlns:a16="http://schemas.microsoft.com/office/drawing/2014/main" id="{5DDBAF12-F4C1-DD01-8CDF-B22A4618AC9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7651" y="5350866"/>
            <a:ext cx="1856052" cy="139155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A41057DE-E77E-A81F-2B91-EA9FF4D9AC8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83088" y="3748088"/>
            <a:ext cx="3419475" cy="2547938"/>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22235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Title 1">
            <a:extLst>
              <a:ext uri="{FF2B5EF4-FFF2-40B4-BE49-F238E27FC236}">
                <a16:creationId xmlns:a16="http://schemas.microsoft.com/office/drawing/2014/main" id="{F285053F-3665-F26A-F05B-55D21A94A56F}"/>
              </a:ext>
            </a:extLst>
          </p:cNvPr>
          <p:cNvSpPr txBox="1">
            <a:spLocks/>
          </p:cNvSpPr>
          <p:nvPr/>
        </p:nvSpPr>
        <p:spPr>
          <a:xfrm>
            <a:off x="1524000" y="2235200"/>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600" dirty="0">
                <a:latin typeface="Bahnschrift SemiBold" panose="020B0502040204020203" pitchFamily="34" charset="0"/>
              </a:rPr>
              <a:t>Thank you!</a:t>
            </a:r>
          </a:p>
        </p:txBody>
      </p:sp>
      <p:sp>
        <p:nvSpPr>
          <p:cNvPr id="2" name="TextBox 1">
            <a:extLst>
              <a:ext uri="{FF2B5EF4-FFF2-40B4-BE49-F238E27FC236}">
                <a16:creationId xmlns:a16="http://schemas.microsoft.com/office/drawing/2014/main" id="{3E7743A2-1F8B-BAE1-C92E-8255A0E28459}"/>
              </a:ext>
            </a:extLst>
          </p:cNvPr>
          <p:cNvSpPr txBox="1"/>
          <p:nvPr/>
        </p:nvSpPr>
        <p:spPr>
          <a:xfrm>
            <a:off x="2563425" y="4232165"/>
            <a:ext cx="7065151" cy="400110"/>
          </a:xfrm>
          <a:prstGeom prst="rect">
            <a:avLst/>
          </a:prstGeom>
          <a:noFill/>
        </p:spPr>
        <p:txBody>
          <a:bodyPr wrap="square" rtlCol="0">
            <a:spAutoFit/>
          </a:bodyPr>
          <a:lstStyle/>
          <a:p>
            <a:r>
              <a:rPr lang="en-US" sz="2000" dirty="0">
                <a:latin typeface="Bahnschrift SemiBold" panose="020B0502040204020203" pitchFamily="34" charset="0"/>
              </a:rPr>
              <a:t>Acknowledgement to my advisor: Samuel Alfageme Sainz</a:t>
            </a:r>
          </a:p>
        </p:txBody>
      </p:sp>
    </p:spTree>
    <p:extLst>
      <p:ext uri="{BB962C8B-B14F-4D97-AF65-F5344CB8AC3E}">
        <p14:creationId xmlns:p14="http://schemas.microsoft.com/office/powerpoint/2010/main" val="4208507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672E18F-A2A0-6F88-E2D6-C73DCA80ADF1}"/>
              </a:ext>
            </a:extLst>
          </p:cNvPr>
          <p:cNvSpPr>
            <a:spLocks noGrp="1"/>
          </p:cNvSpPr>
          <p:nvPr>
            <p:ph type="title"/>
          </p:nvPr>
        </p:nvSpPr>
        <p:spPr>
          <a:xfrm>
            <a:off x="643467" y="321734"/>
            <a:ext cx="10905066" cy="1135737"/>
          </a:xfrm>
        </p:spPr>
        <p:txBody>
          <a:bodyPr>
            <a:normAutofit/>
          </a:bodyPr>
          <a:lstStyle/>
          <a:p>
            <a:r>
              <a:rPr lang="en-US" sz="5400" dirty="0">
                <a:latin typeface="Bahnschrift SemiBold" panose="020B0502040204020203" pitchFamily="34" charset="0"/>
              </a:rPr>
              <a:t>The Big Picture</a:t>
            </a:r>
          </a:p>
        </p:txBody>
      </p:sp>
      <p:sp>
        <p:nvSpPr>
          <p:cNvPr id="3" name="Content Placeholder 2">
            <a:extLst>
              <a:ext uri="{FF2B5EF4-FFF2-40B4-BE49-F238E27FC236}">
                <a16:creationId xmlns:a16="http://schemas.microsoft.com/office/drawing/2014/main" id="{2FBA5435-29B7-9D17-F310-94893A0CDDCD}"/>
              </a:ext>
            </a:extLst>
          </p:cNvPr>
          <p:cNvSpPr>
            <a:spLocks noGrp="1"/>
          </p:cNvSpPr>
          <p:nvPr>
            <p:ph idx="1"/>
          </p:nvPr>
        </p:nvSpPr>
        <p:spPr>
          <a:xfrm>
            <a:off x="643467" y="1782981"/>
            <a:ext cx="10905066" cy="4393982"/>
          </a:xfrm>
        </p:spPr>
        <p:txBody>
          <a:bodyPr>
            <a:normAutofit/>
          </a:bodyPr>
          <a:lstStyle/>
          <a:p>
            <a:pPr marL="0" indent="0">
              <a:buNone/>
            </a:pPr>
            <a:r>
              <a:rPr lang="en-US" sz="3200" dirty="0">
                <a:latin typeface="Bahnschrift SemiBold" panose="020B0502040204020203" pitchFamily="34" charset="0"/>
              </a:rPr>
              <a:t>Practical Monitoring – Mike Julian</a:t>
            </a:r>
          </a:p>
          <a:p>
            <a:pPr marL="0" indent="0">
              <a:buNone/>
            </a:pPr>
            <a:endParaRPr lang="en-US" sz="3200" dirty="0">
              <a:latin typeface="Bahnschrift SemiBold" panose="020B0502040204020203" pitchFamily="34" charset="0"/>
            </a:endParaRPr>
          </a:p>
          <a:p>
            <a:r>
              <a:rPr lang="en-US" sz="3200" dirty="0">
                <a:latin typeface="Bahnschrift SemiBold" panose="020B0502040204020203" pitchFamily="34" charset="0"/>
              </a:rPr>
              <a:t>What does it mean to monitor from the user’s </a:t>
            </a:r>
            <a:r>
              <a:rPr lang="en-US" sz="3200" dirty="0" err="1">
                <a:latin typeface="Bahnschrift SemiBold" panose="020B0502040204020203" pitchFamily="34" charset="0"/>
              </a:rPr>
              <a:t>PoV</a:t>
            </a:r>
            <a:r>
              <a:rPr lang="en-US" sz="3200" dirty="0">
                <a:latin typeface="Bahnschrift SemiBold" panose="020B0502040204020203" pitchFamily="34" charset="0"/>
              </a:rPr>
              <a:t>?</a:t>
            </a:r>
          </a:p>
          <a:p>
            <a:pPr lvl="1"/>
            <a:r>
              <a:rPr lang="en-US" sz="3200" dirty="0">
                <a:latin typeface="Bahnschrift SemiBold" panose="020B0502040204020203" pitchFamily="34" charset="0"/>
              </a:rPr>
              <a:t>Why is this so useful and important?</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929772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25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25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25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itle 1">
            <a:extLst>
              <a:ext uri="{FF2B5EF4-FFF2-40B4-BE49-F238E27FC236}">
                <a16:creationId xmlns:a16="http://schemas.microsoft.com/office/drawing/2014/main" id="{693CCBAF-6291-3598-6F6E-E0460140D61B}"/>
              </a:ext>
            </a:extLst>
          </p:cNvPr>
          <p:cNvSpPr>
            <a:spLocks noGrp="1"/>
          </p:cNvSpPr>
          <p:nvPr>
            <p:ph type="title"/>
          </p:nvPr>
        </p:nvSpPr>
        <p:spPr>
          <a:xfrm>
            <a:off x="704385" y="50345"/>
            <a:ext cx="10515600" cy="1325563"/>
          </a:xfrm>
        </p:spPr>
        <p:txBody>
          <a:bodyPr>
            <a:normAutofit/>
          </a:bodyPr>
          <a:lstStyle/>
          <a:p>
            <a:r>
              <a:rPr lang="en-US" dirty="0">
                <a:latin typeface="Bahnschrift SemiBold" panose="020B0502040204020203" pitchFamily="34" charset="0"/>
              </a:rPr>
              <a:t>Setting up My Development Environment</a:t>
            </a:r>
          </a:p>
        </p:txBody>
      </p:sp>
      <p:sp>
        <p:nvSpPr>
          <p:cNvPr id="20" name="Content Placeholder 2">
            <a:extLst>
              <a:ext uri="{FF2B5EF4-FFF2-40B4-BE49-F238E27FC236}">
                <a16:creationId xmlns:a16="http://schemas.microsoft.com/office/drawing/2014/main" id="{2145A2A9-AAB2-251F-6DFD-8583B9A10BA9}"/>
              </a:ext>
            </a:extLst>
          </p:cNvPr>
          <p:cNvSpPr>
            <a:spLocks noGrp="1"/>
          </p:cNvSpPr>
          <p:nvPr>
            <p:ph idx="1"/>
          </p:nvPr>
        </p:nvSpPr>
        <p:spPr>
          <a:xfrm>
            <a:off x="704385" y="1510845"/>
            <a:ext cx="10515600" cy="4351338"/>
          </a:xfrm>
        </p:spPr>
        <p:txBody>
          <a:bodyPr/>
          <a:lstStyle/>
          <a:p>
            <a:r>
              <a:rPr lang="en-US" dirty="0">
                <a:latin typeface="Bahnschrift SemiBold" panose="020B0502040204020203" pitchFamily="34" charset="0"/>
              </a:rPr>
              <a:t>First Experience with Docker</a:t>
            </a:r>
          </a:p>
          <a:p>
            <a:r>
              <a:rPr lang="en-US" dirty="0">
                <a:latin typeface="Bahnschrift SemiBold" panose="020B0502040204020203" pitchFamily="34" charset="0"/>
              </a:rPr>
              <a:t>Learn how Bash, YAML, and API’s all work together</a:t>
            </a:r>
          </a:p>
          <a:p>
            <a:endParaRPr lang="en-US" dirty="0">
              <a:latin typeface="Bahnschrift SemiBold" panose="020B0502040204020203" pitchFamily="34" charset="0"/>
            </a:endParaRPr>
          </a:p>
        </p:txBody>
      </p:sp>
      <p:pic>
        <p:nvPicPr>
          <p:cNvPr id="21" name="Picture 4">
            <a:extLst>
              <a:ext uri="{FF2B5EF4-FFF2-40B4-BE49-F238E27FC236}">
                <a16:creationId xmlns:a16="http://schemas.microsoft.com/office/drawing/2014/main" id="{84D82FC9-8798-2BEE-FDB3-869A88059B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6007" y="2912569"/>
            <a:ext cx="4973563" cy="2797629"/>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Group 21">
            <a:extLst>
              <a:ext uri="{FF2B5EF4-FFF2-40B4-BE49-F238E27FC236}">
                <a16:creationId xmlns:a16="http://schemas.microsoft.com/office/drawing/2014/main" id="{3688B891-45DA-86DC-1639-CEB3FF18CD04}"/>
              </a:ext>
            </a:extLst>
          </p:cNvPr>
          <p:cNvGrpSpPr/>
          <p:nvPr/>
        </p:nvGrpSpPr>
        <p:grpSpPr>
          <a:xfrm>
            <a:off x="1464644" y="2850451"/>
            <a:ext cx="2842532" cy="2870898"/>
            <a:chOff x="8769475" y="2471056"/>
            <a:chExt cx="2842532" cy="2870898"/>
          </a:xfrm>
        </p:grpSpPr>
        <p:pic>
          <p:nvPicPr>
            <p:cNvPr id="23" name="Picture 2" descr="Docker (Container) - Testautomatisierung.org">
              <a:extLst>
                <a:ext uri="{FF2B5EF4-FFF2-40B4-BE49-F238E27FC236}">
                  <a16:creationId xmlns:a16="http://schemas.microsoft.com/office/drawing/2014/main" id="{25142DF8-F0EB-F7BF-7606-2599511F72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9475" y="2994276"/>
              <a:ext cx="2842532" cy="2347678"/>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1E147F0C-5877-4F01-4FDF-3256E064B04C}"/>
                </a:ext>
              </a:extLst>
            </p:cNvPr>
            <p:cNvSpPr txBox="1"/>
            <p:nvPr/>
          </p:nvSpPr>
          <p:spPr>
            <a:xfrm>
              <a:off x="9078686" y="2471056"/>
              <a:ext cx="2351314" cy="523220"/>
            </a:xfrm>
            <a:prstGeom prst="rect">
              <a:avLst/>
            </a:prstGeom>
            <a:noFill/>
          </p:spPr>
          <p:txBody>
            <a:bodyPr wrap="square" rtlCol="0">
              <a:spAutoFit/>
            </a:bodyPr>
            <a:lstStyle/>
            <a:p>
              <a:endParaRPr lang="en-US" sz="2800" b="1" dirty="0">
                <a:latin typeface="Bahnschrift SemiBold" panose="020B0502040204020203" pitchFamily="34" charset="0"/>
              </a:endParaRPr>
            </a:p>
          </p:txBody>
        </p:sp>
      </p:grpSp>
    </p:spTree>
    <p:extLst>
      <p:ext uri="{BB962C8B-B14F-4D97-AF65-F5344CB8AC3E}">
        <p14:creationId xmlns:p14="http://schemas.microsoft.com/office/powerpoint/2010/main" val="141132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250" fill="hold"/>
                                        <p:tgtEl>
                                          <p:spTgt spid="22"/>
                                        </p:tgtEl>
                                        <p:attrNameLst>
                                          <p:attrName>ppt_x</p:attrName>
                                        </p:attrNameLst>
                                      </p:cBhvr>
                                      <p:tavLst>
                                        <p:tav tm="0">
                                          <p:val>
                                            <p:strVal val="#ppt_x"/>
                                          </p:val>
                                        </p:tav>
                                        <p:tav tm="100000">
                                          <p:val>
                                            <p:strVal val="#ppt_x"/>
                                          </p:val>
                                        </p:tav>
                                      </p:tavLst>
                                    </p:anim>
                                    <p:anim calcmode="lin" valueType="num">
                                      <p:cBhvr additive="base">
                                        <p:cTn id="8" dur="25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250" fill="hold"/>
                                        <p:tgtEl>
                                          <p:spTgt spid="21"/>
                                        </p:tgtEl>
                                        <p:attrNameLst>
                                          <p:attrName>ppt_x</p:attrName>
                                        </p:attrNameLst>
                                      </p:cBhvr>
                                      <p:tavLst>
                                        <p:tav tm="0">
                                          <p:val>
                                            <p:strVal val="#ppt_x"/>
                                          </p:val>
                                        </p:tav>
                                        <p:tav tm="100000">
                                          <p:val>
                                            <p:strVal val="#ppt_x"/>
                                          </p:val>
                                        </p:tav>
                                      </p:tavLst>
                                    </p:anim>
                                    <p:anim calcmode="lin" valueType="num">
                                      <p:cBhvr additive="base">
                                        <p:cTn id="14" dur="2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itle 1">
            <a:extLst>
              <a:ext uri="{FF2B5EF4-FFF2-40B4-BE49-F238E27FC236}">
                <a16:creationId xmlns:a16="http://schemas.microsoft.com/office/drawing/2014/main" id="{EF3F6B6F-1913-F7FD-9EAF-06DC694A507B}"/>
              </a:ext>
            </a:extLst>
          </p:cNvPr>
          <p:cNvSpPr txBox="1">
            <a:spLocks/>
          </p:cNvSpPr>
          <p:nvPr/>
        </p:nvSpPr>
        <p:spPr>
          <a:xfrm>
            <a:off x="1480295" y="1657978"/>
            <a:ext cx="9231410" cy="354204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500">
                <a:latin typeface="Bahnschrift SemiBold" panose="020B0502040204020203" pitchFamily="34" charset="0"/>
              </a:rPr>
              <a:t>The Details of my Project</a:t>
            </a:r>
            <a:endParaRPr lang="en-US" sz="11500" dirty="0">
              <a:latin typeface="Bahnschrift SemiBold" panose="020B0502040204020203" pitchFamily="34" charset="0"/>
            </a:endParaRPr>
          </a:p>
        </p:txBody>
      </p:sp>
    </p:spTree>
    <p:extLst>
      <p:ext uri="{BB962C8B-B14F-4D97-AF65-F5344CB8AC3E}">
        <p14:creationId xmlns:p14="http://schemas.microsoft.com/office/powerpoint/2010/main" val="2121294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79AD222-F07E-320A-7CBC-C839D730EB8C}"/>
              </a:ext>
            </a:extLst>
          </p:cNvPr>
          <p:cNvSpPr>
            <a:spLocks noGrp="1"/>
          </p:cNvSpPr>
          <p:nvPr>
            <p:ph type="title"/>
          </p:nvPr>
        </p:nvSpPr>
        <p:spPr>
          <a:xfrm>
            <a:off x="643467" y="399791"/>
            <a:ext cx="10905066" cy="1135737"/>
          </a:xfrm>
        </p:spPr>
        <p:txBody>
          <a:bodyPr>
            <a:normAutofit/>
          </a:bodyPr>
          <a:lstStyle/>
          <a:p>
            <a:r>
              <a:rPr lang="en-US" dirty="0">
                <a:latin typeface="Bahnschrift SemiBold" panose="020B0502040204020203" pitchFamily="34" charset="0"/>
              </a:rPr>
              <a:t>Prometheus PULL model</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1" name="Picture 2">
            <a:extLst>
              <a:ext uri="{FF2B5EF4-FFF2-40B4-BE49-F238E27FC236}">
                <a16:creationId xmlns:a16="http://schemas.microsoft.com/office/drawing/2014/main" id="{0A6C1859-2014-D452-F7A7-C7103CA01CC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955031" y="2449912"/>
            <a:ext cx="2029152" cy="201147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B2D2BBED-B398-E05F-A1B4-C30E0954CB62}"/>
              </a:ext>
            </a:extLst>
          </p:cNvPr>
          <p:cNvPicPr>
            <a:picLocks noChangeAspect="1"/>
          </p:cNvPicPr>
          <p:nvPr/>
        </p:nvPicPr>
        <p:blipFill>
          <a:blip r:embed="rId4"/>
          <a:stretch>
            <a:fillRect/>
          </a:stretch>
        </p:blipFill>
        <p:spPr>
          <a:xfrm>
            <a:off x="1267101" y="2373417"/>
            <a:ext cx="1439228" cy="2164464"/>
          </a:xfrm>
          <a:prstGeom prst="rect">
            <a:avLst/>
          </a:prstGeom>
        </p:spPr>
      </p:pic>
      <p:pic>
        <p:nvPicPr>
          <p:cNvPr id="15" name="Picture 8" descr="Grafana - Wikipedia">
            <a:extLst>
              <a:ext uri="{FF2B5EF4-FFF2-40B4-BE49-F238E27FC236}">
                <a16:creationId xmlns:a16="http://schemas.microsoft.com/office/drawing/2014/main" id="{02393B58-CFA3-CA4B-0E1E-38C039A50D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56372" y="2445547"/>
            <a:ext cx="1980454" cy="2020204"/>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Arrow Connector 16">
            <a:extLst>
              <a:ext uri="{FF2B5EF4-FFF2-40B4-BE49-F238E27FC236}">
                <a16:creationId xmlns:a16="http://schemas.microsoft.com/office/drawing/2014/main" id="{27A644D2-50C2-1754-8C2F-3520B37F99CA}"/>
              </a:ext>
            </a:extLst>
          </p:cNvPr>
          <p:cNvCxnSpPr>
            <a:cxnSpLocks/>
          </p:cNvCxnSpPr>
          <p:nvPr/>
        </p:nvCxnSpPr>
        <p:spPr>
          <a:xfrm flipH="1">
            <a:off x="2920181" y="3455649"/>
            <a:ext cx="1880419"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9FD5B61-91CA-0276-0D8C-B832A441FCC0}"/>
              </a:ext>
            </a:extLst>
          </p:cNvPr>
          <p:cNvCxnSpPr>
            <a:cxnSpLocks/>
            <a:stCxn id="15" idx="1"/>
          </p:cNvCxnSpPr>
          <p:nvPr/>
        </p:nvCxnSpPr>
        <p:spPr>
          <a:xfrm flipH="1">
            <a:off x="7138614" y="3455649"/>
            <a:ext cx="1617758"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959309D-43F5-776C-03A6-BF135F5067C6}"/>
              </a:ext>
            </a:extLst>
          </p:cNvPr>
          <p:cNvSpPr txBox="1"/>
          <p:nvPr/>
        </p:nvSpPr>
        <p:spPr>
          <a:xfrm>
            <a:off x="3563590" y="3042586"/>
            <a:ext cx="582562" cy="369332"/>
          </a:xfrm>
          <a:prstGeom prst="rect">
            <a:avLst/>
          </a:prstGeom>
          <a:noFill/>
        </p:spPr>
        <p:txBody>
          <a:bodyPr wrap="square" rtlCol="0">
            <a:spAutoFit/>
          </a:bodyPr>
          <a:lstStyle/>
          <a:p>
            <a:r>
              <a:rPr lang="en-US" dirty="0"/>
              <a:t>Pull</a:t>
            </a:r>
          </a:p>
        </p:txBody>
      </p:sp>
      <p:sp>
        <p:nvSpPr>
          <p:cNvPr id="21" name="TextBox 20">
            <a:extLst>
              <a:ext uri="{FF2B5EF4-FFF2-40B4-BE49-F238E27FC236}">
                <a16:creationId xmlns:a16="http://schemas.microsoft.com/office/drawing/2014/main" id="{F577E9E3-DBC4-C31C-8139-8E5DB990704F}"/>
              </a:ext>
            </a:extLst>
          </p:cNvPr>
          <p:cNvSpPr txBox="1"/>
          <p:nvPr/>
        </p:nvSpPr>
        <p:spPr>
          <a:xfrm>
            <a:off x="7617542" y="3052037"/>
            <a:ext cx="818535" cy="369332"/>
          </a:xfrm>
          <a:prstGeom prst="rect">
            <a:avLst/>
          </a:prstGeom>
          <a:noFill/>
        </p:spPr>
        <p:txBody>
          <a:bodyPr wrap="square" rtlCol="0">
            <a:spAutoFit/>
          </a:bodyPr>
          <a:lstStyle/>
          <a:p>
            <a:r>
              <a:rPr lang="en-US" dirty="0"/>
              <a:t>Query</a:t>
            </a:r>
          </a:p>
        </p:txBody>
      </p:sp>
    </p:spTree>
    <p:extLst>
      <p:ext uri="{BB962C8B-B14F-4D97-AF65-F5344CB8AC3E}">
        <p14:creationId xmlns:p14="http://schemas.microsoft.com/office/powerpoint/2010/main" val="145148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Title 1">
            <a:extLst>
              <a:ext uri="{FF2B5EF4-FFF2-40B4-BE49-F238E27FC236}">
                <a16:creationId xmlns:a16="http://schemas.microsoft.com/office/drawing/2014/main" id="{903D2978-97F6-5C16-17D1-7477FA95D7ED}"/>
              </a:ext>
            </a:extLst>
          </p:cNvPr>
          <p:cNvSpPr>
            <a:spLocks noGrp="1"/>
          </p:cNvSpPr>
          <p:nvPr>
            <p:ph type="title"/>
          </p:nvPr>
        </p:nvSpPr>
        <p:spPr>
          <a:xfrm>
            <a:off x="838200" y="365125"/>
            <a:ext cx="10515600" cy="1325563"/>
          </a:xfrm>
        </p:spPr>
        <p:txBody>
          <a:bodyPr/>
          <a:lstStyle/>
          <a:p>
            <a:r>
              <a:rPr lang="en-US" dirty="0">
                <a:latin typeface="Bahnschrift SemiBold" panose="020B0502040204020203" pitchFamily="34" charset="0"/>
              </a:rPr>
              <a:t>Prometheus can PUSH Metrics</a:t>
            </a:r>
          </a:p>
        </p:txBody>
      </p:sp>
      <p:pic>
        <p:nvPicPr>
          <p:cNvPr id="32" name="Picture 2">
            <a:extLst>
              <a:ext uri="{FF2B5EF4-FFF2-40B4-BE49-F238E27FC236}">
                <a16:creationId xmlns:a16="http://schemas.microsoft.com/office/drawing/2014/main" id="{502A86C6-4E2D-D097-F2EE-A32E720998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224" y="2242517"/>
            <a:ext cx="2190750" cy="2085975"/>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a:extLst>
              <a:ext uri="{FF2B5EF4-FFF2-40B4-BE49-F238E27FC236}">
                <a16:creationId xmlns:a16="http://schemas.microsoft.com/office/drawing/2014/main" id="{744C73C4-6BF6-7A56-A8D4-99BA2E0A8F3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3004" t="12299" r="29052" b="13758"/>
          <a:stretch/>
        </p:blipFill>
        <p:spPr bwMode="auto">
          <a:xfrm>
            <a:off x="4706273" y="2242517"/>
            <a:ext cx="2634912" cy="208597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8">
            <a:extLst>
              <a:ext uri="{FF2B5EF4-FFF2-40B4-BE49-F238E27FC236}">
                <a16:creationId xmlns:a16="http://schemas.microsoft.com/office/drawing/2014/main" id="{7ADE6CB3-ACBE-3B20-F3D6-0322C1C0338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4717"/>
          <a:stretch/>
        </p:blipFill>
        <p:spPr bwMode="auto">
          <a:xfrm>
            <a:off x="7719391" y="2242517"/>
            <a:ext cx="3140766" cy="2085975"/>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Straight Arrow Connector 34">
            <a:extLst>
              <a:ext uri="{FF2B5EF4-FFF2-40B4-BE49-F238E27FC236}">
                <a16:creationId xmlns:a16="http://schemas.microsoft.com/office/drawing/2014/main" id="{2EBC7D38-714A-6FE4-2623-BBFC855DF906}"/>
              </a:ext>
            </a:extLst>
          </p:cNvPr>
          <p:cNvCxnSpPr>
            <a:cxnSpLocks/>
          </p:cNvCxnSpPr>
          <p:nvPr/>
        </p:nvCxnSpPr>
        <p:spPr>
          <a:xfrm>
            <a:off x="3228974" y="3279706"/>
            <a:ext cx="1427501" cy="1159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A218E00-B3DD-7909-1C14-1010D9642185}"/>
              </a:ext>
            </a:extLst>
          </p:cNvPr>
          <p:cNvCxnSpPr>
            <a:cxnSpLocks/>
          </p:cNvCxnSpPr>
          <p:nvPr/>
        </p:nvCxnSpPr>
        <p:spPr>
          <a:xfrm flipH="1">
            <a:off x="7291387" y="3291302"/>
            <a:ext cx="142750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416C9C3F-EF70-06CC-6587-40CB1322017A}"/>
              </a:ext>
            </a:extLst>
          </p:cNvPr>
          <p:cNvSpPr txBox="1"/>
          <p:nvPr/>
        </p:nvSpPr>
        <p:spPr>
          <a:xfrm>
            <a:off x="1411356" y="4678017"/>
            <a:ext cx="1517374" cy="954107"/>
          </a:xfrm>
          <a:prstGeom prst="rect">
            <a:avLst/>
          </a:prstGeom>
          <a:noFill/>
        </p:spPr>
        <p:txBody>
          <a:bodyPr wrap="square" rtlCol="0">
            <a:spAutoFit/>
          </a:bodyPr>
          <a:lstStyle/>
          <a:p>
            <a:pPr algn="ctr"/>
            <a:r>
              <a:rPr lang="en-US" sz="2800" dirty="0">
                <a:latin typeface="Bahnschrift SemiBold" panose="020B0502040204020203" pitchFamily="34" charset="0"/>
              </a:rPr>
              <a:t>Data Source</a:t>
            </a:r>
          </a:p>
        </p:txBody>
      </p:sp>
      <p:sp>
        <p:nvSpPr>
          <p:cNvPr id="38" name="TextBox 37">
            <a:extLst>
              <a:ext uri="{FF2B5EF4-FFF2-40B4-BE49-F238E27FC236}">
                <a16:creationId xmlns:a16="http://schemas.microsoft.com/office/drawing/2014/main" id="{3144F6A5-102C-E570-58F8-20717BF849BF}"/>
              </a:ext>
            </a:extLst>
          </p:cNvPr>
          <p:cNvSpPr txBox="1"/>
          <p:nvPr/>
        </p:nvSpPr>
        <p:spPr>
          <a:xfrm>
            <a:off x="4512981" y="4678017"/>
            <a:ext cx="3021496" cy="1077218"/>
          </a:xfrm>
          <a:prstGeom prst="rect">
            <a:avLst/>
          </a:prstGeom>
          <a:noFill/>
        </p:spPr>
        <p:txBody>
          <a:bodyPr wrap="square" rtlCol="0">
            <a:spAutoFit/>
          </a:bodyPr>
          <a:lstStyle/>
          <a:p>
            <a:pPr algn="ctr"/>
            <a:r>
              <a:rPr lang="en-US" sz="3200" b="1" dirty="0">
                <a:latin typeface="Bahnschrift SemiBold" panose="020B0502040204020203" pitchFamily="34" charset="0"/>
              </a:rPr>
              <a:t>Prometheus </a:t>
            </a:r>
            <a:r>
              <a:rPr lang="en-US" sz="3200" b="1" dirty="0" err="1">
                <a:latin typeface="Bahnschrift SemiBold" panose="020B0502040204020203" pitchFamily="34" charset="0"/>
              </a:rPr>
              <a:t>Pushgateway</a:t>
            </a:r>
            <a:endParaRPr lang="en-US" sz="3200" b="1" dirty="0">
              <a:latin typeface="Bahnschrift SemiBold" panose="020B0502040204020203" pitchFamily="34" charset="0"/>
            </a:endParaRPr>
          </a:p>
        </p:txBody>
      </p:sp>
      <p:sp>
        <p:nvSpPr>
          <p:cNvPr id="39" name="TextBox 38">
            <a:extLst>
              <a:ext uri="{FF2B5EF4-FFF2-40B4-BE49-F238E27FC236}">
                <a16:creationId xmlns:a16="http://schemas.microsoft.com/office/drawing/2014/main" id="{606C73FD-8E27-86B3-2E0E-AE48FC5F72DE}"/>
              </a:ext>
            </a:extLst>
          </p:cNvPr>
          <p:cNvSpPr txBox="1"/>
          <p:nvPr/>
        </p:nvSpPr>
        <p:spPr>
          <a:xfrm>
            <a:off x="8234983" y="4678017"/>
            <a:ext cx="3140766" cy="1384995"/>
          </a:xfrm>
          <a:prstGeom prst="rect">
            <a:avLst/>
          </a:prstGeom>
          <a:noFill/>
        </p:spPr>
        <p:txBody>
          <a:bodyPr wrap="square" rtlCol="0">
            <a:spAutoFit/>
          </a:bodyPr>
          <a:lstStyle/>
          <a:p>
            <a:pPr algn="ctr"/>
            <a:r>
              <a:rPr lang="en-US" sz="2800" dirty="0">
                <a:latin typeface="Bahnschrift SemiBold" panose="020B0502040204020203" pitchFamily="34" charset="0"/>
              </a:rPr>
              <a:t>Normal Prometheus Client</a:t>
            </a:r>
          </a:p>
        </p:txBody>
      </p:sp>
      <p:sp>
        <p:nvSpPr>
          <p:cNvPr id="40" name="TextBox 39">
            <a:extLst>
              <a:ext uri="{FF2B5EF4-FFF2-40B4-BE49-F238E27FC236}">
                <a16:creationId xmlns:a16="http://schemas.microsoft.com/office/drawing/2014/main" id="{915068EA-B702-5D47-2F11-1DCDCC40A892}"/>
              </a:ext>
            </a:extLst>
          </p:cNvPr>
          <p:cNvSpPr txBox="1"/>
          <p:nvPr/>
        </p:nvSpPr>
        <p:spPr>
          <a:xfrm>
            <a:off x="3455050" y="2727877"/>
            <a:ext cx="1040282" cy="523220"/>
          </a:xfrm>
          <a:prstGeom prst="rect">
            <a:avLst/>
          </a:prstGeom>
          <a:noFill/>
        </p:spPr>
        <p:txBody>
          <a:bodyPr wrap="square" rtlCol="0">
            <a:spAutoFit/>
          </a:bodyPr>
          <a:lstStyle/>
          <a:p>
            <a:r>
              <a:rPr lang="en-US" sz="2800" dirty="0">
                <a:latin typeface="Bahnschrift SemiBold" panose="020B0502040204020203" pitchFamily="34" charset="0"/>
              </a:rPr>
              <a:t>API</a:t>
            </a:r>
            <a:endParaRPr lang="en-US" sz="2400" dirty="0">
              <a:latin typeface="Bahnschrift SemiBold" panose="020B0502040204020203" pitchFamily="34" charset="0"/>
            </a:endParaRPr>
          </a:p>
        </p:txBody>
      </p:sp>
    </p:spTree>
    <p:extLst>
      <p:ext uri="{BB962C8B-B14F-4D97-AF65-F5344CB8AC3E}">
        <p14:creationId xmlns:p14="http://schemas.microsoft.com/office/powerpoint/2010/main" val="513139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itle 1">
            <a:extLst>
              <a:ext uri="{FF2B5EF4-FFF2-40B4-BE49-F238E27FC236}">
                <a16:creationId xmlns:a16="http://schemas.microsoft.com/office/drawing/2014/main" id="{303231DF-C659-6628-30C6-D07C7541A290}"/>
              </a:ext>
            </a:extLst>
          </p:cNvPr>
          <p:cNvSpPr>
            <a:spLocks noGrp="1"/>
          </p:cNvSpPr>
          <p:nvPr>
            <p:ph type="title"/>
          </p:nvPr>
        </p:nvSpPr>
        <p:spPr>
          <a:xfrm>
            <a:off x="838200" y="365125"/>
            <a:ext cx="10515600" cy="1325563"/>
          </a:xfrm>
        </p:spPr>
        <p:txBody>
          <a:bodyPr>
            <a:normAutofit/>
          </a:bodyPr>
          <a:lstStyle/>
          <a:p>
            <a:r>
              <a:rPr lang="en-US" sz="5400" dirty="0">
                <a:latin typeface="Bahnschrift SemiBold" panose="020B0502040204020203" pitchFamily="34" charset="0"/>
              </a:rPr>
              <a:t>Prometheus </a:t>
            </a:r>
            <a:r>
              <a:rPr lang="en-US" sz="5400" dirty="0" err="1">
                <a:latin typeface="Bahnschrift SemiBold" panose="020B0502040204020203" pitchFamily="34" charset="0"/>
              </a:rPr>
              <a:t>Pushgateway</a:t>
            </a:r>
            <a:endParaRPr lang="en-US" sz="5400" dirty="0">
              <a:latin typeface="Bahnschrift SemiBold" panose="020B0502040204020203" pitchFamily="34" charset="0"/>
            </a:endParaRPr>
          </a:p>
        </p:txBody>
      </p:sp>
      <p:sp>
        <p:nvSpPr>
          <p:cNvPr id="17" name="Content Placeholder 2">
            <a:extLst>
              <a:ext uri="{FF2B5EF4-FFF2-40B4-BE49-F238E27FC236}">
                <a16:creationId xmlns:a16="http://schemas.microsoft.com/office/drawing/2014/main" id="{532CDE5E-4AE6-7B07-9DAD-719B3F9F6976}"/>
              </a:ext>
            </a:extLst>
          </p:cNvPr>
          <p:cNvSpPr>
            <a:spLocks noGrp="1"/>
          </p:cNvSpPr>
          <p:nvPr>
            <p:ph idx="1"/>
          </p:nvPr>
        </p:nvSpPr>
        <p:spPr>
          <a:xfrm>
            <a:off x="838200" y="1825625"/>
            <a:ext cx="10515600" cy="4351338"/>
          </a:xfrm>
        </p:spPr>
        <p:txBody>
          <a:bodyPr>
            <a:normAutofit/>
          </a:bodyPr>
          <a:lstStyle/>
          <a:p>
            <a:r>
              <a:rPr lang="en-US" sz="3600" dirty="0">
                <a:latin typeface="Bahnschrift SemiBold" panose="020B0502040204020203" pitchFamily="34" charset="0"/>
              </a:rPr>
              <a:t>Use cases:</a:t>
            </a:r>
          </a:p>
          <a:p>
            <a:pPr lvl="1"/>
            <a:r>
              <a:rPr lang="en-US" sz="3200" dirty="0">
                <a:latin typeface="Bahnschrift SemiBold" panose="020B0502040204020203" pitchFamily="34" charset="0"/>
              </a:rPr>
              <a:t>capturing the outcome of a service-level batch job.</a:t>
            </a:r>
          </a:p>
          <a:p>
            <a:r>
              <a:rPr lang="en-US" sz="3600" dirty="0">
                <a:latin typeface="Bahnschrift SemiBold" panose="020B0502040204020203" pitchFamily="34" charset="0"/>
              </a:rPr>
              <a:t>Downsides:</a:t>
            </a:r>
          </a:p>
          <a:p>
            <a:pPr lvl="1"/>
            <a:r>
              <a:rPr lang="en-US" sz="3200" dirty="0">
                <a:latin typeface="Bahnschrift SemiBold" panose="020B0502040204020203" pitchFamily="34" charset="0"/>
              </a:rPr>
              <a:t>Potential bottleneck</a:t>
            </a:r>
          </a:p>
          <a:p>
            <a:pPr lvl="1"/>
            <a:r>
              <a:rPr lang="en-US" sz="3200" dirty="0">
                <a:latin typeface="Bahnschrift SemiBold" panose="020B0502040204020203" pitchFamily="34" charset="0"/>
              </a:rPr>
              <a:t>Lose health monitoring metrics</a:t>
            </a:r>
          </a:p>
          <a:p>
            <a:pPr lvl="1"/>
            <a:r>
              <a:rPr lang="en-US" sz="3200" dirty="0">
                <a:latin typeface="Bahnschrift SemiBold" panose="020B0502040204020203" pitchFamily="34" charset="0"/>
              </a:rPr>
              <a:t>Never forgets data – overwrites existing metrics</a:t>
            </a:r>
          </a:p>
          <a:p>
            <a:pPr lvl="1"/>
            <a:endParaRPr lang="en-US" sz="3200" dirty="0">
              <a:latin typeface="Bahnschrift SemiBold" panose="020B0502040204020203" pitchFamily="34" charset="0"/>
            </a:endParaRPr>
          </a:p>
        </p:txBody>
      </p:sp>
      <p:sp>
        <p:nvSpPr>
          <p:cNvPr id="18" name="TextBox 17">
            <a:extLst>
              <a:ext uri="{FF2B5EF4-FFF2-40B4-BE49-F238E27FC236}">
                <a16:creationId xmlns:a16="http://schemas.microsoft.com/office/drawing/2014/main" id="{B31FB0BC-A41D-E15B-FB5B-AAED4CBD231E}"/>
              </a:ext>
            </a:extLst>
          </p:cNvPr>
          <p:cNvSpPr txBox="1"/>
          <p:nvPr/>
        </p:nvSpPr>
        <p:spPr>
          <a:xfrm>
            <a:off x="4956315" y="6308209"/>
            <a:ext cx="6095998" cy="584775"/>
          </a:xfrm>
          <a:prstGeom prst="rect">
            <a:avLst/>
          </a:prstGeom>
          <a:noFill/>
        </p:spPr>
        <p:txBody>
          <a:bodyPr wrap="square" rtlCol="0">
            <a:spAutoFit/>
          </a:bodyPr>
          <a:lstStyle/>
          <a:p>
            <a:r>
              <a:rPr lang="en-US" sz="1600" dirty="0"/>
              <a:t>Credit: (</a:t>
            </a:r>
            <a:r>
              <a:rPr lang="en-US" sz="1600" dirty="0">
                <a:hlinkClick r:id="rId3"/>
              </a:rPr>
              <a:t>https://prometheus.io/docs/practices/pushing/#</a:t>
            </a:r>
            <a:r>
              <a:rPr lang="en-US" sz="1600" dirty="0"/>
              <a:t>)</a:t>
            </a:r>
          </a:p>
          <a:p>
            <a:endParaRPr lang="en-US" sz="1600" dirty="0"/>
          </a:p>
        </p:txBody>
      </p:sp>
    </p:spTree>
    <p:extLst>
      <p:ext uri="{BB962C8B-B14F-4D97-AF65-F5344CB8AC3E}">
        <p14:creationId xmlns:p14="http://schemas.microsoft.com/office/powerpoint/2010/main" val="3533977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itle 1">
            <a:extLst>
              <a:ext uri="{FF2B5EF4-FFF2-40B4-BE49-F238E27FC236}">
                <a16:creationId xmlns:a16="http://schemas.microsoft.com/office/drawing/2014/main" id="{7E157474-4B16-A948-9B17-250620285401}"/>
              </a:ext>
            </a:extLst>
          </p:cNvPr>
          <p:cNvSpPr>
            <a:spLocks noGrp="1"/>
          </p:cNvSpPr>
          <p:nvPr>
            <p:ph type="title"/>
          </p:nvPr>
        </p:nvSpPr>
        <p:spPr>
          <a:xfrm>
            <a:off x="838200" y="365125"/>
            <a:ext cx="10515600" cy="1325563"/>
          </a:xfrm>
        </p:spPr>
        <p:txBody>
          <a:bodyPr>
            <a:normAutofit/>
          </a:bodyPr>
          <a:lstStyle/>
          <a:p>
            <a:r>
              <a:rPr lang="en-US" sz="4800" b="1" dirty="0">
                <a:latin typeface="Bahnschrift SemiBold" panose="020B0502040204020203" pitchFamily="34" charset="0"/>
              </a:rPr>
              <a:t>Why is it Necessary?</a:t>
            </a:r>
          </a:p>
        </p:txBody>
      </p:sp>
      <p:sp>
        <p:nvSpPr>
          <p:cNvPr id="9" name="Content Placeholder 2">
            <a:extLst>
              <a:ext uri="{FF2B5EF4-FFF2-40B4-BE49-F238E27FC236}">
                <a16:creationId xmlns:a16="http://schemas.microsoft.com/office/drawing/2014/main" id="{E86EE2DE-C528-350B-24E7-D603734E1C6B}"/>
              </a:ext>
            </a:extLst>
          </p:cNvPr>
          <p:cNvSpPr>
            <a:spLocks noGrp="1"/>
          </p:cNvSpPr>
          <p:nvPr>
            <p:ph idx="1"/>
          </p:nvPr>
        </p:nvSpPr>
        <p:spPr>
          <a:xfrm>
            <a:off x="838200" y="1825625"/>
            <a:ext cx="10515600" cy="4351338"/>
          </a:xfrm>
        </p:spPr>
        <p:txBody>
          <a:bodyPr>
            <a:normAutofit/>
          </a:bodyPr>
          <a:lstStyle/>
          <a:p>
            <a:r>
              <a:rPr lang="en-US" sz="4000" dirty="0">
                <a:latin typeface="Bahnschrift SemiBold" panose="020B0502040204020203" pitchFamily="34" charset="0"/>
              </a:rPr>
              <a:t>We use a script to create EOS project spaces (not a daemon)</a:t>
            </a:r>
          </a:p>
          <a:p>
            <a:pPr lvl="1"/>
            <a:r>
              <a:rPr lang="en-US" sz="3600" dirty="0">
                <a:latin typeface="Bahnschrift SemiBold" panose="020B0502040204020203" pitchFamily="34" charset="0"/>
              </a:rPr>
              <a:t>Can NOT use a normal exporter</a:t>
            </a:r>
            <a:endParaRPr lang="en-US" sz="4000" dirty="0">
              <a:latin typeface="Bahnschrift SemiBold" panose="020B0502040204020203" pitchFamily="34" charset="0"/>
            </a:endParaRPr>
          </a:p>
          <a:p>
            <a:r>
              <a:rPr lang="en-US" sz="4000" dirty="0">
                <a:latin typeface="Bahnschrift SemiBold" panose="020B0502040204020203" pitchFamily="34" charset="0"/>
              </a:rPr>
              <a:t>So the script needs to push the metrics</a:t>
            </a:r>
          </a:p>
          <a:p>
            <a:pPr lvl="1"/>
            <a:r>
              <a:rPr lang="en-US" sz="3600" dirty="0" err="1">
                <a:latin typeface="Bahnschrift SemiBold" panose="020B0502040204020203" pitchFamily="34" charset="0"/>
              </a:rPr>
              <a:t>cURL</a:t>
            </a:r>
            <a:endParaRPr lang="en-US" sz="3600" dirty="0">
              <a:latin typeface="Bahnschrift SemiBold" panose="020B0502040204020203" pitchFamily="34" charset="0"/>
            </a:endParaRPr>
          </a:p>
          <a:p>
            <a:endParaRPr lang="en-US" sz="4000" dirty="0">
              <a:latin typeface="Bahnschrift SemiBold" panose="020B0502040204020203" pitchFamily="34" charset="0"/>
            </a:endParaRPr>
          </a:p>
          <a:p>
            <a:endParaRPr lang="en-US" sz="4000" dirty="0">
              <a:latin typeface="Bahnschrift SemiBold" panose="020B0502040204020203" pitchFamily="34" charset="0"/>
            </a:endParaRPr>
          </a:p>
          <a:p>
            <a:endParaRPr lang="en-US" sz="4000" dirty="0">
              <a:latin typeface="Bahnschrift SemiBold" panose="020B0502040204020203" pitchFamily="34" charset="0"/>
            </a:endParaRPr>
          </a:p>
        </p:txBody>
      </p:sp>
    </p:spTree>
    <p:extLst>
      <p:ext uri="{BB962C8B-B14F-4D97-AF65-F5344CB8AC3E}">
        <p14:creationId xmlns:p14="http://schemas.microsoft.com/office/powerpoint/2010/main" val="154460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 calcmode="lin" valueType="num">
                                      <p:cBhvr additive="base">
                                        <p:cTn id="7" dur="25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anim calcmode="lin" valueType="num">
                                      <p:cBhvr additive="base">
                                        <p:cTn id="13" dur="25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14" dur="25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itle 1">
            <a:extLst>
              <a:ext uri="{FF2B5EF4-FFF2-40B4-BE49-F238E27FC236}">
                <a16:creationId xmlns:a16="http://schemas.microsoft.com/office/drawing/2014/main" id="{A65704E2-5E4A-7C27-CBCD-1C49C8ADD085}"/>
              </a:ext>
            </a:extLst>
          </p:cNvPr>
          <p:cNvSpPr>
            <a:spLocks noGrp="1"/>
          </p:cNvSpPr>
          <p:nvPr>
            <p:ph type="title"/>
          </p:nvPr>
        </p:nvSpPr>
        <p:spPr>
          <a:xfrm>
            <a:off x="838200" y="365125"/>
            <a:ext cx="10515600" cy="1325563"/>
          </a:xfrm>
        </p:spPr>
        <p:txBody>
          <a:bodyPr>
            <a:normAutofit/>
          </a:bodyPr>
          <a:lstStyle/>
          <a:p>
            <a:r>
              <a:rPr lang="en-US" sz="5400" dirty="0">
                <a:latin typeface="Bahnschrift SemiBold" panose="020B0502040204020203" pitchFamily="34" charset="0"/>
              </a:rPr>
              <a:t>What Metrics Should we Push?</a:t>
            </a:r>
            <a:endParaRPr lang="en-US" sz="5400" dirty="0"/>
          </a:p>
        </p:txBody>
      </p:sp>
      <p:sp>
        <p:nvSpPr>
          <p:cNvPr id="15" name="Content Placeholder 2">
            <a:extLst>
              <a:ext uri="{FF2B5EF4-FFF2-40B4-BE49-F238E27FC236}">
                <a16:creationId xmlns:a16="http://schemas.microsoft.com/office/drawing/2014/main" id="{CA46BA51-1A1F-E76F-877E-209C87DF8D98}"/>
              </a:ext>
            </a:extLst>
          </p:cNvPr>
          <p:cNvSpPr>
            <a:spLocks noGrp="1"/>
          </p:cNvSpPr>
          <p:nvPr>
            <p:ph idx="1"/>
          </p:nvPr>
        </p:nvSpPr>
        <p:spPr>
          <a:xfrm>
            <a:off x="838200" y="1825625"/>
            <a:ext cx="10515600" cy="4351338"/>
          </a:xfrm>
        </p:spPr>
        <p:txBody>
          <a:bodyPr>
            <a:normAutofit/>
          </a:bodyPr>
          <a:lstStyle/>
          <a:p>
            <a:r>
              <a:rPr lang="en-US" sz="4000" dirty="0" err="1">
                <a:latin typeface="Bahnschrift SemiBold" panose="020B0502040204020203" pitchFamily="34" charset="0"/>
              </a:rPr>
              <a:t>Num_projects_created</a:t>
            </a:r>
            <a:endParaRPr lang="en-US" sz="4000" dirty="0">
              <a:latin typeface="Bahnschrift SemiBold" panose="020B0502040204020203" pitchFamily="34" charset="0"/>
            </a:endParaRPr>
          </a:p>
          <a:p>
            <a:r>
              <a:rPr lang="en-US" sz="4000" dirty="0" err="1">
                <a:latin typeface="Bahnschrift SemiBold" panose="020B0502040204020203" pitchFamily="34" charset="0"/>
              </a:rPr>
              <a:t>Quota_allocated</a:t>
            </a:r>
            <a:endParaRPr lang="en-US" sz="4000" dirty="0">
              <a:latin typeface="Bahnschrift SemiBold" panose="020B0502040204020203" pitchFamily="34" charset="0"/>
            </a:endParaRPr>
          </a:p>
          <a:p>
            <a:pPr lvl="1"/>
            <a:r>
              <a:rPr lang="en-US" sz="3600" dirty="0">
                <a:latin typeface="Bahnschrift SemiBold" panose="020B0502040204020203" pitchFamily="34" charset="0"/>
              </a:rPr>
              <a:t>Monitoring From The User’s Point of View:</a:t>
            </a:r>
          </a:p>
          <a:p>
            <a:r>
              <a:rPr lang="en-US" sz="4000" dirty="0">
                <a:latin typeface="Bahnschrift SemiBold" panose="020B0502040204020203" pitchFamily="34" charset="0"/>
              </a:rPr>
              <a:t>Aggregate </a:t>
            </a:r>
            <a:r>
              <a:rPr lang="en-US" sz="4000" dirty="0" err="1">
                <a:latin typeface="Bahnschrift SemiBold" panose="020B0502040204020203" pitchFamily="34" charset="0"/>
              </a:rPr>
              <a:t>Pushgateway</a:t>
            </a:r>
            <a:endParaRPr lang="en-US" sz="4000" dirty="0">
              <a:latin typeface="Bahnschrift SemiBold" panose="020B0502040204020203" pitchFamily="34" charset="0"/>
            </a:endParaRPr>
          </a:p>
        </p:txBody>
      </p:sp>
    </p:spTree>
    <p:extLst>
      <p:ext uri="{BB962C8B-B14F-4D97-AF65-F5344CB8AC3E}">
        <p14:creationId xmlns:p14="http://schemas.microsoft.com/office/powerpoint/2010/main" val="3873960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xEl>
                                              <p:pRg st="3" end="3"/>
                                            </p:txEl>
                                          </p:spTgt>
                                        </p:tgtEl>
                                        <p:attrNameLst>
                                          <p:attrName>style.visibility</p:attrName>
                                        </p:attrNameLst>
                                      </p:cBhvr>
                                      <p:to>
                                        <p:strVal val="visible"/>
                                      </p:to>
                                    </p:set>
                                    <p:anim calcmode="lin" valueType="num">
                                      <p:cBhvr additive="base">
                                        <p:cTn id="7" dur="25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1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4805</TotalTime>
  <Words>607</Words>
  <Application>Microsoft Office PowerPoint</Application>
  <PresentationFormat>Widescreen</PresentationFormat>
  <Paragraphs>93</Paragraphs>
  <Slides>19</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Bahnschrift SemiBold</vt:lpstr>
      <vt:lpstr>Calibri</vt:lpstr>
      <vt:lpstr>Calibri Light</vt:lpstr>
      <vt:lpstr>Office Theme</vt:lpstr>
      <vt:lpstr>CERNBox Monitoring from the User’s Point of View</vt:lpstr>
      <vt:lpstr>The Big Picture</vt:lpstr>
      <vt:lpstr>Setting up My Development Environment</vt:lpstr>
      <vt:lpstr>PowerPoint Presentation</vt:lpstr>
      <vt:lpstr>Prometheus PULL model</vt:lpstr>
      <vt:lpstr>Prometheus can PUSH Metrics</vt:lpstr>
      <vt:lpstr>Prometheus Pushgateway</vt:lpstr>
      <vt:lpstr>Why is it Necessary?</vt:lpstr>
      <vt:lpstr>What Metrics Should we Push?</vt:lpstr>
      <vt:lpstr>Addition to the Script</vt:lpstr>
      <vt:lpstr>Grafana Dashboards</vt:lpstr>
      <vt:lpstr>Grafana Dashboards</vt:lpstr>
      <vt:lpstr>PowerPoint Presentation</vt:lpstr>
      <vt:lpstr>A Closer Look at Grafana Dashboards</vt:lpstr>
      <vt:lpstr>A Closer Look at Grafana Dashboards</vt:lpstr>
      <vt:lpstr>A New Data Source</vt:lpstr>
      <vt:lpstr>The Future for CERNBox</vt:lpstr>
      <vt:lpstr>Pictures!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CERNbox UI Metrics Scraping through Pushgateways</dc:title>
  <dc:creator>Hellstern, Tyler</dc:creator>
  <cp:lastModifiedBy>Hellstern, Tyler</cp:lastModifiedBy>
  <cp:revision>32</cp:revision>
  <dcterms:created xsi:type="dcterms:W3CDTF">2022-07-22T13:14:31Z</dcterms:created>
  <dcterms:modified xsi:type="dcterms:W3CDTF">2022-08-11T09:44:21Z</dcterms:modified>
</cp:coreProperties>
</file>