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media/image49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6" r:id="rId2"/>
  </p:sldMasterIdLst>
  <p:notesMasterIdLst>
    <p:notesMasterId r:id="rId46"/>
  </p:notesMasterIdLst>
  <p:handoutMasterIdLst>
    <p:handoutMasterId r:id="rId47"/>
  </p:handoutMasterIdLst>
  <p:sldIdLst>
    <p:sldId id="313" r:id="rId3"/>
    <p:sldId id="314" r:id="rId4"/>
    <p:sldId id="306" r:id="rId5"/>
    <p:sldId id="627" r:id="rId6"/>
    <p:sldId id="631" r:id="rId7"/>
    <p:sldId id="749" r:id="rId8"/>
    <p:sldId id="747" r:id="rId9"/>
    <p:sldId id="748" r:id="rId10"/>
    <p:sldId id="750" r:id="rId11"/>
    <p:sldId id="259" r:id="rId12"/>
    <p:sldId id="312" r:id="rId13"/>
    <p:sldId id="321" r:id="rId14"/>
    <p:sldId id="330" r:id="rId15"/>
    <p:sldId id="333" r:id="rId16"/>
    <p:sldId id="332" r:id="rId17"/>
    <p:sldId id="315" r:id="rId18"/>
    <p:sldId id="257" r:id="rId19"/>
    <p:sldId id="326" r:id="rId20"/>
    <p:sldId id="258" r:id="rId21"/>
    <p:sldId id="317" r:id="rId22"/>
    <p:sldId id="329" r:id="rId23"/>
    <p:sldId id="316" r:id="rId24"/>
    <p:sldId id="293" r:id="rId25"/>
    <p:sldId id="300" r:id="rId26"/>
    <p:sldId id="288" r:id="rId27"/>
    <p:sldId id="297" r:id="rId28"/>
    <p:sldId id="290" r:id="rId29"/>
    <p:sldId id="751" r:id="rId30"/>
    <p:sldId id="309" r:id="rId31"/>
    <p:sldId id="287" r:id="rId32"/>
    <p:sldId id="301" r:id="rId33"/>
    <p:sldId id="299" r:id="rId34"/>
    <p:sldId id="291" r:id="rId35"/>
    <p:sldId id="310" r:id="rId36"/>
    <p:sldId id="292" r:id="rId37"/>
    <p:sldId id="284" r:id="rId38"/>
    <p:sldId id="311" r:id="rId39"/>
    <p:sldId id="302" r:id="rId40"/>
    <p:sldId id="334" r:id="rId41"/>
    <p:sldId id="335" r:id="rId42"/>
    <p:sldId id="336" r:id="rId43"/>
    <p:sldId id="294" r:id="rId44"/>
    <p:sldId id="305" r:id="rId45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42F7"/>
    <a:srgbClr val="0000FF"/>
    <a:srgbClr val="4E8F00"/>
    <a:srgbClr val="FFD579"/>
    <a:srgbClr val="941100"/>
    <a:srgbClr val="FF6666"/>
    <a:srgbClr val="FF0000"/>
    <a:srgbClr val="FFFFFF"/>
    <a:srgbClr val="66FF66"/>
    <a:srgbClr val="E59F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952" autoAdjust="0"/>
    <p:restoredTop sz="95107" autoAdjust="0"/>
  </p:normalViewPr>
  <p:slideViewPr>
    <p:cSldViewPr snapToObjects="1">
      <p:cViewPr>
        <p:scale>
          <a:sx n="132" d="100"/>
          <a:sy n="132" d="100"/>
        </p:scale>
        <p:origin x="184" y="80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579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81ACEE-B434-9E48-AAF8-DB61287634E0}" type="datetime1">
              <a:rPr lang="en-US"/>
              <a:pPr>
                <a:defRPr/>
              </a:pPr>
              <a:t>3/4/23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C56E42C-FEC2-C646-807C-432E628547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9809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D19E572-6A22-FC49-A9CC-E8678561ED67}" type="datetime1">
              <a:rPr lang="en-US"/>
              <a:pPr>
                <a:defRPr/>
              </a:pPr>
              <a:t>3/4/23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9D05AA0-C0FC-7744-84CF-5AA3DD237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86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58935-38C1-44D9-AEFF-C859518C1505}" type="slidenum">
              <a:rPr lang="el-GR" smtClean="0"/>
              <a:pPr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89777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914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952501"/>
            <a:ext cx="6400800" cy="476249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4A0616-57AD-974B-9E46-BBF964B6B7C1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36418-46AA-9543-8507-2D10FDE641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2400" y="1028701"/>
            <a:ext cx="8839200" cy="3714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D1C256DC-0AA4-8640-9ECB-81EDB59C38C0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623EC512-DE41-8D4F-9FC7-449F6E7E2B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0A03F3-602D-D94A-A01C-FA0DBE1C3CC1}" type="datetime5">
              <a:rPr lang="en-US" smtClean="0"/>
              <a:t>4-Mar-23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00E5D-682D-9043-B9E9-7C255E8153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6426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6E9CA9-6C6E-9443-A3FA-E5E38D0ED14F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639356-365C-4545-A286-1563346C04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96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116F45-3B46-AB4E-B52F-07AC25E7CACE}" type="datetime5">
              <a:rPr lang="en-US" smtClean="0"/>
              <a:t>4-Mar-23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51BD2-58D5-7E45-9FCF-47C84745B9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33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7104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869657"/>
            <a:ext cx="9144000" cy="2738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9144000" cy="9072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57150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028701"/>
            <a:ext cx="8686800" cy="3840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4869657"/>
            <a:ext cx="125095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FFFF00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E2A30889-E9ED-8145-8AFC-A89025047A78}" type="datetime5">
              <a:rPr lang="en-US" smtClean="0"/>
              <a:t>4-Mar-23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0950" y="4869657"/>
            <a:ext cx="68262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rgbClr val="FFFF00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4869657"/>
            <a:ext cx="10668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FFFF00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76841388-C7E8-FC4A-B9C2-851FB28000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 descr="UWCrest_4c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4" y="5384"/>
            <a:ext cx="749235" cy="8915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8" r:id="rId4"/>
    <p:sldLayoutId id="2147483659" r:id="rId5"/>
    <p:sldLayoutId id="2147483660" r:id="rId6"/>
  </p:sldLayoutIdLst>
  <p:hf hdr="0"/>
  <p:txStyles>
    <p:titleStyle>
      <a:lvl1pPr algn="ctr" defTabSz="342900" rtl="0" fontAlgn="base">
        <a:spcBef>
          <a:spcPct val="0"/>
        </a:spcBef>
        <a:spcAft>
          <a:spcPct val="0"/>
        </a:spcAft>
        <a:defRPr sz="2700" b="1" kern="1200">
          <a:solidFill>
            <a:srgbClr val="FFFF00"/>
          </a:solidFill>
          <a:latin typeface="Helvetica"/>
          <a:ea typeface="ＭＳ Ｐゴシック" charset="-128"/>
          <a:cs typeface="Helvetica"/>
        </a:defRPr>
      </a:lvl1pPr>
      <a:lvl2pPr algn="ctr" defTabSz="342900" rtl="0" fontAlgn="base">
        <a:spcBef>
          <a:spcPct val="0"/>
        </a:spcBef>
        <a:spcAft>
          <a:spcPct val="0"/>
        </a:spcAft>
        <a:defRPr sz="2700" b="1">
          <a:solidFill>
            <a:srgbClr val="FFFF00"/>
          </a:solidFill>
          <a:latin typeface="Helvetica" charset="0"/>
          <a:ea typeface="ＭＳ Ｐゴシック" charset="-128"/>
        </a:defRPr>
      </a:lvl2pPr>
      <a:lvl3pPr algn="ctr" defTabSz="342900" rtl="0" fontAlgn="base">
        <a:spcBef>
          <a:spcPct val="0"/>
        </a:spcBef>
        <a:spcAft>
          <a:spcPct val="0"/>
        </a:spcAft>
        <a:defRPr sz="2700" b="1">
          <a:solidFill>
            <a:srgbClr val="FFFF00"/>
          </a:solidFill>
          <a:latin typeface="Helvetica" charset="0"/>
          <a:ea typeface="ＭＳ Ｐゴシック" charset="-128"/>
        </a:defRPr>
      </a:lvl3pPr>
      <a:lvl4pPr algn="ctr" defTabSz="342900" rtl="0" fontAlgn="base">
        <a:spcBef>
          <a:spcPct val="0"/>
        </a:spcBef>
        <a:spcAft>
          <a:spcPct val="0"/>
        </a:spcAft>
        <a:defRPr sz="2700" b="1">
          <a:solidFill>
            <a:srgbClr val="FFFF00"/>
          </a:solidFill>
          <a:latin typeface="Helvetica" charset="0"/>
          <a:ea typeface="ＭＳ Ｐゴシック" charset="-128"/>
        </a:defRPr>
      </a:lvl4pPr>
      <a:lvl5pPr algn="ctr" defTabSz="342900" rtl="0" fontAlgn="base">
        <a:spcBef>
          <a:spcPct val="0"/>
        </a:spcBef>
        <a:spcAft>
          <a:spcPct val="0"/>
        </a:spcAft>
        <a:defRPr sz="2700" b="1">
          <a:solidFill>
            <a:srgbClr val="FFFF00"/>
          </a:solidFill>
          <a:latin typeface="Helvetica" charset="0"/>
          <a:ea typeface="ＭＳ Ｐゴシック" charset="-128"/>
        </a:defRPr>
      </a:lvl5pPr>
      <a:lvl6pPr marL="342900" algn="ctr" defTabSz="342900" rtl="0" fontAlgn="base">
        <a:spcBef>
          <a:spcPct val="0"/>
        </a:spcBef>
        <a:spcAft>
          <a:spcPct val="0"/>
        </a:spcAft>
        <a:defRPr sz="2700" b="1">
          <a:solidFill>
            <a:srgbClr val="FFFF00"/>
          </a:solidFill>
          <a:latin typeface="Helvetica" charset="0"/>
          <a:ea typeface="ＭＳ Ｐゴシック" charset="-128"/>
        </a:defRPr>
      </a:lvl6pPr>
      <a:lvl7pPr marL="685800" algn="ctr" defTabSz="342900" rtl="0" fontAlgn="base">
        <a:spcBef>
          <a:spcPct val="0"/>
        </a:spcBef>
        <a:spcAft>
          <a:spcPct val="0"/>
        </a:spcAft>
        <a:defRPr sz="2700" b="1">
          <a:solidFill>
            <a:srgbClr val="FFFF00"/>
          </a:solidFill>
          <a:latin typeface="Helvetica" charset="0"/>
          <a:ea typeface="ＭＳ Ｐゴシック" charset="-128"/>
        </a:defRPr>
      </a:lvl7pPr>
      <a:lvl8pPr marL="1028700" algn="ctr" defTabSz="342900" rtl="0" fontAlgn="base">
        <a:spcBef>
          <a:spcPct val="0"/>
        </a:spcBef>
        <a:spcAft>
          <a:spcPct val="0"/>
        </a:spcAft>
        <a:defRPr sz="2700" b="1">
          <a:solidFill>
            <a:srgbClr val="FFFF00"/>
          </a:solidFill>
          <a:latin typeface="Helvetica" charset="0"/>
          <a:ea typeface="ＭＳ Ｐゴシック" charset="-128"/>
        </a:defRPr>
      </a:lvl8pPr>
      <a:lvl9pPr marL="1371600" algn="ctr" defTabSz="342900" rtl="0" fontAlgn="base">
        <a:spcBef>
          <a:spcPct val="0"/>
        </a:spcBef>
        <a:spcAft>
          <a:spcPct val="0"/>
        </a:spcAft>
        <a:defRPr sz="2700" b="1">
          <a:solidFill>
            <a:srgbClr val="FFFF00"/>
          </a:solidFill>
          <a:latin typeface="Helvetica" charset="0"/>
          <a:ea typeface="ＭＳ Ｐゴシック" charset="-128"/>
        </a:defRPr>
      </a:lvl9pPr>
    </p:titleStyle>
    <p:bodyStyle>
      <a:lvl1pPr marL="257175" indent="-257175" algn="l" defTabSz="342900" rtl="0" fontAlgn="base">
        <a:spcBef>
          <a:spcPct val="20000"/>
        </a:spcBef>
        <a:spcAft>
          <a:spcPct val="0"/>
        </a:spcAft>
        <a:buFont typeface="Arial" charset="0"/>
        <a:defRPr sz="2100" kern="1200">
          <a:solidFill>
            <a:schemeClr val="tx1"/>
          </a:solidFill>
          <a:latin typeface="Helvetica"/>
          <a:ea typeface="ＭＳ Ｐゴシック" charset="-128"/>
          <a:cs typeface="Helvetica"/>
        </a:defRPr>
      </a:lvl1pPr>
      <a:lvl2pPr marL="557213" indent="-214313" algn="l" defTabSz="342900" rtl="0" fontAlgn="base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rgbClr val="FF0000"/>
          </a:solidFill>
          <a:latin typeface="Helvetica"/>
          <a:ea typeface="ＭＳ Ｐゴシック" charset="-128"/>
          <a:cs typeface="Helvetica"/>
        </a:defRPr>
      </a:lvl2pPr>
      <a:lvl3pPr marL="857250" indent="-171450" algn="l" defTabSz="342900" rtl="0" fontAlgn="base">
        <a:spcBef>
          <a:spcPct val="20000"/>
        </a:spcBef>
        <a:spcAft>
          <a:spcPct val="0"/>
        </a:spcAft>
        <a:buFont typeface="Arial" charset="0"/>
        <a:buChar char="•"/>
        <a:defRPr sz="2100" kern="1200">
          <a:solidFill>
            <a:srgbClr val="0000FF"/>
          </a:solidFill>
          <a:latin typeface="Helvetica"/>
          <a:ea typeface="ＭＳ Ｐゴシック" charset="-128"/>
          <a:cs typeface="Helvetica"/>
        </a:defRPr>
      </a:lvl3pPr>
      <a:lvl4pPr marL="1200150" indent="-171450" algn="l" defTabSz="342900" rtl="0" fontAlgn="base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Helvetica"/>
          <a:ea typeface="ＭＳ Ｐゴシック" charset="-128"/>
          <a:cs typeface="Helvetica"/>
        </a:defRPr>
      </a:lvl4pPr>
      <a:lvl5pPr marL="1543050" indent="-171450" algn="l" defTabSz="342900" rtl="0" fontAlgn="base">
        <a:spcBef>
          <a:spcPct val="20000"/>
        </a:spcBef>
        <a:spcAft>
          <a:spcPct val="0"/>
        </a:spcAft>
        <a:buFont typeface="Arial" charset="0"/>
        <a:buChar char="»"/>
        <a:defRPr sz="2100" kern="1200">
          <a:solidFill>
            <a:schemeClr val="tx1"/>
          </a:solidFill>
          <a:latin typeface="Helvetica"/>
          <a:ea typeface="ＭＳ Ｐゴシック" charset="-128"/>
          <a:cs typeface="Helvetica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7686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muoncollider.web.cern.ch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muoncollider.us/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arxiv.org/pdf/1807.10195.pdf" TargetMode="External"/><Relationship Id="rId5" Type="http://schemas.openxmlformats.org/officeDocument/2006/relationships/image" Target="../media/image29.png"/><Relationship Id="rId4" Type="http://schemas.openxmlformats.org/officeDocument/2006/relationships/hyperlink" Target="https://journals.aps.org/prab/pdf/10.1103/PhysRevAccelBeams.21.102002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5" Type="http://schemas.openxmlformats.org/officeDocument/2006/relationships/hyperlink" Target="arxiv:1901.06150" TargetMode="External"/><Relationship Id="rId4" Type="http://schemas.openxmlformats.org/officeDocument/2006/relationships/image" Target="../media/image39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103.14043.pdf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103.14043.pdf" TargetMode="Externa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iopscience.iop.org/journal/1748-0221/page/extraproc46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nature.com/articles/s41586-020-1958-9.pdf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lconf.web.cern.ch/p99/PAPERS/THP52.PDF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762000" y="76201"/>
            <a:ext cx="7772400" cy="742949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/>
              <a:t>Collider Of Tomorrow:</a:t>
            </a:r>
            <a:br>
              <a:rPr lang="en-US" sz="3200" dirty="0"/>
            </a:br>
            <a:r>
              <a:rPr lang="en-US" sz="2400" dirty="0"/>
              <a:t>The Cool Copper Collider &amp; The Muon Collider</a:t>
            </a:r>
            <a:endParaRPr lang="en-US" sz="2400" dirty="0">
              <a:ea typeface="+mj-ea"/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76C2D-7775-F647-A9F5-543AA2F064B5}" type="datetime5">
              <a:rPr lang="en-US" smtClean="0"/>
              <a:t>4-Mar-23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E27F9-5CC0-CC45-BC5B-797BA14D6A81}" type="slidenum">
              <a:rPr lang="en-US"/>
              <a:pPr/>
              <a:t>1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895350"/>
                <a:ext cx="9144000" cy="1371600"/>
              </a:xfrm>
            </p:spPr>
            <p:txBody>
              <a:bodyPr/>
              <a:lstStyle/>
              <a:p>
                <a:r>
                  <a:rPr lang="en-US" dirty="0"/>
                  <a:t>Precision Electroweak to Discoveries at the Energy Frontier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From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𝑊𝑊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𝑡𝑡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500 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𝐺𝑒𝑉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550 </m:t>
                    </m:r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𝐺𝑒𝑉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TeV</m:t>
                    </m:r>
                  </m:oMath>
                </a14:m>
                <a:endParaRPr lang="en-US" dirty="0"/>
              </a:p>
              <a:p>
                <a:br>
                  <a:rPr lang="en-US" dirty="0"/>
                </a:br>
                <a:r>
                  <a:rPr lang="en-US" i="1" dirty="0"/>
                  <a:t>based on US Snowmass 2021-22 discussions</a:t>
                </a:r>
                <a:endParaRPr lang="en-US" dirty="0"/>
              </a:p>
            </p:txBody>
          </p:sp>
        </mc:Choice>
        <mc:Fallback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895350"/>
                <a:ext cx="9144000" cy="1371600"/>
              </a:xfrm>
              <a:blipFill>
                <a:blip r:embed="rId2"/>
                <a:stretch>
                  <a:fillRect t="-2752" b="-174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2C942ABF-6B99-C2D7-091B-790077C918DF}"/>
              </a:ext>
            </a:extLst>
          </p:cNvPr>
          <p:cNvGrpSpPr/>
          <p:nvPr/>
        </p:nvGrpSpPr>
        <p:grpSpPr>
          <a:xfrm>
            <a:off x="-152400" y="2495550"/>
            <a:ext cx="9225948" cy="753685"/>
            <a:chOff x="76200" y="2514548"/>
            <a:chExt cx="9225948" cy="753685"/>
          </a:xfrm>
        </p:grpSpPr>
        <p:pic>
          <p:nvPicPr>
            <p:cNvPr id="21" name="Picture 20" descr="Text&#10;&#10;Description automatically generated">
              <a:extLst>
                <a:ext uri="{FF2B5EF4-FFF2-40B4-BE49-F238E27FC236}">
                  <a16:creationId xmlns:a16="http://schemas.microsoft.com/office/drawing/2014/main" id="{CD55D711-A4C8-B5D0-B478-B5366428A2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7241" b="30695"/>
            <a:stretch/>
          </p:blipFill>
          <p:spPr>
            <a:xfrm>
              <a:off x="76200" y="2514549"/>
              <a:ext cx="4572000" cy="753684"/>
            </a:xfrm>
            <a:prstGeom prst="rect">
              <a:avLst/>
            </a:prstGeom>
          </p:spPr>
        </p:pic>
        <p:pic>
          <p:nvPicPr>
            <p:cNvPr id="5" name="Picture 4" descr="Text&#10;&#10;Description automatically generated">
              <a:extLst>
                <a:ext uri="{FF2B5EF4-FFF2-40B4-BE49-F238E27FC236}">
                  <a16:creationId xmlns:a16="http://schemas.microsoft.com/office/drawing/2014/main" id="{3BFE1C40-2E5D-8C74-A715-B7CF730B39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30148" y="2514548"/>
              <a:ext cx="4572000" cy="705797"/>
            </a:xfrm>
            <a:prstGeom prst="rect">
              <a:avLst/>
            </a:prstGeom>
          </p:spPr>
        </p:pic>
      </p:grp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7F565634-561C-F804-5413-DFEFD70DCE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0" y="3397217"/>
            <a:ext cx="4572000" cy="132445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CA26B0-08C9-7D93-1857-B02C0D263637}"/>
              </a:ext>
            </a:extLst>
          </p:cNvPr>
          <p:cNvSpPr txBox="1"/>
          <p:nvPr/>
        </p:nvSpPr>
        <p:spPr>
          <a:xfrm>
            <a:off x="5486400" y="3206175"/>
            <a:ext cx="358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hlinkClick r:id="rId6"/>
              </a:rPr>
              <a:t>https://www.muoncollider.us/</a:t>
            </a:r>
            <a:r>
              <a:rPr lang="en-US" sz="1600" dirty="0"/>
              <a:t> </a:t>
            </a:r>
            <a:br>
              <a:rPr lang="en-US" sz="1600" dirty="0"/>
            </a:br>
            <a:r>
              <a:rPr lang="en-US" sz="1600" dirty="0">
                <a:hlinkClick r:id="rId7"/>
              </a:rPr>
              <a:t>https://muoncollider.web.cern.ch/</a:t>
            </a:r>
            <a:r>
              <a:rPr 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24886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5F88A9F-D81D-1C44-A2F4-DE6EDB69F4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l="2476" t="30000" r="2474" b="8329"/>
          <a:stretch/>
        </p:blipFill>
        <p:spPr>
          <a:xfrm>
            <a:off x="0" y="914401"/>
            <a:ext cx="9153469" cy="3959352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742949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/>
              <a:t>Colliders Of Tomorrow</a:t>
            </a:r>
            <a:endParaRPr lang="en-US" sz="3200" dirty="0">
              <a:ea typeface="+mj-ea"/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7101C-BCAE-B548-965E-4CE7D05B6B4E}" type="datetime5">
              <a:rPr lang="en-US" smtClean="0"/>
              <a:t>4-Mar-23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E27F9-5CC0-CC45-BC5B-797BA14D6A81}" type="slidenum">
              <a:rPr lang="en-US"/>
              <a:pPr/>
              <a:t>10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63725" y="590550"/>
            <a:ext cx="5600700" cy="786464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Many Opportunities at the Energy Frontier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846ED4A-53C3-0942-A236-B73E2E205077}"/>
              </a:ext>
            </a:extLst>
          </p:cNvPr>
          <p:cNvSpPr>
            <a:spLocks noChangeAspect="1"/>
          </p:cNvSpPr>
          <p:nvPr/>
        </p:nvSpPr>
        <p:spPr>
          <a:xfrm>
            <a:off x="2132013" y="1059657"/>
            <a:ext cx="5106987" cy="3810000"/>
          </a:xfrm>
          <a:prstGeom prst="ellipse">
            <a:avLst/>
          </a:prstGeom>
          <a:noFill/>
          <a:ln w="38100">
            <a:solidFill>
              <a:srgbClr val="9411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41100"/>
              </a:solidFill>
              <a:highlight>
                <a:srgbClr val="FF0000"/>
              </a:highlight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1872035-D6C4-4E4B-8317-E46C1374D6A2}"/>
              </a:ext>
            </a:extLst>
          </p:cNvPr>
          <p:cNvSpPr>
            <a:spLocks noChangeAspect="1"/>
          </p:cNvSpPr>
          <p:nvPr/>
        </p:nvSpPr>
        <p:spPr>
          <a:xfrm>
            <a:off x="3962400" y="3790950"/>
            <a:ext cx="1380744" cy="1030086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highlight>
                <a:srgbClr val="800000"/>
              </a:highlight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BE42E69-72EC-0D44-A91B-E688F6CE6869}"/>
              </a:ext>
            </a:extLst>
          </p:cNvPr>
          <p:cNvCxnSpPr/>
          <p:nvPr/>
        </p:nvCxnSpPr>
        <p:spPr>
          <a:xfrm>
            <a:off x="2193766" y="2868569"/>
            <a:ext cx="4983480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138C829-73CE-4C40-A85B-56E9BD18FD3A}"/>
              </a:ext>
            </a:extLst>
          </p:cNvPr>
          <p:cNvSpPr txBox="1"/>
          <p:nvPr/>
        </p:nvSpPr>
        <p:spPr>
          <a:xfrm>
            <a:off x="2438400" y="1134130"/>
            <a:ext cx="6248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FCC-pp, SPPS	100 km	100 </a:t>
            </a:r>
            <a:r>
              <a:rPr lang="en-US" sz="1400" dirty="0" err="1">
                <a:solidFill>
                  <a:srgbClr val="C00000"/>
                </a:solidFill>
              </a:rPr>
              <a:t>TeV</a:t>
            </a:r>
            <a:r>
              <a:rPr lang="en-US" sz="1400" dirty="0">
                <a:solidFill>
                  <a:srgbClr val="C00000"/>
                </a:solidFill>
              </a:rPr>
              <a:t> ~ E</a:t>
            </a:r>
            <a:r>
              <a:rPr lang="en-US" sz="1400" baseline="-25000" dirty="0">
                <a:solidFill>
                  <a:srgbClr val="C00000"/>
                </a:solidFill>
              </a:rPr>
              <a:t>qq</a:t>
            </a:r>
            <a:r>
              <a:rPr lang="en-US" sz="1400" dirty="0">
                <a:solidFill>
                  <a:srgbClr val="C00000"/>
                </a:solidFill>
              </a:rPr>
              <a:t>~15 </a:t>
            </a:r>
            <a:r>
              <a:rPr lang="en-US" sz="1400" dirty="0" err="1">
                <a:solidFill>
                  <a:srgbClr val="C00000"/>
                </a:solidFill>
              </a:rPr>
              <a:t>TeV</a:t>
            </a:r>
            <a:r>
              <a:rPr lang="en-US" sz="1400" dirty="0">
                <a:solidFill>
                  <a:srgbClr val="C00000"/>
                </a:solidFill>
              </a:rPr>
              <a:t>		500 - 3000 fb</a:t>
            </a:r>
            <a:r>
              <a:rPr lang="en-US" sz="1400" baseline="30000" dirty="0">
                <a:solidFill>
                  <a:srgbClr val="C00000"/>
                </a:solidFill>
              </a:rPr>
              <a:t>-1</a:t>
            </a:r>
            <a:r>
              <a:rPr lang="en-US" sz="1400" dirty="0">
                <a:solidFill>
                  <a:srgbClr val="C00000"/>
                </a:solidFill>
              </a:rPr>
              <a:t>sy</a:t>
            </a:r>
            <a:r>
              <a:rPr lang="en-US" sz="1400" baseline="30000" dirty="0">
                <a:solidFill>
                  <a:srgbClr val="C00000"/>
                </a:solidFill>
              </a:rPr>
              <a:t>-1</a:t>
            </a:r>
            <a:endParaRPr lang="en-US" sz="1400" dirty="0">
              <a:solidFill>
                <a:srgbClr val="C00000"/>
              </a:solidFill>
            </a:endParaRPr>
          </a:p>
          <a:p>
            <a:r>
              <a:rPr lang="en-US" sz="1400" dirty="0"/>
              <a:t>FCC-</a:t>
            </a:r>
            <a:r>
              <a:rPr lang="en-US" sz="1400" dirty="0" err="1"/>
              <a:t>ee</a:t>
            </a:r>
            <a:r>
              <a:rPr lang="en-US" sz="1400" dirty="0"/>
              <a:t>, CEPC	100 km	240, 365 GeV			850, 155 fb</a:t>
            </a:r>
            <a:r>
              <a:rPr lang="en-US" sz="1400" baseline="30000" dirty="0"/>
              <a:t>-1</a:t>
            </a:r>
            <a:r>
              <a:rPr lang="en-US" sz="1400" dirty="0"/>
              <a:t>sy</a:t>
            </a:r>
            <a:r>
              <a:rPr lang="en-US" sz="1400" baseline="30000" dirty="0"/>
              <a:t>-1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DEDBE02-3831-CAC7-4E45-69F11C7356E5}"/>
              </a:ext>
            </a:extLst>
          </p:cNvPr>
          <p:cNvGrpSpPr/>
          <p:nvPr/>
        </p:nvGrpSpPr>
        <p:grpSpPr>
          <a:xfrm>
            <a:off x="553212" y="1721756"/>
            <a:ext cx="8590789" cy="316594"/>
            <a:chOff x="553212" y="1721756"/>
            <a:chExt cx="8590789" cy="316594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6708CE1-A407-4944-9844-C5BBA2D56929}"/>
                </a:ext>
              </a:extLst>
            </p:cNvPr>
            <p:cNvCxnSpPr/>
            <p:nvPr/>
          </p:nvCxnSpPr>
          <p:spPr>
            <a:xfrm>
              <a:off x="553212" y="2038350"/>
              <a:ext cx="803757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D81754A-EC1C-7048-8B70-BA0A86792CA0}"/>
                </a:ext>
              </a:extLst>
            </p:cNvPr>
            <p:cNvSpPr txBox="1"/>
            <p:nvPr/>
          </p:nvSpPr>
          <p:spPr>
            <a:xfrm>
              <a:off x="2895601" y="1721756"/>
              <a:ext cx="6248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CLIC-</a:t>
              </a:r>
              <a:r>
                <a:rPr lang="en-US" sz="1400" dirty="0" err="1"/>
                <a:t>ee</a:t>
              </a:r>
              <a:r>
                <a:rPr lang="en-US" sz="1400" dirty="0"/>
                <a:t>	50 km	0.38,1.5, 3 </a:t>
              </a:r>
              <a:r>
                <a:rPr lang="en-US" sz="1400" dirty="0" err="1"/>
                <a:t>TeV</a:t>
              </a:r>
              <a:r>
                <a:rPr lang="en-US" sz="1400" dirty="0"/>
                <a:t>			150, 370, 590 fb</a:t>
              </a:r>
              <a:r>
                <a:rPr lang="en-US" sz="1400" baseline="30000" dirty="0"/>
                <a:t>-1</a:t>
              </a:r>
              <a:r>
                <a:rPr lang="en-US" sz="1400" dirty="0"/>
                <a:t>sy</a:t>
              </a:r>
              <a:r>
                <a:rPr lang="en-US" sz="1400" baseline="30000" dirty="0"/>
                <a:t>-1</a:t>
              </a:r>
              <a:endParaRPr lang="en-US" sz="1400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2F8F84F-1043-9548-8712-C159E0EACDC7}"/>
              </a:ext>
            </a:extLst>
          </p:cNvPr>
          <p:cNvSpPr txBox="1"/>
          <p:nvPr/>
        </p:nvSpPr>
        <p:spPr>
          <a:xfrm>
            <a:off x="2895601" y="2545612"/>
            <a:ext cx="6248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ILC-</a:t>
            </a:r>
            <a:r>
              <a:rPr lang="en-US" sz="1400" dirty="0" err="1"/>
              <a:t>ee</a:t>
            </a:r>
            <a:r>
              <a:rPr lang="en-US" sz="1400" dirty="0"/>
              <a:t>	31 km	250, 500 GeV			75, 180 fb</a:t>
            </a:r>
            <a:r>
              <a:rPr lang="en-US" sz="1400" baseline="30000" dirty="0"/>
              <a:t>-1</a:t>
            </a:r>
            <a:r>
              <a:rPr lang="en-US" sz="1400" dirty="0"/>
              <a:t>sy</a:t>
            </a:r>
            <a:r>
              <a:rPr lang="en-US" sz="1400" baseline="30000" dirty="0"/>
              <a:t>-1</a:t>
            </a:r>
            <a:endParaRPr lang="en-US" sz="1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AE5A168-2DDB-2557-E936-DF713BE1A09E}"/>
              </a:ext>
            </a:extLst>
          </p:cNvPr>
          <p:cNvGrpSpPr/>
          <p:nvPr/>
        </p:nvGrpSpPr>
        <p:grpSpPr>
          <a:xfrm>
            <a:off x="2895601" y="3178373"/>
            <a:ext cx="6248399" cy="307777"/>
            <a:chOff x="2895601" y="3178373"/>
            <a:chExt cx="6248399" cy="307777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B95C7D4-38B1-F444-9A04-2E8DC3FC967C}"/>
                </a:ext>
              </a:extLst>
            </p:cNvPr>
            <p:cNvCxnSpPr/>
            <p:nvPr/>
          </p:nvCxnSpPr>
          <p:spPr>
            <a:xfrm>
              <a:off x="4101719" y="3486150"/>
              <a:ext cx="1124712" cy="0"/>
            </a:xfrm>
            <a:prstGeom prst="line">
              <a:avLst/>
            </a:prstGeom>
            <a:ln w="12700">
              <a:solidFill>
                <a:srgbClr val="FF42F7"/>
              </a:solidFill>
              <a:prstDash val="soli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A97AE5D-60DA-044D-B90E-3FD611C30B8D}"/>
                </a:ext>
              </a:extLst>
            </p:cNvPr>
            <p:cNvSpPr txBox="1"/>
            <p:nvPr/>
          </p:nvSpPr>
          <p:spPr>
            <a:xfrm>
              <a:off x="2895601" y="3178373"/>
              <a:ext cx="62483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42F7"/>
                  </a:solidFill>
                </a:rPr>
                <a:t>C</a:t>
              </a:r>
              <a:r>
                <a:rPr lang="en-US" sz="1400" baseline="30000" dirty="0">
                  <a:solidFill>
                    <a:srgbClr val="FF42F7"/>
                  </a:solidFill>
                </a:rPr>
                <a:t>3</a:t>
              </a:r>
              <a:r>
                <a:rPr lang="en-US" sz="1400" dirty="0">
                  <a:solidFill>
                    <a:srgbClr val="FF42F7"/>
                  </a:solidFill>
                </a:rPr>
                <a:t>-ee		7 km		250, 500 GeV			100, 200 fb</a:t>
              </a:r>
              <a:r>
                <a:rPr lang="en-US" sz="1400" baseline="30000" dirty="0">
                  <a:solidFill>
                    <a:srgbClr val="FF42F7"/>
                  </a:solidFill>
                </a:rPr>
                <a:t>-1</a:t>
              </a:r>
              <a:r>
                <a:rPr lang="en-US" sz="1400" dirty="0">
                  <a:solidFill>
                    <a:srgbClr val="FF42F7"/>
                  </a:solidFill>
                </a:rPr>
                <a:t>sy</a:t>
              </a:r>
              <a:r>
                <a:rPr lang="en-US" sz="1400" baseline="30000" dirty="0">
                  <a:solidFill>
                    <a:srgbClr val="FF42F7"/>
                  </a:solidFill>
                </a:rPr>
                <a:t>-1</a:t>
              </a:r>
              <a:endParaRPr lang="en-US" sz="1400" dirty="0">
                <a:solidFill>
                  <a:srgbClr val="FF42F7"/>
                </a:solidFill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9EAB764-3D91-6A4B-AB9F-1F06B9DD1479}"/>
              </a:ext>
            </a:extLst>
          </p:cNvPr>
          <p:cNvSpPr txBox="1"/>
          <p:nvPr/>
        </p:nvSpPr>
        <p:spPr>
          <a:xfrm>
            <a:off x="2895601" y="3562350"/>
            <a:ext cx="6248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HL-LHC	27 km	14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TeV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~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</a:t>
            </a:r>
            <a:r>
              <a:rPr lang="en-US" sz="1400" b="1" baseline="-25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qq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~ 2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TeV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	200 - 500</a:t>
            </a:r>
            <a:r>
              <a:rPr lang="en-US" sz="1400" b="1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fb</a:t>
            </a:r>
            <a:r>
              <a:rPr lang="en-US" sz="1400" b="1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-1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</a:t>
            </a:r>
            <a:r>
              <a:rPr lang="en-US" sz="1400" b="1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-1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168BF0-218E-954A-AD50-5A48C703071D}"/>
              </a:ext>
            </a:extLst>
          </p:cNvPr>
          <p:cNvSpPr txBox="1"/>
          <p:nvPr/>
        </p:nvSpPr>
        <p:spPr>
          <a:xfrm>
            <a:off x="7038594" y="4865848"/>
            <a:ext cx="1752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snowmass</a:t>
            </a:r>
            <a:r>
              <a:rPr lang="en-US" sz="1000" dirty="0"/>
              <a:t> year = 10</a:t>
            </a:r>
            <a:r>
              <a:rPr lang="en-US" sz="1000" baseline="30000" dirty="0"/>
              <a:t>7</a:t>
            </a:r>
            <a:r>
              <a:rPr lang="en-US" sz="1000" dirty="0"/>
              <a:t>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47CD31B-1C75-A452-2C61-88B9AAAE8EAD}"/>
              </a:ext>
            </a:extLst>
          </p:cNvPr>
          <p:cNvGrpSpPr/>
          <p:nvPr/>
        </p:nvGrpSpPr>
        <p:grpSpPr>
          <a:xfrm>
            <a:off x="2895601" y="4027251"/>
            <a:ext cx="6248399" cy="754299"/>
            <a:chOff x="2895601" y="4027251"/>
            <a:chExt cx="6248399" cy="754299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D1F0C80-DCD7-E641-B0E8-B4E5C3F28F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95800" y="4549610"/>
              <a:ext cx="310896" cy="231940"/>
            </a:xfrm>
            <a:prstGeom prst="ellipse">
              <a:avLst/>
            </a:prstGeom>
            <a:noFill/>
            <a:ln w="38100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D678539-EEF9-4845-93DC-F42C7E26E4A4}"/>
                </a:ext>
              </a:extLst>
            </p:cNvPr>
            <p:cNvSpPr>
              <a:spLocks noChangeAspect="1"/>
            </p:cNvSpPr>
            <p:nvPr/>
          </p:nvSpPr>
          <p:spPr>
            <a:xfrm flipH="1" flipV="1">
              <a:off x="4628388" y="4671241"/>
              <a:ext cx="45720" cy="34109"/>
            </a:xfrm>
            <a:prstGeom prst="ellipse">
              <a:avLst/>
            </a:prstGeom>
            <a:noFill/>
            <a:ln w="12700">
              <a:solidFill>
                <a:srgbClr val="0000FF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A9A0CB2-0323-0445-8CED-69081E1BEF02}"/>
                </a:ext>
              </a:extLst>
            </p:cNvPr>
            <p:cNvSpPr txBox="1"/>
            <p:nvPr/>
          </p:nvSpPr>
          <p:spPr>
            <a:xfrm>
              <a:off x="2895601" y="4027251"/>
              <a:ext cx="62483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solidFill>
                    <a:srgbClr val="0000FF"/>
                  </a:solidFill>
                  <a:latin typeface="Symbol" pitchFamily="2" charset="2"/>
                </a:rPr>
                <a:t>m</a:t>
              </a:r>
              <a:r>
                <a:rPr lang="en-US" sz="1400" dirty="0" err="1">
                  <a:solidFill>
                    <a:srgbClr val="0000FF"/>
                  </a:solidFill>
                </a:rPr>
                <a:t>Col</a:t>
              </a:r>
              <a:r>
                <a:rPr lang="en-US" sz="1400" dirty="0">
                  <a:solidFill>
                    <a:srgbClr val="0000FF"/>
                  </a:solidFill>
                </a:rPr>
                <a:t>	~27 km	10, 15 </a:t>
              </a:r>
              <a:r>
                <a:rPr lang="en-US" sz="1400" dirty="0" err="1">
                  <a:solidFill>
                    <a:srgbClr val="0000FF"/>
                  </a:solidFill>
                </a:rPr>
                <a:t>TeV</a:t>
              </a:r>
              <a:r>
                <a:rPr lang="en-US" sz="1400" dirty="0">
                  <a:solidFill>
                    <a:srgbClr val="0000FF"/>
                  </a:solidFill>
                </a:rPr>
                <a:t>					1000 - 2000 fb</a:t>
              </a:r>
              <a:r>
                <a:rPr lang="en-US" sz="1400" baseline="30000" dirty="0">
                  <a:solidFill>
                    <a:srgbClr val="0000FF"/>
                  </a:solidFill>
                </a:rPr>
                <a:t>-1</a:t>
              </a:r>
              <a:r>
                <a:rPr lang="en-US" sz="1400" dirty="0">
                  <a:solidFill>
                    <a:srgbClr val="0000FF"/>
                  </a:solidFill>
                </a:rPr>
                <a:t>sy</a:t>
              </a:r>
              <a:r>
                <a:rPr lang="en-US" sz="1400" baseline="30000" dirty="0">
                  <a:solidFill>
                    <a:srgbClr val="0000FF"/>
                  </a:solidFill>
                </a:rPr>
                <a:t>-1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828DECC-0C20-7047-A7F6-BC24151A6AF3}"/>
                </a:ext>
              </a:extLst>
            </p:cNvPr>
            <p:cNvSpPr txBox="1"/>
            <p:nvPr/>
          </p:nvSpPr>
          <p:spPr>
            <a:xfrm>
              <a:off x="2895601" y="4289056"/>
              <a:ext cx="62483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solidFill>
                    <a:srgbClr val="0000FF"/>
                  </a:solidFill>
                  <a:latin typeface="Symbol" pitchFamily="2" charset="2"/>
                </a:rPr>
                <a:t>m</a:t>
              </a:r>
              <a:r>
                <a:rPr lang="en-US" sz="1400" dirty="0" err="1">
                  <a:solidFill>
                    <a:srgbClr val="0000FF"/>
                  </a:solidFill>
                </a:rPr>
                <a:t>Col</a:t>
              </a:r>
              <a:r>
                <a:rPr lang="en-US" sz="1400" dirty="0">
                  <a:solidFill>
                    <a:srgbClr val="0000FF"/>
                  </a:solidFill>
                </a:rPr>
                <a:t>	6 km		3, 6, 10 </a:t>
              </a:r>
              <a:r>
                <a:rPr lang="en-US" sz="1400" dirty="0" err="1">
                  <a:solidFill>
                    <a:srgbClr val="0000FF"/>
                  </a:solidFill>
                </a:rPr>
                <a:t>TeV</a:t>
              </a:r>
              <a:r>
                <a:rPr lang="en-US" sz="1400" dirty="0">
                  <a:solidFill>
                    <a:srgbClr val="0000FF"/>
                  </a:solidFill>
                </a:rPr>
                <a:t>				200, 500 fb</a:t>
              </a:r>
              <a:r>
                <a:rPr lang="en-US" sz="1400" baseline="30000" dirty="0">
                  <a:solidFill>
                    <a:srgbClr val="0000FF"/>
                  </a:solidFill>
                </a:rPr>
                <a:t>-1</a:t>
              </a:r>
              <a:r>
                <a:rPr lang="en-US" sz="1400" dirty="0">
                  <a:solidFill>
                    <a:srgbClr val="0000FF"/>
                  </a:solidFill>
                </a:rPr>
                <a:t>sy</a:t>
              </a:r>
              <a:r>
                <a:rPr lang="en-US" sz="1400" baseline="30000" dirty="0">
                  <a:solidFill>
                    <a:srgbClr val="0000FF"/>
                  </a:solidFill>
                </a:rPr>
                <a:t>-1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DF7E7FD-D05A-7948-97DB-F44C06235460}"/>
              </a:ext>
            </a:extLst>
          </p:cNvPr>
          <p:cNvSpPr txBox="1"/>
          <p:nvPr/>
        </p:nvSpPr>
        <p:spPr>
          <a:xfrm>
            <a:off x="2895601" y="4549973"/>
            <a:ext cx="62578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  <a:latin typeface="Symbol" pitchFamily="2" charset="2"/>
              </a:rPr>
              <a:t>m</a:t>
            </a:r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</a:rPr>
              <a:t>Col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	0.3 km							125 GeV	1 fb</a:t>
            </a:r>
            <a:r>
              <a:rPr lang="en-US" sz="1400" baseline="30000" dirty="0">
                <a:solidFill>
                  <a:schemeClr val="accent5">
                    <a:lumMod val="75000"/>
                  </a:schemeClr>
                </a:solidFill>
              </a:rPr>
              <a:t>-1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sy</a:t>
            </a:r>
            <a:r>
              <a:rPr lang="en-US" sz="1400" baseline="30000" dirty="0">
                <a:solidFill>
                  <a:schemeClr val="accent5">
                    <a:lumMod val="75000"/>
                  </a:schemeClr>
                </a:solidFill>
              </a:rPr>
              <a:t>-1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2E9530A-5E2E-4CEB-8776-9C0EABCAF90E}"/>
              </a:ext>
            </a:extLst>
          </p:cNvPr>
          <p:cNvSpPr>
            <a:spLocks noChangeAspect="1"/>
          </p:cNvSpPr>
          <p:nvPr/>
        </p:nvSpPr>
        <p:spPr>
          <a:xfrm>
            <a:off x="4038600" y="3894886"/>
            <a:ext cx="1241425" cy="926149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highlight>
                <a:srgbClr val="8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6282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22" grpId="0"/>
      <p:bldP spid="27" grpId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8F6A1-7382-DDEB-23AB-DF0DC0D6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Task Force </a:t>
            </a:r>
            <a:br>
              <a:rPr lang="en-US" dirty="0"/>
            </a:br>
            <a:r>
              <a:rPr lang="en-US" dirty="0"/>
              <a:t>Evaluated Collider Types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B8EE2EC1-D8C5-737D-FCAD-4E46A504560D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152400" y="914400"/>
                <a:ext cx="8839200" cy="3714750"/>
              </a:xfrm>
            </p:spPr>
            <p:txBody>
              <a:bodyPr/>
              <a:lstStyle/>
              <a:p>
                <a:r>
                  <a:rPr lang="en-US" sz="1800" dirty="0">
                    <a:solidFill>
                      <a:srgbClr val="0000FF"/>
                    </a:solidFill>
                  </a:rPr>
                  <a:t>Circular Colliders </a:t>
                </a:r>
                <a:r>
                  <a:rPr lang="en-US" sz="1800" dirty="0" err="1">
                    <a:solidFill>
                      <a:srgbClr val="0000FF"/>
                    </a:solidFill>
                  </a:rPr>
                  <a:t>e</a:t>
                </a:r>
                <a:r>
                  <a:rPr lang="en-US" sz="1800" baseline="30000" dirty="0" err="1">
                    <a:solidFill>
                      <a:srgbClr val="0000FF"/>
                    </a:solidFill>
                  </a:rPr>
                  <a:t>+</a:t>
                </a:r>
                <a:r>
                  <a:rPr lang="en-US" sz="1800" dirty="0" err="1">
                    <a:solidFill>
                      <a:srgbClr val="0000FF"/>
                    </a:solidFill>
                  </a:rPr>
                  <a:t>e</a:t>
                </a:r>
                <a:r>
                  <a:rPr lang="en-US" sz="1800" baseline="30000" dirty="0">
                    <a:solidFill>
                      <a:srgbClr val="0000FF"/>
                    </a:solidFill>
                  </a:rPr>
                  <a:t>–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0000FF"/>
                    </a:solidFill>
                  </a:rPr>
                  <a:t>From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1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sub>
                    </m:sSub>
                    <m:r>
                      <a:rPr lang="en-US" sz="1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𝑊𝑊</m:t>
                        </m:r>
                      </m:sub>
                    </m:sSub>
                    <m:r>
                      <a:rPr lang="en-US" sz="1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sz="1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𝑡𝑡</m:t>
                        </m:r>
                      </m:sub>
                    </m:sSub>
                  </m:oMath>
                </a14:m>
                <a:endParaRPr lang="en-US" sz="1800" dirty="0">
                  <a:solidFill>
                    <a:srgbClr val="0000FF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0000FF"/>
                    </a:solidFill>
                  </a:rPr>
                  <a:t>Tera-Z, millions of H – very high luminosity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”Upgrade” to pp-machine for high energy</a:t>
                </a:r>
              </a:p>
              <a:p>
                <a:pPr marL="0" indent="0"/>
                <a:r>
                  <a:rPr lang="en-US" sz="1800" dirty="0"/>
                  <a:t>Proton Colliders (FCC-</a:t>
                </a:r>
                <a:r>
                  <a:rPr lang="en-US" sz="1800" dirty="0" err="1"/>
                  <a:t>hh</a:t>
                </a:r>
                <a:r>
                  <a:rPr lang="en-US" sz="1800" dirty="0"/>
                  <a:t>, SPPS/China ~100 </a:t>
                </a:r>
                <a:r>
                  <a:rPr lang="en-US" sz="1800" dirty="0" err="1"/>
                  <a:t>TeV</a:t>
                </a:r>
                <a:r>
                  <a:rPr lang="en-US" sz="1800" dirty="0"/>
                  <a:t>, </a:t>
                </a:r>
                <a:r>
                  <a:rPr lang="en-US" sz="1800" dirty="0">
                    <a:solidFill>
                      <a:schemeClr val="accent3">
                        <a:lumMod val="50000"/>
                      </a:schemeClr>
                    </a:solidFill>
                  </a:rPr>
                  <a:t>10s ab</a:t>
                </a:r>
                <a:r>
                  <a:rPr lang="en-US" sz="1800" baseline="30000" dirty="0">
                    <a:solidFill>
                      <a:schemeClr val="accent3">
                        <a:lumMod val="50000"/>
                      </a:schemeClr>
                    </a:solidFill>
                  </a:rPr>
                  <a:t>–1</a:t>
                </a:r>
                <a:r>
                  <a:rPr lang="en-US" sz="1800" dirty="0"/>
                  <a:t> )</a:t>
                </a:r>
              </a:p>
              <a:p>
                <a:pPr marL="0" indent="0"/>
                <a:r>
                  <a:rPr lang="en-US" sz="1800" dirty="0">
                    <a:solidFill>
                      <a:srgbClr val="C00000"/>
                    </a:solidFill>
                  </a:rPr>
                  <a:t>Linear Colliders </a:t>
                </a:r>
                <a:r>
                  <a:rPr lang="en-US" sz="1800" dirty="0" err="1">
                    <a:solidFill>
                      <a:srgbClr val="C00000"/>
                    </a:solidFill>
                  </a:rPr>
                  <a:t>e</a:t>
                </a:r>
                <a:r>
                  <a:rPr lang="en-US" sz="1800" baseline="30000" dirty="0" err="1">
                    <a:solidFill>
                      <a:srgbClr val="C00000"/>
                    </a:solidFill>
                  </a:rPr>
                  <a:t>+</a:t>
                </a:r>
                <a:r>
                  <a:rPr lang="en-US" sz="1800" dirty="0" err="1">
                    <a:solidFill>
                      <a:srgbClr val="C00000"/>
                    </a:solidFill>
                  </a:rPr>
                  <a:t>e</a:t>
                </a:r>
                <a:r>
                  <a:rPr lang="en-US" sz="1800" baseline="30000" dirty="0">
                    <a:solidFill>
                      <a:srgbClr val="C00000"/>
                    </a:solidFill>
                  </a:rPr>
                  <a:t>–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C00000"/>
                    </a:solidFill>
                  </a:rPr>
                  <a:t>Polarization, Energy Reach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C00000"/>
                    </a:solidFill>
                    <a:ea typeface="Cambria Math" panose="02040503050406030204" pitchFamily="18" charset="0"/>
                  </a:rPr>
                  <a:t>From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1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sub>
                    </m:sSub>
                    <m:r>
                      <a:rPr lang="en-US" sz="1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𝑊𝑊</m:t>
                        </m:r>
                      </m:sub>
                    </m:sSub>
                    <m:r>
                      <a:rPr lang="en-US" sz="1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sz="1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550 </m:t>
                    </m:r>
                    <m:r>
                      <m:rPr>
                        <m:nor/>
                      </m:rPr>
                      <a:rPr lang="en-US" sz="18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endParaRPr lang="en-US" sz="1800" dirty="0">
                  <a:solidFill>
                    <a:srgbClr val="C0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C00000"/>
                    </a:solidFill>
                  </a:rPr>
                  <a:t>Upgraded / Expanded facilities: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1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sz="1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8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  <m:r>
                      <m:rPr>
                        <m:nor/>
                      </m:rPr>
                      <a:rPr lang="en-US" sz="180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eV</m:t>
                    </m:r>
                  </m:oMath>
                </a14:m>
                <a:endParaRPr lang="en-US" sz="1800" dirty="0">
                  <a:solidFill>
                    <a:srgbClr val="C0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Advanced technologies: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800" i="1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800" i="1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1800" i="1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800" b="0" i="1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</m:t>
                    </m:r>
                    <m:r>
                      <a:rPr lang="en-US" sz="1800" i="1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80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TeV</m:t>
                    </m:r>
                  </m:oMath>
                </a14:m>
                <a:r>
                  <a:rPr lang="en-US" sz="18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 (much R&amp;D needed)</a:t>
                </a:r>
              </a:p>
              <a:p>
                <a:pPr marL="0" indent="0"/>
                <a:r>
                  <a:rPr lang="en-US" sz="1800" dirty="0">
                    <a:solidFill>
                      <a:schemeClr val="accent3">
                        <a:lumMod val="50000"/>
                      </a:schemeClr>
                    </a:solidFill>
                  </a:rPr>
                  <a:t>Muon Colliders (10 </a:t>
                </a:r>
                <a:r>
                  <a:rPr lang="en-US" sz="1800" dirty="0" err="1">
                    <a:solidFill>
                      <a:schemeClr val="accent3">
                        <a:lumMod val="50000"/>
                      </a:schemeClr>
                    </a:solidFill>
                  </a:rPr>
                  <a:t>TeV</a:t>
                </a:r>
                <a:r>
                  <a:rPr lang="en-US" sz="1800" dirty="0">
                    <a:solidFill>
                      <a:schemeClr val="accent3">
                        <a:lumMod val="50000"/>
                      </a:schemeClr>
                    </a:solidFill>
                  </a:rPr>
                  <a:t>, 10 ab</a:t>
                </a:r>
                <a:r>
                  <a:rPr lang="en-US" sz="1800" baseline="30000" dirty="0">
                    <a:solidFill>
                      <a:schemeClr val="accent3">
                        <a:lumMod val="50000"/>
                      </a:schemeClr>
                    </a:solidFill>
                  </a:rPr>
                  <a:t>–1</a:t>
                </a:r>
                <a:r>
                  <a:rPr lang="en-US" sz="1800" dirty="0">
                    <a:solidFill>
                      <a:schemeClr val="accent3">
                        <a:lumMod val="50000"/>
                      </a:schemeClr>
                    </a:solidFill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accent3">
                        <a:lumMod val="50000"/>
                      </a:schemeClr>
                    </a:solidFill>
                  </a:rPr>
                  <a:t>Revived interest in high-energy option due to recent advances</a:t>
                </a:r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B8EE2EC1-D8C5-737D-FCAD-4E46A50456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152400" y="914400"/>
                <a:ext cx="8839200" cy="3714750"/>
              </a:xfrm>
              <a:blipFill>
                <a:blip r:embed="rId2"/>
                <a:stretch>
                  <a:fillRect l="-575" t="-683" b="-10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2C01E-8821-6CB7-C5F5-DB8AF712DA5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8295605-287A-8949-881E-43AE2ADC64CC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5005D-B536-38A3-E25B-BC7E6D16038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14D763-B0DE-8572-36B7-E8802A567B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23EC512-DE41-8D4F-9FC7-449F6E7E2BE8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 descr="Table&#10;&#10;Description automatically generated with low confidence">
            <a:extLst>
              <a:ext uri="{FF2B5EF4-FFF2-40B4-BE49-F238E27FC236}">
                <a16:creationId xmlns:a16="http://schemas.microsoft.com/office/drawing/2014/main" id="{3429997C-5477-1683-FC25-5E4879B24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428750"/>
            <a:ext cx="2648444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607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D608D24-C7F1-D1F7-F56E-4507E13C11E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57150"/>
                <a:ext cx="8686800" cy="857250"/>
              </a:xfrm>
            </p:spPr>
            <p:txBody>
              <a:bodyPr/>
              <a:lstStyle/>
              <a:p>
                <a:r>
                  <a:rPr lang="en-US" dirty="0"/>
                  <a:t>Lepton collider Luminosity vs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US" dirty="0"/>
                  <a:t> Landscape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D608D24-C7F1-D1F7-F56E-4507E13C11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57150"/>
                <a:ext cx="8686800" cy="85725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F95803-3C0B-0C23-000D-7DF9C78517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69816-6D81-137F-6174-E57E58D0B0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9FD3C9-343D-8B40-A424-4F35A0DD6728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85975-6715-686B-3E23-2CE411E4698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AF118-9A3D-4462-55CB-453F6DA6AD2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23EC512-DE41-8D4F-9FC7-449F6E7E2BE8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8C520E1D-52E1-FAF8-39E7-69A7B4DAF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2" y="994922"/>
            <a:ext cx="4515608" cy="3840480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D8E257DA-57AE-ADFB-617F-77CDD7293F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017270"/>
            <a:ext cx="4617586" cy="38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033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EC4B3-DF58-E817-8165-6C861C349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/ Power vs Energy from ITF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E06F41-B3EB-E444-6155-510028E50F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2400" y="1276350"/>
            <a:ext cx="2362200" cy="3086101"/>
          </a:xfrm>
        </p:spPr>
        <p:txBody>
          <a:bodyPr/>
          <a:lstStyle/>
          <a:p>
            <a:r>
              <a:rPr lang="en-US" sz="1600" dirty="0"/>
              <a:t>Points computed from proponent submitted parameters table</a:t>
            </a:r>
          </a:p>
          <a:p>
            <a:endParaRPr lang="en-US" sz="1600" dirty="0"/>
          </a:p>
          <a:p>
            <a:r>
              <a:rPr lang="en-US" sz="1600" dirty="0"/>
              <a:t>Uncertainty band is   ITF judgement based on many considerations: technical design status, risk assessment,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8F546C-28A9-E8A3-85EC-A6D5A47CF3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C6BBF24-5544-F64D-89BA-24EF1C360F03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B171-E25E-19B1-C815-12D7DC8E679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5128DB-1F9A-FDE8-5223-14C9A1DEA62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23EC512-DE41-8D4F-9FC7-449F6E7E2BE8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CB62C721-EFCE-FA53-D2BC-C18808BD5CF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1963" y="914400"/>
            <a:ext cx="6463437" cy="390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280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28BA607C-28B2-BEAD-B988-513C3AE3E09E}"/>
              </a:ext>
            </a:extLst>
          </p:cNvPr>
          <p:cNvSpPr/>
          <p:nvPr/>
        </p:nvSpPr>
        <p:spPr>
          <a:xfrm>
            <a:off x="914400" y="2952750"/>
            <a:ext cx="747349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C97D22-1525-2930-782A-ECE120A25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Factories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5C9AE-C4D9-6D1A-0913-EB2BDC592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4273-1D65-2C4C-8345-7888E5971C9B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EBA21-47D3-F238-E3C1-F969A8C38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AB0B3-FC63-4916-B755-8B714945B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EC512-DE41-8D4F-9FC7-449F6E7E2BE8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64C37D7A-07E3-6DA4-FBE8-25548521302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6104" y="903514"/>
            <a:ext cx="7772400" cy="42590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75DCCA8-2314-B2C8-AC2C-9A05473040C7}"/>
              </a:ext>
            </a:extLst>
          </p:cNvPr>
          <p:cNvSpPr txBox="1"/>
          <p:nvPr/>
        </p:nvSpPr>
        <p:spPr>
          <a:xfrm>
            <a:off x="6477000" y="51792"/>
            <a:ext cx="25175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With 5 y R&amp;D could get physics rolling by 2040 for ~$10B</a:t>
            </a:r>
          </a:p>
        </p:txBody>
      </p:sp>
    </p:spTree>
    <p:extLst>
      <p:ext uri="{BB962C8B-B14F-4D97-AF65-F5344CB8AC3E}">
        <p14:creationId xmlns:p14="http://schemas.microsoft.com/office/powerpoint/2010/main" val="2210928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0C49EEC-7FD2-80FF-8292-B345A1585477}"/>
              </a:ext>
            </a:extLst>
          </p:cNvPr>
          <p:cNvSpPr/>
          <p:nvPr/>
        </p:nvSpPr>
        <p:spPr>
          <a:xfrm>
            <a:off x="146504" y="1885950"/>
            <a:ext cx="8616496" cy="457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9D8C47-5D09-90E3-544F-32F796766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Frontier Machines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BC9E0-ADDD-D03E-9FBA-1638A2213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018D-0FFE-6344-8594-FA17A1CB8900}" type="datetime5">
              <a:rPr lang="en-US" smtClean="0"/>
              <a:t>6-Mar-23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EB2C3-9EDC-D082-10C6-7C22ED6F6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8626A-9627-7278-ACAD-5A704C3C6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EC512-DE41-8D4F-9FC7-449F6E7E2BE8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4294E800-BF7D-DDA5-E298-C40EEAA361F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047750"/>
            <a:ext cx="8897631" cy="36385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9F13844-6D58-61F8-E0CD-255353F99B2A}"/>
              </a:ext>
            </a:extLst>
          </p:cNvPr>
          <p:cNvSpPr txBox="1"/>
          <p:nvPr/>
        </p:nvSpPr>
        <p:spPr>
          <a:xfrm>
            <a:off x="6626452" y="51792"/>
            <a:ext cx="25175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With 10 y R&amp;D could get physics rolling by 2045 for ~$18B</a:t>
            </a:r>
          </a:p>
        </p:txBody>
      </p:sp>
    </p:spTree>
    <p:extLst>
      <p:ext uri="{BB962C8B-B14F-4D97-AF65-F5344CB8AC3E}">
        <p14:creationId xmlns:p14="http://schemas.microsoft.com/office/powerpoint/2010/main" val="182353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D4BB0-D711-C895-079B-1CBBDE6AE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7150"/>
            <a:ext cx="8686800" cy="857250"/>
          </a:xfrm>
        </p:spPr>
        <p:txBody>
          <a:bodyPr/>
          <a:lstStyle/>
          <a:p>
            <a:r>
              <a:rPr lang="en-US" dirty="0"/>
              <a:t>Higgs Factory Physics Timeline </a:t>
            </a:r>
            <a:br>
              <a:rPr lang="en-US" dirty="0"/>
            </a:br>
            <a:r>
              <a:rPr lang="en-US" dirty="0"/>
              <a:t>vis-à-vis Integrated Luminosity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115BED-E896-E2E1-0C08-F63745336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600" dirty="0"/>
              <a:t>Caveat – run plans are adjustable; start of physics times are different</a:t>
            </a:r>
          </a:p>
          <a:p>
            <a:pPr marL="642938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Technically feasible times: </a:t>
            </a:r>
            <a:r>
              <a:rPr lang="en-US" sz="1600" dirty="0">
                <a:solidFill>
                  <a:srgbClr val="4E8F00"/>
                </a:solidFill>
              </a:rPr>
              <a:t>ILC &lt; 12y,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00FF"/>
                </a:solidFill>
              </a:rPr>
              <a:t>FCC-</a:t>
            </a:r>
            <a:r>
              <a:rPr lang="en-US" sz="1600" dirty="0" err="1">
                <a:solidFill>
                  <a:srgbClr val="0000FF"/>
                </a:solidFill>
              </a:rPr>
              <a:t>ee</a:t>
            </a:r>
            <a:r>
              <a:rPr lang="en-US" sz="1600" dirty="0">
                <a:solidFill>
                  <a:srgbClr val="0000FF"/>
                </a:solidFill>
              </a:rPr>
              <a:t>, CLIC, CEPC, C3 : 13-18y</a:t>
            </a:r>
          </a:p>
          <a:p>
            <a:pPr marL="942975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ILC “shovel ready” + C3 Short R&amp;D –potential for earliest start</a:t>
            </a:r>
          </a:p>
          <a:p>
            <a:pPr marL="942975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FCC-</a:t>
            </a:r>
            <a:r>
              <a:rPr lang="en-US" sz="1600" dirty="0" err="1"/>
              <a:t>ee</a:t>
            </a:r>
            <a:r>
              <a:rPr lang="en-US" sz="1600" dirty="0"/>
              <a:t>, CLIC – post HL-LHC</a:t>
            </a:r>
          </a:p>
          <a:p>
            <a:pPr marL="642938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Circular colliders have shorter runs, higher luminosity</a:t>
            </a:r>
          </a:p>
          <a:p>
            <a:pPr marL="642938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Linear collider runs have access to polarization and higher energy</a:t>
            </a:r>
          </a:p>
          <a:p>
            <a:pPr marL="642938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Both provide good precision on Higgs Couplings &amp; EWK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FEF2C7-5D3B-F0DC-D7C5-CE598E57F3C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B01F5C-5147-1147-B449-A5B906B66F65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BC0D1-9623-CBA9-D728-C391308C760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949E08-4F3A-23B0-2F84-D2FE710695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23EC512-DE41-8D4F-9FC7-449F6E7E2BE8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7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8FA2FCB7-0081-1DBD-D046-D4A4230A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62688"/>
            <a:ext cx="9144000" cy="1395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9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8462F-0BA4-B948-ABC3-AEB17A352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C3 – Cool Copper Collider – New Option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4ECA56-F18F-C244-8AD0-1692A105E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2F34F-7525-8D4E-9974-AE15E689158A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C8759-85AB-AD40-A6A2-9EA5A78A4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45E0-A07A-C242-807D-5D0CFC8D6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EC512-DE41-8D4F-9FC7-449F6E7E2BE8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8" name="Picture 7" descr="Chart, diagram&#10;&#10;Description automatically generated">
            <a:extLst>
              <a:ext uri="{FF2B5EF4-FFF2-40B4-BE49-F238E27FC236}">
                <a16:creationId xmlns:a16="http://schemas.microsoft.com/office/drawing/2014/main" id="{17E66B3D-CD52-FB44-9EF0-448EDBBBF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1550"/>
            <a:ext cx="5130800" cy="1981699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BEE42442-9FA8-F14A-B5D0-D2A56D237ED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9400" y="895350"/>
            <a:ext cx="3556000" cy="41910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0741FE33-DFE6-2C4F-9A58-D0331B6A95CE}"/>
              </a:ext>
            </a:extLst>
          </p:cNvPr>
          <p:cNvGrpSpPr/>
          <p:nvPr/>
        </p:nvGrpSpPr>
        <p:grpSpPr>
          <a:xfrm>
            <a:off x="76200" y="2949773"/>
            <a:ext cx="4114800" cy="2212777"/>
            <a:chOff x="76200" y="2949773"/>
            <a:chExt cx="4114800" cy="2212777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E5BF022-66F2-0E43-856E-BAEA1CB3FD5D}"/>
                </a:ext>
              </a:extLst>
            </p:cNvPr>
            <p:cNvSpPr txBox="1"/>
            <p:nvPr/>
          </p:nvSpPr>
          <p:spPr>
            <a:xfrm>
              <a:off x="76200" y="2949773"/>
              <a:ext cx="411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Cryogenic operation improves performance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5D44C0E-0D75-994E-B5CF-2CE2CB815D95}"/>
                </a:ext>
              </a:extLst>
            </p:cNvPr>
            <p:cNvSpPr txBox="1"/>
            <p:nvPr/>
          </p:nvSpPr>
          <p:spPr>
            <a:xfrm rot="16200000">
              <a:off x="-510809" y="3813541"/>
              <a:ext cx="184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hlinkClick r:id="rId4"/>
                </a:rPr>
                <a:t>Cahill et al, </a:t>
              </a:r>
              <a:br>
                <a:rPr lang="en-US" sz="1000" dirty="0">
                  <a:hlinkClick r:id="rId4"/>
                </a:rPr>
              </a:br>
              <a:r>
                <a:rPr lang="en-US" sz="1000" dirty="0">
                  <a:hlinkClick r:id="rId4"/>
                </a:rPr>
                <a:t>PRAB 21.10 (2018): 102002</a:t>
              </a:r>
              <a:endParaRPr lang="en-US" sz="1000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19815D1-C702-554B-BACD-82B0EC5E0246}"/>
                </a:ext>
              </a:extLst>
            </p:cNvPr>
            <p:cNvGrpSpPr/>
            <p:nvPr/>
          </p:nvGrpSpPr>
          <p:grpSpPr>
            <a:xfrm>
              <a:off x="761999" y="3215226"/>
              <a:ext cx="3143235" cy="1947324"/>
              <a:chOff x="761999" y="3215226"/>
              <a:chExt cx="3143235" cy="1947324"/>
            </a:xfrm>
          </p:grpSpPr>
          <p:pic>
            <p:nvPicPr>
              <p:cNvPr id="11" name="Picture 10" descr="Chart&#10;&#10;Description automatically generated">
                <a:extLst>
                  <a:ext uri="{FF2B5EF4-FFF2-40B4-BE49-F238E27FC236}">
                    <a16:creationId xmlns:a16="http://schemas.microsoft.com/office/drawing/2014/main" id="{BB8077BA-2E30-F546-A062-0776400B35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61999" y="3215226"/>
                <a:ext cx="3143235" cy="1947324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9E990B1-F3F2-AB46-8D9D-FEBB26B9ADFE}"/>
                  </a:ext>
                </a:extLst>
              </p:cNvPr>
              <p:cNvSpPr/>
              <p:nvPr/>
            </p:nvSpPr>
            <p:spPr>
              <a:xfrm>
                <a:off x="762000" y="5012233"/>
                <a:ext cx="381000" cy="15031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1" name="TextBox 20">
            <a:hlinkClick r:id="rId6"/>
            <a:extLst>
              <a:ext uri="{FF2B5EF4-FFF2-40B4-BE49-F238E27FC236}">
                <a16:creationId xmlns:a16="http://schemas.microsoft.com/office/drawing/2014/main" id="{E3868289-923E-8E45-9B9A-E82F1E819EAA}"/>
              </a:ext>
            </a:extLst>
          </p:cNvPr>
          <p:cNvSpPr txBox="1"/>
          <p:nvPr/>
        </p:nvSpPr>
        <p:spPr>
          <a:xfrm>
            <a:off x="3968750" y="4590541"/>
            <a:ext cx="2275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6"/>
              </a:rPr>
              <a:t>Bane et al, </a:t>
            </a:r>
            <a:r>
              <a:rPr lang="en-US" sz="1200" dirty="0" err="1">
                <a:hlinkClick r:id="rId6"/>
              </a:rPr>
              <a:t>arXiv</a:t>
            </a:r>
            <a:r>
              <a:rPr lang="en-US" sz="1200" dirty="0">
                <a:hlinkClick r:id="rId6"/>
              </a:rPr>
              <a:t> 1807.10195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0906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5BF56-768F-D307-5119-AE2415006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Synergies With X-Ray Photon Sources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964706-BF9E-B827-E436-1EDD697EE4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vast majority of ~30,000 currently  operating accelerators globally are electron accelerators. </a:t>
            </a:r>
          </a:p>
          <a:p>
            <a:endParaRPr lang="en-US" dirty="0"/>
          </a:p>
          <a:p>
            <a:r>
              <a:rPr lang="en-US" dirty="0"/>
              <a:t>Electron accelerator R&amp;D ranges from industrial applications to the cutting-edge development of ultimate storage rings and linear accelerator based XFELs. </a:t>
            </a:r>
          </a:p>
          <a:p>
            <a:endParaRPr lang="en-US" dirty="0"/>
          </a:p>
          <a:p>
            <a:r>
              <a:rPr lang="en-US" dirty="0"/>
              <a:t>This fortunate situation allows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–</a:t>
            </a:r>
            <a:r>
              <a:rPr lang="en-US" dirty="0"/>
              <a:t> colliders to leverage these global efforts to provide a viable path to a collider reducing the R&amp;D costs to the HEP budget.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17C9E-83AF-E106-FDD7-C034309FE09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246F18-DF20-BA41-9BB5-86838E8570F7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DAED8E-F888-EC4C-4A86-C6632790B93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D6723-EA48-C5FF-2221-826AFC235DF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23EC512-DE41-8D4F-9FC7-449F6E7E2BE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092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B0C63F0-6C69-BF40-B819-20FC48FB824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57150"/>
                <a:ext cx="8686800" cy="857250"/>
              </a:xfrm>
            </p:spPr>
            <p:txBody>
              <a:bodyPr/>
              <a:lstStyle/>
              <a:p>
                <a:r>
                  <a:rPr lang="en-US" dirty="0"/>
                  <a:t>C</a:t>
                </a:r>
                <a:r>
                  <a:rPr lang="en-US" baseline="30000" dirty="0"/>
                  <a:t>3</a:t>
                </a:r>
                <a:r>
                  <a:rPr lang="en-US" dirty="0"/>
                  <a:t> –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</m:rad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𝟐𝟓𝟎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𝟓𝟓𝟎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GeV – Potential Coordinates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B0C63F0-6C69-BF40-B819-20FC48FB82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57150"/>
                <a:ext cx="8686800" cy="85725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13C8EE-04FD-D64B-B1BA-D72237195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818D6-644F-1946-A7A7-043324F38518}" type="datetime5">
              <a:rPr lang="en-US" smtClean="0"/>
              <a:t>4-Mar-23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86D714-99D4-1C45-99A7-0E5031AC7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8B493-4E33-AD4B-8D86-27D6296C1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0E5D-682D-9043-B9E9-7C255E8153B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 descr="Timeline, waterfall chart&#10;&#10;Description automatically generated">
            <a:extLst>
              <a:ext uri="{FF2B5EF4-FFF2-40B4-BE49-F238E27FC236}">
                <a16:creationId xmlns:a16="http://schemas.microsoft.com/office/drawing/2014/main" id="{390AE589-0DF4-4B41-9FA2-17B7EB40A1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221" b="7824"/>
          <a:stretch/>
        </p:blipFill>
        <p:spPr>
          <a:xfrm>
            <a:off x="228600" y="1084236"/>
            <a:ext cx="8631467" cy="3406617"/>
          </a:xfrm>
          <a:prstGeom prst="rect">
            <a:avLst/>
          </a:prstGeom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388FF83F-D525-774A-9923-11288CDB7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1384" y="1885950"/>
            <a:ext cx="2642616" cy="2743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C450ED-4DBF-B142-A7DD-CADCC51F8293}"/>
              </a:ext>
            </a:extLst>
          </p:cNvPr>
          <p:cNvSpPr txBox="1"/>
          <p:nvPr/>
        </p:nvSpPr>
        <p:spPr>
          <a:xfrm>
            <a:off x="6400800" y="4617243"/>
            <a:ext cx="2916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Can fit in FNAL site with BDS improvements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397D37-9C3D-894C-A7AD-D7BFDC5DE155}"/>
              </a:ext>
            </a:extLst>
          </p:cNvPr>
          <p:cNvSpPr txBox="1"/>
          <p:nvPr/>
        </p:nvSpPr>
        <p:spPr>
          <a:xfrm rot="17895589">
            <a:off x="7996241" y="2033887"/>
            <a:ext cx="1100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941100"/>
                </a:solidFill>
              </a:rPr>
              <a:t>LINAC 2km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812ADF-BE2E-0C4F-8510-38B25F136740}"/>
              </a:ext>
            </a:extLst>
          </p:cNvPr>
          <p:cNvSpPr txBox="1"/>
          <p:nvPr/>
        </p:nvSpPr>
        <p:spPr>
          <a:xfrm rot="17895589">
            <a:off x="7515902" y="2912719"/>
            <a:ext cx="11612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5">
                    <a:lumMod val="50000"/>
                  </a:schemeClr>
                </a:solidFill>
              </a:rPr>
              <a:t>BDS ~3km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0670BB-05E7-9747-A651-F2DCFC80131A}"/>
              </a:ext>
            </a:extLst>
          </p:cNvPr>
          <p:cNvSpPr txBox="1"/>
          <p:nvPr/>
        </p:nvSpPr>
        <p:spPr>
          <a:xfrm>
            <a:off x="2992667" y="1541437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Optional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BFCF11-C09E-9740-AABD-FBA9EA1D36AC}"/>
              </a:ext>
            </a:extLst>
          </p:cNvPr>
          <p:cNvSpPr txBox="1"/>
          <p:nvPr/>
        </p:nvSpPr>
        <p:spPr>
          <a:xfrm rot="17895589">
            <a:off x="6924811" y="4047228"/>
            <a:ext cx="1100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941100"/>
                </a:solidFill>
              </a:rPr>
              <a:t>LINAC 2km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72994C-F914-EB49-AF6E-C9B6617D26B4}"/>
              </a:ext>
            </a:extLst>
          </p:cNvPr>
          <p:cNvSpPr txBox="1"/>
          <p:nvPr/>
        </p:nvSpPr>
        <p:spPr>
          <a:xfrm>
            <a:off x="4167436" y="4149385"/>
            <a:ext cx="2264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BDS – similar to ILC design  for 1-TeV – redesign optimally.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80171D-7268-0442-BBA0-9E44A11AD0C6}"/>
              </a:ext>
            </a:extLst>
          </p:cNvPr>
          <p:cNvSpPr txBox="1"/>
          <p:nvPr/>
        </p:nvSpPr>
        <p:spPr>
          <a:xfrm>
            <a:off x="3983267" y="1128707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1% H couplings - precision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2193B6-74E9-A44E-841C-138EBEF4B82F}"/>
              </a:ext>
            </a:extLst>
          </p:cNvPr>
          <p:cNvSpPr txBox="1"/>
          <p:nvPr/>
        </p:nvSpPr>
        <p:spPr>
          <a:xfrm>
            <a:off x="6383567" y="821689"/>
            <a:ext cx="2722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O(10)% Higgs Self Coupling</a:t>
            </a:r>
          </a:p>
        </p:txBody>
      </p:sp>
    </p:spTree>
    <p:extLst>
      <p:ext uri="{BB962C8B-B14F-4D97-AF65-F5344CB8AC3E}">
        <p14:creationId xmlns:p14="http://schemas.microsoft.com/office/powerpoint/2010/main" val="636710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762000" y="76201"/>
            <a:ext cx="7772400" cy="742949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>
                <a:ea typeface="+mj-ea"/>
              </a:rPr>
              <a:t>Physics Case for the Energy Frontier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12CD2-0F28-4F4B-8FC5-5AC4E0152E23}" type="datetime5">
              <a:rPr lang="en-US" smtClean="0"/>
              <a:t>4-Mar-23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E27F9-5CC0-CC45-BC5B-797BA14D6A81}" type="slidenum">
              <a:rPr lang="en-US"/>
              <a:pPr/>
              <a:t>2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895350"/>
                <a:ext cx="9144000" cy="786464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From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𝑊𝑊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𝑡𝑡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500 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𝐺𝑒𝑉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550 </m:t>
                    </m:r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𝐺𝑒𝑉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15 </m:t>
                    </m:r>
                    <m:r>
                      <m:rPr>
                        <m:nor/>
                      </m:rPr>
                      <a:rPr lang="en-US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eV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895350"/>
                <a:ext cx="9144000" cy="786464"/>
              </a:xfrm>
              <a:blipFill>
                <a:blip r:embed="rId2"/>
                <a:stretch>
                  <a:fillRect t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173479F2-35B3-4445-942D-524D9E7019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273524"/>
            <a:ext cx="6826250" cy="3584226"/>
          </a:xfrm>
          <a:prstGeom prst="rect">
            <a:avLst/>
          </a:prstGeom>
        </p:spPr>
      </p:pic>
      <p:sp>
        <p:nvSpPr>
          <p:cNvPr id="29" name="Frame 28">
            <a:extLst>
              <a:ext uri="{FF2B5EF4-FFF2-40B4-BE49-F238E27FC236}">
                <a16:creationId xmlns:a16="http://schemas.microsoft.com/office/drawing/2014/main" id="{7EC39D8F-01A9-B942-B918-3E567D328262}"/>
              </a:ext>
            </a:extLst>
          </p:cNvPr>
          <p:cNvSpPr/>
          <p:nvPr/>
        </p:nvSpPr>
        <p:spPr>
          <a:xfrm>
            <a:off x="1600200" y="2377969"/>
            <a:ext cx="3124200" cy="381000"/>
          </a:xfrm>
          <a:prstGeom prst="frame">
            <a:avLst>
              <a:gd name="adj1" fmla="val 1359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ame 29">
            <a:extLst>
              <a:ext uri="{FF2B5EF4-FFF2-40B4-BE49-F238E27FC236}">
                <a16:creationId xmlns:a16="http://schemas.microsoft.com/office/drawing/2014/main" id="{D80F5F90-6D53-4749-B584-8F02DB014F62}"/>
              </a:ext>
            </a:extLst>
          </p:cNvPr>
          <p:cNvSpPr/>
          <p:nvPr/>
        </p:nvSpPr>
        <p:spPr>
          <a:xfrm>
            <a:off x="1600200" y="3387619"/>
            <a:ext cx="2590800" cy="381000"/>
          </a:xfrm>
          <a:prstGeom prst="frame">
            <a:avLst>
              <a:gd name="adj1" fmla="val 1359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Frame 30">
            <a:extLst>
              <a:ext uri="{FF2B5EF4-FFF2-40B4-BE49-F238E27FC236}">
                <a16:creationId xmlns:a16="http://schemas.microsoft.com/office/drawing/2014/main" id="{EEA65A15-F043-9246-AA03-83A876273868}"/>
              </a:ext>
            </a:extLst>
          </p:cNvPr>
          <p:cNvSpPr/>
          <p:nvPr/>
        </p:nvSpPr>
        <p:spPr>
          <a:xfrm>
            <a:off x="1600200" y="4397269"/>
            <a:ext cx="4724400" cy="381000"/>
          </a:xfrm>
          <a:prstGeom prst="frame">
            <a:avLst>
              <a:gd name="adj1" fmla="val 1359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5E21C2-9F81-C3BD-5F32-11D6E1EF79B1}"/>
              </a:ext>
            </a:extLst>
          </p:cNvPr>
          <p:cNvSpPr txBox="1"/>
          <p:nvPr/>
        </p:nvSpPr>
        <p:spPr>
          <a:xfrm>
            <a:off x="-76200" y="2230219"/>
            <a:ext cx="1098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Higgs Factory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019E89-4527-03D2-9AEA-FA0F45BF2E54}"/>
              </a:ext>
            </a:extLst>
          </p:cNvPr>
          <p:cNvSpPr txBox="1"/>
          <p:nvPr/>
        </p:nvSpPr>
        <p:spPr>
          <a:xfrm>
            <a:off x="76200" y="4171950"/>
            <a:ext cx="946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O(10) </a:t>
            </a:r>
            <a:r>
              <a:rPr lang="en-US" b="1" dirty="0" err="1"/>
              <a:t>TeV</a:t>
            </a:r>
            <a:endParaRPr lang="en-US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1D50BB-5B4B-E45F-61C5-C62B63CFA13E}"/>
              </a:ext>
            </a:extLst>
          </p:cNvPr>
          <p:cNvSpPr txBox="1"/>
          <p:nvPr/>
        </p:nvSpPr>
        <p:spPr>
          <a:xfrm>
            <a:off x="7924800" y="2200894"/>
            <a:ext cx="1250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Shovel Ready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5F1552-DC69-A1B4-E86C-FF93973C8D17}"/>
              </a:ext>
            </a:extLst>
          </p:cNvPr>
          <p:cNvSpPr txBox="1"/>
          <p:nvPr/>
        </p:nvSpPr>
        <p:spPr>
          <a:xfrm>
            <a:off x="7848600" y="4142625"/>
            <a:ext cx="1358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Further Research</a:t>
            </a:r>
          </a:p>
        </p:txBody>
      </p:sp>
    </p:spTree>
    <p:extLst>
      <p:ext uri="{BB962C8B-B14F-4D97-AF65-F5344CB8AC3E}">
        <p14:creationId xmlns:p14="http://schemas.microsoft.com/office/powerpoint/2010/main" val="3488528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4" grpId="0"/>
      <p:bldP spid="15" grpId="0"/>
      <p:bldP spid="16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4D2FF6A-94A2-8C8E-8A9B-58BBC5D4BF9B}"/>
              </a:ext>
            </a:extLst>
          </p:cNvPr>
          <p:cNvSpPr/>
          <p:nvPr/>
        </p:nvSpPr>
        <p:spPr>
          <a:xfrm>
            <a:off x="2895600" y="1009650"/>
            <a:ext cx="914400" cy="38221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847AA0-3AE1-3CF6-098E-D092D986A9B2}"/>
              </a:ext>
            </a:extLst>
          </p:cNvPr>
          <p:cNvSpPr/>
          <p:nvPr/>
        </p:nvSpPr>
        <p:spPr>
          <a:xfrm>
            <a:off x="4680736" y="952231"/>
            <a:ext cx="914400" cy="39055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Table&#10;&#10;Description automatically generated">
            <a:extLst>
              <a:ext uri="{FF2B5EF4-FFF2-40B4-BE49-F238E27FC236}">
                <a16:creationId xmlns:a16="http://schemas.microsoft.com/office/drawing/2014/main" id="{4634E7C0-3F24-C760-0ECC-0D77CDDC67B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909964"/>
            <a:ext cx="9144000" cy="40239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81DCCB-7F2E-C534-430E-C45A8347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Couplings from Factories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04454-B42C-796B-67F5-935265192BF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B7BAB8F-5C48-DD4C-9E37-C63977EDE6D9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9A541-1C27-695F-3FD9-9C3E3D0C466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ADEB7-0889-3676-F464-CC4DCABBC3A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23EC512-DE41-8D4F-9FC7-449F6E7E2BE8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82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54282-5B02-BA55-706F-46ADA5F17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Top-Yukawa and Higgs Self-Coupling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7846E6-EC1B-AB9A-33AB-E70CA848EF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Advantages of Energy Reach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6E3C54-4BEA-0B89-A9BD-C2E4251CDB4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6283D44-6409-BA49-AA36-BED428BA86FD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E99B9A-4FE5-2EE5-482E-CB2BBE65573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0D5E4-96D6-2AA9-E56D-1585B55F8E3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23EC512-DE41-8D4F-9FC7-449F6E7E2BE8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3FFE1A94-082F-CAA7-B6C6-3C73AFDB6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28" y="1390649"/>
            <a:ext cx="4713493" cy="3479007"/>
          </a:xfrm>
          <a:prstGeom prst="rect">
            <a:avLst/>
          </a:prstGeom>
        </p:spPr>
      </p:pic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71077CEE-0503-A2A4-7EBA-6B019DE1E7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816702"/>
              </p:ext>
            </p:extLst>
          </p:nvPr>
        </p:nvGraphicFramePr>
        <p:xfrm>
          <a:off x="4648201" y="1597450"/>
          <a:ext cx="4343400" cy="3040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199">
                  <a:extLst>
                    <a:ext uri="{9D8B030D-6E8A-4147-A177-3AD203B41FA5}">
                      <a16:colId xmlns:a16="http://schemas.microsoft.com/office/drawing/2014/main" val="215158098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3559117162"/>
                    </a:ext>
                  </a:extLst>
                </a:gridCol>
              </a:tblGrid>
              <a:tr h="50673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E</a:t>
                      </a:r>
                      <a:r>
                        <a:rPr lang="en-US" sz="2000" baseline="-25000" dirty="0"/>
                        <a:t>CM</a:t>
                      </a:r>
                      <a:r>
                        <a:rPr lang="en-US" sz="2000" baseline="0" dirty="0"/>
                        <a:t> (</a:t>
                      </a:r>
                      <a:r>
                        <a:rPr lang="en-US" sz="2000" baseline="0" dirty="0" err="1"/>
                        <a:t>TeV</a:t>
                      </a:r>
                      <a:r>
                        <a:rPr lang="en-US" sz="2000" baseline="0" dirty="0"/>
                        <a:t>)</a:t>
                      </a:r>
                      <a:endParaRPr lang="en-US" sz="2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Precision of </a:t>
                      </a:r>
                      <a:r>
                        <a:rPr lang="en-US" sz="2000" dirty="0" err="1">
                          <a:latin typeface="Symbol" pitchFamily="2" charset="2"/>
                        </a:rPr>
                        <a:t>l</a:t>
                      </a:r>
                      <a:r>
                        <a:rPr lang="en-US" sz="2000" baseline="-25000" dirty="0" err="1"/>
                        <a:t>HHH</a:t>
                      </a:r>
                      <a:endParaRPr lang="en-US" sz="20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3553500"/>
                  </a:ext>
                </a:extLst>
              </a:tr>
              <a:tr h="50673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HL-LHC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50%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905399"/>
                  </a:ext>
                </a:extLst>
              </a:tr>
              <a:tr h="50673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ILC 0.5, C3 0.55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3273017"/>
                  </a:ext>
                </a:extLst>
              </a:tr>
              <a:tr h="50673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CLIC 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883646"/>
                  </a:ext>
                </a:extLst>
              </a:tr>
              <a:tr h="50673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CLIC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269487"/>
                  </a:ext>
                </a:extLst>
              </a:tr>
              <a:tr h="50673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Symbol" pitchFamily="2" charset="2"/>
                        </a:rPr>
                        <a:t>m</a:t>
                      </a:r>
                      <a:r>
                        <a:rPr lang="en-US" sz="2000" dirty="0"/>
                        <a:t>C10, FCC-</a:t>
                      </a:r>
                      <a:r>
                        <a:rPr lang="en-US" sz="2000" dirty="0" err="1"/>
                        <a:t>hh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25912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910259A1-C596-EE66-D626-B7C0A4138D56}"/>
              </a:ext>
            </a:extLst>
          </p:cNvPr>
          <p:cNvSpPr txBox="1"/>
          <p:nvPr/>
        </p:nvSpPr>
        <p:spPr>
          <a:xfrm>
            <a:off x="5257800" y="120015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Double Higgs production</a:t>
            </a:r>
          </a:p>
        </p:txBody>
      </p:sp>
    </p:spTree>
    <p:extLst>
      <p:ext uri="{BB962C8B-B14F-4D97-AF65-F5344CB8AC3E}">
        <p14:creationId xmlns:p14="http://schemas.microsoft.com/office/powerpoint/2010/main" val="41509017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3D468-9710-93B6-5304-2F77A2F36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Electroweak Observables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FAB41-5C2B-5860-A126-CB284BEE8E1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9C231EE-9013-094C-A0BA-1623F0AA28FA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1CD46-ACCC-C13D-774A-90F0296C881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B26DD-4B5E-0197-8A09-CF3B2E2700F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23EC512-DE41-8D4F-9FC7-449F6E7E2BE8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728243D1-F497-9D11-982E-36C4849A99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1047750"/>
            <a:ext cx="6959600" cy="3746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CF3A15-9C81-B623-8843-FC26CF96B820}"/>
              </a:ext>
            </a:extLst>
          </p:cNvPr>
          <p:cNvSpPr txBox="1"/>
          <p:nvPr/>
        </p:nvSpPr>
        <p:spPr>
          <a:xfrm>
            <a:off x="76200" y="1337429"/>
            <a:ext cx="1955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GigaZ</a:t>
            </a:r>
            <a:r>
              <a:rPr lang="en-US" dirty="0"/>
              <a:t> is a big improvement over current status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</a:t>
            </a:r>
            <a:r>
              <a:rPr lang="en-US" dirty="0" err="1"/>
              <a:t>TeraZ</a:t>
            </a:r>
            <a:r>
              <a:rPr lang="en-US" dirty="0"/>
              <a:t> suggests even bigger leap forward in precision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0378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0B954-392E-02FE-AEDC-39742C6AB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8475"/>
            <a:ext cx="7239000" cy="857250"/>
          </a:xfrm>
        </p:spPr>
        <p:txBody>
          <a:bodyPr/>
          <a:lstStyle/>
          <a:p>
            <a:r>
              <a:rPr lang="en-US" dirty="0"/>
              <a:t>Oh! Lord of Rings!! </a:t>
            </a:r>
            <a:br>
              <a:rPr lang="en-US" dirty="0"/>
            </a:br>
            <a:r>
              <a:rPr lang="en-US" dirty="0"/>
              <a:t>Can’t we get to 10 </a:t>
            </a:r>
            <a:r>
              <a:rPr lang="en-US" dirty="0" err="1"/>
              <a:t>TeV</a:t>
            </a:r>
            <a:r>
              <a:rPr lang="en-US" dirty="0"/>
              <a:t> in one swoop?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1074C8-689A-91AF-7DA0-5AC14915D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50449-9AC7-1A4D-A8D9-BFAD992900E5}" type="datetime5">
              <a:rPr lang="en-US" smtClean="0"/>
              <a:t>4-Mar-23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3A153B-BB08-E838-3865-B3B003801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ED2320-386E-3833-BE42-E280EFC91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0E5D-682D-9043-B9E9-7C255E8153BC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 descr="A ring on a map&#10;&#10;Description automatically generated with low confidence">
            <a:extLst>
              <a:ext uri="{FF2B5EF4-FFF2-40B4-BE49-F238E27FC236}">
                <a16:creationId xmlns:a16="http://schemas.microsoft.com/office/drawing/2014/main" id="{A1C8AA9D-C56A-9F9E-B23F-C27DC70292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230" y="923002"/>
            <a:ext cx="5939370" cy="3934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0363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C7D94A7-1F2B-90CC-7855-C99476E62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Innovative Muon Collider Concepts</a:t>
            </a:r>
            <a:br>
              <a:rPr lang="en-US" dirty="0"/>
            </a:br>
            <a:r>
              <a:rPr lang="en-US" sz="2800" dirty="0">
                <a:solidFill>
                  <a:schemeClr val="tx1"/>
                </a:solidFill>
              </a:rPr>
              <a:t>Energy Efficient Path to O(10)-</a:t>
            </a:r>
            <a:r>
              <a:rPr lang="en-US" sz="2800" dirty="0" err="1">
                <a:solidFill>
                  <a:schemeClr val="tx1"/>
                </a:solidFill>
              </a:rPr>
              <a:t>TeV</a:t>
            </a:r>
            <a:r>
              <a:rPr lang="en-US" sz="2800" dirty="0">
                <a:solidFill>
                  <a:schemeClr val="tx1"/>
                </a:solidFill>
              </a:rPr>
              <a:t> Colliders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B451C-DEEE-695A-DFE5-39FFF71EB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D03C4-2952-1644-B104-F11045AA3E58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5E307-C78C-307B-3118-9F6FC5AF5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8C0E4-5341-293D-66BB-1A0FB5BC2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EC512-DE41-8D4F-9FC7-449F6E7E2BE8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FA701E71-A61E-9AFD-1EA3-C79C8726D5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550" y="933450"/>
            <a:ext cx="7454900" cy="38481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73C5085-4148-CAFB-29B8-32A2F7A59678}"/>
              </a:ext>
            </a:extLst>
          </p:cNvPr>
          <p:cNvSpPr txBox="1"/>
          <p:nvPr/>
        </p:nvSpPr>
        <p:spPr>
          <a:xfrm>
            <a:off x="1243693" y="93345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Accelerator Ring</a:t>
            </a:r>
            <a:br>
              <a:rPr lang="en-US" dirty="0"/>
            </a:br>
            <a:r>
              <a:rPr lang="en-US" dirty="0"/>
              <a:t>	LHC Tunnel?</a:t>
            </a:r>
          </a:p>
          <a:p>
            <a:pPr algn="r"/>
            <a:r>
              <a:rPr lang="en-US" dirty="0"/>
              <a:t>Or FNAL Site Filler?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435609-B838-8A64-A4B8-B11C412A9BBD}"/>
              </a:ext>
            </a:extLst>
          </p:cNvPr>
          <p:cNvSpPr txBox="1"/>
          <p:nvPr/>
        </p:nvSpPr>
        <p:spPr>
          <a:xfrm>
            <a:off x="228600" y="1875830"/>
            <a:ext cx="350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Minimize civil engineering cost.</a:t>
            </a:r>
          </a:p>
        </p:txBody>
      </p:sp>
    </p:spTree>
    <p:extLst>
      <p:ext uri="{BB962C8B-B14F-4D97-AF65-F5344CB8AC3E}">
        <p14:creationId xmlns:p14="http://schemas.microsoft.com/office/powerpoint/2010/main" val="42640965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84FF4-DAF3-284C-A2CB-D683A487D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 Advantages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DEF6CB-2547-3145-A6B6-7C0870102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92AEC-3AA2-FE4C-AEC7-52215ECD649A}" type="datetime5">
              <a:rPr lang="en-US" smtClean="0"/>
              <a:t>4-Mar-23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525315-891C-C343-9536-C1394E4DE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0010AC-CBC9-5141-A7FE-5779682E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0E5D-682D-9043-B9E9-7C255E8153BC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D68E462A-EDD3-A345-95E7-B2A17226B4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67" y="971550"/>
            <a:ext cx="8528083" cy="2743200"/>
          </a:xfrm>
          <a:prstGeom prst="rect">
            <a:avLst/>
          </a:prstGeom>
        </p:spPr>
      </p:pic>
      <p:pic>
        <p:nvPicPr>
          <p:cNvPr id="9" name="Picture 8" descr="Map&#10;&#10;Description automatically generated">
            <a:extLst>
              <a:ext uri="{FF2B5EF4-FFF2-40B4-BE49-F238E27FC236}">
                <a16:creationId xmlns:a16="http://schemas.microsoft.com/office/drawing/2014/main" id="{2C25E30F-438E-0349-AB93-995A8254EB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3610011"/>
            <a:ext cx="1962307" cy="15163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0A79EB7-E81C-B54F-9A97-717BC3657372}"/>
              </a:ext>
            </a:extLst>
          </p:cNvPr>
          <p:cNvSpPr txBox="1"/>
          <p:nvPr/>
        </p:nvSpPr>
        <p:spPr>
          <a:xfrm>
            <a:off x="228600" y="409575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6-10 </a:t>
            </a:r>
            <a:r>
              <a:rPr lang="en-US" sz="1200" dirty="0" err="1"/>
              <a:t>TeV</a:t>
            </a:r>
            <a:r>
              <a:rPr lang="en-US" sz="1200" dirty="0"/>
              <a:t> machine can fit on Fermilab site</a:t>
            </a:r>
          </a:p>
        </p:txBody>
      </p:sp>
      <p:pic>
        <p:nvPicPr>
          <p:cNvPr id="12" name="Picture 11" descr="An aerial view of a city&#10;&#10;Description automatically generated">
            <a:extLst>
              <a:ext uri="{FF2B5EF4-FFF2-40B4-BE49-F238E27FC236}">
                <a16:creationId xmlns:a16="http://schemas.microsoft.com/office/drawing/2014/main" id="{C00E39DC-B97E-A646-9E20-A1AA14ADFB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9597" y="3601430"/>
            <a:ext cx="2726203" cy="153348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4BCB143-3D64-2B4A-B741-EDF186530EB3}"/>
              </a:ext>
            </a:extLst>
          </p:cNvPr>
          <p:cNvSpPr txBox="1"/>
          <p:nvPr/>
        </p:nvSpPr>
        <p:spPr>
          <a:xfrm>
            <a:off x="4039545" y="4171950"/>
            <a:ext cx="1514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15 </a:t>
            </a:r>
            <a:r>
              <a:rPr lang="en-US" sz="1200" dirty="0" err="1"/>
              <a:t>TeV</a:t>
            </a:r>
            <a:r>
              <a:rPr lang="en-US" sz="1200" dirty="0"/>
              <a:t> machine can fit in LHC/CERN tunnel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21FAA7-E45A-094D-B211-66DE51BFD45C}"/>
              </a:ext>
            </a:extLst>
          </p:cNvPr>
          <p:cNvSpPr txBox="1"/>
          <p:nvPr/>
        </p:nvSpPr>
        <p:spPr>
          <a:xfrm>
            <a:off x="7346950" y="5905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5"/>
              </a:rPr>
              <a:t>arxiv:1901.06150</a:t>
            </a:r>
            <a:endParaRPr lang="en-US" sz="12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FF08E2B-4258-0175-AFB7-BB403061128E}"/>
              </a:ext>
            </a:extLst>
          </p:cNvPr>
          <p:cNvSpPr/>
          <p:nvPr/>
        </p:nvSpPr>
        <p:spPr>
          <a:xfrm>
            <a:off x="2221411" y="3875811"/>
            <a:ext cx="1207589" cy="113433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9334401-B5EA-A456-BF94-004D8A253B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05"/>
            <a:ext cx="9144000" cy="5135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9575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EF3A7-B785-9A48-BB1B-D89167F8D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7150"/>
            <a:ext cx="8686800" cy="857250"/>
          </a:xfrm>
        </p:spPr>
        <p:txBody>
          <a:bodyPr/>
          <a:lstStyle/>
          <a:p>
            <a:r>
              <a:rPr lang="en-US" dirty="0"/>
              <a:t>Muon Collider Prospects: Heavy Scalar Singlet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EE7596-8F6D-AC45-8C51-302EA27FB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2719-302E-0245-BF8F-1CE85FA2549D}" type="datetime5">
              <a:rPr lang="en-US" smtClean="0"/>
              <a:t>4-Mar-23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E8F677-C9A0-3B4E-8EFC-BE486854F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53DF59-C0B9-F742-B204-809EBEF3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0E5D-682D-9043-B9E9-7C255E8153BC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0" name="Picture 9" descr="A picture containing diagram&#10;&#10;Description automatically generated">
            <a:extLst>
              <a:ext uri="{FF2B5EF4-FFF2-40B4-BE49-F238E27FC236}">
                <a16:creationId xmlns:a16="http://schemas.microsoft.com/office/drawing/2014/main" id="{0B0DFEFE-27EF-3145-8AF0-1FE6C626B2F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" y="683913"/>
            <a:ext cx="7772400" cy="425003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239559D-17A6-0241-87B5-16D07C44747D}"/>
              </a:ext>
            </a:extLst>
          </p:cNvPr>
          <p:cNvSpPr txBox="1"/>
          <p:nvPr/>
        </p:nvSpPr>
        <p:spPr>
          <a:xfrm>
            <a:off x="5486400" y="666750"/>
            <a:ext cx="358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3"/>
              </a:rPr>
              <a:t>Higgs Smashers Guide, arXiv: 2103.14043</a:t>
            </a: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33E8CD-9198-D035-89DC-B937BC9C3306}"/>
              </a:ext>
            </a:extLst>
          </p:cNvPr>
          <p:cNvSpPr txBox="1"/>
          <p:nvPr/>
        </p:nvSpPr>
        <p:spPr>
          <a:xfrm>
            <a:off x="6705600" y="1399222"/>
            <a:ext cx="220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People are correct when they claim one should not assume </a:t>
            </a:r>
            <a:br>
              <a:rPr lang="en-US" dirty="0"/>
            </a:br>
            <a:r>
              <a:rPr lang="en-US" dirty="0"/>
              <a:t>pp100 ~= muCol10</a:t>
            </a:r>
          </a:p>
        </p:txBody>
      </p:sp>
    </p:spTree>
    <p:extLst>
      <p:ext uri="{BB962C8B-B14F-4D97-AF65-F5344CB8AC3E}">
        <p14:creationId xmlns:p14="http://schemas.microsoft.com/office/powerpoint/2010/main" val="249308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0F037-5656-6EDF-B3A9-58CAF3FAB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Compositeness &amp; Minimal Z’ – </a:t>
            </a:r>
            <a:br>
              <a:rPr lang="en-US" dirty="0"/>
            </a:br>
            <a:r>
              <a:rPr lang="en-US" dirty="0"/>
              <a:t>Another place where Muon Collider Shines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92B221-A5B0-1F91-FB55-A2A8D6161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A03F3-602D-D94A-A01C-FA0DBE1C3CC1}" type="datetime5">
              <a:rPr lang="en-US" smtClean="0"/>
              <a:t>6-Mar-23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3F6C2-2062-2295-F52D-5DCB1923A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55A168-1746-A57C-46CA-7595E7A37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0E5D-682D-9043-B9E9-7C255E8153BC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F5DF0A4-75F6-6013-A008-42EBD8EAE9B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" y="917987"/>
            <a:ext cx="7772400" cy="396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2741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5ED64-C6C8-9DF8-7A36-E72D2AE5E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SUSY </a:t>
            </a:r>
            <a:r>
              <a:rPr lang="en-US" dirty="0" err="1"/>
              <a:t>sparticle</a:t>
            </a:r>
            <a:r>
              <a:rPr lang="en-US" dirty="0"/>
              <a:t> Searches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569FEC-BAB5-999C-6D7B-232E452AC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4118-75EA-AA45-9358-C8B921AF9C5C}" type="datetime5">
              <a:rPr lang="en-US" smtClean="0"/>
              <a:t>4-Mar-23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7B2F95-3D33-E763-D4E2-0A42A1A72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6CD084-0DB2-2004-02B2-EE942C63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0E5D-682D-9043-B9E9-7C255E8153BC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44217D34-C60A-9A73-517F-C4A669DBD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900" y="1047750"/>
            <a:ext cx="4140200" cy="36920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970852-8A49-6F63-9E18-BB2B4DF5B042}"/>
              </a:ext>
            </a:extLst>
          </p:cNvPr>
          <p:cNvSpPr txBox="1"/>
          <p:nvPr/>
        </p:nvSpPr>
        <p:spPr>
          <a:xfrm>
            <a:off x="4495800" y="3028950"/>
            <a:ext cx="1171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E</a:t>
            </a:r>
            <a:r>
              <a:rPr lang="en-US" sz="1400" baseline="-25000" dirty="0" err="1"/>
              <a:t>cm</a:t>
            </a:r>
            <a:r>
              <a:rPr lang="en-US" sz="1400" dirty="0"/>
              <a:t>= 10 </a:t>
            </a:r>
            <a:r>
              <a:rPr lang="en-US" sz="1400" dirty="0" err="1"/>
              <a:t>TeV</a:t>
            </a:r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87EEC6-C4C8-C310-6E4E-0F2E6A593F70}"/>
              </a:ext>
            </a:extLst>
          </p:cNvPr>
          <p:cNvSpPr txBox="1"/>
          <p:nvPr/>
        </p:nvSpPr>
        <p:spPr>
          <a:xfrm>
            <a:off x="4495800" y="2585990"/>
            <a:ext cx="1171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E</a:t>
            </a:r>
            <a:r>
              <a:rPr lang="en-US" sz="1400" baseline="-25000" dirty="0" err="1"/>
              <a:t>cm</a:t>
            </a:r>
            <a:r>
              <a:rPr lang="en-US" sz="1400" dirty="0"/>
              <a:t>= 14 </a:t>
            </a:r>
            <a:r>
              <a:rPr lang="en-US" sz="1400" dirty="0" err="1"/>
              <a:t>TeV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F995FB-BF76-B31C-66C1-AE67C9F929C6}"/>
              </a:ext>
            </a:extLst>
          </p:cNvPr>
          <p:cNvSpPr txBox="1"/>
          <p:nvPr/>
        </p:nvSpPr>
        <p:spPr>
          <a:xfrm>
            <a:off x="4495799" y="1122646"/>
            <a:ext cx="1171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E</a:t>
            </a:r>
            <a:r>
              <a:rPr lang="en-US" sz="1400" baseline="-25000" dirty="0" err="1"/>
              <a:t>cm</a:t>
            </a:r>
            <a:r>
              <a:rPr lang="en-US" sz="1400" dirty="0"/>
              <a:t>= 30 </a:t>
            </a:r>
            <a:r>
              <a:rPr lang="en-US" sz="1400" dirty="0" err="1"/>
              <a:t>TeV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951DB0-9809-0400-25E5-6F8ACC39C59D}"/>
              </a:ext>
            </a:extLst>
          </p:cNvPr>
          <p:cNvSpPr txBox="1"/>
          <p:nvPr/>
        </p:nvSpPr>
        <p:spPr>
          <a:xfrm rot="16200000">
            <a:off x="5685710" y="3820239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HLLHC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3DF611-E56E-8896-BB6E-97943B41DDEB}"/>
              </a:ext>
            </a:extLst>
          </p:cNvPr>
          <p:cNvSpPr txBox="1"/>
          <p:nvPr/>
        </p:nvSpPr>
        <p:spPr>
          <a:xfrm rot="16200000">
            <a:off x="5629920" y="2504429"/>
            <a:ext cx="721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FCC-</a:t>
            </a:r>
            <a:r>
              <a:rPr lang="en-US" sz="1000" dirty="0" err="1">
                <a:solidFill>
                  <a:schemeClr val="bg1"/>
                </a:solidFill>
              </a:rPr>
              <a:t>hh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F3432A-0C66-1E13-8F07-6A9B555E0B51}"/>
              </a:ext>
            </a:extLst>
          </p:cNvPr>
          <p:cNvSpPr txBox="1"/>
          <p:nvPr/>
        </p:nvSpPr>
        <p:spPr>
          <a:xfrm>
            <a:off x="6642100" y="3288854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Of course, FCC-</a:t>
            </a:r>
            <a:r>
              <a:rPr lang="en-US" sz="1200" dirty="0" err="1"/>
              <a:t>hh</a:t>
            </a:r>
            <a:r>
              <a:rPr lang="en-US" sz="1200" dirty="0"/>
              <a:t> wins in colored particle case over 10 </a:t>
            </a:r>
            <a:r>
              <a:rPr lang="en-US" sz="1200" dirty="0" err="1"/>
              <a:t>TeV</a:t>
            </a:r>
            <a:r>
              <a:rPr lang="en-US" sz="1200" dirty="0"/>
              <a:t> </a:t>
            </a:r>
            <a:r>
              <a:rPr lang="en-US" sz="1200" dirty="0" err="1">
                <a:latin typeface="Symbol" pitchFamily="2" charset="2"/>
              </a:rPr>
              <a:t>m</a:t>
            </a:r>
            <a:r>
              <a:rPr lang="en-US" sz="1200" dirty="0" err="1"/>
              <a:t>Col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47906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F6169-D408-6F98-7105-A0FBA81AE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Central to Many Fundamental Topics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A79ABB-16FA-C9FE-25FC-630B9F494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B06C-C814-EE4C-9A83-5753BC77866B}" type="datetime5">
              <a:rPr lang="en-US" smtClean="0"/>
              <a:t>4-Mar-23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14E94E-95F3-8E02-29A8-0F71E0BD9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B8298D-17E9-A0DB-9F22-21839DADC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0E5D-682D-9043-B9E9-7C255E8153B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1525CDB9-2B56-B5F0-5953-DEB6B30420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966162"/>
            <a:ext cx="4267200" cy="32111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504770-D9AB-1763-31F0-C494D21F075A}"/>
              </a:ext>
            </a:extLst>
          </p:cNvPr>
          <p:cNvSpPr txBox="1"/>
          <p:nvPr/>
        </p:nvSpPr>
        <p:spPr>
          <a:xfrm>
            <a:off x="76200" y="417195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Percent level Higgs couplings deviations from SM values </a:t>
            </a:r>
            <a:r>
              <a:rPr lang="en-US" dirty="0">
                <a:sym typeface="Wingdings" pitchFamily="2" charset="2"/>
              </a:rPr>
              <a:t> BSM physics at 10 </a:t>
            </a:r>
            <a:r>
              <a:rPr lang="en-US" dirty="0" err="1">
                <a:sym typeface="Wingdings" pitchFamily="2" charset="2"/>
              </a:rPr>
              <a:t>TeV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659247-94D4-09B3-8685-FD38FF5910BA}"/>
              </a:ext>
            </a:extLst>
          </p:cNvPr>
          <p:cNvSpPr txBox="1"/>
          <p:nvPr/>
        </p:nvSpPr>
        <p:spPr>
          <a:xfrm>
            <a:off x="0" y="454128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</a:t>
            </a:r>
            <a:r>
              <a:rPr lang="en-US" baseline="30000" dirty="0"/>
              <a:t>+</a:t>
            </a:r>
            <a:r>
              <a:rPr lang="en-US" dirty="0"/>
              <a:t> e</a:t>
            </a:r>
            <a:r>
              <a:rPr lang="en-US" baseline="30000" dirty="0"/>
              <a:t>–</a:t>
            </a:r>
            <a:r>
              <a:rPr lang="en-US" dirty="0"/>
              <a:t> Higgs Factory </a:t>
            </a:r>
            <a:r>
              <a:rPr lang="en-US" dirty="0">
                <a:sym typeface="Wingdings" pitchFamily="2" charset="2"/>
              </a:rPr>
              <a:t> Energy Frontier (10 </a:t>
            </a:r>
            <a:r>
              <a:rPr lang="en-US" dirty="0" err="1">
                <a:sym typeface="Wingdings" pitchFamily="2" charset="2"/>
              </a:rPr>
              <a:t>TeV</a:t>
            </a:r>
            <a:r>
              <a:rPr lang="en-US" dirty="0">
                <a:sym typeface="Wingdings" pitchFamily="2" charset="2"/>
              </a:rPr>
              <a:t>) Muon Collider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1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41F20-F972-F847-88B0-0DABDF08A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Reach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50CBD4-ED8D-364A-8403-B0624298C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F254C-5590-8442-802D-1D29B8A19B08}" type="datetime5">
              <a:rPr lang="en-US" smtClean="0"/>
              <a:t>4-Mar-23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568036-11C6-E94A-A21B-EE6109D9D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3A04E6-7A2C-3D45-915B-97BA7C3E7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0E5D-682D-9043-B9E9-7C255E8153BC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0D45F391-B5CC-7D47-9531-FF9A80DEC3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723251"/>
            <a:ext cx="7988300" cy="2667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888D9B-0CAD-7C41-AA4E-EA8F72D7141D}"/>
              </a:ext>
            </a:extLst>
          </p:cNvPr>
          <p:cNvSpPr txBox="1"/>
          <p:nvPr/>
        </p:nvSpPr>
        <p:spPr>
          <a:xfrm>
            <a:off x="7080250" y="4199751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Conservative == 10ab</a:t>
            </a:r>
            <a:r>
              <a:rPr lang="en-US" sz="1200" baseline="30000" dirty="0"/>
              <a:t>–1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77CCDD-23E9-1744-9B26-252C420A2F73}"/>
              </a:ext>
            </a:extLst>
          </p:cNvPr>
          <p:cNvSpPr txBox="1"/>
          <p:nvPr/>
        </p:nvSpPr>
        <p:spPr>
          <a:xfrm>
            <a:off x="526473" y="1145819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Discovery potential for 10-TeV scale WIMPs for a variety of color/</a:t>
            </a:r>
            <a:r>
              <a:rPr lang="en-US" sz="1600" dirty="0" err="1"/>
              <a:t>ew</a:t>
            </a:r>
            <a:r>
              <a:rPr lang="en-US" sz="1600" dirty="0"/>
              <a:t>/hypercharge </a:t>
            </a:r>
            <a:r>
              <a:rPr lang="en-US" sz="1600" dirty="0" err="1"/>
              <a:t>multiplets</a:t>
            </a:r>
            <a:r>
              <a:rPr lang="en-US" sz="1600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CEF871-0CAB-2E4D-9B0E-D93CE10453CB}"/>
              </a:ext>
            </a:extLst>
          </p:cNvPr>
          <p:cNvSpPr txBox="1"/>
          <p:nvPr/>
        </p:nvSpPr>
        <p:spPr>
          <a:xfrm>
            <a:off x="5486400" y="666750"/>
            <a:ext cx="358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3"/>
              </a:rPr>
              <a:t>Higgs Smashers Guide, arXiv: 2103.14043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715781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2F2D3-5922-736E-D854-D4163DFAD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Muon Collider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42B260-A4C2-5B8A-FEAE-962775B200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600" dirty="0"/>
              <a:t>Critical concepts now demonstrated</a:t>
            </a:r>
          </a:p>
          <a:p>
            <a:pPr lvl="1"/>
            <a:r>
              <a:rPr lang="en-US" sz="1600" dirty="0"/>
              <a:t>Target Solenoid</a:t>
            </a:r>
          </a:p>
          <a:p>
            <a:pPr lvl="2"/>
            <a:r>
              <a:rPr lang="en-US" sz="1600" dirty="0"/>
              <a:t>Similar LTS parameters to ITER Central Solenoid</a:t>
            </a:r>
          </a:p>
          <a:p>
            <a:pPr lvl="2"/>
            <a:r>
              <a:rPr lang="en-US" sz="1600" dirty="0"/>
              <a:t>Performance can be improved with a radiation resistant HTS or Cu insert</a:t>
            </a:r>
          </a:p>
          <a:p>
            <a:pPr lvl="1"/>
            <a:r>
              <a:rPr lang="en-US" sz="1600" dirty="0"/>
              <a:t>Muon 6D Cooling </a:t>
            </a:r>
          </a:p>
          <a:p>
            <a:pPr lvl="2"/>
            <a:r>
              <a:rPr lang="en-US" sz="1600" dirty="0"/>
              <a:t>MICE Demonstration of Emittance Cooling</a:t>
            </a:r>
          </a:p>
          <a:p>
            <a:pPr lvl="2"/>
            <a:r>
              <a:rPr lang="en-US" sz="1600" dirty="0"/>
              <a:t>High gradient demonstration of RF operating in Tesla-class magnetic fields</a:t>
            </a:r>
          </a:p>
          <a:p>
            <a:pPr lvl="2"/>
            <a:r>
              <a:rPr lang="en-US" sz="1600" dirty="0"/>
              <a:t>Cooling channel concepts and detailed simulation consistent with operational targets</a:t>
            </a:r>
          </a:p>
          <a:p>
            <a:pPr lvl="1"/>
            <a:r>
              <a:rPr lang="en-US" sz="1600" dirty="0"/>
              <a:t>Muon Final Cooling</a:t>
            </a:r>
          </a:p>
          <a:p>
            <a:pPr lvl="2"/>
            <a:r>
              <a:rPr lang="en-US" sz="1600" dirty="0"/>
              <a:t>Advances in HTS conductor/cable/magnet technology</a:t>
            </a:r>
          </a:p>
          <a:p>
            <a:pPr lvl="2"/>
            <a:r>
              <a:rPr lang="en-US" sz="1600" dirty="0"/>
              <a:t>High Field User Magnet program operationally demonstrating magnet parameters that are rapidly approaching the MC requirements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EFCE09-4FE5-A0B2-85AD-71D8ED1BDC8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1991C2-A7B6-E34F-A674-7065E3FF1552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E06930-125B-990D-A27E-033D5E634D0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2AB3D-62F8-F31C-10A3-002D7CEF94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23EC512-DE41-8D4F-9FC7-449F6E7E2BE8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08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2F2D3-5922-736E-D854-D4163DFAD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Muon Collider 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42B260-A4C2-5B8A-FEAE-962775B200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600" dirty="0"/>
              <a:t>Critical concepts now demonstrated</a:t>
            </a:r>
          </a:p>
          <a:p>
            <a:pPr lvl="1"/>
            <a:r>
              <a:rPr lang="en-US" sz="1600" dirty="0"/>
              <a:t>Muon Acceleration</a:t>
            </a:r>
          </a:p>
          <a:p>
            <a:pPr lvl="2"/>
            <a:r>
              <a:rPr lang="en-US" sz="1600" dirty="0"/>
              <a:t>Significant recent advancement in HTS-based fast-ramping magnets</a:t>
            </a:r>
          </a:p>
          <a:p>
            <a:pPr lvl="2"/>
            <a:r>
              <a:rPr lang="en-US" sz="1600" dirty="0"/>
              <a:t>Focused effort on studying the integrated magnet/power supply efficiency issues for </a:t>
            </a:r>
            <a:r>
              <a:rPr lang="en-US" sz="1600" dirty="0" err="1"/>
              <a:t>TeV</a:t>
            </a:r>
            <a:r>
              <a:rPr lang="en-US" sz="1600" dirty="0"/>
              <a:t>-scale acceleration</a:t>
            </a:r>
          </a:p>
          <a:p>
            <a:pPr lvl="1"/>
            <a:r>
              <a:rPr lang="en-US" sz="1600" dirty="0"/>
              <a:t>Collider and Detector</a:t>
            </a:r>
          </a:p>
          <a:p>
            <a:pPr lvl="2"/>
            <a:r>
              <a:rPr lang="en-US" sz="1600" dirty="0"/>
              <a:t>Detailed studies of backgrounds that may impact physics</a:t>
            </a:r>
          </a:p>
          <a:p>
            <a:pPr lvl="2"/>
            <a:r>
              <a:rPr lang="en-US" sz="1600" dirty="0"/>
              <a:t>Detector performance studies now demonstrate the ability to successfully measure key processes</a:t>
            </a:r>
          </a:p>
          <a:p>
            <a:pPr lvl="2"/>
            <a:r>
              <a:rPr lang="en-US" sz="1600" dirty="0"/>
              <a:t>Concepts in development to manage off-site neutrino radiation issues</a:t>
            </a:r>
          </a:p>
          <a:p>
            <a:pPr marL="460375" lvl="2" indent="0">
              <a:buNone/>
            </a:pPr>
            <a:endParaRPr lang="en-US" sz="1600" dirty="0"/>
          </a:p>
          <a:p>
            <a:pPr marL="466725" indent="0">
              <a:buNone/>
            </a:pPr>
            <a:r>
              <a:rPr lang="en-US" sz="1600" dirty="0"/>
              <a:t>See dedicated JINST Volume for key references:  </a:t>
            </a:r>
            <a:br>
              <a:rPr lang="en-US" sz="1600" dirty="0"/>
            </a:br>
            <a:r>
              <a:rPr lang="en-US" sz="1600" dirty="0">
                <a:hlinkClick r:id="rId2"/>
              </a:rPr>
              <a:t>Muon Accelerators for Particle Physics (MUON)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9B6D5-D516-FD62-BDEF-F72A194CC78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28D260B-F0AB-7D43-9736-A1F45F5D1F99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0F94D-4619-DBF0-80E6-EA618BB99F5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6C995-DE48-5233-5548-5DA0F5D949B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23EC512-DE41-8D4F-9FC7-449F6E7E2BE8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562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61C48-ADBF-3947-825E-ECE5926B8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 Accelerator Challenges</a:t>
            </a:r>
            <a:br>
              <a:rPr lang="en-US" dirty="0"/>
            </a:br>
            <a:r>
              <a:rPr lang="en-US" sz="1600" dirty="0">
                <a:solidFill>
                  <a:schemeClr val="tx1"/>
                </a:solidFill>
              </a:rPr>
              <a:t>Beam Production : Demonstration of Ionization Cooling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F69101-A029-AB47-AA0A-98ECB88EB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41660-35BE-5147-B358-781FF7DE7CDE}" type="datetime5">
              <a:rPr lang="en-US" smtClean="0"/>
              <a:t>4-Mar-23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1252B8-9653-2346-82F6-7C5A6B1D8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3FADEA-5DF6-DA43-889C-42341D642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0E5D-682D-9043-B9E9-7C255E8153BC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843C2109-D83A-344E-94A3-05A4A40B85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41" r="1"/>
          <a:stretch/>
        </p:blipFill>
        <p:spPr>
          <a:xfrm>
            <a:off x="3733800" y="1050528"/>
            <a:ext cx="5386269" cy="3683000"/>
          </a:xfrm>
          <a:prstGeom prst="rect">
            <a:avLst/>
          </a:prstGeom>
        </p:spPr>
      </p:pic>
      <p:pic>
        <p:nvPicPr>
          <p:cNvPr id="9" name="Picture 8" descr="Chart&#10;&#10;Description automatically generated with medium confidence">
            <a:extLst>
              <a:ext uri="{FF2B5EF4-FFF2-40B4-BE49-F238E27FC236}">
                <a16:creationId xmlns:a16="http://schemas.microsoft.com/office/drawing/2014/main" id="{471852A5-78FE-DA4B-A887-9064A15201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31" y="1301750"/>
            <a:ext cx="3782555" cy="1803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D5056DD-D226-5248-BAFC-A177D4F8703D}"/>
              </a:ext>
            </a:extLst>
          </p:cNvPr>
          <p:cNvSpPr txBox="1"/>
          <p:nvPr/>
        </p:nvSpPr>
        <p:spPr>
          <a:xfrm>
            <a:off x="1600200" y="93241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8DDDE7-CCFD-3B45-880C-53134B888093}"/>
              </a:ext>
            </a:extLst>
          </p:cNvPr>
          <p:cNvSpPr txBox="1"/>
          <p:nvPr/>
        </p:nvSpPr>
        <p:spPr>
          <a:xfrm>
            <a:off x="609600" y="371475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Increase in particle counts at smaller amplitude with low-Z absorber in place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3A9366A-07F7-854A-B259-3C3CE6F8558C}"/>
              </a:ext>
            </a:extLst>
          </p:cNvPr>
          <p:cNvCxnSpPr/>
          <p:nvPr/>
        </p:nvCxnSpPr>
        <p:spPr>
          <a:xfrm flipV="1">
            <a:off x="3505200" y="3066257"/>
            <a:ext cx="3886200" cy="9532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8C42CED-80E0-684E-9270-E0E5D7B25A7F}"/>
              </a:ext>
            </a:extLst>
          </p:cNvPr>
          <p:cNvCxnSpPr>
            <a:cxnSpLocks/>
          </p:cNvCxnSpPr>
          <p:nvPr/>
        </p:nvCxnSpPr>
        <p:spPr>
          <a:xfrm flipV="1">
            <a:off x="3505200" y="3852169"/>
            <a:ext cx="3886200" cy="1673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CB4E030-DFB5-B840-BD45-CB9F15AD49A4}"/>
              </a:ext>
            </a:extLst>
          </p:cNvPr>
          <p:cNvSpPr txBox="1"/>
          <p:nvPr/>
        </p:nvSpPr>
        <p:spPr>
          <a:xfrm>
            <a:off x="7543800" y="620625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4"/>
              </a:rPr>
              <a:t>Nature, Vol 578, P53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974425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B8027-CCA4-ECBE-49B5-57DEDF5F1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Background?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C24AD8-62A3-2F4C-A45F-A9AA2FCC6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2025-8BDF-AF42-A272-899A376DA3DB}" type="datetime5">
              <a:rPr lang="en-US" smtClean="0"/>
              <a:t>4-Mar-23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E42EBA-417C-30E9-5731-36C4938E5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EC4B49-B5E2-AF45-AB58-304D9F728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0E5D-682D-9043-B9E9-7C255E8153BC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83FCF965-BF1E-D92D-3F5B-F75F8CB2FD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700" y="1022350"/>
            <a:ext cx="5473700" cy="37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724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61C48-ADBF-3947-825E-ECE5926B8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 Accelerator Challenges</a:t>
            </a:r>
            <a:br>
              <a:rPr lang="en-US" dirty="0"/>
            </a:br>
            <a:r>
              <a:rPr lang="en-US" sz="1600" dirty="0">
                <a:solidFill>
                  <a:schemeClr val="tx1"/>
                </a:solidFill>
              </a:rPr>
              <a:t>Neutrino Radiation Mitigation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F69101-A029-AB47-AA0A-98ECB88EB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95FBD-D877-444C-B40F-D9E0FE3C81DF}" type="datetime5">
              <a:rPr lang="en-US" smtClean="0"/>
              <a:t>4-Mar-23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1252B8-9653-2346-82F6-7C5A6B1D8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3FADEA-5DF6-DA43-889C-42341D642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0E5D-682D-9043-B9E9-7C255E8153BC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7" name="Picture 6" descr="Diagram&#10;&#10;Description automatically generated with low confidence">
            <a:extLst>
              <a:ext uri="{FF2B5EF4-FFF2-40B4-BE49-F238E27FC236}">
                <a16:creationId xmlns:a16="http://schemas.microsoft.com/office/drawing/2014/main" id="{DE0A7F76-CFFD-F24D-91D1-55A1C2065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107858"/>
            <a:ext cx="7327900" cy="36095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A8F0D0-3888-624A-8002-D689D6165FA6}"/>
              </a:ext>
            </a:extLst>
          </p:cNvPr>
          <p:cNvSpPr txBox="1"/>
          <p:nvPr/>
        </p:nvSpPr>
        <p:spPr>
          <a:xfrm>
            <a:off x="7239000" y="1185029"/>
            <a:ext cx="1905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Higher the collider energy the deeper the ring needs to be.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Magnetic field to dither the orbit also helps.</a:t>
            </a:r>
            <a:br>
              <a:rPr lang="en-US" dirty="0"/>
            </a:br>
            <a:endParaRPr lang="en-US" dirty="0"/>
          </a:p>
          <a:p>
            <a:pPr algn="ctr"/>
            <a:r>
              <a:rPr lang="en-US" dirty="0"/>
              <a:t>LHC Tunnel is 100m deep.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2DC6DB-5C0D-6A4A-8695-21E1C954044E}"/>
              </a:ext>
            </a:extLst>
          </p:cNvPr>
          <p:cNvSpPr txBox="1"/>
          <p:nvPr/>
        </p:nvSpPr>
        <p:spPr>
          <a:xfrm>
            <a:off x="6858000" y="616255"/>
            <a:ext cx="2070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3"/>
              </a:rPr>
              <a:t>Mokhov &amp; Van Ginneken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510762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84FF4-DAF3-284C-A2CB-D683A487D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 Challenges – </a:t>
            </a:r>
            <a:br>
              <a:rPr lang="en-US" dirty="0"/>
            </a:br>
            <a:r>
              <a:rPr lang="en-US" dirty="0"/>
              <a:t>Beam Induced Background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DEF6CB-2547-3145-A6B6-7C0870102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DCD98-435C-8B41-8B50-97C64F5C18D7}" type="datetime5">
              <a:rPr lang="en-US" smtClean="0"/>
              <a:t>4-Mar-23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525315-891C-C343-9536-C1394E4DE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0010AC-CBC9-5141-A7FE-5779682E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0E5D-682D-9043-B9E9-7C255E8153BC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9" name="object 10">
            <a:extLst>
              <a:ext uri="{FF2B5EF4-FFF2-40B4-BE49-F238E27FC236}">
                <a16:creationId xmlns:a16="http://schemas.microsoft.com/office/drawing/2014/main" id="{0D84B09B-96B7-FD46-A3C5-3E7620773B53}"/>
              </a:ext>
            </a:extLst>
          </p:cNvPr>
          <p:cNvSpPr/>
          <p:nvPr/>
        </p:nvSpPr>
        <p:spPr>
          <a:xfrm>
            <a:off x="10697669" y="0"/>
            <a:ext cx="1494790" cy="6858000"/>
          </a:xfrm>
          <a:custGeom>
            <a:avLst/>
            <a:gdLst/>
            <a:ahLst/>
            <a:cxnLst/>
            <a:rect l="l" t="t" r="r" b="b"/>
            <a:pathLst>
              <a:path w="1494790" h="6858000">
                <a:moveTo>
                  <a:pt x="1494330" y="0"/>
                </a:moveTo>
                <a:lnTo>
                  <a:pt x="0" y="0"/>
                </a:lnTo>
                <a:lnTo>
                  <a:pt x="0" y="6858000"/>
                </a:lnTo>
                <a:lnTo>
                  <a:pt x="1494330" y="6858000"/>
                </a:lnTo>
                <a:lnTo>
                  <a:pt x="149433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object 15">
            <a:extLst>
              <a:ext uri="{FF2B5EF4-FFF2-40B4-BE49-F238E27FC236}">
                <a16:creationId xmlns:a16="http://schemas.microsoft.com/office/drawing/2014/main" id="{66A50EB3-C2B1-8749-A27D-A68258F6D8C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1313138"/>
            <a:ext cx="2377440" cy="1663973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76D4C115-0443-0242-A555-62DBD49B19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1047750"/>
            <a:ext cx="6826250" cy="256429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D064A10-218E-6740-AF66-A6C98784A7CC}"/>
              </a:ext>
            </a:extLst>
          </p:cNvPr>
          <p:cNvSpPr txBox="1"/>
          <p:nvPr/>
        </p:nvSpPr>
        <p:spPr>
          <a:xfrm>
            <a:off x="479241" y="3622683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Mitigation Strategies needed in spite of the optimized conical absorber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Highly segmented detectors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Timing cuts and energy cuts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Doublet tracker design a la CMS tracker</a:t>
            </a:r>
          </a:p>
        </p:txBody>
      </p:sp>
    </p:spTree>
    <p:extLst>
      <p:ext uri="{BB962C8B-B14F-4D97-AF65-F5344CB8AC3E}">
        <p14:creationId xmlns:p14="http://schemas.microsoft.com/office/powerpoint/2010/main" val="20063540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0C97D-4A91-20AC-C6A2-E8AEA6CED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we reconstruct stuff?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7D612C-AFCC-1FE3-5793-BF89022A0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BADF3-4A1C-864E-B3B9-9957EA1C5C09}" type="datetime5">
              <a:rPr lang="en-US" smtClean="0"/>
              <a:t>4-Mar-23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6F4326-C7F2-916B-A6E6-E0C6E2F2C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BE93D8-E09B-61AB-CAA2-5B38C37FE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0E5D-682D-9043-B9E9-7C255E8153BC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7" name="Picture 6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E72916B8-896D-B4C3-1DD2-20194A6CCF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882254"/>
            <a:ext cx="3073379" cy="4019550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FAF25E7A-33D8-6372-85A1-EFC038377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8132" y="846297"/>
            <a:ext cx="3451818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3014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BD80D-0E8C-9654-174F-A7E3FAC53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 Challenges 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7E7F34-B038-03B0-230D-5B4483E31B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10+ </a:t>
            </a:r>
            <a:r>
              <a:rPr lang="en-US" dirty="0" err="1"/>
              <a:t>TeV</a:t>
            </a:r>
            <a:r>
              <a:rPr lang="en-US" dirty="0"/>
              <a:t> is NEW Territory </a:t>
            </a:r>
            <a:r>
              <a:rPr lang="en-US" dirty="0">
                <a:latin typeface="Wingdings 3" pitchFamily="2" charset="2"/>
              </a:rPr>
              <a:t>a</a:t>
            </a:r>
            <a:r>
              <a:rPr lang="en-US" dirty="0"/>
              <a:t> Key Areas of Investigation:</a:t>
            </a:r>
          </a:p>
          <a:p>
            <a:r>
              <a:rPr lang="en-US" dirty="0"/>
              <a:t>Evaluation of physics potential (including detector technology)</a:t>
            </a:r>
          </a:p>
          <a:p>
            <a:pPr lvl="1"/>
            <a:r>
              <a:rPr lang="en-US" dirty="0"/>
              <a:t>Impacts of beam induced background</a:t>
            </a:r>
          </a:p>
          <a:p>
            <a:r>
              <a:rPr lang="en-US" dirty="0"/>
              <a:t>Neutrino Flux Mitigation</a:t>
            </a:r>
          </a:p>
          <a:p>
            <a:pPr lvl="1"/>
            <a:r>
              <a:rPr lang="en-US" dirty="0"/>
              <a:t>Straight accelerator sections produce intense </a:t>
            </a:r>
            <a:r>
              <a:rPr lang="en-US" dirty="0">
                <a:latin typeface="Symbol" pitchFamily="2" charset="2"/>
              </a:rPr>
              <a:t>n</a:t>
            </a:r>
            <a:r>
              <a:rPr lang="en-US" dirty="0"/>
              <a:t> beam - safety</a:t>
            </a:r>
          </a:p>
          <a:p>
            <a:r>
              <a:rPr lang="en-US" dirty="0"/>
              <a:t>High Energy Systems</a:t>
            </a:r>
          </a:p>
          <a:p>
            <a:pPr lvl="1"/>
            <a:r>
              <a:rPr lang="en-US" dirty="0"/>
              <a:t>Acceleration sections can impact the energy reach due to cost, power, technical risk, and impact on beam quality</a:t>
            </a:r>
          </a:p>
          <a:p>
            <a:pPr lvl="1"/>
            <a:r>
              <a:rPr lang="en-US" dirty="0"/>
              <a:t>10+ </a:t>
            </a:r>
            <a:r>
              <a:rPr lang="en-US" dirty="0" err="1"/>
              <a:t>TeV</a:t>
            </a:r>
            <a:r>
              <a:rPr lang="en-US" dirty="0"/>
              <a:t> Collider designs must be developed and fully evaluated</a:t>
            </a:r>
          </a:p>
          <a:p>
            <a:r>
              <a:rPr lang="en-US" dirty="0"/>
              <a:t>Cooling string demonstration to verify high brightness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 beam delivery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7B48E-B3EC-1592-3F3E-F3E533136C2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7EDF37E-643E-6644-A92B-82AF1D725749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C05770-3229-322D-2D92-C1F2D494112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95B7C-0632-3699-B560-CE5D072B17D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23EC512-DE41-8D4F-9FC7-449F6E7E2BE8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2406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33059-8172-96DC-B548-7CABBF348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 Forward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782520-9F0E-8EBD-BDED-5C4DB7E3F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7B424-4620-8A49-A7EC-384FC56314F5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470D9A-E1B4-5324-71D3-CC815F7E1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BD7F1-3C70-AD0C-C454-D29CD8DEF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EC512-DE41-8D4F-9FC7-449F6E7E2BE8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B3EEAC14-CEA9-1EE5-C904-3E93A1BBF11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742950"/>
            <a:ext cx="7650809" cy="411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995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Particles &amp; Interactions of </a:t>
            </a:r>
            <a:br>
              <a:rPr lang="en-US" dirty="0"/>
            </a:br>
            <a:r>
              <a:rPr lang="en-US" dirty="0"/>
              <a:t>The Standard Model</a:t>
            </a:r>
            <a:endParaRPr lang="el-G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6315F-4FD7-9343-A1CA-E923B7BB76C3}" type="datetime5">
              <a:rPr lang="en-US" smtClean="0"/>
              <a:t>4-Mar-23</a:t>
            </a:fld>
            <a:endParaRPr lang="el-G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Sridhara Dasu (Wisconsin)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C170-6814-4D44-A59E-D8E1EEE58C5A}" type="slidenum">
              <a:rPr lang="el-GR" smtClean="0"/>
              <a:pPr/>
              <a:t>4</a:t>
            </a:fld>
            <a:endParaRPr lang="el-GR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184321F-A870-E6F4-E2C5-360F2EE5AC63}"/>
              </a:ext>
            </a:extLst>
          </p:cNvPr>
          <p:cNvGrpSpPr/>
          <p:nvPr/>
        </p:nvGrpSpPr>
        <p:grpSpPr>
          <a:xfrm>
            <a:off x="1359500" y="857250"/>
            <a:ext cx="6412900" cy="4023584"/>
            <a:chOff x="1359500" y="857250"/>
            <a:chExt cx="6412900" cy="4023584"/>
          </a:xfrm>
        </p:grpSpPr>
        <p:sp>
          <p:nvSpPr>
            <p:cNvPr id="12" name="Rectangle 11"/>
            <p:cNvSpPr/>
            <p:nvPr/>
          </p:nvSpPr>
          <p:spPr>
            <a:xfrm>
              <a:off x="1428750" y="952500"/>
              <a:ext cx="6343650" cy="9906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28750" y="3333750"/>
              <a:ext cx="6343650" cy="1535906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28750" y="1943100"/>
              <a:ext cx="6343650" cy="1390650"/>
            </a:xfrm>
            <a:prstGeom prst="rect">
              <a:avLst/>
            </a:prstGeom>
            <a:solidFill>
              <a:srgbClr val="E6F9F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171700" y="990600"/>
              <a:ext cx="4800600" cy="34372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 rot="5400000" flipH="1" flipV="1">
              <a:off x="1022353" y="2241805"/>
              <a:ext cx="15052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FF"/>
                  </a:solidFill>
                </a:rPr>
                <a:t>Interactions by exchange of vector bosons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428750" y="4419169"/>
              <a:ext cx="6343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The edifice on which SM is built: The complex scalar doublet, with non-zero VEV, results in masses for W</a:t>
              </a:r>
              <a:r>
                <a:rPr lang="en-US" sz="1200" baseline="30000" dirty="0"/>
                <a:t>+</a:t>
              </a:r>
              <a:r>
                <a:rPr lang="en-US" sz="1200" dirty="0"/>
                <a:t>/W</a:t>
              </a:r>
              <a:r>
                <a:rPr lang="en-US" sz="1200" baseline="30000" dirty="0"/>
                <a:t>–</a:t>
              </a:r>
              <a:r>
                <a:rPr lang="en-US" sz="1200" dirty="0"/>
                <a:t> and the Z &amp; massive Higgs. Fermions also get mass interacting with H.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 rot="5400000" flipH="1" flipV="1">
              <a:off x="1232073" y="1003727"/>
              <a:ext cx="11239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</a:rPr>
                <a:t>Matter Particles (fermions)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83987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F7787-E0F0-FF19-0876-C30E9A4ED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– Asia &amp; Europe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B73D51-4FE4-03D3-2A82-7D704DB4A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51855-657A-7E41-A452-483663AACC3C}" type="datetime5">
              <a:rPr lang="en-US" smtClean="0"/>
              <a:t>4-Mar-23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A77C68-5687-C31E-AAE9-613C69FF9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3E6FB-9932-FBD7-71E8-5B75AA5DC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0E5D-682D-9043-B9E9-7C255E8153BC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7" name="Picture 6" descr="Timeline&#10;&#10;Description automatically generated">
            <a:extLst>
              <a:ext uri="{FF2B5EF4-FFF2-40B4-BE49-F238E27FC236}">
                <a16:creationId xmlns:a16="http://schemas.microsoft.com/office/drawing/2014/main" id="{2E37A7A8-3F97-B394-49AE-8999F0AE7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475" y="914400"/>
            <a:ext cx="7772400" cy="384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4167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F7787-E0F0-FF19-0876-C30E9A4ED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– US Snowmass EF Addition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B73D51-4FE4-03D3-2A82-7D704DB4A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B4294-C279-8549-8271-D1617ED8981A}" type="datetime5">
              <a:rPr lang="en-US" smtClean="0"/>
              <a:t>4-Mar-23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A77C68-5687-C31E-AAE9-613C69FF9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3E6FB-9932-FBD7-71E8-5B75AA5DC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0E5D-682D-9043-B9E9-7C255E8153BC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7" name="Picture 6" descr="Timeline&#10;&#10;Description automatically generated">
            <a:extLst>
              <a:ext uri="{FF2B5EF4-FFF2-40B4-BE49-F238E27FC236}">
                <a16:creationId xmlns:a16="http://schemas.microsoft.com/office/drawing/2014/main" id="{60823133-CE60-A5BD-74B1-4899298F3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428750"/>
            <a:ext cx="7772400" cy="260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0221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1028D4-F728-B6DE-C596-3C3E5A0EC143}"/>
              </a:ext>
            </a:extLst>
          </p:cNvPr>
          <p:cNvSpPr txBox="1"/>
          <p:nvPr/>
        </p:nvSpPr>
        <p:spPr>
          <a:xfrm>
            <a:off x="2743200" y="203835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Spare Slides</a:t>
            </a:r>
          </a:p>
        </p:txBody>
      </p:sp>
    </p:spTree>
    <p:extLst>
      <p:ext uri="{BB962C8B-B14F-4D97-AF65-F5344CB8AC3E}">
        <p14:creationId xmlns:p14="http://schemas.microsoft.com/office/powerpoint/2010/main" val="17698037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imeline&#10;&#10;Description automatically generated">
            <a:extLst>
              <a:ext uri="{FF2B5EF4-FFF2-40B4-BE49-F238E27FC236}">
                <a16:creationId xmlns:a16="http://schemas.microsoft.com/office/drawing/2014/main" id="{85F847BA-B3CC-9070-6CFD-15396CAD1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131" y="0"/>
            <a:ext cx="712773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081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Higgs Field is Special</a:t>
            </a:r>
            <a:br>
              <a:rPr lang="en-US" dirty="0"/>
            </a:br>
            <a:r>
              <a:rPr lang="en-US" sz="2000" dirty="0">
                <a:ea typeface="+mj-ea"/>
              </a:rPr>
              <a:t>Electro-Weak Symmetry Breaking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753C6F4-A22E-9449-A21E-4794486B58FB}" type="datetime5">
              <a:rPr lang="en-US" smtClean="0"/>
              <a:t>4-Mar-23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87E27F9-5CC0-CC45-BC5B-797BA14D6A81}" type="slidenum">
              <a:rPr lang="en-US"/>
              <a:pPr/>
              <a:t>5</a:t>
            </a:fld>
            <a:endParaRPr lang="en-US"/>
          </a:p>
        </p:txBody>
      </p:sp>
      <p:pic>
        <p:nvPicPr>
          <p:cNvPr id="7" name="Picture 6" descr="higgsPotenti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228" y="1276352"/>
            <a:ext cx="4162172" cy="3428998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28600" y="914400"/>
            <a:ext cx="8686800" cy="3714750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50 years ago, gauge theory unified electro-weak interactions, but could not </a:t>
            </a:r>
            <a:br>
              <a:rPr lang="en-US" sz="1800" dirty="0">
                <a:solidFill>
                  <a:srgbClr val="FF0000"/>
                </a:solidFill>
              </a:rPr>
            </a:br>
            <a:r>
              <a:rPr lang="en-US" sz="1800" dirty="0">
                <a:solidFill>
                  <a:srgbClr val="FF0000"/>
                </a:solidFill>
              </a:rPr>
              <a:t>accommodate non-</a:t>
            </a:r>
            <a:r>
              <a:rPr lang="en-US" sz="1800" dirty="0" err="1">
                <a:solidFill>
                  <a:srgbClr val="FF0000"/>
                </a:solidFill>
              </a:rPr>
              <a:t>zer</a:t>
            </a:r>
            <a:br>
              <a:rPr lang="en-US" sz="1800" dirty="0">
                <a:solidFill>
                  <a:srgbClr val="FF0000"/>
                </a:solidFill>
              </a:rPr>
            </a:br>
            <a:r>
              <a:rPr lang="en-US" sz="1800" dirty="0">
                <a:solidFill>
                  <a:srgbClr val="FF0000"/>
                </a:solidFill>
              </a:rPr>
              <a:t>masses for W</a:t>
            </a:r>
            <a:r>
              <a:rPr lang="en-US" sz="1800" baseline="30000" dirty="0">
                <a:solidFill>
                  <a:srgbClr val="FF0000"/>
                </a:solidFill>
              </a:rPr>
              <a:t>±</a:t>
            </a:r>
            <a:r>
              <a:rPr lang="en-US" sz="1800" dirty="0">
                <a:solidFill>
                  <a:srgbClr val="FF0000"/>
                </a:solidFill>
              </a:rPr>
              <a:t> &amp; Z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3581221"/>
            <a:ext cx="22881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42F7"/>
                </a:solidFill>
              </a:rPr>
              <a:t>Coupling to Higgs field provides masses to matter particles!!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541DAE-05BD-0554-29AC-62BC78A7E5D1}"/>
              </a:ext>
            </a:extLst>
          </p:cNvPr>
          <p:cNvSpPr txBox="1"/>
          <p:nvPr/>
        </p:nvSpPr>
        <p:spPr>
          <a:xfrm>
            <a:off x="228600" y="1809750"/>
            <a:ext cx="26468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0000FF"/>
                </a:solidFill>
              </a:rPr>
              <a:t>Introduction of a doublet </a:t>
            </a:r>
            <a:br>
              <a:rPr lang="en-US" sz="1800" dirty="0">
                <a:solidFill>
                  <a:srgbClr val="0000FF"/>
                </a:solidFill>
              </a:rPr>
            </a:br>
            <a:r>
              <a:rPr lang="en-US" sz="1800" dirty="0">
                <a:solidFill>
                  <a:srgbClr val="0000FF"/>
                </a:solidFill>
              </a:rPr>
              <a:t>of complex scalar fields </a:t>
            </a:r>
            <a:br>
              <a:rPr lang="en-US" sz="1800" dirty="0">
                <a:solidFill>
                  <a:srgbClr val="0000FF"/>
                </a:solidFill>
              </a:rPr>
            </a:br>
            <a:r>
              <a:rPr lang="en-US" sz="1800" dirty="0">
                <a:solidFill>
                  <a:srgbClr val="0000FF"/>
                </a:solidFill>
              </a:rPr>
              <a:t>with </a:t>
            </a:r>
            <a:r>
              <a:rPr lang="en-US" sz="1800" b="1" dirty="0">
                <a:solidFill>
                  <a:srgbClr val="0000FF"/>
                </a:solidFill>
              </a:rPr>
              <a:t>peculiar</a:t>
            </a:r>
            <a:r>
              <a:rPr lang="en-US" sz="1800" dirty="0">
                <a:solidFill>
                  <a:srgbClr val="0000FF"/>
                </a:solidFill>
              </a:rPr>
              <a:t> potential </a:t>
            </a:r>
            <a:br>
              <a:rPr lang="en-US" sz="1800" dirty="0">
                <a:solidFill>
                  <a:srgbClr val="0000FF"/>
                </a:solidFill>
              </a:rPr>
            </a:br>
            <a:r>
              <a:rPr lang="en-US" sz="1800" dirty="0">
                <a:solidFill>
                  <a:srgbClr val="0000FF"/>
                </a:solidFill>
              </a:rPr>
              <a:t>provided masses for W</a:t>
            </a:r>
            <a:r>
              <a:rPr lang="en-US" sz="1800" baseline="30000" dirty="0">
                <a:solidFill>
                  <a:srgbClr val="0000FF"/>
                </a:solidFill>
              </a:rPr>
              <a:t>±</a:t>
            </a:r>
            <a:r>
              <a:rPr lang="en-US" sz="1800" dirty="0">
                <a:solidFill>
                  <a:srgbClr val="0000FF"/>
                </a:solidFill>
              </a:rPr>
              <a:t> &amp; Z and left </a:t>
            </a:r>
            <a:r>
              <a:rPr lang="en-US" sz="1800" dirty="0">
                <a:solidFill>
                  <a:srgbClr val="0000FF"/>
                </a:solidFill>
                <a:latin typeface="Symbol" charset="2"/>
                <a:cs typeface="Symbol" charset="2"/>
              </a:rPr>
              <a:t>g</a:t>
            </a:r>
            <a:r>
              <a:rPr lang="en-US" sz="1800" dirty="0">
                <a:solidFill>
                  <a:srgbClr val="0000FF"/>
                </a:solidFill>
              </a:rPr>
              <a:t> massless! </a:t>
            </a:r>
          </a:p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D112B2-D741-DC9E-36D0-F3DF9D84CCAA}"/>
              </a:ext>
            </a:extLst>
          </p:cNvPr>
          <p:cNvSpPr txBox="1"/>
          <p:nvPr/>
        </p:nvSpPr>
        <p:spPr>
          <a:xfrm>
            <a:off x="6629400" y="3543121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Asserting the form of the potential requires measuring di-</a:t>
            </a:r>
            <a:r>
              <a:rPr lang="en-US" dirty="0" err="1"/>
              <a:t>higgs</a:t>
            </a:r>
            <a:r>
              <a:rPr lang="en-US" dirty="0"/>
              <a:t> production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BEE876-E3CA-3577-9517-631C3D4B9A25}"/>
              </a:ext>
            </a:extLst>
          </p:cNvPr>
          <p:cNvSpPr txBox="1"/>
          <p:nvPr/>
        </p:nvSpPr>
        <p:spPr>
          <a:xfrm>
            <a:off x="6420902" y="2133421"/>
            <a:ext cx="2646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4E8F00"/>
                </a:solidFill>
              </a:rPr>
              <a:t>The remnant fourth field degree of freedom is the Higgs Boson discovered in 2012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930B81-B335-5C15-C21C-0E53EC27EAB4}"/>
                  </a:ext>
                </a:extLst>
              </p:cNvPr>
              <p:cNvSpPr txBox="1"/>
              <p:nvPr/>
            </p:nvSpPr>
            <p:spPr>
              <a:xfrm>
                <a:off x="6794863" y="1332808"/>
                <a:ext cx="1828800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930B81-B335-5C15-C21C-0E53EC27EA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4863" y="1332808"/>
                <a:ext cx="1828800" cy="612732"/>
              </a:xfrm>
              <a:prstGeom prst="rect">
                <a:avLst/>
              </a:prstGeom>
              <a:blipFill>
                <a:blip r:embed="rId3"/>
                <a:stretch>
                  <a:fillRect b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520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056F4-5B01-C5B8-E584-4F092CBBB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7150"/>
            <a:ext cx="8686800" cy="857250"/>
          </a:xfrm>
        </p:spPr>
        <p:txBody>
          <a:bodyPr/>
          <a:lstStyle/>
          <a:p>
            <a:r>
              <a:rPr lang="en-US" dirty="0"/>
              <a:t>Higgs Boson Couplings, Production and Decays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A719AC-525B-BFDA-9CB7-2C503258F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E70EB-2DBE-334F-A7AA-4760008D5A88}" type="datetime5">
              <a:rPr lang="en-US" smtClean="0"/>
              <a:t>4-Mar-23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25E407-6617-3C4F-4FFE-64D3D4CD3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94E89E-9F0D-D987-2F58-36B266BA7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51BD2-58D5-7E45-9FCF-47C84745B91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Picture 8" descr="Chart, diagram&#10;&#10;Description automatically generated">
            <a:extLst>
              <a:ext uri="{FF2B5EF4-FFF2-40B4-BE49-F238E27FC236}">
                <a16:creationId xmlns:a16="http://schemas.microsoft.com/office/drawing/2014/main" id="{0B57B94E-C3F0-58B5-9380-089534B29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9" y="961283"/>
            <a:ext cx="8853533" cy="37440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152928B-DAF1-87E0-C721-3D2D0B0509DD}"/>
              </a:ext>
            </a:extLst>
          </p:cNvPr>
          <p:cNvSpPr txBox="1"/>
          <p:nvPr/>
        </p:nvSpPr>
        <p:spPr>
          <a:xfrm>
            <a:off x="3429000" y="923151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(At the LHC)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6C8435D-0A93-72BE-2405-6B8A9FB11FBF}"/>
              </a:ext>
            </a:extLst>
          </p:cNvPr>
          <p:cNvGrpSpPr/>
          <p:nvPr/>
        </p:nvGrpSpPr>
        <p:grpSpPr>
          <a:xfrm>
            <a:off x="2057400" y="1352550"/>
            <a:ext cx="3200400" cy="1066800"/>
            <a:chOff x="2057400" y="1352550"/>
            <a:chExt cx="3200400" cy="106680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3C9138C-E3A4-B413-4B89-99D4F5B30A03}"/>
                </a:ext>
              </a:extLst>
            </p:cNvPr>
            <p:cNvGrpSpPr/>
            <p:nvPr/>
          </p:nvGrpSpPr>
          <p:grpSpPr>
            <a:xfrm>
              <a:off x="2140765" y="2157740"/>
              <a:ext cx="3117035" cy="261610"/>
              <a:chOff x="2140765" y="2157740"/>
              <a:chExt cx="3117035" cy="261610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2A7BE84-CC8D-6019-B4B2-D5280123A233}"/>
                  </a:ext>
                </a:extLst>
              </p:cNvPr>
              <p:cNvSpPr txBox="1"/>
              <p:nvPr/>
            </p:nvSpPr>
            <p:spPr>
              <a:xfrm>
                <a:off x="3817165" y="2157740"/>
                <a:ext cx="144063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FF42F7"/>
                    </a:solidFill>
                  </a:rPr>
                  <a:t>(At </a:t>
                </a:r>
                <a:r>
                  <a:rPr lang="en-US" sz="1100" dirty="0" err="1">
                    <a:solidFill>
                      <a:srgbClr val="FF42F7"/>
                    </a:solidFill>
                  </a:rPr>
                  <a:t>e+e</a:t>
                </a:r>
                <a:r>
                  <a:rPr lang="en-US" sz="1100" dirty="0">
                    <a:solidFill>
                      <a:srgbClr val="FF42F7"/>
                    </a:solidFill>
                  </a:rPr>
                  <a:t>- factories)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3883BE3-F099-5DD7-2378-86402279E411}"/>
                  </a:ext>
                </a:extLst>
              </p:cNvPr>
              <p:cNvSpPr txBox="1"/>
              <p:nvPr/>
            </p:nvSpPr>
            <p:spPr>
              <a:xfrm>
                <a:off x="2140765" y="2157740"/>
                <a:ext cx="144063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00B0F0"/>
                    </a:solidFill>
                  </a:rPr>
                  <a:t>(At Muon Colliders)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6BAE847-6FA4-2148-DABE-97E3B5C287BF}"/>
                </a:ext>
              </a:extLst>
            </p:cNvPr>
            <p:cNvSpPr txBox="1"/>
            <p:nvPr/>
          </p:nvSpPr>
          <p:spPr>
            <a:xfrm>
              <a:off x="3657600" y="1374846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42F7"/>
                  </a:solidFill>
                </a:rPr>
                <a:t>e</a:t>
              </a:r>
              <a:r>
                <a:rPr lang="en-US" baseline="30000" dirty="0">
                  <a:solidFill>
                    <a:srgbClr val="FF42F7"/>
                  </a:solidFill>
                </a:rPr>
                <a:t>+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6E6C1AF-34BD-074D-E2AC-8B75B95BC0D9}"/>
                </a:ext>
              </a:extLst>
            </p:cNvPr>
            <p:cNvSpPr txBox="1"/>
            <p:nvPr/>
          </p:nvSpPr>
          <p:spPr>
            <a:xfrm>
              <a:off x="3657600" y="1766293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42F7"/>
                  </a:solidFill>
                </a:rPr>
                <a:t>e</a:t>
              </a:r>
              <a:r>
                <a:rPr lang="en-US" baseline="30000" dirty="0">
                  <a:solidFill>
                    <a:srgbClr val="FF42F7"/>
                  </a:solidFill>
                </a:rPr>
                <a:t>-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0E4A0A9-64DF-B82D-AFC9-72A7414A7D57}"/>
                </a:ext>
              </a:extLst>
            </p:cNvPr>
            <p:cNvSpPr txBox="1"/>
            <p:nvPr/>
          </p:nvSpPr>
          <p:spPr>
            <a:xfrm>
              <a:off x="2057400" y="135255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  <a:latin typeface="Symbol" pitchFamily="2" charset="2"/>
                </a:rPr>
                <a:t>m</a:t>
              </a:r>
              <a:r>
                <a:rPr lang="en-US" baseline="30000" dirty="0">
                  <a:solidFill>
                    <a:srgbClr val="00B0F0"/>
                  </a:solidFill>
                </a:rPr>
                <a:t>+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18A6351-F856-D08F-F08A-1726639CEB91}"/>
                </a:ext>
              </a:extLst>
            </p:cNvPr>
            <p:cNvSpPr txBox="1"/>
            <p:nvPr/>
          </p:nvSpPr>
          <p:spPr>
            <a:xfrm>
              <a:off x="2057400" y="1743997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  <a:latin typeface="Symbol" pitchFamily="2" charset="2"/>
                </a:rPr>
                <a:t>m</a:t>
              </a:r>
              <a:r>
                <a:rPr lang="en-US" baseline="30000" dirty="0">
                  <a:solidFill>
                    <a:srgbClr val="00B0F0"/>
                  </a:solidFill>
                </a:rPr>
                <a:t>-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BBC1E2D-5F7D-ED14-2937-11702D0A4891}"/>
                </a:ext>
              </a:extLst>
            </p:cNvPr>
            <p:cNvSpPr txBox="1"/>
            <p:nvPr/>
          </p:nvSpPr>
          <p:spPr>
            <a:xfrm>
              <a:off x="3276600" y="135255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  <a:latin typeface="Symbol" pitchFamily="2" charset="2"/>
                </a:rPr>
                <a:t>n</a:t>
              </a:r>
              <a:r>
                <a:rPr lang="en-US" baseline="-25000" dirty="0">
                  <a:solidFill>
                    <a:srgbClr val="00B0F0"/>
                  </a:solidFill>
                  <a:latin typeface="Symbol" pitchFamily="2" charset="2"/>
                </a:rPr>
                <a:t>m</a:t>
              </a:r>
              <a:endParaRPr lang="en-US" baseline="30000" dirty="0">
                <a:solidFill>
                  <a:srgbClr val="00B0F0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13D132C-F2A2-B871-04C3-064E9590303E}"/>
                </a:ext>
              </a:extLst>
            </p:cNvPr>
            <p:cNvSpPr txBox="1"/>
            <p:nvPr/>
          </p:nvSpPr>
          <p:spPr>
            <a:xfrm>
              <a:off x="3276600" y="1745218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  <a:latin typeface="Symbol" pitchFamily="2" charset="2"/>
                </a:rPr>
                <a:t>n</a:t>
              </a:r>
              <a:r>
                <a:rPr lang="en-US" baseline="-25000" dirty="0">
                  <a:solidFill>
                    <a:srgbClr val="00B0F0"/>
                  </a:solidFill>
                  <a:latin typeface="Symbol" pitchFamily="2" charset="2"/>
                </a:rPr>
                <a:t>m</a:t>
              </a:r>
              <a:endParaRPr lang="en-US" baseline="-25000" dirty="0">
                <a:solidFill>
                  <a:srgbClr val="00B0F0"/>
                </a:solidFill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4AB6AD5-655B-41C1-C2B2-A3AF37433199}"/>
                </a:ext>
              </a:extLst>
            </p:cNvPr>
            <p:cNvCxnSpPr/>
            <p:nvPr/>
          </p:nvCxnSpPr>
          <p:spPr>
            <a:xfrm>
              <a:off x="3352800" y="1885950"/>
              <a:ext cx="1524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73AEE57-649C-B6A3-F162-A27D64913BDF}"/>
              </a:ext>
            </a:extLst>
          </p:cNvPr>
          <p:cNvGrpSpPr/>
          <p:nvPr/>
        </p:nvGrpSpPr>
        <p:grpSpPr>
          <a:xfrm>
            <a:off x="3810000" y="3790950"/>
            <a:ext cx="1524000" cy="1066800"/>
            <a:chOff x="3810000" y="3790950"/>
            <a:chExt cx="1524000" cy="1066800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1877ABF-E2CC-90FB-4B7A-6F3B73D5E77E}"/>
                </a:ext>
              </a:extLst>
            </p:cNvPr>
            <p:cNvSpPr txBox="1"/>
            <p:nvPr/>
          </p:nvSpPr>
          <p:spPr>
            <a:xfrm>
              <a:off x="3893365" y="4596140"/>
              <a:ext cx="144063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00B0F0"/>
                  </a:solidFill>
                </a:rPr>
                <a:t>(At Muon Colliders)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044F426-40F5-8DD1-B434-7A719E4CA227}"/>
                </a:ext>
              </a:extLst>
            </p:cNvPr>
            <p:cNvSpPr txBox="1"/>
            <p:nvPr/>
          </p:nvSpPr>
          <p:spPr>
            <a:xfrm>
              <a:off x="3810000" y="379095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  <a:latin typeface="Symbol" pitchFamily="2" charset="2"/>
                </a:rPr>
                <a:t>m</a:t>
              </a:r>
              <a:r>
                <a:rPr lang="en-US" baseline="30000" dirty="0">
                  <a:solidFill>
                    <a:srgbClr val="00B0F0"/>
                  </a:solidFill>
                </a:rPr>
                <a:t>+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37D0588-F3B1-9630-8355-F5348FD8B22C}"/>
                </a:ext>
              </a:extLst>
            </p:cNvPr>
            <p:cNvSpPr txBox="1"/>
            <p:nvPr/>
          </p:nvSpPr>
          <p:spPr>
            <a:xfrm>
              <a:off x="3810000" y="4182397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  <a:latin typeface="Symbol" pitchFamily="2" charset="2"/>
                </a:rPr>
                <a:t>m</a:t>
              </a:r>
              <a:r>
                <a:rPr lang="en-US" baseline="30000" dirty="0">
                  <a:solidFill>
                    <a:srgbClr val="00B0F0"/>
                  </a:solidFill>
                </a:rPr>
                <a:t>-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9DE5E68-E3B6-402B-8653-47D08B08C9B5}"/>
                </a:ext>
              </a:extLst>
            </p:cNvPr>
            <p:cNvSpPr txBox="1"/>
            <p:nvPr/>
          </p:nvSpPr>
          <p:spPr>
            <a:xfrm>
              <a:off x="4800600" y="379095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  <a:latin typeface="Symbol" pitchFamily="2" charset="2"/>
                </a:rPr>
                <a:t>n</a:t>
              </a:r>
              <a:r>
                <a:rPr lang="en-US" baseline="-25000" dirty="0">
                  <a:solidFill>
                    <a:srgbClr val="00B0F0"/>
                  </a:solidFill>
                  <a:latin typeface="Symbol" pitchFamily="2" charset="2"/>
                </a:rPr>
                <a:t>m</a:t>
              </a:r>
              <a:endParaRPr lang="en-US" baseline="30000" dirty="0">
                <a:solidFill>
                  <a:srgbClr val="00B0F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4C4BCA9-6D8D-1C23-6240-F45E096CBDFA}"/>
                </a:ext>
              </a:extLst>
            </p:cNvPr>
            <p:cNvSpPr txBox="1"/>
            <p:nvPr/>
          </p:nvSpPr>
          <p:spPr>
            <a:xfrm>
              <a:off x="4800600" y="4259818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  <a:latin typeface="Symbol" pitchFamily="2" charset="2"/>
                </a:rPr>
                <a:t>n</a:t>
              </a:r>
              <a:r>
                <a:rPr lang="en-US" baseline="-25000" dirty="0">
                  <a:solidFill>
                    <a:srgbClr val="00B0F0"/>
                  </a:solidFill>
                  <a:latin typeface="Symbol" pitchFamily="2" charset="2"/>
                </a:rPr>
                <a:t>m</a:t>
              </a:r>
              <a:endParaRPr lang="en-US" baseline="-25000" dirty="0">
                <a:solidFill>
                  <a:srgbClr val="00B0F0"/>
                </a:solidFill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7820E58-4341-1EE0-82C7-8DBA5BF44447}"/>
                </a:ext>
              </a:extLst>
            </p:cNvPr>
            <p:cNvCxnSpPr/>
            <p:nvPr/>
          </p:nvCxnSpPr>
          <p:spPr>
            <a:xfrm>
              <a:off x="4876800" y="4400550"/>
              <a:ext cx="1524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69118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close up of a device&#13;&#10;&#13;&#10;Description automatically generated">
            <a:extLst>
              <a:ext uri="{FF2B5EF4-FFF2-40B4-BE49-F238E27FC236}">
                <a16:creationId xmlns:a16="http://schemas.microsoft.com/office/drawing/2014/main" id="{B00B78AE-9DAA-0148-AEA6-E22C37191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522" y="2744110"/>
            <a:ext cx="1503878" cy="5705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9F1DEB-9BCF-4149-BCCB-B9AE6AE4F25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261" y="1428751"/>
            <a:ext cx="4515741" cy="34409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of Golden Channels @ 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4450" y="971551"/>
            <a:ext cx="6515100" cy="400049"/>
          </a:xfrm>
        </p:spPr>
        <p:txBody>
          <a:bodyPr/>
          <a:lstStyle/>
          <a:p>
            <a:pPr marL="0" indent="-205740"/>
            <a:r>
              <a:rPr lang="en-US" sz="1500" b="1" dirty="0"/>
              <a:t>Our Higgs boson data sets are enabling detailed studies of the SM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B677A-94EC-2F40-9056-8F80CACD721A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9356-365C-4545-A286-1563346C042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7" name="Picture 16" descr="A close up of a logo&#13;&#10;&#13;&#10;Description automatically generated">
            <a:extLst>
              <a:ext uri="{FF2B5EF4-FFF2-40B4-BE49-F238E27FC236}">
                <a16:creationId xmlns:a16="http://schemas.microsoft.com/office/drawing/2014/main" id="{2FF020F7-E33D-D24F-8DE6-027A583EC36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24970" y="2057401"/>
            <a:ext cx="947330" cy="5805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44FD8E-BC1F-A246-9FE8-B0C96D41745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5460" y="1322217"/>
            <a:ext cx="3601340" cy="347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88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3281D-B76A-EB5E-A18E-1D68C6CF5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of Higgs Couplings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4A7165-0227-7D28-F7DD-17D27E97E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7B756-32F5-D345-A27C-FD8D550AB8CD}" type="datetime5">
              <a:rPr lang="en-US" smtClean="0"/>
              <a:t>4-Mar-23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C642B-2445-EBB9-1194-2E7D95E46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5B941-6AB3-B893-62DC-B51BD91F0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39356-365C-4545-A286-1563346C042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85FA5E20-ECF3-836C-FD6D-FDCFB9FD10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475" y="1051782"/>
            <a:ext cx="7772400" cy="3680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033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DCF1D-5CC8-A5D4-2EA4-031FBDE76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Next? </a:t>
            </a:r>
            <a:br>
              <a:rPr lang="en-US" dirty="0"/>
            </a:br>
            <a:r>
              <a:rPr lang="en-US" sz="2400" dirty="0"/>
              <a:t>Sub-percent Level Higgs Couplings </a:t>
            </a:r>
            <a:r>
              <a:rPr lang="en-US" sz="2400" dirty="0">
                <a:sym typeface="Wingdings" pitchFamily="2" charset="2"/>
              </a:rPr>
              <a:t> 10 </a:t>
            </a:r>
            <a:r>
              <a:rPr lang="en-US" sz="2400" dirty="0" err="1">
                <a:sym typeface="Wingdings" pitchFamily="2" charset="2"/>
              </a:rPr>
              <a:t>TeV</a:t>
            </a:r>
            <a:r>
              <a:rPr lang="en-US" sz="2400" dirty="0">
                <a:sym typeface="Wingdings" pitchFamily="2" charset="2"/>
              </a:rPr>
              <a:t> BSM</a:t>
            </a:r>
            <a:endParaRPr lang="en-US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5285FD-0D40-3507-B1EA-083DC4F74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20CB-DDC5-C145-9B1B-0EBF993E27C7}" type="datetime5">
              <a:rPr lang="en-US" smtClean="0"/>
              <a:t>4-Mar-23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57C706-DFB8-081C-A818-9C38DAC59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Sridhara Dasu (Wisconsin)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A5E59F-9550-7FA3-A756-044971A32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0E5D-682D-9043-B9E9-7C255E8153B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F4F1CB38-8B66-35C2-5961-474B36959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976850"/>
            <a:ext cx="7683243" cy="38655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5D057DF-E95C-E51C-BE20-FA66529B7FBE}"/>
              </a:ext>
            </a:extLst>
          </p:cNvPr>
          <p:cNvSpPr txBox="1"/>
          <p:nvPr/>
        </p:nvSpPr>
        <p:spPr>
          <a:xfrm>
            <a:off x="6019800" y="3018532"/>
            <a:ext cx="2895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FF"/>
                </a:solidFill>
              </a:rPr>
              <a:t>Couplings Deviations found at </a:t>
            </a:r>
            <a:br>
              <a:rPr lang="en-US" sz="1600" dirty="0">
                <a:solidFill>
                  <a:srgbClr val="0000FF"/>
                </a:solidFill>
              </a:rPr>
            </a:br>
            <a:r>
              <a:rPr lang="en-US" sz="1600" dirty="0">
                <a:solidFill>
                  <a:srgbClr val="0000FF"/>
                </a:solidFill>
              </a:rPr>
              <a:t>C</a:t>
            </a:r>
            <a:r>
              <a:rPr lang="en-US" sz="1600" baseline="30000" dirty="0">
                <a:solidFill>
                  <a:srgbClr val="0000FF"/>
                </a:solidFill>
              </a:rPr>
              <a:t>3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err="1">
                <a:solidFill>
                  <a:srgbClr val="0000FF"/>
                </a:solidFill>
              </a:rPr>
              <a:t>e</a:t>
            </a:r>
            <a:r>
              <a:rPr lang="en-US" sz="1600" baseline="30000" dirty="0" err="1">
                <a:solidFill>
                  <a:srgbClr val="0000FF"/>
                </a:solidFill>
              </a:rPr>
              <a:t>+</a:t>
            </a:r>
            <a:r>
              <a:rPr lang="en-US" sz="1600" dirty="0" err="1">
                <a:solidFill>
                  <a:srgbClr val="0000FF"/>
                </a:solidFill>
              </a:rPr>
              <a:t>e</a:t>
            </a:r>
            <a:r>
              <a:rPr lang="en-US" sz="1600" baseline="30000" dirty="0">
                <a:solidFill>
                  <a:srgbClr val="0000FF"/>
                </a:solidFill>
              </a:rPr>
              <a:t>–</a:t>
            </a:r>
            <a:r>
              <a:rPr lang="en-US" sz="1600" dirty="0">
                <a:solidFill>
                  <a:srgbClr val="0000FF"/>
                </a:solidFill>
              </a:rPr>
              <a:t>Higgs Factory </a:t>
            </a:r>
            <a:br>
              <a:rPr lang="en-US" sz="1600" dirty="0">
                <a:solidFill>
                  <a:srgbClr val="0000FF"/>
                </a:solidFill>
              </a:rPr>
            </a:br>
            <a:r>
              <a:rPr lang="en-US" sz="1600" dirty="0">
                <a:solidFill>
                  <a:srgbClr val="0000FF"/>
                </a:solidFill>
                <a:sym typeface="Wingdings" pitchFamily="2" charset="2"/>
              </a:rPr>
              <a:t> </a:t>
            </a:r>
            <a:br>
              <a:rPr lang="en-US" sz="1600" dirty="0">
                <a:solidFill>
                  <a:srgbClr val="0000FF"/>
                </a:solidFill>
                <a:sym typeface="Wingdings" pitchFamily="2" charset="2"/>
              </a:rPr>
            </a:br>
            <a:r>
              <a:rPr lang="en-US" sz="1600" dirty="0">
                <a:solidFill>
                  <a:srgbClr val="0000FF"/>
                </a:solidFill>
                <a:sym typeface="Wingdings" pitchFamily="2" charset="2"/>
              </a:rPr>
              <a:t>BSM @ 10 </a:t>
            </a:r>
            <a:r>
              <a:rPr lang="en-US" sz="1600" dirty="0" err="1">
                <a:solidFill>
                  <a:srgbClr val="0000FF"/>
                </a:solidFill>
                <a:sym typeface="Wingdings" pitchFamily="2" charset="2"/>
              </a:rPr>
              <a:t>TeV</a:t>
            </a:r>
            <a:r>
              <a:rPr lang="en-US" sz="1600" dirty="0">
                <a:solidFill>
                  <a:srgbClr val="0000FF"/>
                </a:solidFill>
                <a:sym typeface="Wingdings" pitchFamily="2" charset="2"/>
              </a:rPr>
              <a:t> Muon Collider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67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62565</TotalTime>
  <Words>1905</Words>
  <Application>Microsoft Macintosh PowerPoint</Application>
  <PresentationFormat>On-screen Show (16:9)</PresentationFormat>
  <Paragraphs>324</Paragraphs>
  <Slides>43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Arial</vt:lpstr>
      <vt:lpstr>Calibri</vt:lpstr>
      <vt:lpstr>Cambria Math</vt:lpstr>
      <vt:lpstr>Helvetica</vt:lpstr>
      <vt:lpstr>Symbol</vt:lpstr>
      <vt:lpstr>Wingdings 3</vt:lpstr>
      <vt:lpstr>Office Theme</vt:lpstr>
      <vt:lpstr>Custom Design</vt:lpstr>
      <vt:lpstr>Collider Of Tomorrow: The Cool Copper Collider &amp; The Muon Collider</vt:lpstr>
      <vt:lpstr>Physics Case for the Energy Frontier</vt:lpstr>
      <vt:lpstr>Higgs Central to Many Fundamental Topics</vt:lpstr>
      <vt:lpstr>Particles &amp; Interactions of  The Standard Model</vt:lpstr>
      <vt:lpstr>Higgs Field is Special Electro-Weak Symmetry Breaking</vt:lpstr>
      <vt:lpstr>Higgs Boson Couplings, Production and Decays</vt:lpstr>
      <vt:lpstr>Current Status of Golden Channels @ LHC</vt:lpstr>
      <vt:lpstr>Current Status of Higgs Couplings</vt:lpstr>
      <vt:lpstr>What’s Next?  Sub-percent Level Higgs Couplings  10 TeV BSM</vt:lpstr>
      <vt:lpstr>Colliders Of Tomorrow</vt:lpstr>
      <vt:lpstr>Implementation Task Force  Evaluated Collider Types</vt:lpstr>
      <vt:lpstr>Lepton collider Luminosity vs √s Landscape</vt:lpstr>
      <vt:lpstr>Luminosity / Power vs Energy from ITF</vt:lpstr>
      <vt:lpstr>Higgs Factories</vt:lpstr>
      <vt:lpstr>Energy Frontier Machines</vt:lpstr>
      <vt:lpstr>Higgs Factory Physics Timeline  vis-à-vis Integrated Luminosity</vt:lpstr>
      <vt:lpstr>C3 – Cool Copper Collider – New Option</vt:lpstr>
      <vt:lpstr>Synergies With X-Ray Photon Sources</vt:lpstr>
      <vt:lpstr>C3 – √s=250-550 GeV – Potential Coordinates</vt:lpstr>
      <vt:lpstr>Higgs Couplings from Factories</vt:lpstr>
      <vt:lpstr>Top-Yukawa and Higgs Self-Coupling</vt:lpstr>
      <vt:lpstr>Electroweak Observables</vt:lpstr>
      <vt:lpstr>Oh! Lord of Rings!!  Can’t we get to 10 TeV in one swoop?</vt:lpstr>
      <vt:lpstr>Innovative Muon Collider Concepts Energy Efficient Path to O(10)-TeV Colliders</vt:lpstr>
      <vt:lpstr>Muon Collider Advantages</vt:lpstr>
      <vt:lpstr>PowerPoint Presentation</vt:lpstr>
      <vt:lpstr>Muon Collider Prospects: Heavy Scalar Singlet</vt:lpstr>
      <vt:lpstr>Higgs Compositeness &amp; Minimal Z’ –  Another place where Muon Collider Shines</vt:lpstr>
      <vt:lpstr>SUSY sparticle Searches</vt:lpstr>
      <vt:lpstr>Dark Matter Reach</vt:lpstr>
      <vt:lpstr>Towards Muon Collider</vt:lpstr>
      <vt:lpstr>Towards Muon Collider …</vt:lpstr>
      <vt:lpstr>Muon Collider Accelerator Challenges Beam Production : Demonstration of Ionization Cooling</vt:lpstr>
      <vt:lpstr>Neutrino Background?</vt:lpstr>
      <vt:lpstr>Muon Collider Accelerator Challenges Neutrino Radiation Mitigation</vt:lpstr>
      <vt:lpstr>Muon Collider Challenges –  Beam Induced Background</vt:lpstr>
      <vt:lpstr>Can we reconstruct stuff?</vt:lpstr>
      <vt:lpstr>Muon Collider Challenges …</vt:lpstr>
      <vt:lpstr>Path Forward</vt:lpstr>
      <vt:lpstr>Summary – Asia &amp; Europe</vt:lpstr>
      <vt:lpstr>Summary – US Snowmass EF Addition</vt:lpstr>
      <vt:lpstr>PowerPoint Presentation</vt:lpstr>
      <vt:lpstr>PowerPoint Presentation</vt:lpstr>
    </vt:vector>
  </TitlesOfParts>
  <Company>University of Wisconsin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machine and its Physics Potential</dc:title>
  <dc:creator>Sridhara Dasu</dc:creator>
  <cp:lastModifiedBy>Sridhara Dasu</cp:lastModifiedBy>
  <cp:revision>472</cp:revision>
  <dcterms:created xsi:type="dcterms:W3CDTF">2012-01-24T18:30:37Z</dcterms:created>
  <dcterms:modified xsi:type="dcterms:W3CDTF">2023-03-07T09:50:27Z</dcterms:modified>
</cp:coreProperties>
</file>