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ink/ink1.xml" ContentType="application/inkml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6" r:id="rId1"/>
  </p:sldMasterIdLst>
  <p:notesMasterIdLst>
    <p:notesMasterId r:id="rId36"/>
  </p:notesMasterIdLst>
  <p:handoutMasterIdLst>
    <p:handoutMasterId r:id="rId37"/>
  </p:handoutMasterIdLst>
  <p:sldIdLst>
    <p:sldId id="365" r:id="rId2"/>
    <p:sldId id="259" r:id="rId3"/>
    <p:sldId id="483" r:id="rId4"/>
    <p:sldId id="489" r:id="rId5"/>
    <p:sldId id="485" r:id="rId6"/>
    <p:sldId id="484" r:id="rId7"/>
    <p:sldId id="493" r:id="rId8"/>
    <p:sldId id="494" r:id="rId9"/>
    <p:sldId id="526" r:id="rId10"/>
    <p:sldId id="514" r:id="rId11"/>
    <p:sldId id="527" r:id="rId12"/>
    <p:sldId id="502" r:id="rId13"/>
    <p:sldId id="500" r:id="rId14"/>
    <p:sldId id="1762" r:id="rId15"/>
    <p:sldId id="1776" r:id="rId16"/>
    <p:sldId id="277" r:id="rId17"/>
    <p:sldId id="589" r:id="rId18"/>
    <p:sldId id="415" r:id="rId19"/>
    <p:sldId id="590" r:id="rId20"/>
    <p:sldId id="591" r:id="rId21"/>
    <p:sldId id="594" r:id="rId22"/>
    <p:sldId id="596" r:id="rId23"/>
    <p:sldId id="518" r:id="rId24"/>
    <p:sldId id="516" r:id="rId25"/>
    <p:sldId id="1768" r:id="rId26"/>
    <p:sldId id="583" r:id="rId27"/>
    <p:sldId id="1769" r:id="rId28"/>
    <p:sldId id="693" r:id="rId29"/>
    <p:sldId id="1773" r:id="rId30"/>
    <p:sldId id="1770" r:id="rId31"/>
    <p:sldId id="1771" r:id="rId32"/>
    <p:sldId id="1774" r:id="rId33"/>
    <p:sldId id="1775" r:id="rId34"/>
    <p:sldId id="1761" r:id="rId35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News Gothic MT" pitchFamily="-101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3">
          <p15:clr>
            <a:srgbClr val="A4A3A4"/>
          </p15:clr>
        </p15:guide>
        <p15:guide id="2" pos="29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B70000"/>
    <a:srgbClr val="7B0000"/>
    <a:srgbClr val="2E0C61"/>
    <a:srgbClr val="EBBD54"/>
    <a:srgbClr val="B70014"/>
    <a:srgbClr val="DB0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053" autoAdjust="0"/>
    <p:restoredTop sz="95447" autoAdjust="0"/>
  </p:normalViewPr>
  <p:slideViewPr>
    <p:cSldViewPr snapToGrid="0" snapToObjects="1">
      <p:cViewPr varScale="1">
        <p:scale>
          <a:sx n="128" d="100"/>
          <a:sy n="128" d="100"/>
        </p:scale>
        <p:origin x="968" y="176"/>
      </p:cViewPr>
      <p:guideLst>
        <p:guide orient="horz" pos="523"/>
        <p:guide pos="29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6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24E6411-C770-4515-9CDB-8179252D0CBF}" type="datetime1">
              <a:rPr lang="en-US" altLang="en-US"/>
              <a:pPr/>
              <a:t>3/9/23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3E08DD4-59CC-4B32-925A-3D192EE44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6102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1:53.6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02.2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03.8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10.9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16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17.0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19.7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23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1-27T02:43:27.3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5BDDC6A-BCA5-4E0E-AC21-0B9656879E6E}" type="datetime1">
              <a:rPr lang="en-US" altLang="en-US"/>
              <a:pPr/>
              <a:t>3/9/23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3D63184-F3B4-45DE-9D77-EACD1F7493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56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7800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 barn</a:t>
            </a:r>
            <a:r>
              <a:rPr lang="en-US" baseline="0" dirty="0"/>
              <a:t> = 10</a:t>
            </a:r>
            <a:r>
              <a:rPr lang="en-US" baseline="30000" dirty="0"/>
              <a:t>-24</a:t>
            </a:r>
            <a:r>
              <a:rPr lang="en-US" baseline="0" dirty="0"/>
              <a:t> cm-</a:t>
            </a:r>
            <a:r>
              <a:rPr lang="en-US" baseline="30000" dirty="0"/>
              <a:t>2</a:t>
            </a:r>
          </a:p>
          <a:p>
            <a:r>
              <a:rPr lang="en-US" baseline="0" dirty="0"/>
              <a:t>Proton </a:t>
            </a:r>
            <a:r>
              <a:rPr lang="en-US" baseline="0" dirty="0" err="1"/>
              <a:t>c.s</a:t>
            </a:r>
            <a:r>
              <a:rPr lang="en-US" baseline="0" dirty="0"/>
              <a:t> 40mb/110mb@7TeV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58935-38C1-44D9-AEFF-C859518C1505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4689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4607A-C0B8-7946-A581-1AC5B07D2DBE}" type="slidenum">
              <a:rPr lang="en-US"/>
              <a:pPr/>
              <a:t>6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180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2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oRSC – optical Receiver Summary Card</a:t>
            </a:r>
          </a:p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CTP7 – Calorimter Trigger Processor</a:t>
            </a:r>
          </a:p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MP7 ?</a:t>
            </a: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50358F2-00CA-BD4B-8A3A-CC7CB4EEA34E}" type="slidenum">
              <a:rPr lang="en-US" sz="1200"/>
              <a:pPr/>
              <a:t>13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13479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3095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EE64B5-9C4E-3A4D-B950-14AFA5D0D777}" type="slidenum">
              <a:rPr lang="en-US"/>
              <a:pPr/>
              <a:t>18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48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customXml" Target="../ink/ink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Red_Background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2679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564134"/>
            <a:ext cx="9152680" cy="30257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uwlogo_web_lrg_ctrWH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26" y="4169218"/>
            <a:ext cx="2691918" cy="1803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F3EFF3-938F-0F41-94E7-8B112C94EFF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1161"/>
            <a:ext cx="9144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8DC4C5F6-213E-7E46-8409-D16E55C4A6C3}"/>
                  </a:ext>
                </a:extLst>
              </p14:cNvPr>
              <p14:cNvContentPartPr/>
              <p14:nvPr userDrawn="1"/>
            </p14:nvContentPartPr>
            <p14:xfrm>
              <a:off x="3864468" y="-295367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8DC4C5F6-213E-7E46-8409-D16E55C4A6C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55828" y="-30400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72817485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256"/>
            <a:ext cx="7523922" cy="8457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93700" y="715618"/>
            <a:ext cx="8331200" cy="568518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14650" y="6483350"/>
            <a:ext cx="3314700" cy="365125"/>
          </a:xfrm>
        </p:spPr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50117"/>
      </p:ext>
    </p:extLst>
  </p:cSld>
  <p:clrMapOvr>
    <a:masterClrMapping/>
  </p:clrMapOvr>
  <p:transition spd="slow" advClick="0" advTm="1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38450" y="6483350"/>
            <a:ext cx="3467100" cy="365125"/>
          </a:xfrm>
        </p:spPr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457C99-C9AF-834C-9661-95D9D2281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56"/>
            <a:ext cx="7523922" cy="8457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7242079"/>
      </p:ext>
    </p:extLst>
  </p:cSld>
  <p:clrMapOvr>
    <a:masterClrMapping/>
  </p:clrMapOvr>
  <p:transition spd="slow" advClick="0" advTm="1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B7001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uwlogo_web_lrg_ctr_wh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960967"/>
            <a:ext cx="53340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64403"/>
      </p:ext>
    </p:extLst>
  </p:cSld>
  <p:clrMapOvr>
    <a:masterClrMapping/>
  </p:clrMapOvr>
  <p:transition spd="slow" advClick="0" advTm="1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87651" y="6483350"/>
            <a:ext cx="356869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FC11F0-6B4D-644E-8124-C852C54589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2023-03-10</a:t>
            </a:r>
          </a:p>
        </p:txBody>
      </p:sp>
    </p:spTree>
    <p:extLst>
      <p:ext uri="{BB962C8B-B14F-4D97-AF65-F5344CB8AC3E}">
        <p14:creationId xmlns:p14="http://schemas.microsoft.com/office/powerpoint/2010/main" val="64498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3446" y="0"/>
            <a:ext cx="7405245" cy="6257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1825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-1" y="6484619"/>
            <a:ext cx="9144000" cy="389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3700" y="939722"/>
            <a:ext cx="8331200" cy="84573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700" y="1770064"/>
            <a:ext cx="8331200" cy="4208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846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62300" y="6483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54800" y="6483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B6F24-B152-E34C-9FEA-21E4BFD4CB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-1" y="0"/>
            <a:ext cx="9144001" cy="546100"/>
          </a:xfrm>
          <a:prstGeom prst="rect">
            <a:avLst/>
          </a:prstGeom>
          <a:solidFill>
            <a:srgbClr val="B7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-1" y="533400"/>
            <a:ext cx="9144001" cy="45719"/>
          </a:xfrm>
          <a:prstGeom prst="rect">
            <a:avLst/>
          </a:prstGeom>
          <a:solidFill>
            <a:srgbClr val="7B0000"/>
          </a:solidFill>
          <a:ln>
            <a:noFill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uwlogo_web_sm_fl_wht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793" y="53416"/>
            <a:ext cx="13589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1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50" r:id="rId2"/>
    <p:sldLayoutId id="2147483758" r:id="rId3"/>
    <p:sldLayoutId id="2147483759" r:id="rId4"/>
    <p:sldLayoutId id="2147483760" r:id="rId5"/>
    <p:sldLayoutId id="2147483761" r:id="rId6"/>
  </p:sldLayoutIdLst>
  <p:transition spd="slow" advClick="0" advTm="15000">
    <p:wipe/>
  </p:transition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B70000"/>
          </a:solidFill>
          <a:effectLst>
            <a:outerShdw blurRad="57150" dist="25400" dir="2700000" algn="tl" rotWithShape="0">
              <a:srgbClr val="000000">
                <a:alpha val="30000"/>
              </a:srgbClr>
            </a:outerShdw>
          </a:effectLst>
          <a:latin typeface="Arial"/>
          <a:ea typeface="+mj-ea"/>
          <a:cs typeface="+mj-cs"/>
        </a:defRPr>
      </a:lvl1pPr>
    </p:titleStyle>
    <p:bodyStyle>
      <a:lvl1pPr marL="0" indent="-182880" algn="l" defTabSz="457200" rtl="0" eaLnBrk="1" latinLnBrk="0" hangingPunct="1">
        <a:spcBef>
          <a:spcPts val="0"/>
        </a:spcBef>
        <a:spcAft>
          <a:spcPts val="600"/>
        </a:spcAft>
        <a:buClr>
          <a:srgbClr val="B70014"/>
        </a:buClr>
        <a:buSzPct val="90000"/>
        <a:buFont typeface="Arial"/>
        <a:buChar char="•"/>
        <a:defRPr sz="2200" kern="1200" baseline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1pPr>
      <a:lvl2pPr marL="457200" indent="-182880" algn="l" defTabSz="457200" rtl="0" eaLnBrk="1" latinLnBrk="0" hangingPunct="1">
        <a:spcBef>
          <a:spcPts val="0"/>
        </a:spcBef>
        <a:spcAft>
          <a:spcPts val="600"/>
        </a:spcAft>
        <a:buClr>
          <a:srgbClr val="B70014"/>
        </a:buClr>
        <a:buSzPct val="90000"/>
        <a:buFont typeface="Arial"/>
        <a:buChar char="•"/>
        <a:defRPr sz="2000" kern="1200" baseline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2pPr>
      <a:lvl3pPr marL="594360" indent="-137160" algn="l" defTabSz="457200" rtl="0" eaLnBrk="1" latinLnBrk="0" hangingPunct="1">
        <a:spcBef>
          <a:spcPts val="0"/>
        </a:spcBef>
        <a:spcAft>
          <a:spcPts val="600"/>
        </a:spcAft>
        <a:buClr>
          <a:srgbClr val="B70014"/>
        </a:buClr>
        <a:buSzPct val="90000"/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3pPr>
      <a:lvl4pPr marL="822960" indent="-137160" algn="l" defTabSz="457200" rtl="0" eaLnBrk="1" latinLnBrk="0" hangingPunct="1">
        <a:spcBef>
          <a:spcPts val="0"/>
        </a:spcBef>
        <a:spcAft>
          <a:spcPts val="600"/>
        </a:spcAft>
        <a:buClr>
          <a:srgbClr val="B70014"/>
        </a:buClr>
        <a:buSzPct val="90000"/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4pPr>
      <a:lvl5pPr marL="1005840" indent="-137160" algn="l" defTabSz="457200" rtl="0" eaLnBrk="1" latinLnBrk="0" hangingPunct="1">
        <a:spcBef>
          <a:spcPts val="0"/>
        </a:spcBef>
        <a:spcAft>
          <a:spcPts val="600"/>
        </a:spcAft>
        <a:buClr>
          <a:srgbClr val="B70014"/>
        </a:buClr>
        <a:buSzPct val="90000"/>
        <a:buFont typeface="Arial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9.xml"/><Relationship Id="rId3" Type="http://schemas.openxmlformats.org/officeDocument/2006/relationships/image" Target="../media/image10.png"/><Relationship Id="rId7" Type="http://schemas.openxmlformats.org/officeDocument/2006/relationships/customXml" Target="../ink/ink3.xml"/><Relationship Id="rId12" Type="http://schemas.openxmlformats.org/officeDocument/2006/relationships/customXml" Target="../ink/ink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customXml" Target="../ink/ink7.xml"/><Relationship Id="rId10" Type="http://schemas.openxmlformats.org/officeDocument/2006/relationships/customXml" Target="../ink/ink6.xml"/><Relationship Id="rId4" Type="http://schemas.openxmlformats.org/officeDocument/2006/relationships/customXml" Target="../ink/ink2.xml"/><Relationship Id="rId9" Type="http://schemas.openxmlformats.org/officeDocument/2006/relationships/customXml" Target="../ink/ink5.xml"/><Relationship Id="rId14" Type="http://schemas.openxmlformats.org/officeDocument/2006/relationships/image" Target="../media/image11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360007" y="4025900"/>
            <a:ext cx="0" cy="2260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460828" y="4267766"/>
            <a:ext cx="5694747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Trigger Electronics &amp; Data Acquisition</a:t>
            </a:r>
            <a:br>
              <a:rPr lang="en-US" sz="2000" b="1" dirty="0">
                <a:solidFill>
                  <a:schemeClr val="bg1"/>
                </a:solidFill>
              </a:rPr>
            </a:b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2000" b="1" dirty="0">
                <a:solidFill>
                  <a:schemeClr val="bg1"/>
                </a:solidFill>
              </a:rPr>
              <a:t>Sridhara Dasu</a:t>
            </a:r>
            <a:br>
              <a:rPr lang="en-US" sz="2000" b="1" dirty="0">
                <a:solidFill>
                  <a:schemeClr val="bg1"/>
                </a:solidFill>
              </a:rPr>
            </a:br>
            <a:br>
              <a:rPr lang="en-US" sz="20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Original slides &amp; graphics “stolen” from: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Wesley Smith, Sergio </a:t>
            </a:r>
            <a:r>
              <a:rPr lang="en-US" sz="1400" b="1" dirty="0" err="1">
                <a:solidFill>
                  <a:schemeClr val="bg1"/>
                </a:solidFill>
              </a:rPr>
              <a:t>Cittolin</a:t>
            </a:r>
            <a:r>
              <a:rPr lang="en-US" sz="1400" b="1" dirty="0">
                <a:solidFill>
                  <a:schemeClr val="bg1"/>
                </a:solidFill>
              </a:rPr>
              <a:t>, Tom Gorski, Ales </a:t>
            </a:r>
            <a:r>
              <a:rPr lang="en-US" sz="1400" b="1" dirty="0" err="1">
                <a:solidFill>
                  <a:schemeClr val="bg1"/>
                </a:solidFill>
              </a:rPr>
              <a:t>Svetek</a:t>
            </a:r>
            <a:r>
              <a:rPr lang="en-US" sz="1400" b="1" dirty="0">
                <a:solidFill>
                  <a:schemeClr val="bg1"/>
                </a:solidFill>
              </a:rPr>
              <a:t>, 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Maria Cepeda, Sascha </a:t>
            </a:r>
            <a:r>
              <a:rPr lang="en-US" sz="1400" b="1" dirty="0" err="1">
                <a:solidFill>
                  <a:schemeClr val="bg1"/>
                </a:solidFill>
              </a:rPr>
              <a:t>Savin</a:t>
            </a:r>
            <a:r>
              <a:rPr lang="en-US" sz="1400" b="1" dirty="0">
                <a:solidFill>
                  <a:schemeClr val="bg1"/>
                </a:solidFill>
              </a:rPr>
              <a:t>, Varun Sharma, Piyush Kumar, </a:t>
            </a:r>
            <a:r>
              <a:rPr lang="en-US" sz="1400" b="1" dirty="0" err="1">
                <a:solidFill>
                  <a:schemeClr val="bg1"/>
                </a:solidFill>
              </a:rPr>
              <a:t>Pallabi</a:t>
            </a:r>
            <a:r>
              <a:rPr lang="en-US" sz="1400" b="1" dirty="0">
                <a:solidFill>
                  <a:schemeClr val="bg1"/>
                </a:solidFill>
              </a:rPr>
              <a:t> Das, Isobel </a:t>
            </a:r>
            <a:r>
              <a:rPr lang="en-US" sz="1400" b="1" dirty="0" err="1">
                <a:solidFill>
                  <a:schemeClr val="bg1"/>
                </a:solidFill>
              </a:rPr>
              <a:t>Ojalvo</a:t>
            </a:r>
            <a:r>
              <a:rPr lang="en-US" sz="1400" b="1" dirty="0">
                <a:solidFill>
                  <a:schemeClr val="bg1"/>
                </a:solidFill>
              </a:rPr>
              <a:t>, Kevin Stenson, Phil Harris, …</a:t>
            </a:r>
          </a:p>
        </p:txBody>
      </p:sp>
    </p:spTree>
    <p:extLst>
      <p:ext uri="{BB962C8B-B14F-4D97-AF65-F5344CB8AC3E}">
        <p14:creationId xmlns:p14="http://schemas.microsoft.com/office/powerpoint/2010/main" val="1873828408"/>
      </p:ext>
    </p:extLst>
  </p:cSld>
  <p:clrMapOvr>
    <a:masterClrMapping/>
  </p:clrMapOvr>
  <p:transition spd="slow" advClick="0" advTm="15000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67248"/>
            <a:ext cx="7551174" cy="845736"/>
          </a:xfrm>
        </p:spPr>
        <p:txBody>
          <a:bodyPr>
            <a:normAutofit/>
          </a:bodyPr>
          <a:lstStyle/>
          <a:p>
            <a:r>
              <a:rPr lang="en-US" sz="2800" dirty="0"/>
              <a:t>Xilinx FPGAs – Phase-1 Choice: V7 690T</a:t>
            </a:r>
          </a:p>
        </p:txBody>
      </p:sp>
      <p:pic>
        <p:nvPicPr>
          <p:cNvPr id="8" name="Picture 7" descr="v7Famil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2310"/>
            <a:ext cx="9144000" cy="4284069"/>
          </a:xfrm>
          <a:prstGeom prst="rect">
            <a:avLst/>
          </a:prstGeom>
        </p:spPr>
      </p:pic>
      <p:pic>
        <p:nvPicPr>
          <p:cNvPr id="12" name="Picture 11" descr="xilinxProductFamily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58"/>
          <a:stretch/>
        </p:blipFill>
        <p:spPr>
          <a:xfrm>
            <a:off x="0" y="886029"/>
            <a:ext cx="9144000" cy="20260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1949" y="842425"/>
            <a:ext cx="1657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Currently Deployed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32626" y="782150"/>
            <a:ext cx="1912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HL-LHC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432527691"/>
      </p:ext>
    </p:extLst>
  </p:cSld>
  <p:clrMapOvr>
    <a:masterClrMapping/>
  </p:clrMapOvr>
  <p:transition spd="slow" advClick="0" advTm="15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C11F0-6B4D-644E-8124-C852C545899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8256"/>
            <a:ext cx="7515923" cy="845736"/>
          </a:xfrm>
        </p:spPr>
        <p:txBody>
          <a:bodyPr>
            <a:normAutofit/>
          </a:bodyPr>
          <a:lstStyle/>
          <a:p>
            <a:r>
              <a:rPr lang="en-US" sz="2800" dirty="0"/>
              <a:t>Key element - Multi-gigabit </a:t>
            </a:r>
            <a:r>
              <a:rPr lang="en-US" sz="2800" dirty="0" err="1"/>
              <a:t>Opto</a:t>
            </a:r>
            <a:r>
              <a:rPr lang="en-US" sz="2800" dirty="0"/>
              <a:t>-electronics</a:t>
            </a:r>
          </a:p>
        </p:txBody>
      </p:sp>
      <p:pic>
        <p:nvPicPr>
          <p:cNvPr id="6" name="Picture 5" descr="avago1.jpe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t="9414"/>
          <a:stretch/>
        </p:blipFill>
        <p:spPr>
          <a:xfrm>
            <a:off x="139752" y="805444"/>
            <a:ext cx="8911319" cy="3531238"/>
          </a:xfrm>
          <a:prstGeom prst="rect">
            <a:avLst/>
          </a:prstGeom>
        </p:spPr>
      </p:pic>
      <p:pic>
        <p:nvPicPr>
          <p:cNvPr id="7" name="Picture 6" descr="avago2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4469"/>
            <a:ext cx="9144000" cy="238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25557"/>
      </p:ext>
    </p:extLst>
  </p:cSld>
  <p:clrMapOvr>
    <a:masterClrMapping/>
  </p:clrMapOvr>
  <p:transition spd="slow" advClick="0" advTm="15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62299" y="6483350"/>
            <a:ext cx="468815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/>
              <a:t>CMS Calorimeter Trigger Run-2</a:t>
            </a:r>
          </a:p>
        </p:txBody>
      </p:sp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0" y="715963"/>
            <a:ext cx="8331200" cy="5684837"/>
          </a:xfrm>
        </p:spPr>
        <p:txBody>
          <a:bodyPr/>
          <a:lstStyle/>
          <a:p>
            <a:r>
              <a:rPr lang="en-US" sz="1600" dirty="0">
                <a:solidFill>
                  <a:srgbClr val="FF0000"/>
                </a:solidFill>
                <a:latin typeface="Helvetica" charset="0"/>
                <a:ea typeface="ＭＳ Ｐゴシック" charset="0"/>
                <a:cs typeface="ＭＳ Ｐゴシック" charset="0"/>
              </a:rPr>
              <a:t> Installed and commissioned in 2015, fully operational in 2016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Connections to CTP7 from Layer-1 patch panels completed in 2015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Connections from Layer-1 to Layer-2 via compact patch panel</a:t>
            </a:r>
          </a:p>
          <a:p>
            <a:pPr lvl="2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3 “pizza box” sized patch panels instead of full 56U rack with LC connectors</a:t>
            </a:r>
          </a:p>
          <a:p>
            <a:pPr lvl="1"/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Layer 2 to </a:t>
            </a:r>
            <a:r>
              <a:rPr lang="en-US" sz="1600" dirty="0" err="1">
                <a:latin typeface="Helvetica" charset="0"/>
                <a:ea typeface="ＭＳ Ｐゴシック" charset="0"/>
                <a:cs typeface="ＭＳ Ｐゴシック" charset="0"/>
              </a:rPr>
              <a:t>demux</a:t>
            </a:r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 to new </a:t>
            </a:r>
            <a:r>
              <a:rPr lang="en-US" sz="1600" dirty="0" err="1">
                <a:latin typeface="Symbol" charset="0"/>
                <a:ea typeface="ＭＳ Ｐゴシック" charset="0"/>
                <a:cs typeface="Symbol" charset="0"/>
              </a:rPr>
              <a:t>m</a:t>
            </a:r>
            <a:r>
              <a:rPr lang="en-US" sz="1600" dirty="0" err="1">
                <a:latin typeface="Helvetica" charset="0"/>
                <a:ea typeface="ＭＳ Ｐゴシック" charset="0"/>
                <a:cs typeface="ＭＳ Ｐゴシック" charset="0"/>
              </a:rPr>
              <a:t>GT</a:t>
            </a:r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 connected</a:t>
            </a:r>
            <a:endParaRPr lang="en-US" sz="1800" dirty="0"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1400" dirty="0">
              <a:latin typeface="Helvetica" charset="0"/>
              <a:ea typeface="ＭＳ Ｐゴシック" charset="0"/>
              <a:cs typeface="ＭＳ Ｐゴシック" charset="0"/>
            </a:endParaRPr>
          </a:p>
          <a:p>
            <a:pPr lvl="1"/>
            <a:endParaRPr lang="en-US" sz="1400" dirty="0"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1268" name="Picture 13" descr="2016_Layer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778590"/>
            <a:ext cx="2368550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4" descr="2016_Layer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3191340"/>
            <a:ext cx="3484562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" y="2344737"/>
            <a:ext cx="18272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Layer-1 CTP7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84131" y="2846853"/>
            <a:ext cx="16986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Layer-2 MP7</a:t>
            </a:r>
          </a:p>
        </p:txBody>
      </p:sp>
      <p:pic>
        <p:nvPicPr>
          <p:cNvPr id="11272" name="Picture 3" descr="Molex_FlexPla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325" y="4810590"/>
            <a:ext cx="2636838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" descr="Layer2_PP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350" y="2846853"/>
            <a:ext cx="277336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27325" y="5769976"/>
            <a:ext cx="1252538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FFFF00"/>
                </a:solidFill>
                <a:latin typeface="+mn-lt"/>
              </a:rPr>
              <a:t>MOLEX </a:t>
            </a:r>
          </a:p>
          <a:p>
            <a:pPr>
              <a:defRPr/>
            </a:pPr>
            <a:r>
              <a:rPr lang="en-US" sz="1800" dirty="0" err="1">
                <a:solidFill>
                  <a:srgbClr val="FFFF00"/>
                </a:solidFill>
                <a:latin typeface="+mn-lt"/>
              </a:rPr>
              <a:t>FlexPlane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92338" y="2237680"/>
            <a:ext cx="221624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Layer-1 to Layer-2</a:t>
            </a:r>
            <a:br>
              <a:rPr lang="en-US" sz="1800" dirty="0">
                <a:solidFill>
                  <a:srgbClr val="FF0000"/>
                </a:solidFill>
                <a:latin typeface="+mn-lt"/>
              </a:rPr>
            </a:br>
            <a:r>
              <a:rPr lang="en-US" sz="1800" dirty="0">
                <a:solidFill>
                  <a:srgbClr val="FF0000"/>
                </a:solidFill>
                <a:latin typeface="+mn-lt"/>
              </a:rPr>
              <a:t>Patch Panel</a:t>
            </a:r>
          </a:p>
        </p:txBody>
      </p:sp>
    </p:spTree>
    <p:extLst>
      <p:ext uri="{BB962C8B-B14F-4D97-AF65-F5344CB8AC3E}">
        <p14:creationId xmlns:p14="http://schemas.microsoft.com/office/powerpoint/2010/main" val="3783891464"/>
      </p:ext>
    </p:extLst>
  </p:cSld>
  <p:clrMapOvr>
    <a:masterClrMapping/>
  </p:clrMapOvr>
  <p:transition spd="slow" advClick="0" advTm="15000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877745"/>
            <a:ext cx="4214813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08417" y="4397375"/>
            <a:ext cx="8918876" cy="2089277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Helvetica" charset="0"/>
                <a:ea typeface="ＭＳ Ｐゴシック" charset="0"/>
                <a:cs typeface="ＭＳ Ｐゴシック" charset="0"/>
              </a:rPr>
              <a:t>Calorimeter Trigger Processor(CTP7 – left), and Master Processor (MP7 - right)</a:t>
            </a:r>
          </a:p>
          <a:p>
            <a:pPr lvl="1"/>
            <a:r>
              <a:rPr lang="en-US" sz="1400" dirty="0">
                <a:latin typeface="Helvetica" charset="0"/>
                <a:ea typeface="ＭＳ Ｐゴシック" charset="0"/>
              </a:rPr>
              <a:t>CTP7 (Layer-1) – </a:t>
            </a:r>
            <a:r>
              <a:rPr lang="en-US" sz="1400" dirty="0" err="1">
                <a:latin typeface="Symbol" charset="0"/>
                <a:ea typeface="ＭＳ Ｐゴシック" charset="0"/>
                <a:cs typeface="Symbol" charset="0"/>
              </a:rPr>
              <a:t>m</a:t>
            </a:r>
            <a:r>
              <a:rPr lang="en-US" sz="1400" dirty="0" err="1">
                <a:latin typeface="Helvetica" charset="0"/>
                <a:ea typeface="ＭＳ Ｐゴシック" charset="0"/>
              </a:rPr>
              <a:t>TCA</a:t>
            </a:r>
            <a:r>
              <a:rPr lang="en-US" sz="1400" dirty="0">
                <a:latin typeface="Helvetica" charset="0"/>
                <a:ea typeface="ＭＳ Ｐゴシック" charset="0"/>
              </a:rPr>
              <a:t>  Single </a:t>
            </a:r>
            <a:r>
              <a:rPr lang="en-US" sz="1400" dirty="0" err="1">
                <a:latin typeface="Helvetica" charset="0"/>
                <a:ea typeface="ＭＳ Ｐゴシック" charset="0"/>
              </a:rPr>
              <a:t>Virtex</a:t>
            </a:r>
            <a:r>
              <a:rPr lang="en-US" sz="1400" dirty="0">
                <a:latin typeface="Helvetica" charset="0"/>
                <a:ea typeface="ＭＳ Ｐゴシック" charset="0"/>
              </a:rPr>
              <a:t> 7 FPGA, 67 optical inputs, 48 outputs, 12 RX/TX backplane</a:t>
            </a:r>
          </a:p>
          <a:p>
            <a:pPr lvl="2"/>
            <a:r>
              <a:rPr lang="en-US" sz="1400" dirty="0" err="1">
                <a:latin typeface="Helvetica" charset="0"/>
                <a:ea typeface="ＭＳ Ｐゴシック" charset="0"/>
              </a:rPr>
              <a:t>Virtex</a:t>
            </a:r>
            <a:r>
              <a:rPr lang="en-US" sz="1400" dirty="0">
                <a:latin typeface="Helvetica" charset="0"/>
                <a:ea typeface="ＭＳ Ｐゴシック" charset="0"/>
              </a:rPr>
              <a:t> 7 allows 10 Gb/s link speed on 3 CXP(36 TX &amp; 36 RX) and 4 </a:t>
            </a:r>
            <a:r>
              <a:rPr lang="en-US" sz="1400" dirty="0" err="1">
                <a:latin typeface="Helvetica" charset="0"/>
                <a:ea typeface="ＭＳ Ｐゴシック" charset="0"/>
              </a:rPr>
              <a:t>MiniPODs</a:t>
            </a:r>
            <a:r>
              <a:rPr lang="en-US" sz="1400" dirty="0">
                <a:latin typeface="Helvetica" charset="0"/>
                <a:ea typeface="ＭＳ Ｐゴシック" charset="0"/>
              </a:rPr>
              <a:t> (31 RX &amp; 12 TX) </a:t>
            </a:r>
          </a:p>
          <a:p>
            <a:pPr lvl="2"/>
            <a:r>
              <a:rPr lang="en-US" sz="1400" dirty="0">
                <a:latin typeface="Helvetica" charset="0"/>
                <a:ea typeface="ＭＳ Ｐゴシック" charset="0"/>
              </a:rPr>
              <a:t>ZYNQ processor running Xilinx </a:t>
            </a:r>
            <a:r>
              <a:rPr lang="en-US" sz="1400" dirty="0" err="1">
                <a:latin typeface="Helvetica" charset="0"/>
                <a:ea typeface="ＭＳ Ｐゴシック" charset="0"/>
              </a:rPr>
              <a:t>PetaLinux</a:t>
            </a:r>
            <a:r>
              <a:rPr lang="en-US" sz="1400" dirty="0">
                <a:latin typeface="Helvetica" charset="0"/>
                <a:ea typeface="ＭＳ Ｐゴシック" charset="0"/>
              </a:rPr>
              <a:t> for service tasks, including virtual JTAG cable</a:t>
            </a:r>
          </a:p>
          <a:p>
            <a:pPr lvl="1"/>
            <a:r>
              <a:rPr lang="en-US" sz="1400" dirty="0">
                <a:latin typeface="Helvetica" charset="0"/>
                <a:ea typeface="ＭＳ Ｐゴシック" charset="0"/>
              </a:rPr>
              <a:t>MP7 (Layer-2) – </a:t>
            </a:r>
            <a:r>
              <a:rPr lang="en-US" sz="1400" dirty="0" err="1">
                <a:latin typeface="Symbol" charset="0"/>
                <a:ea typeface="ＭＳ Ｐゴシック" charset="0"/>
                <a:cs typeface="Symbol" charset="0"/>
              </a:rPr>
              <a:t>m</a:t>
            </a:r>
            <a:r>
              <a:rPr lang="en-US" sz="1400" dirty="0" err="1">
                <a:latin typeface="Helvetica" charset="0"/>
                <a:ea typeface="ＭＳ Ｐゴシック" charset="0"/>
              </a:rPr>
              <a:t>TCA</a:t>
            </a:r>
            <a:r>
              <a:rPr lang="en-US" sz="1400" dirty="0">
                <a:latin typeface="Helvetica" charset="0"/>
                <a:ea typeface="ＭＳ Ｐゴシック" charset="0"/>
              </a:rPr>
              <a:t> Single </a:t>
            </a:r>
            <a:r>
              <a:rPr lang="en-US" sz="1400" dirty="0" err="1">
                <a:latin typeface="Helvetica" charset="0"/>
                <a:ea typeface="ＭＳ Ｐゴシック" charset="0"/>
              </a:rPr>
              <a:t>Virtex</a:t>
            </a:r>
            <a:r>
              <a:rPr lang="en-US" sz="1400" dirty="0">
                <a:latin typeface="Helvetica" charset="0"/>
                <a:ea typeface="ＭＳ Ｐゴシック" charset="0"/>
              </a:rPr>
              <a:t> 7 FPGA, up to 72 input &amp; output links</a:t>
            </a:r>
          </a:p>
          <a:p>
            <a:pPr lvl="2"/>
            <a:r>
              <a:rPr lang="en-US" sz="1400" dirty="0" err="1">
                <a:latin typeface="Helvetica" charset="0"/>
                <a:ea typeface="ＭＳ Ｐゴシック" charset="0"/>
              </a:rPr>
              <a:t>Virtex</a:t>
            </a:r>
            <a:r>
              <a:rPr lang="en-US" sz="1400" dirty="0">
                <a:latin typeface="Helvetica" charset="0"/>
                <a:ea typeface="ＭＳ Ｐゴシック" charset="0"/>
              </a:rPr>
              <a:t> 7 has 72 input and output links at 10 Gb/s</a:t>
            </a:r>
          </a:p>
          <a:p>
            <a:pPr lvl="2"/>
            <a:r>
              <a:rPr lang="en-US" sz="1400" dirty="0">
                <a:latin typeface="Helvetica" charset="0"/>
                <a:ea typeface="ＭＳ Ｐゴシック" charset="0"/>
              </a:rPr>
              <a:t>Dual 72 or 144MB QDR RAM clocked at 500 MHz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/>
              <a:t>Level-1 Calorimeter Trigger Electronics</a:t>
            </a:r>
          </a:p>
        </p:txBody>
      </p:sp>
      <p:pic>
        <p:nvPicPr>
          <p:cNvPr id="8196" name="Picture 15" descr="MP7.pd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1109520"/>
            <a:ext cx="3741737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148013" y="3546333"/>
            <a:ext cx="7366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MMC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62163" y="1247633"/>
            <a:ext cx="10302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Power Supplies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46188" y="1509570"/>
            <a:ext cx="7477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n-lt"/>
                <a:ea typeface="AppleGothic" charset="-127"/>
              </a:rPr>
              <a:t>ZYNQ</a:t>
            </a:r>
            <a:endParaRPr lang="el-GR" sz="1400" dirty="0">
              <a:solidFill>
                <a:srgbClr val="FFFF00"/>
              </a:solidFill>
              <a:latin typeface="+mn-lt"/>
              <a:ea typeface="AppleGothic" charset="-127"/>
            </a:endParaRPr>
          </a:p>
          <a:p>
            <a:pPr>
              <a:defRPr/>
            </a:pP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38338" y="2541445"/>
            <a:ext cx="7413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n-lt"/>
                <a:ea typeface="AppleGothic" charset="-127"/>
              </a:rPr>
              <a:t>FPGA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32150" y="1030145"/>
            <a:ext cx="981075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JTAG</a:t>
            </a:r>
          </a:p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USB</a:t>
            </a:r>
          </a:p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n-lt"/>
                <a:ea typeface="AppleGothic" charset="-127"/>
              </a:rPr>
              <a:t>Interface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59438" y="1382570"/>
            <a:ext cx="414337" cy="738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latin typeface="+mj-lt"/>
              </a:rPr>
              <a:t>Rx</a:t>
            </a:r>
          </a:p>
          <a:p>
            <a:pPr>
              <a:defRPr/>
            </a:pPr>
            <a:endParaRPr lang="en-US" sz="1400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r>
              <a:rPr lang="en-US" sz="1400" dirty="0" err="1">
                <a:solidFill>
                  <a:srgbClr val="FF0000"/>
                </a:solidFill>
                <a:latin typeface="+mj-lt"/>
              </a:rPr>
              <a:t>Tx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41975" y="3219308"/>
            <a:ext cx="415925" cy="738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latin typeface="+mj-lt"/>
              </a:rPr>
              <a:t>Rx</a:t>
            </a:r>
          </a:p>
          <a:p>
            <a:pPr>
              <a:defRPr/>
            </a:pPr>
            <a:endParaRPr lang="en-US" sz="1400" dirty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r>
              <a:rPr lang="en-US" sz="1400" dirty="0" err="1">
                <a:solidFill>
                  <a:srgbClr val="FF0000"/>
                </a:solidFill>
                <a:latin typeface="+mj-lt"/>
              </a:rPr>
              <a:t>Tx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02438" y="2535095"/>
            <a:ext cx="6985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0000"/>
                </a:solidFill>
                <a:latin typeface="+mj-lt"/>
              </a:rPr>
              <a:t>FPGA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534275" y="3695558"/>
            <a:ext cx="5048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1V0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13450" y="2384283"/>
            <a:ext cx="7842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2xQDR</a:t>
            </a:r>
          </a:p>
          <a:p>
            <a:pPr algn="ctr">
              <a:defRPr/>
            </a:pPr>
            <a:r>
              <a:rPr lang="en-US" sz="1100" b="0" dirty="0">
                <a:solidFill>
                  <a:srgbClr val="FFFF00"/>
                </a:solidFill>
                <a:latin typeface="+mj-lt"/>
              </a:rPr>
              <a:t>(Bottom</a:t>
            </a:r>
            <a:r>
              <a:rPr lang="en-US" sz="1100" dirty="0">
                <a:solidFill>
                  <a:srgbClr val="FFFF00"/>
                </a:solidFill>
                <a:latin typeface="+mj-lt"/>
              </a:rPr>
              <a:t>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26338" y="1604820"/>
            <a:ext cx="5048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2V5</a:t>
            </a:r>
          </a:p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3V3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1275" y="2336658"/>
            <a:ext cx="503238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1V5</a:t>
            </a:r>
          </a:p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j-lt"/>
              </a:rPr>
              <a:t>1V8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027988" y="2160445"/>
            <a:ext cx="54451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 err="1">
                <a:solidFill>
                  <a:srgbClr val="FFFF00"/>
                </a:solidFill>
                <a:latin typeface="+mj-lt"/>
              </a:rPr>
              <a:t>SD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97838" y="2609708"/>
            <a:ext cx="5635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FFFF00"/>
                </a:solidFill>
                <a:latin typeface="+mn-lt"/>
                <a:cs typeface="Symbol" charset="2"/>
              </a:rPr>
              <a:t>USB</a:t>
            </a:r>
            <a:endParaRPr lang="en-US" sz="1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942263" y="3290745"/>
            <a:ext cx="627062" cy="446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 err="1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 err="1">
                <a:solidFill>
                  <a:srgbClr val="FFFF00"/>
                </a:solidFill>
                <a:latin typeface="+mj-lt"/>
              </a:rPr>
              <a:t>C</a:t>
            </a:r>
            <a:endParaRPr lang="en-US" sz="1400" dirty="0">
              <a:solidFill>
                <a:srgbClr val="FFFF00"/>
              </a:solidFill>
              <a:latin typeface="+mj-lt"/>
            </a:endParaRPr>
          </a:p>
          <a:p>
            <a:pPr algn="ctr">
              <a:defRPr/>
            </a:pPr>
            <a:r>
              <a:rPr lang="en-US" sz="900" b="0" dirty="0">
                <a:solidFill>
                  <a:srgbClr val="FFFF00"/>
                </a:solidFill>
                <a:latin typeface="+mj-lt"/>
              </a:rPr>
              <a:t>(Bottom)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92250" y="3482833"/>
            <a:ext cx="10302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tx2"/>
                </a:solidFill>
                <a:latin typeface="+mj-lt"/>
              </a:rPr>
              <a:t>MiniPODs</a:t>
            </a:r>
            <a:endParaRPr lang="en-US" sz="1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49600" y="2433495"/>
            <a:ext cx="10302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3 CXP modules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97025" y="3590783"/>
            <a:ext cx="1030288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>
                <a:solidFill>
                  <a:schemeClr val="bg1"/>
                </a:solidFill>
                <a:latin typeface="+mj-lt"/>
              </a:rPr>
              <a:t>MiniPod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modules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5963312" y="6510464"/>
            <a:ext cx="2584259" cy="38966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1705" y="6542362"/>
            <a:ext cx="5720630" cy="2782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24993"/>
      </p:ext>
    </p:extLst>
  </p:cSld>
  <p:clrMapOvr>
    <a:masterClrMapping/>
  </p:clrMapOvr>
  <p:transition spd="slow" advClick="0" advTm="15000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E214B9-741C-6548-8290-83C75710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14DFD-2022-C04A-93F0-E304165AD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F2419-B7D9-4449-805F-9EA6DF13F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312BA19-3C60-FC42-ABD6-D6FA8D5BF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L1 Trigger Summary from Run-2,3</a:t>
            </a:r>
          </a:p>
        </p:txBody>
      </p:sp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69FF3A10-FAC6-9144-B550-1BA2C2722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9" y="2477858"/>
            <a:ext cx="7114902" cy="3940257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9A55BB20-70FC-5547-A770-EB5E9F9E9D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2698" y="723364"/>
            <a:ext cx="4749780" cy="4405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EDEE41A-3F4F-A546-AB19-44B7C1EDA333}"/>
              </a:ext>
            </a:extLst>
          </p:cNvPr>
          <p:cNvSpPr txBox="1"/>
          <p:nvPr/>
        </p:nvSpPr>
        <p:spPr>
          <a:xfrm>
            <a:off x="365758" y="827869"/>
            <a:ext cx="3640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capture the physics of interest within 100 kHz bandwidth, while discarding majority of 32 kHz of collisions</a:t>
            </a:r>
          </a:p>
        </p:txBody>
      </p:sp>
    </p:spTree>
    <p:extLst>
      <p:ext uri="{BB962C8B-B14F-4D97-AF65-F5344CB8AC3E}">
        <p14:creationId xmlns:p14="http://schemas.microsoft.com/office/powerpoint/2010/main" val="408210207"/>
      </p:ext>
    </p:extLst>
  </p:cSld>
  <p:clrMapOvr>
    <a:masterClrMapping/>
  </p:clrMapOvr>
  <p:transition spd="slow" advClick="0" advTm="15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2A08A9-7484-6B89-09D2-129A9ABEB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9ADFE4-D2A7-A63E-461F-7C727D6D3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64F60-C3C4-EFA7-BCD2-FF2AF4C1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82F7FC-5163-8A18-9A48-474B75D7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CICADA – Machine Learning in L1T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B585FB42-0066-E99B-867B-7876F3B0B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99" y="918938"/>
            <a:ext cx="4189885" cy="4705114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213BE497-99BE-6D9C-DFC1-50880D05B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800" y="3982064"/>
            <a:ext cx="2262390" cy="2432069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BC6018FF-47BE-856F-11B5-72AB372DD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907" y="1131245"/>
            <a:ext cx="3036535" cy="2929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8FA94F-1A2A-2E18-1BD1-E71EF6445F38}"/>
              </a:ext>
            </a:extLst>
          </p:cNvPr>
          <p:cNvSpPr txBox="1"/>
          <p:nvPr/>
        </p:nvSpPr>
        <p:spPr>
          <a:xfrm>
            <a:off x="4421907" y="4965290"/>
            <a:ext cx="226239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Also includes new (but traditional) boosted object algorithm</a:t>
            </a:r>
            <a:br>
              <a:rPr lang="en-US" dirty="0"/>
            </a:br>
            <a:r>
              <a:rPr lang="en-US" sz="1400" dirty="0" err="1"/>
              <a:t>Pallabi</a:t>
            </a:r>
            <a:r>
              <a:rPr lang="en-US" sz="1400" dirty="0"/>
              <a:t> Das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1A042A-59EE-01A0-577B-B00B72CAB624}"/>
              </a:ext>
            </a:extLst>
          </p:cNvPr>
          <p:cNvSpPr txBox="1"/>
          <p:nvPr/>
        </p:nvSpPr>
        <p:spPr>
          <a:xfrm>
            <a:off x="6548283" y="563300"/>
            <a:ext cx="25957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Unsupervised learning</a:t>
            </a:r>
          </a:p>
          <a:p>
            <a:pPr algn="r"/>
            <a:r>
              <a:rPr lang="en-US" dirty="0"/>
              <a:t>“Anomaly Detection”</a:t>
            </a:r>
            <a:br>
              <a:rPr lang="en-US" dirty="0"/>
            </a:br>
            <a:r>
              <a:rPr lang="en-US" sz="1400" dirty="0"/>
              <a:t>Ho-Fung Tsoi</a:t>
            </a:r>
          </a:p>
        </p:txBody>
      </p:sp>
    </p:spTree>
    <p:extLst>
      <p:ext uri="{BB962C8B-B14F-4D97-AF65-F5344CB8AC3E}">
        <p14:creationId xmlns:p14="http://schemas.microsoft.com/office/powerpoint/2010/main" val="2374332336"/>
      </p:ext>
    </p:extLst>
  </p:cSld>
  <p:clrMapOvr>
    <a:masterClrMapping/>
  </p:clrMapOvr>
  <p:transition spd="slow" advClick="0" advTm="15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2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US">
                <a:solidFill>
                  <a:srgbClr val="0061A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pPr/>
              <a:t>16</a:t>
            </a:fld>
            <a:endParaRPr/>
          </a:p>
        </p:txBody>
      </p:sp>
      <p:sp>
        <p:nvSpPr>
          <p:cNvPr id="418" name="Google Shape;418;p27"/>
          <p:cNvSpPr txBox="1">
            <a:spLocks noGrp="1"/>
          </p:cNvSpPr>
          <p:nvPr>
            <p:ph type="title"/>
          </p:nvPr>
        </p:nvSpPr>
        <p:spPr>
          <a:xfrm>
            <a:off x="0" y="8256"/>
            <a:ext cx="7523922" cy="5814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r>
              <a:rPr lang="en-US" dirty="0"/>
              <a:t>LHC Now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HL-LHC in the Future</a:t>
            </a:r>
            <a:endParaRPr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1D14D5A-ADB7-F946-BB37-1F179774856F}"/>
              </a:ext>
            </a:extLst>
          </p:cNvPr>
          <p:cNvGrpSpPr/>
          <p:nvPr/>
        </p:nvGrpSpPr>
        <p:grpSpPr>
          <a:xfrm>
            <a:off x="0" y="713679"/>
            <a:ext cx="9054789" cy="5575610"/>
            <a:chOff x="1084140" y="1501009"/>
            <a:chExt cx="6975720" cy="4096347"/>
          </a:xfrm>
        </p:grpSpPr>
        <p:pic>
          <p:nvPicPr>
            <p:cNvPr id="420" name="Google Shape;420;p27" descr="150708 - HL-LHC nominal scenario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84140" y="1501009"/>
              <a:ext cx="6975720" cy="40963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1" name="Google Shape;421;p27"/>
            <p:cNvSpPr/>
            <p:nvPr/>
          </p:nvSpPr>
          <p:spPr>
            <a:xfrm>
              <a:off x="2674889" y="1808478"/>
              <a:ext cx="378735" cy="3162820"/>
            </a:xfrm>
            <a:prstGeom prst="rect">
              <a:avLst/>
            </a:prstGeom>
            <a:solidFill>
              <a:srgbClr val="B6B7B8">
                <a:alpha val="51764"/>
              </a:srgbClr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500"/>
              </a:pPr>
              <a:r>
                <a:rPr lang="en-US" sz="1313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LS1</a:t>
              </a:r>
              <a:endParaRPr/>
            </a:p>
          </p:txBody>
        </p:sp>
        <p:sp>
          <p:nvSpPr>
            <p:cNvPr id="422" name="Google Shape;422;p27"/>
            <p:cNvSpPr/>
            <p:nvPr/>
          </p:nvSpPr>
          <p:spPr>
            <a:xfrm>
              <a:off x="3811946" y="1802992"/>
              <a:ext cx="388281" cy="3174023"/>
            </a:xfrm>
            <a:prstGeom prst="rect">
              <a:avLst/>
            </a:prstGeom>
            <a:solidFill>
              <a:srgbClr val="B6B7B8">
                <a:alpha val="51764"/>
              </a:srgbClr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600"/>
              </a:pPr>
              <a:r>
                <a:rPr lang="en-US" sz="135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LS2</a:t>
              </a:r>
              <a:endParaRPr/>
            </a:p>
          </p:txBody>
        </p:sp>
        <p:sp>
          <p:nvSpPr>
            <p:cNvPr id="423" name="Google Shape;423;p27"/>
            <p:cNvSpPr/>
            <p:nvPr/>
          </p:nvSpPr>
          <p:spPr>
            <a:xfrm>
              <a:off x="4754727" y="1807897"/>
              <a:ext cx="486461" cy="3174023"/>
            </a:xfrm>
            <a:prstGeom prst="rect">
              <a:avLst/>
            </a:prstGeom>
            <a:solidFill>
              <a:srgbClr val="B6B7B8">
                <a:alpha val="51764"/>
              </a:srgbClr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600"/>
              </a:pPr>
              <a:r>
                <a:rPr lang="en-US" sz="135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LS3</a:t>
              </a:r>
              <a:endParaRPr/>
            </a:p>
          </p:txBody>
        </p:sp>
        <p:sp>
          <p:nvSpPr>
            <p:cNvPr id="424" name="Google Shape;424;p27"/>
            <p:cNvSpPr/>
            <p:nvPr/>
          </p:nvSpPr>
          <p:spPr>
            <a:xfrm>
              <a:off x="5896499" y="1800268"/>
              <a:ext cx="197390" cy="3161529"/>
            </a:xfrm>
            <a:prstGeom prst="rect">
              <a:avLst/>
            </a:prstGeom>
            <a:solidFill>
              <a:srgbClr val="B6B7B8">
                <a:alpha val="51764"/>
              </a:srgbClr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600"/>
              </a:pPr>
              <a:r>
                <a:rPr lang="en-US" sz="135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LS4</a:t>
              </a:r>
              <a:endParaRPr/>
            </a:p>
          </p:txBody>
        </p:sp>
        <p:sp>
          <p:nvSpPr>
            <p:cNvPr id="425" name="Google Shape;425;p27"/>
            <p:cNvSpPr/>
            <p:nvPr/>
          </p:nvSpPr>
          <p:spPr>
            <a:xfrm>
              <a:off x="6665680" y="1804944"/>
              <a:ext cx="197390" cy="3161528"/>
            </a:xfrm>
            <a:prstGeom prst="rect">
              <a:avLst/>
            </a:prstGeom>
            <a:solidFill>
              <a:srgbClr val="B6B7B8">
                <a:alpha val="51764"/>
              </a:srgbClr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600"/>
              </a:pPr>
              <a:r>
                <a:rPr lang="en-US" sz="135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LS5</a:t>
              </a:r>
              <a:endParaRPr/>
            </a:p>
          </p:txBody>
        </p:sp>
        <p:sp>
          <p:nvSpPr>
            <p:cNvPr id="426" name="Google Shape;426;p27"/>
            <p:cNvSpPr/>
            <p:nvPr/>
          </p:nvSpPr>
          <p:spPr>
            <a:xfrm>
              <a:off x="2113373" y="1936484"/>
              <a:ext cx="561516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1</a:t>
              </a:r>
              <a:endParaRPr/>
            </a:p>
          </p:txBody>
        </p:sp>
        <p:sp>
          <p:nvSpPr>
            <p:cNvPr id="427" name="Google Shape;427;p27"/>
            <p:cNvSpPr/>
            <p:nvPr/>
          </p:nvSpPr>
          <p:spPr>
            <a:xfrm>
              <a:off x="3053624" y="1936484"/>
              <a:ext cx="758323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2</a:t>
              </a:r>
              <a:endParaRPr/>
            </a:p>
          </p:txBody>
        </p:sp>
        <p:sp>
          <p:nvSpPr>
            <p:cNvPr id="428" name="Google Shape;428;p27"/>
            <p:cNvSpPr/>
            <p:nvPr/>
          </p:nvSpPr>
          <p:spPr>
            <a:xfrm>
              <a:off x="4200227" y="1936484"/>
              <a:ext cx="554501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3</a:t>
              </a:r>
              <a:endParaRPr/>
            </a:p>
          </p:txBody>
        </p:sp>
        <p:sp>
          <p:nvSpPr>
            <p:cNvPr id="429" name="Google Shape;429;p27"/>
            <p:cNvSpPr/>
            <p:nvPr/>
          </p:nvSpPr>
          <p:spPr>
            <a:xfrm>
              <a:off x="5241187" y="1936484"/>
              <a:ext cx="655313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4</a:t>
              </a:r>
              <a:endParaRPr/>
            </a:p>
          </p:txBody>
        </p:sp>
        <p:sp>
          <p:nvSpPr>
            <p:cNvPr id="430" name="Google Shape;430;p27"/>
            <p:cNvSpPr/>
            <p:nvPr/>
          </p:nvSpPr>
          <p:spPr>
            <a:xfrm>
              <a:off x="6093889" y="1936484"/>
              <a:ext cx="571792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5</a:t>
              </a:r>
              <a:endParaRPr/>
            </a:p>
          </p:txBody>
        </p:sp>
        <p:sp>
          <p:nvSpPr>
            <p:cNvPr id="431" name="Google Shape;431;p27"/>
            <p:cNvSpPr/>
            <p:nvPr/>
          </p:nvSpPr>
          <p:spPr>
            <a:xfrm>
              <a:off x="6863070" y="1936484"/>
              <a:ext cx="571791" cy="263856"/>
            </a:xfrm>
            <a:prstGeom prst="roundRect">
              <a:avLst>
                <a:gd name="adj" fmla="val 27074"/>
              </a:avLst>
            </a:prstGeom>
            <a:solidFill>
              <a:srgbClr val="FA9F3B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3200"/>
              </a:pPr>
              <a:r>
                <a:rPr lang="en-US" sz="1200">
                  <a:solidFill>
                    <a:srgbClr val="40404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Run 6</a:t>
              </a:r>
              <a:endParaRPr/>
            </a:p>
          </p:txBody>
        </p:sp>
        <p:sp>
          <p:nvSpPr>
            <p:cNvPr id="432" name="Google Shape;432;p27"/>
            <p:cNvSpPr/>
            <p:nvPr/>
          </p:nvSpPr>
          <p:spPr>
            <a:xfrm>
              <a:off x="5241188" y="1802992"/>
              <a:ext cx="2193674" cy="133493"/>
            </a:xfrm>
            <a:prstGeom prst="roundRect">
              <a:avLst>
                <a:gd name="adj" fmla="val 50000"/>
              </a:avLst>
            </a:prstGeom>
            <a:solidFill>
              <a:srgbClr val="5C9B38"/>
            </a:solidFill>
            <a:ln>
              <a:noFill/>
            </a:ln>
            <a:effectLst>
              <a:outerShdw blurRad="76200" dist="50800" dir="5400000" rotWithShape="0">
                <a:srgbClr val="000000">
                  <a:alpha val="49803"/>
                </a:srgbClr>
              </a:outerShdw>
            </a:effectLst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ts val="1000"/>
              </a:pPr>
              <a:endParaRPr sz="375">
                <a:solidFill>
                  <a:srgbClr val="40404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433" name="Google Shape;433;p27"/>
            <p:cNvSpPr txBox="1"/>
            <p:nvPr/>
          </p:nvSpPr>
          <p:spPr>
            <a:xfrm>
              <a:off x="6049431" y="1750676"/>
              <a:ext cx="878601" cy="238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800"/>
              </a:pPr>
              <a:r>
                <a:rPr lang="en-US" sz="1050" b="1" dirty="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HL-LHC</a:t>
              </a:r>
              <a:endParaRPr dirty="0"/>
            </a:p>
          </p:txBody>
        </p:sp>
        <p:sp>
          <p:nvSpPr>
            <p:cNvPr id="434" name="Google Shape;434;p27"/>
            <p:cNvSpPr txBox="1"/>
            <p:nvPr/>
          </p:nvSpPr>
          <p:spPr>
            <a:xfrm>
              <a:off x="2121784" y="2721826"/>
              <a:ext cx="685554" cy="4106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 dirty="0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~500 Hz</a:t>
              </a:r>
              <a:endParaRPr dirty="0"/>
            </a:p>
          </p:txBody>
        </p:sp>
        <p:sp>
          <p:nvSpPr>
            <p:cNvPr id="435" name="Google Shape;435;p27"/>
            <p:cNvSpPr txBox="1"/>
            <p:nvPr/>
          </p:nvSpPr>
          <p:spPr>
            <a:xfrm>
              <a:off x="3181050" y="2720749"/>
              <a:ext cx="594461" cy="4106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~1 kHz</a:t>
              </a:r>
              <a:endParaRPr/>
            </a:p>
          </p:txBody>
        </p:sp>
        <p:sp>
          <p:nvSpPr>
            <p:cNvPr id="436" name="Google Shape;436;p27"/>
            <p:cNvSpPr txBox="1"/>
            <p:nvPr/>
          </p:nvSpPr>
          <p:spPr>
            <a:xfrm>
              <a:off x="4231830" y="2720749"/>
              <a:ext cx="623707" cy="4106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 dirty="0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~1 kHz</a:t>
              </a:r>
              <a:endParaRPr dirty="0"/>
            </a:p>
          </p:txBody>
        </p:sp>
        <p:sp>
          <p:nvSpPr>
            <p:cNvPr id="437" name="Google Shape;437;p27"/>
            <p:cNvSpPr txBox="1"/>
            <p:nvPr/>
          </p:nvSpPr>
          <p:spPr>
            <a:xfrm>
              <a:off x="5248250" y="3612675"/>
              <a:ext cx="655313" cy="3789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 dirty="0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~7.5 kHz</a:t>
              </a:r>
              <a:endParaRPr dirty="0"/>
            </a:p>
          </p:txBody>
        </p:sp>
        <p:sp>
          <p:nvSpPr>
            <p:cNvPr id="438" name="Google Shape;438;p27"/>
            <p:cNvSpPr txBox="1"/>
            <p:nvPr/>
          </p:nvSpPr>
          <p:spPr>
            <a:xfrm>
              <a:off x="6079410" y="4274084"/>
              <a:ext cx="618244" cy="3789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 dirty="0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~7.5 kHz</a:t>
              </a:r>
              <a:endParaRPr dirty="0"/>
            </a:p>
          </p:txBody>
        </p:sp>
        <p:sp>
          <p:nvSpPr>
            <p:cNvPr id="24" name="Google Shape;438;p27">
              <a:extLst>
                <a:ext uri="{FF2B5EF4-FFF2-40B4-BE49-F238E27FC236}">
                  <a16:creationId xmlns:a16="http://schemas.microsoft.com/office/drawing/2014/main" id="{7494C4D1-99C1-7A43-9B4B-E4074C3457F1}"/>
                </a:ext>
              </a:extLst>
            </p:cNvPr>
            <p:cNvSpPr txBox="1"/>
            <p:nvPr/>
          </p:nvSpPr>
          <p:spPr>
            <a:xfrm>
              <a:off x="6816617" y="4274084"/>
              <a:ext cx="618244" cy="3789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61A8"/>
                </a:buClr>
                <a:buSzPts val="2500"/>
              </a:pPr>
              <a:r>
                <a:rPr lang="en-US" sz="938" dirty="0">
                  <a:solidFill>
                    <a:srgbClr val="0061A8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Trigger-Rate: ~7.5 kHz</a:t>
              </a:r>
              <a:endParaRPr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BA811FE-DE6C-2643-9A52-E3E079DAE633}"/>
              </a:ext>
            </a:extLst>
          </p:cNvPr>
          <p:cNvSpPr txBox="1"/>
          <p:nvPr/>
        </p:nvSpPr>
        <p:spPr>
          <a:xfrm>
            <a:off x="800492" y="6168421"/>
            <a:ext cx="758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will be on path to exabytes of data acquired in the HL-LHC era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BC26D4-4EBD-9100-F825-F6EC890E3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A11B25-F7EA-0193-8D37-B12D3913B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</p:spTree>
    <p:extLst>
      <p:ext uri="{BB962C8B-B14F-4D97-AF65-F5344CB8AC3E}">
        <p14:creationId xmlns:p14="http://schemas.microsoft.com/office/powerpoint/2010/main" val="2560970651"/>
      </p:ext>
    </p:extLst>
  </p:cSld>
  <p:clrMapOvr>
    <a:masterClrMapping/>
  </p:clrMapOvr>
  <p:transition spd="slow" advClick="0" advTm="1500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A0DA87-C5D9-3F45-8E3E-2FB4D6E66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84A8E2-6FEC-CC4B-9DCC-A1ACC218C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80AFF-7917-854E-8933-A31FE8443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4F1BACE-56AC-BA4E-877B-A68EBFD7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HLLHC Parameters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C046DF1-3986-4E46-A2B9-3A9C337DE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6" y="1052164"/>
            <a:ext cx="8973156" cy="51716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08008C-20F4-C448-848A-29341854AB96}"/>
              </a:ext>
            </a:extLst>
          </p:cNvPr>
          <p:cNvSpPr txBox="1"/>
          <p:nvPr/>
        </p:nvSpPr>
        <p:spPr>
          <a:xfrm>
            <a:off x="3771310" y="4106810"/>
            <a:ext cx="2196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Operating at 2x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325B7F-A8A2-9A44-8A15-300171BEBB65}"/>
              </a:ext>
            </a:extLst>
          </p:cNvPr>
          <p:cNvSpPr txBox="1"/>
          <p:nvPr/>
        </p:nvSpPr>
        <p:spPr>
          <a:xfrm>
            <a:off x="5522590" y="4673858"/>
            <a:ext cx="3454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Expect Operating at 7.5x ultimately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1BF346-0F94-D135-B456-808A810F7BB3}"/>
              </a:ext>
            </a:extLst>
          </p:cNvPr>
          <p:cNvSpPr txBox="1"/>
          <p:nvPr/>
        </p:nvSpPr>
        <p:spPr>
          <a:xfrm>
            <a:off x="6877878" y="5243373"/>
            <a:ext cx="993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Symbol" pitchFamily="2" charset="2"/>
              </a:rPr>
              <a:t>m=200</a:t>
            </a:r>
          </a:p>
        </p:txBody>
      </p:sp>
    </p:spTree>
    <p:extLst>
      <p:ext uri="{BB962C8B-B14F-4D97-AF65-F5344CB8AC3E}">
        <p14:creationId xmlns:p14="http://schemas.microsoft.com/office/powerpoint/2010/main" val="3652240084"/>
      </p:ext>
    </p:extLst>
  </p:cSld>
  <p:clrMapOvr>
    <a:masterClrMapping/>
  </p:clrMapOvr>
  <p:transition spd="slow" advClick="0" advTm="15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966914" y="1434707"/>
            <a:ext cx="2381" cy="2381"/>
          </a:xfrm>
          <a:prstGeom prst="rect">
            <a:avLst/>
          </a:prstGeom>
          <a:solidFill>
            <a:srgbClr val="2F12D5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350" dirty="0">
              <a:latin typeface="Arial" charset="0"/>
              <a:ea typeface="Arial"/>
              <a:cs typeface="Arial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737624" y="1410892"/>
            <a:ext cx="6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endParaRPr lang="en-GB" sz="2100" dirty="0">
              <a:latin typeface="Arial" charset="0"/>
              <a:ea typeface="Arial"/>
              <a:cs typeface="Arial"/>
            </a:endParaRPr>
          </a:p>
        </p:txBody>
      </p:sp>
      <p:sp>
        <p:nvSpPr>
          <p:cNvPr id="13342" name="Rectangle 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Collisions (p-p) at HLLHC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AC7D4049-8F7B-B34B-A8B6-329C8F49C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50072"/>
          <a:stretch/>
        </p:blipFill>
        <p:spPr>
          <a:xfrm>
            <a:off x="118749" y="1153961"/>
            <a:ext cx="4601148" cy="2207787"/>
          </a:xfrm>
          <a:prstGeom prst="rect">
            <a:avLst/>
          </a:prstGeom>
        </p:spPr>
      </p:pic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632016F9-75DC-A946-A55B-3D41AD20C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000" y="1688201"/>
            <a:ext cx="4426258" cy="4085167"/>
          </a:xfrm>
          <a:prstGeom prst="rect">
            <a:avLst/>
          </a:prstGeom>
        </p:spPr>
      </p:pic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510ADBC4-3724-5446-837F-6D9EF1163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7" y="3730784"/>
            <a:ext cx="4724184" cy="2295103"/>
          </a:xfrm>
          <a:prstGeom prst="rect">
            <a:avLst/>
          </a:prstGeom>
        </p:spPr>
      </p:pic>
      <p:sp>
        <p:nvSpPr>
          <p:cNvPr id="6" name="Down Arrow 5">
            <a:extLst>
              <a:ext uri="{FF2B5EF4-FFF2-40B4-BE49-F238E27FC236}">
                <a16:creationId xmlns:a16="http://schemas.microsoft.com/office/drawing/2014/main" id="{5C66DAD2-D471-C743-AF87-5A1D5013B7E1}"/>
              </a:ext>
            </a:extLst>
          </p:cNvPr>
          <p:cNvSpPr/>
          <p:nvPr/>
        </p:nvSpPr>
        <p:spPr>
          <a:xfrm>
            <a:off x="2497668" y="3429000"/>
            <a:ext cx="118533" cy="654050"/>
          </a:xfrm>
          <a:prstGeom prst="downArrow">
            <a:avLst/>
          </a:prstGeom>
          <a:solidFill>
            <a:srgbClr val="CC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64BA4B-BE2A-EA48-970A-2369AA45E8AC}"/>
              </a:ext>
            </a:extLst>
          </p:cNvPr>
          <p:cNvSpPr txBox="1"/>
          <p:nvPr/>
        </p:nvSpPr>
        <p:spPr>
          <a:xfrm rot="10800000" flipV="1">
            <a:off x="953342" y="3416108"/>
            <a:ext cx="3361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Selecting high P</a:t>
            </a:r>
            <a:r>
              <a:rPr lang="en-US" sz="1400" baseline="-25000" dirty="0"/>
              <a:t>T</a:t>
            </a:r>
            <a:r>
              <a:rPr lang="en-US" sz="1400" dirty="0"/>
              <a:t>   clusters and tracks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50E27B9-F63A-304D-8D12-90F4FD5887C7}"/>
              </a:ext>
            </a:extLst>
          </p:cNvPr>
          <p:cNvSpPr txBox="1"/>
          <p:nvPr/>
        </p:nvSpPr>
        <p:spPr>
          <a:xfrm>
            <a:off x="6415135" y="2370486"/>
            <a:ext cx="2118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Can not afford to go any higher in thresholds!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71F5A1F-929A-2242-B0CA-00FDF0C45F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8880" y="6600155"/>
            <a:ext cx="1990436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CE08579-4C19-024B-A257-B909AACB7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19247" y="6598740"/>
            <a:ext cx="4508869" cy="27524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4AFB07C-D97A-C243-AB15-85E524044D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49252" y="6600155"/>
            <a:ext cx="596428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C1F1C-F708-3F4B-8ECB-6D467F0718B5}" type="slidenum">
              <a:rPr lang="en-US" smtClean="0"/>
              <a:pPr/>
              <a:t>18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9265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1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F15E5-1C49-3E48-8F55-5C25E33E2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Triggers </a:t>
            </a:r>
            <a:r>
              <a:rPr lang="en-US" dirty="0">
                <a:sym typeface="Wingdings" pitchFamily="2" charset="2"/>
              </a:rPr>
              <a:t> Physics</a:t>
            </a: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895CA06-C0F4-B243-8446-A674D20AD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9" y="824754"/>
            <a:ext cx="9045142" cy="529090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EFDB4-56E9-8346-94C8-7F1061A5EA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21496"/>
            <a:ext cx="1990436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F274C7-3CE9-234E-827A-4756096F02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17567" y="6520081"/>
            <a:ext cx="4508869" cy="27524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E5DB3-486B-CB48-B2E7-4061738BE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47572" y="6521496"/>
            <a:ext cx="596428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C1F1C-F708-3F4B-8ECB-6D467F0718B5}" type="slidenum">
              <a:rPr lang="en-US" smtClean="0"/>
              <a:pPr/>
              <a:t>19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39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ears">
            <a:extLst>
              <a:ext uri="{FF2B5EF4-FFF2-40B4-BE49-F238E27FC236}">
                <a16:creationId xmlns:a16="http://schemas.microsoft.com/office/drawing/2014/main" id="{E1F71F9F-B6B2-7D4F-8CDF-5A53A8CD7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302" y="3793832"/>
            <a:ext cx="1994948" cy="1329965"/>
          </a:xfrm>
          <a:prstGeom prst="rect">
            <a:avLst/>
          </a:prstGeom>
        </p:spPr>
      </p:pic>
      <p:pic>
        <p:nvPicPr>
          <p:cNvPr id="14" name="Google Shape;50;p7" descr="Image">
            <a:extLst>
              <a:ext uri="{FF2B5EF4-FFF2-40B4-BE49-F238E27FC236}">
                <a16:creationId xmlns:a16="http://schemas.microsoft.com/office/drawing/2014/main" id="{91DCFD95-68E8-F84A-8CB5-E4AAA23466FB}"/>
              </a:ext>
            </a:extLst>
          </p:cNvPr>
          <p:cNvPicPr preferRelativeResize="0"/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alphaModFix/>
          </a:blip>
          <a:srcRect/>
          <a:stretch/>
        </p:blipFill>
        <p:spPr>
          <a:xfrm>
            <a:off x="697117" y="480863"/>
            <a:ext cx="2335794" cy="599339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fld id="{00000000-1234-1234-1234-123412341234}" type="slidenum">
              <a:rPr lang="en-US">
                <a:solidFill>
                  <a:srgbClr val="0061A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pPr/>
              <a:t>2</a:t>
            </a:fld>
            <a:endParaRPr dirty="0"/>
          </a:p>
        </p:txBody>
      </p:sp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0" y="8256"/>
            <a:ext cx="7523922" cy="51676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r>
              <a:rPr lang="en-US" dirty="0"/>
              <a:t>The Scientific Process</a:t>
            </a:r>
            <a:endParaRPr dirty="0"/>
          </a:p>
        </p:txBody>
      </p:sp>
      <p:sp>
        <p:nvSpPr>
          <p:cNvPr id="66" name="Google Shape;66;p9"/>
          <p:cNvSpPr/>
          <p:nvPr/>
        </p:nvSpPr>
        <p:spPr>
          <a:xfrm>
            <a:off x="166730" y="866400"/>
            <a:ext cx="1467788" cy="3223238"/>
          </a:xfrm>
          <a:prstGeom prst="roundRect">
            <a:avLst>
              <a:gd name="adj" fmla="val 28314"/>
            </a:avLst>
          </a:prstGeom>
          <a:solidFill>
            <a:srgbClr val="BF3B3D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Detector</a:t>
            </a:r>
            <a:endParaRPr dirty="0"/>
          </a:p>
        </p:txBody>
      </p:sp>
      <p:sp>
        <p:nvSpPr>
          <p:cNvPr id="67" name="Google Shape;67;p9"/>
          <p:cNvSpPr/>
          <p:nvPr/>
        </p:nvSpPr>
        <p:spPr>
          <a:xfrm>
            <a:off x="4991023" y="866400"/>
            <a:ext cx="1467788" cy="3223238"/>
          </a:xfrm>
          <a:prstGeom prst="roundRect">
            <a:avLst>
              <a:gd name="adj" fmla="val 28314"/>
            </a:avLst>
          </a:prstGeom>
          <a:solidFill>
            <a:srgbClr val="0061A8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Software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&amp;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Computing</a:t>
            </a:r>
            <a:endParaRPr/>
          </a:p>
        </p:txBody>
      </p:sp>
      <p:sp>
        <p:nvSpPr>
          <p:cNvPr id="68" name="Google Shape;68;p9"/>
          <p:cNvSpPr/>
          <p:nvPr/>
        </p:nvSpPr>
        <p:spPr>
          <a:xfrm>
            <a:off x="2578877" y="866400"/>
            <a:ext cx="1467788" cy="3223238"/>
          </a:xfrm>
          <a:prstGeom prst="roundRect">
            <a:avLst>
              <a:gd name="adj" fmla="val 28314"/>
            </a:avLst>
          </a:prstGeom>
          <a:solidFill>
            <a:srgbClr val="5C9B38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Trigger Electronics</a:t>
            </a:r>
            <a:endParaRPr lang="en-US" dirty="0"/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&amp;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</a:pPr>
            <a:r>
              <a:rPr lang="en-US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Data Acquisition</a:t>
            </a:r>
            <a:endParaRPr dirty="0"/>
          </a:p>
        </p:txBody>
      </p:sp>
      <p:sp>
        <p:nvSpPr>
          <p:cNvPr id="69" name="Google Shape;69;p9"/>
          <p:cNvSpPr/>
          <p:nvPr/>
        </p:nvSpPr>
        <p:spPr>
          <a:xfrm>
            <a:off x="1684437" y="2239875"/>
            <a:ext cx="844538" cy="476213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A9F3B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800"/>
            </a:pPr>
            <a:endParaRPr>
              <a:solidFill>
                <a:srgbClr val="40404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0" name="Google Shape;70;p9"/>
          <p:cNvSpPr/>
          <p:nvPr/>
        </p:nvSpPr>
        <p:spPr>
          <a:xfrm>
            <a:off x="4088033" y="2239875"/>
            <a:ext cx="844538" cy="476213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A9F3B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800"/>
            </a:pPr>
            <a:endParaRPr>
              <a:solidFill>
                <a:srgbClr val="40404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6517282" y="2239875"/>
            <a:ext cx="844538" cy="476213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A9F3B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800"/>
            </a:pPr>
            <a:endParaRPr>
              <a:solidFill>
                <a:srgbClr val="40404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2" name="Google Shape;72;p9"/>
          <p:cNvSpPr/>
          <p:nvPr/>
        </p:nvSpPr>
        <p:spPr>
          <a:xfrm rot="-2700000">
            <a:off x="6517257" y="1534826"/>
            <a:ext cx="844498" cy="476183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A9F3B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800"/>
            </a:pPr>
            <a:endParaRPr>
              <a:solidFill>
                <a:srgbClr val="40404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" name="Google Shape;73;p9"/>
          <p:cNvSpPr/>
          <p:nvPr/>
        </p:nvSpPr>
        <p:spPr>
          <a:xfrm rot="2700000">
            <a:off x="6544245" y="2891063"/>
            <a:ext cx="844498" cy="476183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A9F3B"/>
          </a:solidFill>
          <a:ln>
            <a:noFill/>
          </a:ln>
          <a:effectLst>
            <a:outerShdw blurRad="101600" dist="25400" rotWithShape="0">
              <a:srgbClr val="000000">
                <a:alpha val="49800"/>
              </a:srgbClr>
            </a:outerShdw>
          </a:effectLst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4800"/>
            </a:pPr>
            <a:endParaRPr>
              <a:solidFill>
                <a:srgbClr val="40404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" name="Google Shape;74;p9"/>
          <p:cNvSpPr txBox="1"/>
          <p:nvPr/>
        </p:nvSpPr>
        <p:spPr>
          <a:xfrm rot="-5400000">
            <a:off x="6121575" y="1864746"/>
            <a:ext cx="3613008" cy="87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F3B3D"/>
              </a:buClr>
              <a:buSzPts val="14000"/>
            </a:pPr>
            <a:r>
              <a:rPr lang="en-US" sz="5250" b="1" dirty="0">
                <a:solidFill>
                  <a:srgbClr val="BF3B3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SCIENCE</a:t>
            </a:r>
            <a:br>
              <a:rPr lang="en-US" sz="5250" b="1" dirty="0">
                <a:solidFill>
                  <a:srgbClr val="BF3B3D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800" b="1" dirty="0">
                <a:solidFill>
                  <a:srgbClr val="BF3B3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Journal Publications</a:t>
            </a:r>
            <a:endParaRPr dirty="0"/>
          </a:p>
        </p:txBody>
      </p:sp>
      <p:pic>
        <p:nvPicPr>
          <p:cNvPr id="15" name="Google Shape;50;p7" descr="Image">
            <a:extLst>
              <a:ext uri="{FF2B5EF4-FFF2-40B4-BE49-F238E27FC236}">
                <a16:creationId xmlns:a16="http://schemas.microsoft.com/office/drawing/2014/main" id="{0393424F-6B5F-6C43-A212-C6B6C3B982F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78160" y="2647133"/>
            <a:ext cx="320840" cy="47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8;p7">
            <a:extLst>
              <a:ext uri="{FF2B5EF4-FFF2-40B4-BE49-F238E27FC236}">
                <a16:creationId xmlns:a16="http://schemas.microsoft.com/office/drawing/2014/main" id="{D3AE3BE9-F6C2-D640-A79B-BB43988A4C65}"/>
              </a:ext>
            </a:extLst>
          </p:cNvPr>
          <p:cNvSpPr txBox="1">
            <a:spLocks/>
          </p:cNvSpPr>
          <p:nvPr/>
        </p:nvSpPr>
        <p:spPr>
          <a:xfrm>
            <a:off x="334420" y="4430945"/>
            <a:ext cx="2978351" cy="4762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>
            <a:lvl1pPr marL="0" indent="-18288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2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indent="-18288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59436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82296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00584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buSzPts val="17000"/>
              <a:buFont typeface="Arial"/>
              <a:buNone/>
            </a:pPr>
            <a:r>
              <a:rPr lang="en-US" sz="2400" b="1" dirty="0">
                <a:solidFill>
                  <a:srgbClr val="FFFF00"/>
                </a:solidFill>
              </a:rPr>
              <a:t>Petabyte per </a:t>
            </a:r>
            <a:br>
              <a:rPr lang="en-US" sz="2400" b="1" dirty="0">
                <a:solidFill>
                  <a:srgbClr val="FFFF00"/>
                </a:solidFill>
              </a:rPr>
            </a:br>
            <a:r>
              <a:rPr lang="en-US" sz="2400" b="1" dirty="0">
                <a:solidFill>
                  <a:srgbClr val="FFFF00"/>
                </a:solidFill>
              </a:rPr>
              <a:t>second</a:t>
            </a:r>
          </a:p>
        </p:txBody>
      </p:sp>
      <p:sp>
        <p:nvSpPr>
          <p:cNvPr id="19" name="Google Shape;48;p7">
            <a:extLst>
              <a:ext uri="{FF2B5EF4-FFF2-40B4-BE49-F238E27FC236}">
                <a16:creationId xmlns:a16="http://schemas.microsoft.com/office/drawing/2014/main" id="{3CA6B792-69EA-804E-9BEB-C66D6EE441C6}"/>
              </a:ext>
            </a:extLst>
          </p:cNvPr>
          <p:cNvSpPr txBox="1">
            <a:spLocks/>
          </p:cNvSpPr>
          <p:nvPr/>
        </p:nvSpPr>
        <p:spPr>
          <a:xfrm>
            <a:off x="4261868" y="4546100"/>
            <a:ext cx="2978351" cy="4762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0">
            <a:noAutofit/>
          </a:bodyPr>
          <a:lstStyle>
            <a:lvl1pPr marL="0" indent="-18288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2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indent="-18288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59436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82296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005840" indent="-13716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rgbClr val="B70014"/>
              </a:buClr>
              <a:buSzPct val="90000"/>
              <a:buFont typeface="Arial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buSzPts val="17000"/>
              <a:buFont typeface="Arial"/>
              <a:buNone/>
            </a:pPr>
            <a:r>
              <a:rPr lang="en-US" sz="2400" b="1" dirty="0">
                <a:solidFill>
                  <a:srgbClr val="FFFF00"/>
                </a:solidFill>
              </a:rPr>
              <a:t>Petabytes </a:t>
            </a:r>
            <a:br>
              <a:rPr lang="en-US" sz="2400" b="1" dirty="0">
                <a:solidFill>
                  <a:srgbClr val="FFFF00"/>
                </a:solidFill>
              </a:rPr>
            </a:br>
            <a:r>
              <a:rPr lang="en-US" sz="2400" b="1" dirty="0">
                <a:solidFill>
                  <a:srgbClr val="FFFF00"/>
                </a:solidFill>
              </a:rPr>
              <a:t>per year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E2703-2F91-254A-BB34-D1FC8D14F41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9768"/>
          <a:stretch/>
        </p:blipFill>
        <p:spPr>
          <a:xfrm>
            <a:off x="6660898" y="5200605"/>
            <a:ext cx="2413000" cy="6188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9F2EF9-8906-2348-87FB-9B93539B5339}"/>
              </a:ext>
            </a:extLst>
          </p:cNvPr>
          <p:cNvSpPr txBox="1"/>
          <p:nvPr/>
        </p:nvSpPr>
        <p:spPr>
          <a:xfrm>
            <a:off x="6783826" y="4307663"/>
            <a:ext cx="2167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Petabytes get reduced to a social media post!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3A681C62-ECA2-4741-954F-71020B6C7F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7792" y="5740321"/>
            <a:ext cx="5570157" cy="70701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CA9021-0F5C-406C-685E-CE7833DAA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F1987B-FCE3-B89F-4E7A-01D32A53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55919"/>
      </p:ext>
    </p:extLst>
  </p:cSld>
  <p:clrMapOvr>
    <a:masterClrMapping/>
  </p:clrMapOvr>
  <p:transition spd="slow" advClick="0" advTm="15000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60558-7CCF-A640-AF33-4EE00ACEF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HLLHC Level-1 Trigger 2020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F0059C-FBCF-FE46-91A2-C4BA0B46A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86" y="625776"/>
            <a:ext cx="8596065" cy="579068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E16A480-8953-174C-AE97-A341E1F1A586}"/>
              </a:ext>
            </a:extLst>
          </p:cNvPr>
          <p:cNvGrpSpPr/>
          <p:nvPr/>
        </p:nvGrpSpPr>
        <p:grpSpPr>
          <a:xfrm>
            <a:off x="1740310" y="265472"/>
            <a:ext cx="7934632" cy="5102944"/>
            <a:chOff x="2524539" y="669188"/>
            <a:chExt cx="6182139" cy="3836551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E14DE6DE-249A-8D44-8FA7-1D408627E5DC}"/>
                </a:ext>
              </a:extLst>
            </p:cNvPr>
            <p:cNvSpPr/>
            <p:nvPr/>
          </p:nvSpPr>
          <p:spPr>
            <a:xfrm>
              <a:off x="2524539" y="669188"/>
              <a:ext cx="5181600" cy="3836551"/>
            </a:xfrm>
            <a:custGeom>
              <a:avLst/>
              <a:gdLst>
                <a:gd name="connsiteX0" fmla="*/ 4068418 w 5181600"/>
                <a:gd name="connsiteY0" fmla="*/ 6673 h 3836551"/>
                <a:gd name="connsiteX1" fmla="*/ 4022035 w 5181600"/>
                <a:gd name="connsiteY1" fmla="*/ 13299 h 3836551"/>
                <a:gd name="connsiteX2" fmla="*/ 4002157 w 5181600"/>
                <a:gd name="connsiteY2" fmla="*/ 19925 h 3836551"/>
                <a:gd name="connsiteX3" fmla="*/ 3935896 w 5181600"/>
                <a:gd name="connsiteY3" fmla="*/ 33177 h 3836551"/>
                <a:gd name="connsiteX4" fmla="*/ 3902765 w 5181600"/>
                <a:gd name="connsiteY4" fmla="*/ 39803 h 3836551"/>
                <a:gd name="connsiteX5" fmla="*/ 3863009 w 5181600"/>
                <a:gd name="connsiteY5" fmla="*/ 53055 h 3836551"/>
                <a:gd name="connsiteX6" fmla="*/ 3843131 w 5181600"/>
                <a:gd name="connsiteY6" fmla="*/ 59682 h 3836551"/>
                <a:gd name="connsiteX7" fmla="*/ 3810000 w 5181600"/>
                <a:gd name="connsiteY7" fmla="*/ 86186 h 3836551"/>
                <a:gd name="connsiteX8" fmla="*/ 3770244 w 5181600"/>
                <a:gd name="connsiteY8" fmla="*/ 125942 h 3836551"/>
                <a:gd name="connsiteX9" fmla="*/ 3756991 w 5181600"/>
                <a:gd name="connsiteY9" fmla="*/ 139195 h 3836551"/>
                <a:gd name="connsiteX10" fmla="*/ 3730487 w 5181600"/>
                <a:gd name="connsiteY10" fmla="*/ 198829 h 3836551"/>
                <a:gd name="connsiteX11" fmla="*/ 3723861 w 5181600"/>
                <a:gd name="connsiteY11" fmla="*/ 218708 h 3836551"/>
                <a:gd name="connsiteX12" fmla="*/ 3717235 w 5181600"/>
                <a:gd name="connsiteY12" fmla="*/ 238586 h 3836551"/>
                <a:gd name="connsiteX13" fmla="*/ 3710609 w 5181600"/>
                <a:gd name="connsiteY13" fmla="*/ 265090 h 3836551"/>
                <a:gd name="connsiteX14" fmla="*/ 3697357 w 5181600"/>
                <a:gd name="connsiteY14" fmla="*/ 284969 h 3836551"/>
                <a:gd name="connsiteX15" fmla="*/ 3690731 w 5181600"/>
                <a:gd name="connsiteY15" fmla="*/ 304847 h 3836551"/>
                <a:gd name="connsiteX16" fmla="*/ 3684104 w 5181600"/>
                <a:gd name="connsiteY16" fmla="*/ 583142 h 3836551"/>
                <a:gd name="connsiteX17" fmla="*/ 3670852 w 5181600"/>
                <a:gd name="connsiteY17" fmla="*/ 848186 h 3836551"/>
                <a:gd name="connsiteX18" fmla="*/ 3664226 w 5181600"/>
                <a:gd name="connsiteY18" fmla="*/ 874690 h 3836551"/>
                <a:gd name="connsiteX19" fmla="*/ 3670852 w 5181600"/>
                <a:gd name="connsiteY19" fmla="*/ 1086725 h 3836551"/>
                <a:gd name="connsiteX20" fmla="*/ 3670852 w 5181600"/>
                <a:gd name="connsiteY20" fmla="*/ 1152986 h 3836551"/>
                <a:gd name="connsiteX21" fmla="*/ 3650974 w 5181600"/>
                <a:gd name="connsiteY21" fmla="*/ 1159612 h 3836551"/>
                <a:gd name="connsiteX22" fmla="*/ 3637722 w 5181600"/>
                <a:gd name="connsiteY22" fmla="*/ 1179490 h 3836551"/>
                <a:gd name="connsiteX23" fmla="*/ 3624470 w 5181600"/>
                <a:gd name="connsiteY23" fmla="*/ 1384899 h 3836551"/>
                <a:gd name="connsiteX24" fmla="*/ 3617844 w 5181600"/>
                <a:gd name="connsiteY24" fmla="*/ 1411403 h 3836551"/>
                <a:gd name="connsiteX25" fmla="*/ 3604591 w 5181600"/>
                <a:gd name="connsiteY25" fmla="*/ 1464412 h 3836551"/>
                <a:gd name="connsiteX26" fmla="*/ 3571461 w 5181600"/>
                <a:gd name="connsiteY26" fmla="*/ 1517421 h 3836551"/>
                <a:gd name="connsiteX27" fmla="*/ 3551583 w 5181600"/>
                <a:gd name="connsiteY27" fmla="*/ 1550551 h 3836551"/>
                <a:gd name="connsiteX28" fmla="*/ 3525078 w 5181600"/>
                <a:gd name="connsiteY28" fmla="*/ 1590308 h 3836551"/>
                <a:gd name="connsiteX29" fmla="*/ 3511826 w 5181600"/>
                <a:gd name="connsiteY29" fmla="*/ 1610186 h 3836551"/>
                <a:gd name="connsiteX30" fmla="*/ 3491948 w 5181600"/>
                <a:gd name="connsiteY30" fmla="*/ 1649942 h 3836551"/>
                <a:gd name="connsiteX31" fmla="*/ 3485322 w 5181600"/>
                <a:gd name="connsiteY31" fmla="*/ 1676447 h 3836551"/>
                <a:gd name="connsiteX32" fmla="*/ 3465444 w 5181600"/>
                <a:gd name="connsiteY32" fmla="*/ 1729455 h 3836551"/>
                <a:gd name="connsiteX33" fmla="*/ 3452191 w 5181600"/>
                <a:gd name="connsiteY33" fmla="*/ 1755960 h 3836551"/>
                <a:gd name="connsiteX34" fmla="*/ 3438939 w 5181600"/>
                <a:gd name="connsiteY34" fmla="*/ 1795716 h 3836551"/>
                <a:gd name="connsiteX35" fmla="*/ 3419061 w 5181600"/>
                <a:gd name="connsiteY35" fmla="*/ 1848725 h 3836551"/>
                <a:gd name="connsiteX36" fmla="*/ 3379304 w 5181600"/>
                <a:gd name="connsiteY36" fmla="*/ 1914986 h 3836551"/>
                <a:gd name="connsiteX37" fmla="*/ 3352800 w 5181600"/>
                <a:gd name="connsiteY37" fmla="*/ 1928238 h 3836551"/>
                <a:gd name="connsiteX38" fmla="*/ 3332922 w 5181600"/>
                <a:gd name="connsiteY38" fmla="*/ 1941490 h 3836551"/>
                <a:gd name="connsiteX39" fmla="*/ 3313044 w 5181600"/>
                <a:gd name="connsiteY39" fmla="*/ 1948116 h 3836551"/>
                <a:gd name="connsiteX40" fmla="*/ 3286539 w 5181600"/>
                <a:gd name="connsiteY40" fmla="*/ 1961369 h 3836551"/>
                <a:gd name="connsiteX41" fmla="*/ 3246783 w 5181600"/>
                <a:gd name="connsiteY41" fmla="*/ 1974621 h 3836551"/>
                <a:gd name="connsiteX42" fmla="*/ 3220278 w 5181600"/>
                <a:gd name="connsiteY42" fmla="*/ 1987873 h 3836551"/>
                <a:gd name="connsiteX43" fmla="*/ 3180522 w 5181600"/>
                <a:gd name="connsiteY43" fmla="*/ 2014377 h 3836551"/>
                <a:gd name="connsiteX44" fmla="*/ 3114261 w 5181600"/>
                <a:gd name="connsiteY44" fmla="*/ 2034255 h 3836551"/>
                <a:gd name="connsiteX45" fmla="*/ 3041374 w 5181600"/>
                <a:gd name="connsiteY45" fmla="*/ 2054134 h 3836551"/>
                <a:gd name="connsiteX46" fmla="*/ 2994991 w 5181600"/>
                <a:gd name="connsiteY46" fmla="*/ 2074012 h 3836551"/>
                <a:gd name="connsiteX47" fmla="*/ 2968487 w 5181600"/>
                <a:gd name="connsiteY47" fmla="*/ 2087264 h 3836551"/>
                <a:gd name="connsiteX48" fmla="*/ 2915478 w 5181600"/>
                <a:gd name="connsiteY48" fmla="*/ 2100516 h 3836551"/>
                <a:gd name="connsiteX49" fmla="*/ 2888974 w 5181600"/>
                <a:gd name="connsiteY49" fmla="*/ 2107142 h 3836551"/>
                <a:gd name="connsiteX50" fmla="*/ 2862470 w 5181600"/>
                <a:gd name="connsiteY50" fmla="*/ 2113769 h 3836551"/>
                <a:gd name="connsiteX51" fmla="*/ 2769704 w 5181600"/>
                <a:gd name="connsiteY51" fmla="*/ 2127021 h 3836551"/>
                <a:gd name="connsiteX52" fmla="*/ 2643809 w 5181600"/>
                <a:gd name="connsiteY52" fmla="*/ 2133647 h 3836551"/>
                <a:gd name="connsiteX53" fmla="*/ 2537791 w 5181600"/>
                <a:gd name="connsiteY53" fmla="*/ 2146899 h 3836551"/>
                <a:gd name="connsiteX54" fmla="*/ 2484783 w 5181600"/>
                <a:gd name="connsiteY54" fmla="*/ 2153525 h 3836551"/>
                <a:gd name="connsiteX55" fmla="*/ 2431774 w 5181600"/>
                <a:gd name="connsiteY55" fmla="*/ 2166777 h 3836551"/>
                <a:gd name="connsiteX56" fmla="*/ 2398644 w 5181600"/>
                <a:gd name="connsiteY56" fmla="*/ 2173403 h 3836551"/>
                <a:gd name="connsiteX57" fmla="*/ 2378765 w 5181600"/>
                <a:gd name="connsiteY57" fmla="*/ 2180029 h 3836551"/>
                <a:gd name="connsiteX58" fmla="*/ 2332383 w 5181600"/>
                <a:gd name="connsiteY58" fmla="*/ 2186655 h 3836551"/>
                <a:gd name="connsiteX59" fmla="*/ 2266122 w 5181600"/>
                <a:gd name="connsiteY59" fmla="*/ 2173403 h 3836551"/>
                <a:gd name="connsiteX60" fmla="*/ 2252870 w 5181600"/>
                <a:gd name="connsiteY60" fmla="*/ 2140273 h 3836551"/>
                <a:gd name="connsiteX61" fmla="*/ 2186609 w 5181600"/>
                <a:gd name="connsiteY61" fmla="*/ 2146899 h 3836551"/>
                <a:gd name="connsiteX62" fmla="*/ 2073965 w 5181600"/>
                <a:gd name="connsiteY62" fmla="*/ 2153525 h 3836551"/>
                <a:gd name="connsiteX63" fmla="*/ 1941444 w 5181600"/>
                <a:gd name="connsiteY63" fmla="*/ 2166777 h 3836551"/>
                <a:gd name="connsiteX64" fmla="*/ 1861931 w 5181600"/>
                <a:gd name="connsiteY64" fmla="*/ 2180029 h 3836551"/>
                <a:gd name="connsiteX65" fmla="*/ 1802296 w 5181600"/>
                <a:gd name="connsiteY65" fmla="*/ 2193282 h 3836551"/>
                <a:gd name="connsiteX66" fmla="*/ 1755913 w 5181600"/>
                <a:gd name="connsiteY66" fmla="*/ 2199908 h 3836551"/>
                <a:gd name="connsiteX67" fmla="*/ 1530626 w 5181600"/>
                <a:gd name="connsiteY67" fmla="*/ 2206534 h 3836551"/>
                <a:gd name="connsiteX68" fmla="*/ 1417983 w 5181600"/>
                <a:gd name="connsiteY68" fmla="*/ 2213160 h 3836551"/>
                <a:gd name="connsiteX69" fmla="*/ 1325218 w 5181600"/>
                <a:gd name="connsiteY69" fmla="*/ 2219786 h 3836551"/>
                <a:gd name="connsiteX70" fmla="*/ 1152939 w 5181600"/>
                <a:gd name="connsiteY70" fmla="*/ 2226412 h 3836551"/>
                <a:gd name="connsiteX71" fmla="*/ 887896 w 5181600"/>
                <a:gd name="connsiteY71" fmla="*/ 2219786 h 3836551"/>
                <a:gd name="connsiteX72" fmla="*/ 848139 w 5181600"/>
                <a:gd name="connsiteY72" fmla="*/ 2206534 h 3836551"/>
                <a:gd name="connsiteX73" fmla="*/ 788504 w 5181600"/>
                <a:gd name="connsiteY73" fmla="*/ 2193282 h 3836551"/>
                <a:gd name="connsiteX74" fmla="*/ 748748 w 5181600"/>
                <a:gd name="connsiteY74" fmla="*/ 2180029 h 3836551"/>
                <a:gd name="connsiteX75" fmla="*/ 649357 w 5181600"/>
                <a:gd name="connsiteY75" fmla="*/ 2173403 h 3836551"/>
                <a:gd name="connsiteX76" fmla="*/ 629478 w 5181600"/>
                <a:gd name="connsiteY76" fmla="*/ 2133647 h 3836551"/>
                <a:gd name="connsiteX77" fmla="*/ 569844 w 5181600"/>
                <a:gd name="connsiteY77" fmla="*/ 2160151 h 3836551"/>
                <a:gd name="connsiteX78" fmla="*/ 549965 w 5181600"/>
                <a:gd name="connsiteY78" fmla="*/ 2166777 h 3836551"/>
                <a:gd name="connsiteX79" fmla="*/ 503583 w 5181600"/>
                <a:gd name="connsiteY79" fmla="*/ 2193282 h 3836551"/>
                <a:gd name="connsiteX80" fmla="*/ 470452 w 5181600"/>
                <a:gd name="connsiteY80" fmla="*/ 2206534 h 3836551"/>
                <a:gd name="connsiteX81" fmla="*/ 443948 w 5181600"/>
                <a:gd name="connsiteY81" fmla="*/ 2219786 h 3836551"/>
                <a:gd name="connsiteX82" fmla="*/ 410818 w 5181600"/>
                <a:gd name="connsiteY82" fmla="*/ 2233038 h 3836551"/>
                <a:gd name="connsiteX83" fmla="*/ 384313 w 5181600"/>
                <a:gd name="connsiteY83" fmla="*/ 2246290 h 3836551"/>
                <a:gd name="connsiteX84" fmla="*/ 351183 w 5181600"/>
                <a:gd name="connsiteY84" fmla="*/ 2252916 h 3836551"/>
                <a:gd name="connsiteX85" fmla="*/ 331304 w 5181600"/>
                <a:gd name="connsiteY85" fmla="*/ 2259542 h 3836551"/>
                <a:gd name="connsiteX86" fmla="*/ 298174 w 5181600"/>
                <a:gd name="connsiteY86" fmla="*/ 2266169 h 3836551"/>
                <a:gd name="connsiteX87" fmla="*/ 271670 w 5181600"/>
                <a:gd name="connsiteY87" fmla="*/ 2272795 h 3836551"/>
                <a:gd name="connsiteX88" fmla="*/ 251791 w 5181600"/>
                <a:gd name="connsiteY88" fmla="*/ 2279421 h 3836551"/>
                <a:gd name="connsiteX89" fmla="*/ 178904 w 5181600"/>
                <a:gd name="connsiteY89" fmla="*/ 2292673 h 3836551"/>
                <a:gd name="connsiteX90" fmla="*/ 139148 w 5181600"/>
                <a:gd name="connsiteY90" fmla="*/ 2305925 h 3836551"/>
                <a:gd name="connsiteX91" fmla="*/ 92765 w 5181600"/>
                <a:gd name="connsiteY91" fmla="*/ 2332429 h 3836551"/>
                <a:gd name="connsiteX92" fmla="*/ 53009 w 5181600"/>
                <a:gd name="connsiteY92" fmla="*/ 2372186 h 3836551"/>
                <a:gd name="connsiteX93" fmla="*/ 33131 w 5181600"/>
                <a:gd name="connsiteY93" fmla="*/ 2392064 h 3836551"/>
                <a:gd name="connsiteX94" fmla="*/ 26504 w 5181600"/>
                <a:gd name="connsiteY94" fmla="*/ 2418569 h 3836551"/>
                <a:gd name="connsiteX95" fmla="*/ 6626 w 5181600"/>
                <a:gd name="connsiteY95" fmla="*/ 2451699 h 3836551"/>
                <a:gd name="connsiteX96" fmla="*/ 0 w 5181600"/>
                <a:gd name="connsiteY96" fmla="*/ 2491455 h 3836551"/>
                <a:gd name="connsiteX97" fmla="*/ 6626 w 5181600"/>
                <a:gd name="connsiteY97" fmla="*/ 2756499 h 3836551"/>
                <a:gd name="connsiteX98" fmla="*/ 19878 w 5181600"/>
                <a:gd name="connsiteY98" fmla="*/ 2862516 h 3836551"/>
                <a:gd name="connsiteX99" fmla="*/ 33131 w 5181600"/>
                <a:gd name="connsiteY99" fmla="*/ 2935403 h 3836551"/>
                <a:gd name="connsiteX100" fmla="*/ 39757 w 5181600"/>
                <a:gd name="connsiteY100" fmla="*/ 3001664 h 3836551"/>
                <a:gd name="connsiteX101" fmla="*/ 46383 w 5181600"/>
                <a:gd name="connsiteY101" fmla="*/ 3034795 h 3836551"/>
                <a:gd name="connsiteX102" fmla="*/ 53009 w 5181600"/>
                <a:gd name="connsiteY102" fmla="*/ 3074551 h 3836551"/>
                <a:gd name="connsiteX103" fmla="*/ 59635 w 5181600"/>
                <a:gd name="connsiteY103" fmla="*/ 3107682 h 3836551"/>
                <a:gd name="connsiteX104" fmla="*/ 79513 w 5181600"/>
                <a:gd name="connsiteY104" fmla="*/ 3154064 h 3836551"/>
                <a:gd name="connsiteX105" fmla="*/ 99391 w 5181600"/>
                <a:gd name="connsiteY105" fmla="*/ 3180569 h 3836551"/>
                <a:gd name="connsiteX106" fmla="*/ 119270 w 5181600"/>
                <a:gd name="connsiteY106" fmla="*/ 3187195 h 3836551"/>
                <a:gd name="connsiteX107" fmla="*/ 185531 w 5181600"/>
                <a:gd name="connsiteY107" fmla="*/ 3240203 h 3836551"/>
                <a:gd name="connsiteX108" fmla="*/ 192157 w 5181600"/>
                <a:gd name="connsiteY108" fmla="*/ 3578134 h 3836551"/>
                <a:gd name="connsiteX109" fmla="*/ 205409 w 5181600"/>
                <a:gd name="connsiteY109" fmla="*/ 3651021 h 3836551"/>
                <a:gd name="connsiteX110" fmla="*/ 225287 w 5181600"/>
                <a:gd name="connsiteY110" fmla="*/ 3730534 h 3836551"/>
                <a:gd name="connsiteX111" fmla="*/ 245165 w 5181600"/>
                <a:gd name="connsiteY111" fmla="*/ 3757038 h 3836551"/>
                <a:gd name="connsiteX112" fmla="*/ 291548 w 5181600"/>
                <a:gd name="connsiteY112" fmla="*/ 3810047 h 3836551"/>
                <a:gd name="connsiteX113" fmla="*/ 331304 w 5181600"/>
                <a:gd name="connsiteY113" fmla="*/ 3823299 h 3836551"/>
                <a:gd name="connsiteX114" fmla="*/ 351183 w 5181600"/>
                <a:gd name="connsiteY114" fmla="*/ 3829925 h 3836551"/>
                <a:gd name="connsiteX115" fmla="*/ 377687 w 5181600"/>
                <a:gd name="connsiteY115" fmla="*/ 3836551 h 3836551"/>
                <a:gd name="connsiteX116" fmla="*/ 496957 w 5181600"/>
                <a:gd name="connsiteY116" fmla="*/ 3829925 h 3836551"/>
                <a:gd name="connsiteX117" fmla="*/ 523461 w 5181600"/>
                <a:gd name="connsiteY117" fmla="*/ 3823299 h 3836551"/>
                <a:gd name="connsiteX118" fmla="*/ 556591 w 5181600"/>
                <a:gd name="connsiteY118" fmla="*/ 3816673 h 3836551"/>
                <a:gd name="connsiteX119" fmla="*/ 589722 w 5181600"/>
                <a:gd name="connsiteY119" fmla="*/ 3803421 h 3836551"/>
                <a:gd name="connsiteX120" fmla="*/ 629478 w 5181600"/>
                <a:gd name="connsiteY120" fmla="*/ 3796795 h 3836551"/>
                <a:gd name="connsiteX121" fmla="*/ 662609 w 5181600"/>
                <a:gd name="connsiteY121" fmla="*/ 3790169 h 3836551"/>
                <a:gd name="connsiteX122" fmla="*/ 708991 w 5181600"/>
                <a:gd name="connsiteY122" fmla="*/ 3776916 h 3836551"/>
                <a:gd name="connsiteX123" fmla="*/ 748748 w 5181600"/>
                <a:gd name="connsiteY123" fmla="*/ 3770290 h 3836551"/>
                <a:gd name="connsiteX124" fmla="*/ 795131 w 5181600"/>
                <a:gd name="connsiteY124" fmla="*/ 3757038 h 3836551"/>
                <a:gd name="connsiteX125" fmla="*/ 881270 w 5181600"/>
                <a:gd name="connsiteY125" fmla="*/ 3743786 h 3836551"/>
                <a:gd name="connsiteX126" fmla="*/ 960783 w 5181600"/>
                <a:gd name="connsiteY126" fmla="*/ 3730534 h 3836551"/>
                <a:gd name="connsiteX127" fmla="*/ 1027044 w 5181600"/>
                <a:gd name="connsiteY127" fmla="*/ 3717282 h 3836551"/>
                <a:gd name="connsiteX128" fmla="*/ 1060174 w 5181600"/>
                <a:gd name="connsiteY128" fmla="*/ 3710655 h 3836551"/>
                <a:gd name="connsiteX129" fmla="*/ 1139687 w 5181600"/>
                <a:gd name="connsiteY129" fmla="*/ 3697403 h 3836551"/>
                <a:gd name="connsiteX130" fmla="*/ 1179444 w 5181600"/>
                <a:gd name="connsiteY130" fmla="*/ 3690777 h 3836551"/>
                <a:gd name="connsiteX131" fmla="*/ 1219200 w 5181600"/>
                <a:gd name="connsiteY131" fmla="*/ 3684151 h 3836551"/>
                <a:gd name="connsiteX132" fmla="*/ 1305339 w 5181600"/>
                <a:gd name="connsiteY132" fmla="*/ 3677525 h 3836551"/>
                <a:gd name="connsiteX133" fmla="*/ 1391478 w 5181600"/>
                <a:gd name="connsiteY133" fmla="*/ 3664273 h 3836551"/>
                <a:gd name="connsiteX134" fmla="*/ 1974574 w 5181600"/>
                <a:gd name="connsiteY134" fmla="*/ 3677525 h 3836551"/>
                <a:gd name="connsiteX135" fmla="*/ 2020957 w 5181600"/>
                <a:gd name="connsiteY135" fmla="*/ 3684151 h 3836551"/>
                <a:gd name="connsiteX136" fmla="*/ 2060713 w 5181600"/>
                <a:gd name="connsiteY136" fmla="*/ 3690777 h 3836551"/>
                <a:gd name="connsiteX137" fmla="*/ 2153478 w 5181600"/>
                <a:gd name="connsiteY137" fmla="*/ 3704029 h 3836551"/>
                <a:gd name="connsiteX138" fmla="*/ 2239618 w 5181600"/>
                <a:gd name="connsiteY138" fmla="*/ 3723908 h 3836551"/>
                <a:gd name="connsiteX139" fmla="*/ 2345635 w 5181600"/>
                <a:gd name="connsiteY139" fmla="*/ 3717282 h 3836551"/>
                <a:gd name="connsiteX140" fmla="*/ 2385391 w 5181600"/>
                <a:gd name="connsiteY140" fmla="*/ 3697403 h 3836551"/>
                <a:gd name="connsiteX141" fmla="*/ 2431774 w 5181600"/>
                <a:gd name="connsiteY141" fmla="*/ 3690777 h 3836551"/>
                <a:gd name="connsiteX142" fmla="*/ 2570922 w 5181600"/>
                <a:gd name="connsiteY142" fmla="*/ 3657647 h 3836551"/>
                <a:gd name="connsiteX143" fmla="*/ 2849218 w 5181600"/>
                <a:gd name="connsiteY143" fmla="*/ 3611264 h 3836551"/>
                <a:gd name="connsiteX144" fmla="*/ 3021496 w 5181600"/>
                <a:gd name="connsiteY144" fmla="*/ 3598012 h 3836551"/>
                <a:gd name="connsiteX145" fmla="*/ 3366052 w 5181600"/>
                <a:gd name="connsiteY145" fmla="*/ 3604638 h 3836551"/>
                <a:gd name="connsiteX146" fmla="*/ 3419061 w 5181600"/>
                <a:gd name="connsiteY146" fmla="*/ 3631142 h 3836551"/>
                <a:gd name="connsiteX147" fmla="*/ 3445565 w 5181600"/>
                <a:gd name="connsiteY147" fmla="*/ 3644395 h 3836551"/>
                <a:gd name="connsiteX148" fmla="*/ 3511826 w 5181600"/>
                <a:gd name="connsiteY148" fmla="*/ 3664273 h 3836551"/>
                <a:gd name="connsiteX149" fmla="*/ 3584713 w 5181600"/>
                <a:gd name="connsiteY149" fmla="*/ 3657647 h 3836551"/>
                <a:gd name="connsiteX150" fmla="*/ 3664226 w 5181600"/>
                <a:gd name="connsiteY150" fmla="*/ 3624516 h 3836551"/>
                <a:gd name="connsiteX151" fmla="*/ 3697357 w 5181600"/>
                <a:gd name="connsiteY151" fmla="*/ 3617890 h 3836551"/>
                <a:gd name="connsiteX152" fmla="*/ 3730487 w 5181600"/>
                <a:gd name="connsiteY152" fmla="*/ 3604638 h 3836551"/>
                <a:gd name="connsiteX153" fmla="*/ 3988904 w 5181600"/>
                <a:gd name="connsiteY153" fmla="*/ 3604638 h 3836551"/>
                <a:gd name="connsiteX154" fmla="*/ 4154557 w 5181600"/>
                <a:gd name="connsiteY154" fmla="*/ 3604638 h 3836551"/>
                <a:gd name="connsiteX155" fmla="*/ 4207565 w 5181600"/>
                <a:gd name="connsiteY155" fmla="*/ 3591386 h 3836551"/>
                <a:gd name="connsiteX156" fmla="*/ 4240696 w 5181600"/>
                <a:gd name="connsiteY156" fmla="*/ 3584760 h 3836551"/>
                <a:gd name="connsiteX157" fmla="*/ 4287078 w 5181600"/>
                <a:gd name="connsiteY157" fmla="*/ 3558255 h 3836551"/>
                <a:gd name="connsiteX158" fmla="*/ 4333461 w 5181600"/>
                <a:gd name="connsiteY158" fmla="*/ 3525125 h 3836551"/>
                <a:gd name="connsiteX159" fmla="*/ 4393096 w 5181600"/>
                <a:gd name="connsiteY159" fmla="*/ 3465490 h 3836551"/>
                <a:gd name="connsiteX160" fmla="*/ 4412974 w 5181600"/>
                <a:gd name="connsiteY160" fmla="*/ 3445612 h 3836551"/>
                <a:gd name="connsiteX161" fmla="*/ 4439478 w 5181600"/>
                <a:gd name="connsiteY161" fmla="*/ 3425734 h 3836551"/>
                <a:gd name="connsiteX162" fmla="*/ 4485861 w 5181600"/>
                <a:gd name="connsiteY162" fmla="*/ 3379351 h 3836551"/>
                <a:gd name="connsiteX163" fmla="*/ 4518991 w 5181600"/>
                <a:gd name="connsiteY163" fmla="*/ 3352847 h 3836551"/>
                <a:gd name="connsiteX164" fmla="*/ 4611757 w 5181600"/>
                <a:gd name="connsiteY164" fmla="*/ 3226951 h 3836551"/>
                <a:gd name="connsiteX165" fmla="*/ 4691270 w 5181600"/>
                <a:gd name="connsiteY165" fmla="*/ 3054673 h 3836551"/>
                <a:gd name="connsiteX166" fmla="*/ 4711148 w 5181600"/>
                <a:gd name="connsiteY166" fmla="*/ 2981786 h 3836551"/>
                <a:gd name="connsiteX167" fmla="*/ 4737652 w 5181600"/>
                <a:gd name="connsiteY167" fmla="*/ 2915525 h 3836551"/>
                <a:gd name="connsiteX168" fmla="*/ 4757531 w 5181600"/>
                <a:gd name="connsiteY168" fmla="*/ 2816134 h 3836551"/>
                <a:gd name="connsiteX169" fmla="*/ 4810539 w 5181600"/>
                <a:gd name="connsiteY169" fmla="*/ 2584221 h 3836551"/>
                <a:gd name="connsiteX170" fmla="*/ 4823791 w 5181600"/>
                <a:gd name="connsiteY170" fmla="*/ 2517960 h 3836551"/>
                <a:gd name="connsiteX171" fmla="*/ 4843670 w 5181600"/>
                <a:gd name="connsiteY171" fmla="*/ 2458325 h 3836551"/>
                <a:gd name="connsiteX172" fmla="*/ 4856922 w 5181600"/>
                <a:gd name="connsiteY172" fmla="*/ 2392064 h 3836551"/>
                <a:gd name="connsiteX173" fmla="*/ 4896678 w 5181600"/>
                <a:gd name="connsiteY173" fmla="*/ 2246290 h 3836551"/>
                <a:gd name="connsiteX174" fmla="*/ 4923183 w 5181600"/>
                <a:gd name="connsiteY174" fmla="*/ 2160151 h 3836551"/>
                <a:gd name="connsiteX175" fmla="*/ 4956313 w 5181600"/>
                <a:gd name="connsiteY175" fmla="*/ 2087264 h 3836551"/>
                <a:gd name="connsiteX176" fmla="*/ 4976191 w 5181600"/>
                <a:gd name="connsiteY176" fmla="*/ 1994499 h 3836551"/>
                <a:gd name="connsiteX177" fmla="*/ 4989444 w 5181600"/>
                <a:gd name="connsiteY177" fmla="*/ 1941490 h 3836551"/>
                <a:gd name="connsiteX178" fmla="*/ 5015948 w 5181600"/>
                <a:gd name="connsiteY178" fmla="*/ 1875229 h 3836551"/>
                <a:gd name="connsiteX179" fmla="*/ 5042452 w 5181600"/>
                <a:gd name="connsiteY179" fmla="*/ 1802342 h 3836551"/>
                <a:gd name="connsiteX180" fmla="*/ 5068957 w 5181600"/>
                <a:gd name="connsiteY180" fmla="*/ 1729455 h 3836551"/>
                <a:gd name="connsiteX181" fmla="*/ 5088835 w 5181600"/>
                <a:gd name="connsiteY181" fmla="*/ 1669821 h 3836551"/>
                <a:gd name="connsiteX182" fmla="*/ 5095461 w 5181600"/>
                <a:gd name="connsiteY182" fmla="*/ 1636690 h 3836551"/>
                <a:gd name="connsiteX183" fmla="*/ 5108713 w 5181600"/>
                <a:gd name="connsiteY183" fmla="*/ 1610186 h 3836551"/>
                <a:gd name="connsiteX184" fmla="*/ 5128591 w 5181600"/>
                <a:gd name="connsiteY184" fmla="*/ 1543925 h 3836551"/>
                <a:gd name="connsiteX185" fmla="*/ 5155096 w 5181600"/>
                <a:gd name="connsiteY185" fmla="*/ 1497542 h 3836551"/>
                <a:gd name="connsiteX186" fmla="*/ 5161722 w 5181600"/>
                <a:gd name="connsiteY186" fmla="*/ 1471038 h 3836551"/>
                <a:gd name="connsiteX187" fmla="*/ 5168348 w 5181600"/>
                <a:gd name="connsiteY187" fmla="*/ 1451160 h 3836551"/>
                <a:gd name="connsiteX188" fmla="*/ 5181600 w 5181600"/>
                <a:gd name="connsiteY188" fmla="*/ 1345142 h 3836551"/>
                <a:gd name="connsiteX189" fmla="*/ 5174974 w 5181600"/>
                <a:gd name="connsiteY189" fmla="*/ 728916 h 3836551"/>
                <a:gd name="connsiteX190" fmla="*/ 5161722 w 5181600"/>
                <a:gd name="connsiteY190" fmla="*/ 603021 h 3836551"/>
                <a:gd name="connsiteX191" fmla="*/ 5148470 w 5181600"/>
                <a:gd name="connsiteY191" fmla="*/ 576516 h 3836551"/>
                <a:gd name="connsiteX192" fmla="*/ 5115339 w 5181600"/>
                <a:gd name="connsiteY192" fmla="*/ 516882 h 3836551"/>
                <a:gd name="connsiteX193" fmla="*/ 5088835 w 5181600"/>
                <a:gd name="connsiteY193" fmla="*/ 510255 h 3836551"/>
                <a:gd name="connsiteX194" fmla="*/ 5042452 w 5181600"/>
                <a:gd name="connsiteY194" fmla="*/ 503629 h 3836551"/>
                <a:gd name="connsiteX195" fmla="*/ 5022574 w 5181600"/>
                <a:gd name="connsiteY195" fmla="*/ 490377 h 3836551"/>
                <a:gd name="connsiteX196" fmla="*/ 5002696 w 5181600"/>
                <a:gd name="connsiteY196" fmla="*/ 470499 h 3836551"/>
                <a:gd name="connsiteX197" fmla="*/ 4956313 w 5181600"/>
                <a:gd name="connsiteY197" fmla="*/ 443995 h 3836551"/>
                <a:gd name="connsiteX198" fmla="*/ 4903304 w 5181600"/>
                <a:gd name="connsiteY198" fmla="*/ 404238 h 3836551"/>
                <a:gd name="connsiteX199" fmla="*/ 4876800 w 5181600"/>
                <a:gd name="connsiteY199" fmla="*/ 397612 h 3836551"/>
                <a:gd name="connsiteX200" fmla="*/ 4797287 w 5181600"/>
                <a:gd name="connsiteY200" fmla="*/ 351229 h 3836551"/>
                <a:gd name="connsiteX201" fmla="*/ 4770783 w 5181600"/>
                <a:gd name="connsiteY201" fmla="*/ 344603 h 3836551"/>
                <a:gd name="connsiteX202" fmla="*/ 4744278 w 5181600"/>
                <a:gd name="connsiteY202" fmla="*/ 331351 h 3836551"/>
                <a:gd name="connsiteX203" fmla="*/ 4704522 w 5181600"/>
                <a:gd name="connsiteY203" fmla="*/ 318099 h 3836551"/>
                <a:gd name="connsiteX204" fmla="*/ 4678018 w 5181600"/>
                <a:gd name="connsiteY204" fmla="*/ 304847 h 3836551"/>
                <a:gd name="connsiteX205" fmla="*/ 4658139 w 5181600"/>
                <a:gd name="connsiteY205" fmla="*/ 298221 h 3836551"/>
                <a:gd name="connsiteX206" fmla="*/ 4585252 w 5181600"/>
                <a:gd name="connsiteY206" fmla="*/ 265090 h 3836551"/>
                <a:gd name="connsiteX207" fmla="*/ 4545496 w 5181600"/>
                <a:gd name="connsiteY207" fmla="*/ 258464 h 3836551"/>
                <a:gd name="connsiteX208" fmla="*/ 4518991 w 5181600"/>
                <a:gd name="connsiteY208" fmla="*/ 251838 h 3836551"/>
                <a:gd name="connsiteX209" fmla="*/ 4459357 w 5181600"/>
                <a:gd name="connsiteY209" fmla="*/ 231960 h 3836551"/>
                <a:gd name="connsiteX210" fmla="*/ 4439478 w 5181600"/>
                <a:gd name="connsiteY210" fmla="*/ 218708 h 3836551"/>
                <a:gd name="connsiteX211" fmla="*/ 4393096 w 5181600"/>
                <a:gd name="connsiteY211" fmla="*/ 205455 h 3836551"/>
                <a:gd name="connsiteX212" fmla="*/ 4373218 w 5181600"/>
                <a:gd name="connsiteY212" fmla="*/ 198829 h 3836551"/>
                <a:gd name="connsiteX213" fmla="*/ 4313583 w 5181600"/>
                <a:gd name="connsiteY213" fmla="*/ 185577 h 3836551"/>
                <a:gd name="connsiteX214" fmla="*/ 4280452 w 5181600"/>
                <a:gd name="connsiteY214" fmla="*/ 172325 h 3836551"/>
                <a:gd name="connsiteX215" fmla="*/ 4247322 w 5181600"/>
                <a:gd name="connsiteY215" fmla="*/ 165699 h 3836551"/>
                <a:gd name="connsiteX216" fmla="*/ 4187687 w 5181600"/>
                <a:gd name="connsiteY216" fmla="*/ 152447 h 3836551"/>
                <a:gd name="connsiteX217" fmla="*/ 4167809 w 5181600"/>
                <a:gd name="connsiteY217" fmla="*/ 145821 h 3836551"/>
                <a:gd name="connsiteX218" fmla="*/ 4141304 w 5181600"/>
                <a:gd name="connsiteY218" fmla="*/ 139195 h 3836551"/>
                <a:gd name="connsiteX219" fmla="*/ 4121426 w 5181600"/>
                <a:gd name="connsiteY219" fmla="*/ 125942 h 3836551"/>
                <a:gd name="connsiteX220" fmla="*/ 4068418 w 5181600"/>
                <a:gd name="connsiteY220" fmla="*/ 86186 h 3836551"/>
                <a:gd name="connsiteX221" fmla="*/ 4055165 w 5181600"/>
                <a:gd name="connsiteY221" fmla="*/ 66308 h 3836551"/>
                <a:gd name="connsiteX222" fmla="*/ 4035287 w 5181600"/>
                <a:gd name="connsiteY222" fmla="*/ 46429 h 3836551"/>
                <a:gd name="connsiteX223" fmla="*/ 4022035 w 5181600"/>
                <a:gd name="connsiteY223" fmla="*/ 26551 h 3836551"/>
                <a:gd name="connsiteX224" fmla="*/ 4002157 w 5181600"/>
                <a:gd name="connsiteY224" fmla="*/ 13299 h 3836551"/>
                <a:gd name="connsiteX225" fmla="*/ 3982278 w 5181600"/>
                <a:gd name="connsiteY225" fmla="*/ 47 h 38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5181600" h="3836551">
                  <a:moveTo>
                    <a:pt x="4068418" y="6673"/>
                  </a:moveTo>
                  <a:cubicBezTo>
                    <a:pt x="4052957" y="8882"/>
                    <a:pt x="4037350" y="10236"/>
                    <a:pt x="4022035" y="13299"/>
                  </a:cubicBezTo>
                  <a:cubicBezTo>
                    <a:pt x="4015186" y="14669"/>
                    <a:pt x="4008963" y="18355"/>
                    <a:pt x="4002157" y="19925"/>
                  </a:cubicBezTo>
                  <a:cubicBezTo>
                    <a:pt x="3980209" y="24990"/>
                    <a:pt x="3957983" y="28760"/>
                    <a:pt x="3935896" y="33177"/>
                  </a:cubicBezTo>
                  <a:cubicBezTo>
                    <a:pt x="3924852" y="35386"/>
                    <a:pt x="3913449" y="36242"/>
                    <a:pt x="3902765" y="39803"/>
                  </a:cubicBezTo>
                  <a:lnTo>
                    <a:pt x="3863009" y="53055"/>
                  </a:lnTo>
                  <a:lnTo>
                    <a:pt x="3843131" y="59682"/>
                  </a:lnTo>
                  <a:cubicBezTo>
                    <a:pt x="3784876" y="117933"/>
                    <a:pt x="3885262" y="19286"/>
                    <a:pt x="3810000" y="86186"/>
                  </a:cubicBezTo>
                  <a:cubicBezTo>
                    <a:pt x="3795993" y="98637"/>
                    <a:pt x="3783496" y="112690"/>
                    <a:pt x="3770244" y="125942"/>
                  </a:cubicBezTo>
                  <a:cubicBezTo>
                    <a:pt x="3765826" y="130360"/>
                    <a:pt x="3760457" y="133997"/>
                    <a:pt x="3756991" y="139195"/>
                  </a:cubicBezTo>
                  <a:cubicBezTo>
                    <a:pt x="3735991" y="170695"/>
                    <a:pt x="3746257" y="151519"/>
                    <a:pt x="3730487" y="198829"/>
                  </a:cubicBezTo>
                  <a:lnTo>
                    <a:pt x="3723861" y="218708"/>
                  </a:lnTo>
                  <a:cubicBezTo>
                    <a:pt x="3721652" y="225334"/>
                    <a:pt x="3718929" y="231810"/>
                    <a:pt x="3717235" y="238586"/>
                  </a:cubicBezTo>
                  <a:cubicBezTo>
                    <a:pt x="3715026" y="247421"/>
                    <a:pt x="3714196" y="256720"/>
                    <a:pt x="3710609" y="265090"/>
                  </a:cubicBezTo>
                  <a:cubicBezTo>
                    <a:pt x="3707472" y="272410"/>
                    <a:pt x="3700918" y="277846"/>
                    <a:pt x="3697357" y="284969"/>
                  </a:cubicBezTo>
                  <a:cubicBezTo>
                    <a:pt x="3694234" y="291216"/>
                    <a:pt x="3692940" y="298221"/>
                    <a:pt x="3690731" y="304847"/>
                  </a:cubicBezTo>
                  <a:cubicBezTo>
                    <a:pt x="3688522" y="397612"/>
                    <a:pt x="3686545" y="490383"/>
                    <a:pt x="3684104" y="583142"/>
                  </a:cubicBezTo>
                  <a:cubicBezTo>
                    <a:pt x="3681150" y="695401"/>
                    <a:pt x="3689101" y="756937"/>
                    <a:pt x="3670852" y="848186"/>
                  </a:cubicBezTo>
                  <a:cubicBezTo>
                    <a:pt x="3669066" y="857116"/>
                    <a:pt x="3666435" y="865855"/>
                    <a:pt x="3664226" y="874690"/>
                  </a:cubicBezTo>
                  <a:cubicBezTo>
                    <a:pt x="3666435" y="945368"/>
                    <a:pt x="3666930" y="1016121"/>
                    <a:pt x="3670852" y="1086725"/>
                  </a:cubicBezTo>
                  <a:cubicBezTo>
                    <a:pt x="3672545" y="1117198"/>
                    <a:pt x="3691060" y="1117621"/>
                    <a:pt x="3670852" y="1152986"/>
                  </a:cubicBezTo>
                  <a:cubicBezTo>
                    <a:pt x="3667387" y="1159050"/>
                    <a:pt x="3657600" y="1157403"/>
                    <a:pt x="3650974" y="1159612"/>
                  </a:cubicBezTo>
                  <a:cubicBezTo>
                    <a:pt x="3646557" y="1166238"/>
                    <a:pt x="3638541" y="1171569"/>
                    <a:pt x="3637722" y="1179490"/>
                  </a:cubicBezTo>
                  <a:cubicBezTo>
                    <a:pt x="3617186" y="1378008"/>
                    <a:pt x="3645008" y="1292480"/>
                    <a:pt x="3624470" y="1384899"/>
                  </a:cubicBezTo>
                  <a:cubicBezTo>
                    <a:pt x="3622495" y="1393789"/>
                    <a:pt x="3619819" y="1402513"/>
                    <a:pt x="3617844" y="1411403"/>
                  </a:cubicBezTo>
                  <a:cubicBezTo>
                    <a:pt x="3615534" y="1421799"/>
                    <a:pt x="3611254" y="1452197"/>
                    <a:pt x="3604591" y="1464412"/>
                  </a:cubicBezTo>
                  <a:cubicBezTo>
                    <a:pt x="3594613" y="1482704"/>
                    <a:pt x="3582181" y="1499554"/>
                    <a:pt x="3571461" y="1517421"/>
                  </a:cubicBezTo>
                  <a:cubicBezTo>
                    <a:pt x="3564835" y="1528464"/>
                    <a:pt x="3558497" y="1539686"/>
                    <a:pt x="3551583" y="1550551"/>
                  </a:cubicBezTo>
                  <a:cubicBezTo>
                    <a:pt x="3543032" y="1563988"/>
                    <a:pt x="3533913" y="1577056"/>
                    <a:pt x="3525078" y="1590308"/>
                  </a:cubicBezTo>
                  <a:cubicBezTo>
                    <a:pt x="3520661" y="1596934"/>
                    <a:pt x="3514344" y="1602631"/>
                    <a:pt x="3511826" y="1610186"/>
                  </a:cubicBezTo>
                  <a:cubicBezTo>
                    <a:pt x="3502682" y="1637619"/>
                    <a:pt x="3509074" y="1624253"/>
                    <a:pt x="3491948" y="1649942"/>
                  </a:cubicBezTo>
                  <a:cubicBezTo>
                    <a:pt x="3489739" y="1658777"/>
                    <a:pt x="3487824" y="1667690"/>
                    <a:pt x="3485322" y="1676447"/>
                  </a:cubicBezTo>
                  <a:cubicBezTo>
                    <a:pt x="3480951" y="1691746"/>
                    <a:pt x="3471045" y="1716854"/>
                    <a:pt x="3465444" y="1729455"/>
                  </a:cubicBezTo>
                  <a:cubicBezTo>
                    <a:pt x="3461432" y="1738482"/>
                    <a:pt x="3455860" y="1746789"/>
                    <a:pt x="3452191" y="1755960"/>
                  </a:cubicBezTo>
                  <a:cubicBezTo>
                    <a:pt x="3447003" y="1768930"/>
                    <a:pt x="3443356" y="1782464"/>
                    <a:pt x="3438939" y="1795716"/>
                  </a:cubicBezTo>
                  <a:cubicBezTo>
                    <a:pt x="3431652" y="1817577"/>
                    <a:pt x="3429628" y="1824950"/>
                    <a:pt x="3419061" y="1848725"/>
                  </a:cubicBezTo>
                  <a:cubicBezTo>
                    <a:pt x="3412931" y="1862518"/>
                    <a:pt x="3388318" y="1910479"/>
                    <a:pt x="3379304" y="1914986"/>
                  </a:cubicBezTo>
                  <a:cubicBezTo>
                    <a:pt x="3370469" y="1919403"/>
                    <a:pt x="3361376" y="1923337"/>
                    <a:pt x="3352800" y="1928238"/>
                  </a:cubicBezTo>
                  <a:cubicBezTo>
                    <a:pt x="3345886" y="1932189"/>
                    <a:pt x="3340045" y="1937929"/>
                    <a:pt x="3332922" y="1941490"/>
                  </a:cubicBezTo>
                  <a:cubicBezTo>
                    <a:pt x="3326675" y="1944614"/>
                    <a:pt x="3319464" y="1945365"/>
                    <a:pt x="3313044" y="1948116"/>
                  </a:cubicBezTo>
                  <a:cubicBezTo>
                    <a:pt x="3303965" y="1952007"/>
                    <a:pt x="3295710" y="1957700"/>
                    <a:pt x="3286539" y="1961369"/>
                  </a:cubicBezTo>
                  <a:cubicBezTo>
                    <a:pt x="3273569" y="1966557"/>
                    <a:pt x="3259277" y="1968374"/>
                    <a:pt x="3246783" y="1974621"/>
                  </a:cubicBezTo>
                  <a:cubicBezTo>
                    <a:pt x="3237948" y="1979038"/>
                    <a:pt x="3228748" y="1982791"/>
                    <a:pt x="3220278" y="1987873"/>
                  </a:cubicBezTo>
                  <a:cubicBezTo>
                    <a:pt x="3206621" y="1996067"/>
                    <a:pt x="3195632" y="2009341"/>
                    <a:pt x="3180522" y="2014377"/>
                  </a:cubicBezTo>
                  <a:cubicBezTo>
                    <a:pt x="3147481" y="2025390"/>
                    <a:pt x="3144307" y="2027578"/>
                    <a:pt x="3114261" y="2034255"/>
                  </a:cubicBezTo>
                  <a:cubicBezTo>
                    <a:pt x="3088091" y="2040071"/>
                    <a:pt x="3066191" y="2041725"/>
                    <a:pt x="3041374" y="2054134"/>
                  </a:cubicBezTo>
                  <a:cubicBezTo>
                    <a:pt x="2953474" y="2098084"/>
                    <a:pt x="3063238" y="2044764"/>
                    <a:pt x="2994991" y="2074012"/>
                  </a:cubicBezTo>
                  <a:cubicBezTo>
                    <a:pt x="2985912" y="2077903"/>
                    <a:pt x="2977858" y="2084141"/>
                    <a:pt x="2968487" y="2087264"/>
                  </a:cubicBezTo>
                  <a:cubicBezTo>
                    <a:pt x="2951208" y="2093024"/>
                    <a:pt x="2933148" y="2096099"/>
                    <a:pt x="2915478" y="2100516"/>
                  </a:cubicBezTo>
                  <a:lnTo>
                    <a:pt x="2888974" y="2107142"/>
                  </a:lnTo>
                  <a:cubicBezTo>
                    <a:pt x="2880139" y="2109351"/>
                    <a:pt x="2871453" y="2112272"/>
                    <a:pt x="2862470" y="2113769"/>
                  </a:cubicBezTo>
                  <a:cubicBezTo>
                    <a:pt x="2832677" y="2118734"/>
                    <a:pt x="2799557" y="2124810"/>
                    <a:pt x="2769704" y="2127021"/>
                  </a:cubicBezTo>
                  <a:cubicBezTo>
                    <a:pt x="2727796" y="2130125"/>
                    <a:pt x="2685774" y="2131438"/>
                    <a:pt x="2643809" y="2133647"/>
                  </a:cubicBezTo>
                  <a:cubicBezTo>
                    <a:pt x="2562408" y="2145276"/>
                    <a:pt x="2632438" y="2135764"/>
                    <a:pt x="2537791" y="2146899"/>
                  </a:cubicBezTo>
                  <a:cubicBezTo>
                    <a:pt x="2520106" y="2148980"/>
                    <a:pt x="2502285" y="2150243"/>
                    <a:pt x="2484783" y="2153525"/>
                  </a:cubicBezTo>
                  <a:cubicBezTo>
                    <a:pt x="2466881" y="2156882"/>
                    <a:pt x="2449634" y="2163205"/>
                    <a:pt x="2431774" y="2166777"/>
                  </a:cubicBezTo>
                  <a:cubicBezTo>
                    <a:pt x="2420731" y="2168986"/>
                    <a:pt x="2409570" y="2170672"/>
                    <a:pt x="2398644" y="2173403"/>
                  </a:cubicBezTo>
                  <a:cubicBezTo>
                    <a:pt x="2391868" y="2175097"/>
                    <a:pt x="2385614" y="2178659"/>
                    <a:pt x="2378765" y="2180029"/>
                  </a:cubicBezTo>
                  <a:cubicBezTo>
                    <a:pt x="2363451" y="2183092"/>
                    <a:pt x="2347844" y="2184446"/>
                    <a:pt x="2332383" y="2186655"/>
                  </a:cubicBezTo>
                  <a:cubicBezTo>
                    <a:pt x="2310296" y="2182238"/>
                    <a:pt x="2285578" y="2184752"/>
                    <a:pt x="2266122" y="2173403"/>
                  </a:cubicBezTo>
                  <a:cubicBezTo>
                    <a:pt x="2255848" y="2167410"/>
                    <a:pt x="2264154" y="2144034"/>
                    <a:pt x="2252870" y="2140273"/>
                  </a:cubicBezTo>
                  <a:cubicBezTo>
                    <a:pt x="2231812" y="2133254"/>
                    <a:pt x="2208746" y="2145259"/>
                    <a:pt x="2186609" y="2146899"/>
                  </a:cubicBezTo>
                  <a:cubicBezTo>
                    <a:pt x="2149099" y="2149677"/>
                    <a:pt x="2111495" y="2151023"/>
                    <a:pt x="2073965" y="2153525"/>
                  </a:cubicBezTo>
                  <a:cubicBezTo>
                    <a:pt x="2006450" y="2158026"/>
                    <a:pt x="1997789" y="2157880"/>
                    <a:pt x="1941444" y="2166777"/>
                  </a:cubicBezTo>
                  <a:cubicBezTo>
                    <a:pt x="1914903" y="2170968"/>
                    <a:pt x="1887422" y="2171532"/>
                    <a:pt x="1861931" y="2180029"/>
                  </a:cubicBezTo>
                  <a:cubicBezTo>
                    <a:pt x="1831041" y="2190325"/>
                    <a:pt x="1845605" y="2186619"/>
                    <a:pt x="1802296" y="2193282"/>
                  </a:cubicBezTo>
                  <a:cubicBezTo>
                    <a:pt x="1786860" y="2195657"/>
                    <a:pt x="1771512" y="2199147"/>
                    <a:pt x="1755913" y="2199908"/>
                  </a:cubicBezTo>
                  <a:cubicBezTo>
                    <a:pt x="1680874" y="2203568"/>
                    <a:pt x="1605722" y="2204325"/>
                    <a:pt x="1530626" y="2206534"/>
                  </a:cubicBezTo>
                  <a:lnTo>
                    <a:pt x="1417983" y="2213160"/>
                  </a:lnTo>
                  <a:cubicBezTo>
                    <a:pt x="1387047" y="2215156"/>
                    <a:pt x="1356180" y="2218238"/>
                    <a:pt x="1325218" y="2219786"/>
                  </a:cubicBezTo>
                  <a:cubicBezTo>
                    <a:pt x="1267821" y="2222656"/>
                    <a:pt x="1210365" y="2224203"/>
                    <a:pt x="1152939" y="2226412"/>
                  </a:cubicBezTo>
                  <a:cubicBezTo>
                    <a:pt x="1064591" y="2224203"/>
                    <a:pt x="976084" y="2225537"/>
                    <a:pt x="887896" y="2219786"/>
                  </a:cubicBezTo>
                  <a:cubicBezTo>
                    <a:pt x="873956" y="2218877"/>
                    <a:pt x="861616" y="2210209"/>
                    <a:pt x="848139" y="2206534"/>
                  </a:cubicBezTo>
                  <a:cubicBezTo>
                    <a:pt x="778836" y="2187633"/>
                    <a:pt x="847965" y="2211121"/>
                    <a:pt x="788504" y="2193282"/>
                  </a:cubicBezTo>
                  <a:cubicBezTo>
                    <a:pt x="775124" y="2189268"/>
                    <a:pt x="762686" y="2180958"/>
                    <a:pt x="748748" y="2180029"/>
                  </a:cubicBezTo>
                  <a:lnTo>
                    <a:pt x="649357" y="2173403"/>
                  </a:lnTo>
                  <a:cubicBezTo>
                    <a:pt x="642731" y="2160151"/>
                    <a:pt x="643017" y="2139664"/>
                    <a:pt x="629478" y="2133647"/>
                  </a:cubicBezTo>
                  <a:cubicBezTo>
                    <a:pt x="611377" y="2125602"/>
                    <a:pt x="584692" y="2152727"/>
                    <a:pt x="569844" y="2160151"/>
                  </a:cubicBezTo>
                  <a:cubicBezTo>
                    <a:pt x="563597" y="2163275"/>
                    <a:pt x="556591" y="2164568"/>
                    <a:pt x="549965" y="2166777"/>
                  </a:cubicBezTo>
                  <a:cubicBezTo>
                    <a:pt x="528650" y="2180987"/>
                    <a:pt x="528798" y="2182075"/>
                    <a:pt x="503583" y="2193282"/>
                  </a:cubicBezTo>
                  <a:cubicBezTo>
                    <a:pt x="492714" y="2198113"/>
                    <a:pt x="481321" y="2201703"/>
                    <a:pt x="470452" y="2206534"/>
                  </a:cubicBezTo>
                  <a:cubicBezTo>
                    <a:pt x="461426" y="2210546"/>
                    <a:pt x="452974" y="2215774"/>
                    <a:pt x="443948" y="2219786"/>
                  </a:cubicBezTo>
                  <a:cubicBezTo>
                    <a:pt x="433079" y="2224617"/>
                    <a:pt x="421687" y="2228207"/>
                    <a:pt x="410818" y="2233038"/>
                  </a:cubicBezTo>
                  <a:cubicBezTo>
                    <a:pt x="401792" y="2237050"/>
                    <a:pt x="393684" y="2243166"/>
                    <a:pt x="384313" y="2246290"/>
                  </a:cubicBezTo>
                  <a:cubicBezTo>
                    <a:pt x="373629" y="2249851"/>
                    <a:pt x="362109" y="2250185"/>
                    <a:pt x="351183" y="2252916"/>
                  </a:cubicBezTo>
                  <a:cubicBezTo>
                    <a:pt x="344407" y="2254610"/>
                    <a:pt x="338080" y="2257848"/>
                    <a:pt x="331304" y="2259542"/>
                  </a:cubicBezTo>
                  <a:cubicBezTo>
                    <a:pt x="320378" y="2262274"/>
                    <a:pt x="309168" y="2263726"/>
                    <a:pt x="298174" y="2266169"/>
                  </a:cubicBezTo>
                  <a:cubicBezTo>
                    <a:pt x="289284" y="2268145"/>
                    <a:pt x="280426" y="2270293"/>
                    <a:pt x="271670" y="2272795"/>
                  </a:cubicBezTo>
                  <a:cubicBezTo>
                    <a:pt x="264954" y="2274714"/>
                    <a:pt x="258567" y="2277727"/>
                    <a:pt x="251791" y="2279421"/>
                  </a:cubicBezTo>
                  <a:cubicBezTo>
                    <a:pt x="233267" y="2284052"/>
                    <a:pt x="196629" y="2289719"/>
                    <a:pt x="178904" y="2292673"/>
                  </a:cubicBezTo>
                  <a:cubicBezTo>
                    <a:pt x="165652" y="2297090"/>
                    <a:pt x="150771" y="2298176"/>
                    <a:pt x="139148" y="2305925"/>
                  </a:cubicBezTo>
                  <a:cubicBezTo>
                    <a:pt x="111051" y="2324656"/>
                    <a:pt x="126393" y="2315616"/>
                    <a:pt x="92765" y="2332429"/>
                  </a:cubicBezTo>
                  <a:lnTo>
                    <a:pt x="53009" y="2372186"/>
                  </a:lnTo>
                  <a:lnTo>
                    <a:pt x="33131" y="2392064"/>
                  </a:lnTo>
                  <a:cubicBezTo>
                    <a:pt x="30922" y="2400899"/>
                    <a:pt x="30203" y="2410247"/>
                    <a:pt x="26504" y="2418569"/>
                  </a:cubicBezTo>
                  <a:cubicBezTo>
                    <a:pt x="21273" y="2430338"/>
                    <a:pt x="11027" y="2439596"/>
                    <a:pt x="6626" y="2451699"/>
                  </a:cubicBezTo>
                  <a:cubicBezTo>
                    <a:pt x="2035" y="2464325"/>
                    <a:pt x="2209" y="2478203"/>
                    <a:pt x="0" y="2491455"/>
                  </a:cubicBezTo>
                  <a:cubicBezTo>
                    <a:pt x="2209" y="2579803"/>
                    <a:pt x="3094" y="2668194"/>
                    <a:pt x="6626" y="2756499"/>
                  </a:cubicBezTo>
                  <a:cubicBezTo>
                    <a:pt x="8028" y="2791558"/>
                    <a:pt x="13574" y="2827841"/>
                    <a:pt x="19878" y="2862516"/>
                  </a:cubicBezTo>
                  <a:cubicBezTo>
                    <a:pt x="25302" y="2892351"/>
                    <a:pt x="29229" y="2904185"/>
                    <a:pt x="33131" y="2935403"/>
                  </a:cubicBezTo>
                  <a:cubicBezTo>
                    <a:pt x="35884" y="2957429"/>
                    <a:pt x="36823" y="2979662"/>
                    <a:pt x="39757" y="3001664"/>
                  </a:cubicBezTo>
                  <a:cubicBezTo>
                    <a:pt x="41245" y="3012828"/>
                    <a:pt x="44368" y="3023714"/>
                    <a:pt x="46383" y="3034795"/>
                  </a:cubicBezTo>
                  <a:cubicBezTo>
                    <a:pt x="48786" y="3048013"/>
                    <a:pt x="50606" y="3061333"/>
                    <a:pt x="53009" y="3074551"/>
                  </a:cubicBezTo>
                  <a:cubicBezTo>
                    <a:pt x="55024" y="3085632"/>
                    <a:pt x="56904" y="3096756"/>
                    <a:pt x="59635" y="3107682"/>
                  </a:cubicBezTo>
                  <a:cubicBezTo>
                    <a:pt x="63392" y="3122711"/>
                    <a:pt x="71612" y="3141422"/>
                    <a:pt x="79513" y="3154064"/>
                  </a:cubicBezTo>
                  <a:cubicBezTo>
                    <a:pt x="85366" y="3163429"/>
                    <a:pt x="90907" y="3173499"/>
                    <a:pt x="99391" y="3180569"/>
                  </a:cubicBezTo>
                  <a:cubicBezTo>
                    <a:pt x="104757" y="3185041"/>
                    <a:pt x="112644" y="3184986"/>
                    <a:pt x="119270" y="3187195"/>
                  </a:cubicBezTo>
                  <a:cubicBezTo>
                    <a:pt x="169422" y="3220630"/>
                    <a:pt x="147764" y="3202437"/>
                    <a:pt x="185531" y="3240203"/>
                  </a:cubicBezTo>
                  <a:cubicBezTo>
                    <a:pt x="187740" y="3352847"/>
                    <a:pt x="188274" y="3465536"/>
                    <a:pt x="192157" y="3578134"/>
                  </a:cubicBezTo>
                  <a:cubicBezTo>
                    <a:pt x="193561" y="3618836"/>
                    <a:pt x="198792" y="3617934"/>
                    <a:pt x="205409" y="3651021"/>
                  </a:cubicBezTo>
                  <a:cubicBezTo>
                    <a:pt x="209114" y="3669547"/>
                    <a:pt x="213212" y="3714433"/>
                    <a:pt x="225287" y="3730534"/>
                  </a:cubicBezTo>
                  <a:cubicBezTo>
                    <a:pt x="231913" y="3739369"/>
                    <a:pt x="238746" y="3748052"/>
                    <a:pt x="245165" y="3757038"/>
                  </a:cubicBezTo>
                  <a:cubicBezTo>
                    <a:pt x="256781" y="3773300"/>
                    <a:pt x="272988" y="3803860"/>
                    <a:pt x="291548" y="3810047"/>
                  </a:cubicBezTo>
                  <a:lnTo>
                    <a:pt x="331304" y="3823299"/>
                  </a:lnTo>
                  <a:cubicBezTo>
                    <a:pt x="337930" y="3825508"/>
                    <a:pt x="344407" y="3828231"/>
                    <a:pt x="351183" y="3829925"/>
                  </a:cubicBezTo>
                  <a:lnTo>
                    <a:pt x="377687" y="3836551"/>
                  </a:lnTo>
                  <a:cubicBezTo>
                    <a:pt x="417444" y="3834342"/>
                    <a:pt x="457303" y="3833530"/>
                    <a:pt x="496957" y="3829925"/>
                  </a:cubicBezTo>
                  <a:cubicBezTo>
                    <a:pt x="506026" y="3829101"/>
                    <a:pt x="514571" y="3825274"/>
                    <a:pt x="523461" y="3823299"/>
                  </a:cubicBezTo>
                  <a:cubicBezTo>
                    <a:pt x="534455" y="3820856"/>
                    <a:pt x="545804" y="3819909"/>
                    <a:pt x="556591" y="3816673"/>
                  </a:cubicBezTo>
                  <a:cubicBezTo>
                    <a:pt x="567984" y="3813255"/>
                    <a:pt x="578247" y="3806551"/>
                    <a:pt x="589722" y="3803421"/>
                  </a:cubicBezTo>
                  <a:cubicBezTo>
                    <a:pt x="602683" y="3799886"/>
                    <a:pt x="616260" y="3799198"/>
                    <a:pt x="629478" y="3796795"/>
                  </a:cubicBezTo>
                  <a:cubicBezTo>
                    <a:pt x="640559" y="3794780"/>
                    <a:pt x="651683" y="3792901"/>
                    <a:pt x="662609" y="3790169"/>
                  </a:cubicBezTo>
                  <a:cubicBezTo>
                    <a:pt x="678208" y="3786269"/>
                    <a:pt x="693323" y="3780532"/>
                    <a:pt x="708991" y="3776916"/>
                  </a:cubicBezTo>
                  <a:cubicBezTo>
                    <a:pt x="722082" y="3773895"/>
                    <a:pt x="735657" y="3773311"/>
                    <a:pt x="748748" y="3770290"/>
                  </a:cubicBezTo>
                  <a:cubicBezTo>
                    <a:pt x="764416" y="3766674"/>
                    <a:pt x="779463" y="3760654"/>
                    <a:pt x="795131" y="3757038"/>
                  </a:cubicBezTo>
                  <a:cubicBezTo>
                    <a:pt x="812367" y="3753060"/>
                    <a:pt x="865675" y="3746248"/>
                    <a:pt x="881270" y="3743786"/>
                  </a:cubicBezTo>
                  <a:lnTo>
                    <a:pt x="960783" y="3730534"/>
                  </a:lnTo>
                  <a:cubicBezTo>
                    <a:pt x="982944" y="3726505"/>
                    <a:pt x="1004957" y="3721700"/>
                    <a:pt x="1027044" y="3717282"/>
                  </a:cubicBezTo>
                  <a:cubicBezTo>
                    <a:pt x="1038087" y="3715073"/>
                    <a:pt x="1049065" y="3712506"/>
                    <a:pt x="1060174" y="3710655"/>
                  </a:cubicBezTo>
                  <a:lnTo>
                    <a:pt x="1139687" y="3697403"/>
                  </a:lnTo>
                  <a:lnTo>
                    <a:pt x="1179444" y="3690777"/>
                  </a:lnTo>
                  <a:cubicBezTo>
                    <a:pt x="1192696" y="3688568"/>
                    <a:pt x="1205805" y="3685181"/>
                    <a:pt x="1219200" y="3684151"/>
                  </a:cubicBezTo>
                  <a:lnTo>
                    <a:pt x="1305339" y="3677525"/>
                  </a:lnTo>
                  <a:cubicBezTo>
                    <a:pt x="1316057" y="3675739"/>
                    <a:pt x="1383460" y="3664189"/>
                    <a:pt x="1391478" y="3664273"/>
                  </a:cubicBezTo>
                  <a:cubicBezTo>
                    <a:pt x="1585883" y="3666319"/>
                    <a:pt x="1780209" y="3673108"/>
                    <a:pt x="1974574" y="3677525"/>
                  </a:cubicBezTo>
                  <a:lnTo>
                    <a:pt x="2020957" y="3684151"/>
                  </a:lnTo>
                  <a:cubicBezTo>
                    <a:pt x="2034236" y="3686194"/>
                    <a:pt x="2047427" y="3688784"/>
                    <a:pt x="2060713" y="3690777"/>
                  </a:cubicBezTo>
                  <a:cubicBezTo>
                    <a:pt x="2091603" y="3695410"/>
                    <a:pt x="2123175" y="3696453"/>
                    <a:pt x="2153478" y="3704029"/>
                  </a:cubicBezTo>
                  <a:cubicBezTo>
                    <a:pt x="2217413" y="3720014"/>
                    <a:pt x="2188627" y="3713710"/>
                    <a:pt x="2239618" y="3723908"/>
                  </a:cubicBezTo>
                  <a:cubicBezTo>
                    <a:pt x="2274957" y="3721699"/>
                    <a:pt x="2310798" y="3723616"/>
                    <a:pt x="2345635" y="3717282"/>
                  </a:cubicBezTo>
                  <a:cubicBezTo>
                    <a:pt x="2360212" y="3714631"/>
                    <a:pt x="2371230" y="3701760"/>
                    <a:pt x="2385391" y="3697403"/>
                  </a:cubicBezTo>
                  <a:cubicBezTo>
                    <a:pt x="2400318" y="3692810"/>
                    <a:pt x="2416313" y="3692986"/>
                    <a:pt x="2431774" y="3690777"/>
                  </a:cubicBezTo>
                  <a:cubicBezTo>
                    <a:pt x="2547504" y="3656059"/>
                    <a:pt x="2447701" y="3683318"/>
                    <a:pt x="2570922" y="3657647"/>
                  </a:cubicBezTo>
                  <a:cubicBezTo>
                    <a:pt x="2698691" y="3631029"/>
                    <a:pt x="2674767" y="3624683"/>
                    <a:pt x="2849218" y="3611264"/>
                  </a:cubicBezTo>
                  <a:lnTo>
                    <a:pt x="3021496" y="3598012"/>
                  </a:lnTo>
                  <a:lnTo>
                    <a:pt x="3366052" y="3604638"/>
                  </a:lnTo>
                  <a:cubicBezTo>
                    <a:pt x="3385739" y="3606279"/>
                    <a:pt x="3401391" y="3622307"/>
                    <a:pt x="3419061" y="3631142"/>
                  </a:cubicBezTo>
                  <a:cubicBezTo>
                    <a:pt x="3427896" y="3635559"/>
                    <a:pt x="3436067" y="3641681"/>
                    <a:pt x="3445565" y="3644395"/>
                  </a:cubicBezTo>
                  <a:cubicBezTo>
                    <a:pt x="3498664" y="3659566"/>
                    <a:pt x="3476693" y="3652562"/>
                    <a:pt x="3511826" y="3664273"/>
                  </a:cubicBezTo>
                  <a:cubicBezTo>
                    <a:pt x="3536122" y="3662064"/>
                    <a:pt x="3560840" y="3662673"/>
                    <a:pt x="3584713" y="3657647"/>
                  </a:cubicBezTo>
                  <a:cubicBezTo>
                    <a:pt x="3676090" y="3638410"/>
                    <a:pt x="3605602" y="3644058"/>
                    <a:pt x="3664226" y="3624516"/>
                  </a:cubicBezTo>
                  <a:cubicBezTo>
                    <a:pt x="3674910" y="3620954"/>
                    <a:pt x="3686313" y="3620099"/>
                    <a:pt x="3697357" y="3617890"/>
                  </a:cubicBezTo>
                  <a:cubicBezTo>
                    <a:pt x="3708400" y="3613473"/>
                    <a:pt x="3719203" y="3608399"/>
                    <a:pt x="3730487" y="3604638"/>
                  </a:cubicBezTo>
                  <a:cubicBezTo>
                    <a:pt x="3808639" y="3578587"/>
                    <a:pt x="3946429" y="3603424"/>
                    <a:pt x="3988904" y="3604638"/>
                  </a:cubicBezTo>
                  <a:cubicBezTo>
                    <a:pt x="4065720" y="3612319"/>
                    <a:pt x="4066651" y="3616104"/>
                    <a:pt x="4154557" y="3604638"/>
                  </a:cubicBezTo>
                  <a:cubicBezTo>
                    <a:pt x="4172617" y="3602282"/>
                    <a:pt x="4189706" y="3594958"/>
                    <a:pt x="4207565" y="3591386"/>
                  </a:cubicBezTo>
                  <a:lnTo>
                    <a:pt x="4240696" y="3584760"/>
                  </a:lnTo>
                  <a:cubicBezTo>
                    <a:pt x="4289119" y="3552478"/>
                    <a:pt x="4228239" y="3591878"/>
                    <a:pt x="4287078" y="3558255"/>
                  </a:cubicBezTo>
                  <a:cubicBezTo>
                    <a:pt x="4296901" y="3552642"/>
                    <a:pt x="4327273" y="3530694"/>
                    <a:pt x="4333461" y="3525125"/>
                  </a:cubicBezTo>
                  <a:cubicBezTo>
                    <a:pt x="4333501" y="3525089"/>
                    <a:pt x="4383138" y="3475448"/>
                    <a:pt x="4393096" y="3465490"/>
                  </a:cubicBezTo>
                  <a:cubicBezTo>
                    <a:pt x="4399722" y="3458864"/>
                    <a:pt x="4405478" y="3451234"/>
                    <a:pt x="4412974" y="3445612"/>
                  </a:cubicBezTo>
                  <a:cubicBezTo>
                    <a:pt x="4421809" y="3438986"/>
                    <a:pt x="4431307" y="3433163"/>
                    <a:pt x="4439478" y="3425734"/>
                  </a:cubicBezTo>
                  <a:cubicBezTo>
                    <a:pt x="4455657" y="3411026"/>
                    <a:pt x="4468787" y="3393010"/>
                    <a:pt x="4485861" y="3379351"/>
                  </a:cubicBezTo>
                  <a:cubicBezTo>
                    <a:pt x="4496904" y="3370516"/>
                    <a:pt x="4508421" y="3362243"/>
                    <a:pt x="4518991" y="3352847"/>
                  </a:cubicBezTo>
                  <a:cubicBezTo>
                    <a:pt x="4557850" y="3318306"/>
                    <a:pt x="4588921" y="3272623"/>
                    <a:pt x="4611757" y="3226951"/>
                  </a:cubicBezTo>
                  <a:cubicBezTo>
                    <a:pt x="4641203" y="3168059"/>
                    <a:pt x="4670683" y="3116434"/>
                    <a:pt x="4691270" y="3054673"/>
                  </a:cubicBezTo>
                  <a:cubicBezTo>
                    <a:pt x="4699234" y="3030782"/>
                    <a:pt x="4703185" y="3005677"/>
                    <a:pt x="4711148" y="2981786"/>
                  </a:cubicBezTo>
                  <a:cubicBezTo>
                    <a:pt x="4718670" y="2959218"/>
                    <a:pt x="4731238" y="2938432"/>
                    <a:pt x="4737652" y="2915525"/>
                  </a:cubicBezTo>
                  <a:cubicBezTo>
                    <a:pt x="4746762" y="2882990"/>
                    <a:pt x="4746847" y="2848187"/>
                    <a:pt x="4757531" y="2816134"/>
                  </a:cubicBezTo>
                  <a:cubicBezTo>
                    <a:pt x="4796255" y="2699959"/>
                    <a:pt x="4772463" y="2780042"/>
                    <a:pt x="4810539" y="2584221"/>
                  </a:cubicBezTo>
                  <a:cubicBezTo>
                    <a:pt x="4814838" y="2562111"/>
                    <a:pt x="4816668" y="2539328"/>
                    <a:pt x="4823791" y="2517960"/>
                  </a:cubicBezTo>
                  <a:cubicBezTo>
                    <a:pt x="4830417" y="2498082"/>
                    <a:pt x="4838337" y="2478589"/>
                    <a:pt x="4843670" y="2458325"/>
                  </a:cubicBezTo>
                  <a:cubicBezTo>
                    <a:pt x="4849402" y="2436542"/>
                    <a:pt x="4851459" y="2413916"/>
                    <a:pt x="4856922" y="2392064"/>
                  </a:cubicBezTo>
                  <a:cubicBezTo>
                    <a:pt x="4869137" y="2343202"/>
                    <a:pt x="4883584" y="2294924"/>
                    <a:pt x="4896678" y="2246290"/>
                  </a:cubicBezTo>
                  <a:cubicBezTo>
                    <a:pt x="4908432" y="2202632"/>
                    <a:pt x="4900318" y="2221122"/>
                    <a:pt x="4923183" y="2160151"/>
                  </a:cubicBezTo>
                  <a:cubicBezTo>
                    <a:pt x="4935067" y="2128461"/>
                    <a:pt x="4942518" y="2114855"/>
                    <a:pt x="4956313" y="2087264"/>
                  </a:cubicBezTo>
                  <a:cubicBezTo>
                    <a:pt x="4970688" y="1972265"/>
                    <a:pt x="4952589" y="2088903"/>
                    <a:pt x="4976191" y="1994499"/>
                  </a:cubicBezTo>
                  <a:cubicBezTo>
                    <a:pt x="4980609" y="1976829"/>
                    <a:pt x="4982680" y="1958401"/>
                    <a:pt x="4989444" y="1941490"/>
                  </a:cubicBezTo>
                  <a:cubicBezTo>
                    <a:pt x="4998279" y="1919403"/>
                    <a:pt x="5008425" y="1897797"/>
                    <a:pt x="5015948" y="1875229"/>
                  </a:cubicBezTo>
                  <a:cubicBezTo>
                    <a:pt x="5054617" y="1759222"/>
                    <a:pt x="5005572" y="1903762"/>
                    <a:pt x="5042452" y="1802342"/>
                  </a:cubicBezTo>
                  <a:cubicBezTo>
                    <a:pt x="5076466" y="1708803"/>
                    <a:pt x="5036040" y="1811744"/>
                    <a:pt x="5068957" y="1729455"/>
                  </a:cubicBezTo>
                  <a:cubicBezTo>
                    <a:pt x="5087947" y="1634505"/>
                    <a:pt x="5061402" y="1752123"/>
                    <a:pt x="5088835" y="1669821"/>
                  </a:cubicBezTo>
                  <a:cubicBezTo>
                    <a:pt x="5092396" y="1659137"/>
                    <a:pt x="5091900" y="1647374"/>
                    <a:pt x="5095461" y="1636690"/>
                  </a:cubicBezTo>
                  <a:cubicBezTo>
                    <a:pt x="5098584" y="1627319"/>
                    <a:pt x="5105245" y="1619435"/>
                    <a:pt x="5108713" y="1610186"/>
                  </a:cubicBezTo>
                  <a:cubicBezTo>
                    <a:pt x="5122976" y="1572151"/>
                    <a:pt x="5105941" y="1589221"/>
                    <a:pt x="5128591" y="1543925"/>
                  </a:cubicBezTo>
                  <a:cubicBezTo>
                    <a:pt x="5145406" y="1510298"/>
                    <a:pt x="5136365" y="1525640"/>
                    <a:pt x="5155096" y="1497542"/>
                  </a:cubicBezTo>
                  <a:cubicBezTo>
                    <a:pt x="5157305" y="1488707"/>
                    <a:pt x="5159220" y="1479794"/>
                    <a:pt x="5161722" y="1471038"/>
                  </a:cubicBezTo>
                  <a:cubicBezTo>
                    <a:pt x="5163641" y="1464322"/>
                    <a:pt x="5166833" y="1457978"/>
                    <a:pt x="5168348" y="1451160"/>
                  </a:cubicBezTo>
                  <a:cubicBezTo>
                    <a:pt x="5175821" y="1417532"/>
                    <a:pt x="5178267" y="1378470"/>
                    <a:pt x="5181600" y="1345142"/>
                  </a:cubicBezTo>
                  <a:cubicBezTo>
                    <a:pt x="5179391" y="1139733"/>
                    <a:pt x="5178849" y="934300"/>
                    <a:pt x="5174974" y="728916"/>
                  </a:cubicBezTo>
                  <a:cubicBezTo>
                    <a:pt x="5174791" y="719229"/>
                    <a:pt x="5169596" y="629267"/>
                    <a:pt x="5161722" y="603021"/>
                  </a:cubicBezTo>
                  <a:cubicBezTo>
                    <a:pt x="5158884" y="593560"/>
                    <a:pt x="5151938" y="585765"/>
                    <a:pt x="5148470" y="576516"/>
                  </a:cubicBezTo>
                  <a:cubicBezTo>
                    <a:pt x="5136826" y="545465"/>
                    <a:pt x="5149999" y="542877"/>
                    <a:pt x="5115339" y="516882"/>
                  </a:cubicBezTo>
                  <a:cubicBezTo>
                    <a:pt x="5108054" y="511418"/>
                    <a:pt x="5097795" y="511884"/>
                    <a:pt x="5088835" y="510255"/>
                  </a:cubicBezTo>
                  <a:cubicBezTo>
                    <a:pt x="5073469" y="507461"/>
                    <a:pt x="5057913" y="505838"/>
                    <a:pt x="5042452" y="503629"/>
                  </a:cubicBezTo>
                  <a:cubicBezTo>
                    <a:pt x="5035826" y="499212"/>
                    <a:pt x="5028692" y="495475"/>
                    <a:pt x="5022574" y="490377"/>
                  </a:cubicBezTo>
                  <a:cubicBezTo>
                    <a:pt x="5015375" y="484378"/>
                    <a:pt x="5010321" y="475945"/>
                    <a:pt x="5002696" y="470499"/>
                  </a:cubicBezTo>
                  <a:cubicBezTo>
                    <a:pt x="4939238" y="425173"/>
                    <a:pt x="5008459" y="485713"/>
                    <a:pt x="4956313" y="443995"/>
                  </a:cubicBezTo>
                  <a:cubicBezTo>
                    <a:pt x="4936241" y="427937"/>
                    <a:pt x="4936935" y="412646"/>
                    <a:pt x="4903304" y="404238"/>
                  </a:cubicBezTo>
                  <a:lnTo>
                    <a:pt x="4876800" y="397612"/>
                  </a:lnTo>
                  <a:cubicBezTo>
                    <a:pt x="4863040" y="389012"/>
                    <a:pt x="4819851" y="359691"/>
                    <a:pt x="4797287" y="351229"/>
                  </a:cubicBezTo>
                  <a:cubicBezTo>
                    <a:pt x="4788760" y="348031"/>
                    <a:pt x="4779310" y="347800"/>
                    <a:pt x="4770783" y="344603"/>
                  </a:cubicBezTo>
                  <a:cubicBezTo>
                    <a:pt x="4761534" y="341135"/>
                    <a:pt x="4753449" y="335019"/>
                    <a:pt x="4744278" y="331351"/>
                  </a:cubicBezTo>
                  <a:cubicBezTo>
                    <a:pt x="4731308" y="326163"/>
                    <a:pt x="4717016" y="324346"/>
                    <a:pt x="4704522" y="318099"/>
                  </a:cubicBezTo>
                  <a:cubicBezTo>
                    <a:pt x="4695687" y="313682"/>
                    <a:pt x="4687097" y="308738"/>
                    <a:pt x="4678018" y="304847"/>
                  </a:cubicBezTo>
                  <a:cubicBezTo>
                    <a:pt x="4671598" y="302096"/>
                    <a:pt x="4664498" y="301111"/>
                    <a:pt x="4658139" y="298221"/>
                  </a:cubicBezTo>
                  <a:cubicBezTo>
                    <a:pt x="4639520" y="289758"/>
                    <a:pt x="4609505" y="270479"/>
                    <a:pt x="4585252" y="265090"/>
                  </a:cubicBezTo>
                  <a:cubicBezTo>
                    <a:pt x="4572137" y="262176"/>
                    <a:pt x="4558670" y="261099"/>
                    <a:pt x="4545496" y="258464"/>
                  </a:cubicBezTo>
                  <a:cubicBezTo>
                    <a:pt x="4536566" y="256678"/>
                    <a:pt x="4527826" y="254047"/>
                    <a:pt x="4518991" y="251838"/>
                  </a:cubicBezTo>
                  <a:cubicBezTo>
                    <a:pt x="4473825" y="221727"/>
                    <a:pt x="4530772" y="255765"/>
                    <a:pt x="4459357" y="231960"/>
                  </a:cubicBezTo>
                  <a:cubicBezTo>
                    <a:pt x="4451802" y="229442"/>
                    <a:pt x="4446872" y="221666"/>
                    <a:pt x="4439478" y="218708"/>
                  </a:cubicBezTo>
                  <a:cubicBezTo>
                    <a:pt x="4424549" y="212736"/>
                    <a:pt x="4408497" y="210076"/>
                    <a:pt x="4393096" y="205455"/>
                  </a:cubicBezTo>
                  <a:cubicBezTo>
                    <a:pt x="4386406" y="203448"/>
                    <a:pt x="4379994" y="200523"/>
                    <a:pt x="4373218" y="198829"/>
                  </a:cubicBezTo>
                  <a:cubicBezTo>
                    <a:pt x="4352208" y="193577"/>
                    <a:pt x="4333992" y="192380"/>
                    <a:pt x="4313583" y="185577"/>
                  </a:cubicBezTo>
                  <a:cubicBezTo>
                    <a:pt x="4302299" y="181816"/>
                    <a:pt x="4291845" y="175743"/>
                    <a:pt x="4280452" y="172325"/>
                  </a:cubicBezTo>
                  <a:cubicBezTo>
                    <a:pt x="4269665" y="169089"/>
                    <a:pt x="4258248" y="168430"/>
                    <a:pt x="4247322" y="165699"/>
                  </a:cubicBezTo>
                  <a:cubicBezTo>
                    <a:pt x="4182076" y="149388"/>
                    <a:pt x="4297085" y="170679"/>
                    <a:pt x="4187687" y="152447"/>
                  </a:cubicBezTo>
                  <a:cubicBezTo>
                    <a:pt x="4181061" y="150238"/>
                    <a:pt x="4174525" y="147740"/>
                    <a:pt x="4167809" y="145821"/>
                  </a:cubicBezTo>
                  <a:cubicBezTo>
                    <a:pt x="4159052" y="143319"/>
                    <a:pt x="4149675" y="142782"/>
                    <a:pt x="4141304" y="139195"/>
                  </a:cubicBezTo>
                  <a:cubicBezTo>
                    <a:pt x="4133984" y="136058"/>
                    <a:pt x="4128179" y="130163"/>
                    <a:pt x="4121426" y="125942"/>
                  </a:cubicBezTo>
                  <a:cubicBezTo>
                    <a:pt x="4092324" y="107753"/>
                    <a:pt x="4088625" y="110434"/>
                    <a:pt x="4068418" y="86186"/>
                  </a:cubicBezTo>
                  <a:cubicBezTo>
                    <a:pt x="4063320" y="80068"/>
                    <a:pt x="4060263" y="72426"/>
                    <a:pt x="4055165" y="66308"/>
                  </a:cubicBezTo>
                  <a:cubicBezTo>
                    <a:pt x="4049166" y="59109"/>
                    <a:pt x="4041286" y="53628"/>
                    <a:pt x="4035287" y="46429"/>
                  </a:cubicBezTo>
                  <a:cubicBezTo>
                    <a:pt x="4030189" y="40311"/>
                    <a:pt x="4027666" y="32182"/>
                    <a:pt x="4022035" y="26551"/>
                  </a:cubicBezTo>
                  <a:cubicBezTo>
                    <a:pt x="4016404" y="20920"/>
                    <a:pt x="4008375" y="18274"/>
                    <a:pt x="4002157" y="13299"/>
                  </a:cubicBezTo>
                  <a:cubicBezTo>
                    <a:pt x="3983639" y="-1515"/>
                    <a:pt x="3996460" y="47"/>
                    <a:pt x="3982278" y="47"/>
                  </a:cubicBezTo>
                </a:path>
              </a:pathLst>
            </a:cu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D4D058-772A-1642-953F-49535E087869}"/>
                </a:ext>
              </a:extLst>
            </p:cNvPr>
            <p:cNvSpPr txBox="1"/>
            <p:nvPr/>
          </p:nvSpPr>
          <p:spPr>
            <a:xfrm>
              <a:off x="7685566" y="1241938"/>
              <a:ext cx="10211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</a:rPr>
                <a:t>New for HLLHC</a:t>
              </a:r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20C1929-00A0-F44C-A5A6-D34896EF9A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406" y="6521494"/>
            <a:ext cx="1990436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93503B-7AAC-E240-BE4D-887D894C71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17567" y="6520079"/>
            <a:ext cx="4508869" cy="27524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E94E1B4-7B19-1C49-B5A7-78A5E1080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47572" y="6521494"/>
            <a:ext cx="596428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C1F1C-F708-3F4B-8ECB-6D467F0718B5}" type="slidenum">
              <a:rPr lang="en-US" smtClean="0"/>
              <a:pPr/>
              <a:t>20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190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7B1FC-699B-4245-9B4F-1499AADBF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46" y="19664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the crystal data out 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(New for HLLHC)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63B346-503C-2E48-A50B-F136C58A15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8040" y="6521496"/>
            <a:ext cx="1990436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BB4A58-2F37-4F4F-833E-B52447B672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68407" y="6520081"/>
            <a:ext cx="4508869" cy="27524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9A88F-5D94-E64A-A00D-B3B78A206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8412" y="6521496"/>
            <a:ext cx="596428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C1F1C-F708-3F4B-8ECB-6D467F0718B5}" type="slidenum">
              <a:rPr lang="en-US" smtClean="0"/>
              <a:pPr/>
              <a:t>21</a:t>
            </a:fld>
            <a:endParaRPr lang="en-US" noProof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CEC0A8-6DE5-6A4D-B296-DBC3C7828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1613"/>
            <a:ext cx="9144000" cy="27547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5F70E5-C6D6-0446-8EBE-B52734296101}"/>
              </a:ext>
            </a:extLst>
          </p:cNvPr>
          <p:cNvSpPr txBox="1"/>
          <p:nvPr/>
        </p:nvSpPr>
        <p:spPr>
          <a:xfrm>
            <a:off x="277586" y="4942077"/>
            <a:ext cx="8588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61200 crystals to be processed – packing 25 crystals per link out of BCP you still have 2448 links at 16 Gbps to contend in the calorimeter trigger path!</a:t>
            </a:r>
          </a:p>
        </p:txBody>
      </p:sp>
    </p:spTree>
    <p:extLst>
      <p:ext uri="{BB962C8B-B14F-4D97-AF65-F5344CB8AC3E}">
        <p14:creationId xmlns:p14="http://schemas.microsoft.com/office/powerpoint/2010/main" val="990822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D5C26-F804-1F4B-877E-C125BDF55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446" y="19664"/>
            <a:ext cx="7405245" cy="625776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the tracks out 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(New for HLLHC)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D00E0F-794E-7D49-9DAA-238BA5D5A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869675"/>
            <a:ext cx="1990436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7224B-FA3E-9A40-AF39-BD6FADD2A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17567" y="4868260"/>
            <a:ext cx="4508869" cy="275240"/>
          </a:xfrm>
          <a:prstGeom prst="rect">
            <a:avLst/>
          </a:prstGeom>
        </p:spPr>
        <p:txBody>
          <a:bodyPr vert="horz"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EF54F-A99E-A644-B00D-92EF3A742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47572" y="4869675"/>
            <a:ext cx="596428" cy="273844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>
                <a:solidFill>
                  <a:srgbClr val="A6A6A6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3C1F1C-F708-3F4B-8ECB-6D467F0718B5}" type="slidenum">
              <a:rPr lang="en-US" smtClean="0"/>
              <a:pPr/>
              <a:t>22</a:t>
            </a:fld>
            <a:endParaRPr lang="en-US" noProof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1CDEBFDE-89CA-2B4B-8196-85551BF2C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2" y="1133404"/>
            <a:ext cx="7085127" cy="49791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13751E-60A6-9A4B-9FDD-D4344B3F2DD1}"/>
              </a:ext>
            </a:extLst>
          </p:cNvPr>
          <p:cNvSpPr txBox="1"/>
          <p:nvPr/>
        </p:nvSpPr>
        <p:spPr>
          <a:xfrm>
            <a:off x="6748670" y="1888168"/>
            <a:ext cx="229735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Outer tracker double layers allow track stub readout</a:t>
            </a:r>
          </a:p>
          <a:p>
            <a:endParaRPr lang="en-US" dirty="0"/>
          </a:p>
          <a:p>
            <a:r>
              <a:rPr lang="en-US" dirty="0" err="1"/>
              <a:t>Tracklets</a:t>
            </a:r>
            <a:r>
              <a:rPr lang="en-US" dirty="0"/>
              <a:t> formed in TFP consistent with &gt;2GeV P</a:t>
            </a:r>
            <a:r>
              <a:rPr lang="en-US" baseline="-25000" dirty="0"/>
              <a:t>T</a:t>
            </a:r>
            <a:r>
              <a:rPr lang="en-US" dirty="0"/>
              <a:t>. Tracks propagated in-out, matched to form track candidates</a:t>
            </a:r>
          </a:p>
          <a:p>
            <a:endParaRPr lang="en-US" dirty="0"/>
          </a:p>
          <a:p>
            <a:r>
              <a:rPr lang="en-US" dirty="0" err="1"/>
              <a:t>Tracklets</a:t>
            </a:r>
            <a:r>
              <a:rPr lang="en-US" dirty="0"/>
              <a:t> are then fit to make a track</a:t>
            </a:r>
          </a:p>
        </p:txBody>
      </p:sp>
    </p:spTree>
    <p:extLst>
      <p:ext uri="{BB962C8B-B14F-4D97-AF65-F5344CB8AC3E}">
        <p14:creationId xmlns:p14="http://schemas.microsoft.com/office/powerpoint/2010/main" val="252696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68" y="8256"/>
            <a:ext cx="8331200" cy="84573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HL-LHC L1 Trigger Challenge</a:t>
            </a:r>
            <a:br>
              <a:rPr lang="en-US" dirty="0"/>
            </a:br>
            <a:br>
              <a:rPr lang="en-US" dirty="0"/>
            </a:br>
            <a:r>
              <a:rPr lang="en-US" dirty="0"/>
              <a:t>Xilinx – </a:t>
            </a:r>
            <a:r>
              <a:rPr lang="en-US" dirty="0" err="1"/>
              <a:t>Ultrascale</a:t>
            </a:r>
            <a:r>
              <a:rPr lang="en-US" dirty="0"/>
              <a:t>+ Processors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FC11F0-6B4D-644E-8124-C852C545899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pic>
        <p:nvPicPr>
          <p:cNvPr id="6" name="Picture 5" descr="ultrasca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2616"/>
            <a:ext cx="9144000" cy="42566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DA4A3E-924C-82A8-DF69-2C54149365DF}"/>
              </a:ext>
            </a:extLst>
          </p:cNvPr>
          <p:cNvSpPr txBox="1"/>
          <p:nvPr/>
        </p:nvSpPr>
        <p:spPr>
          <a:xfrm>
            <a:off x="7616740" y="4283764"/>
            <a:ext cx="14398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Times 2</a:t>
            </a:r>
          </a:p>
          <a:p>
            <a:r>
              <a:rPr lang="en-US" dirty="0">
                <a:solidFill>
                  <a:srgbClr val="FF0000"/>
                </a:solidFill>
              </a:rPr>
              <a:t>Many times</a:t>
            </a:r>
          </a:p>
          <a:p>
            <a:r>
              <a:rPr lang="en-US" dirty="0">
                <a:solidFill>
                  <a:srgbClr val="FF0000"/>
                </a:solidFill>
              </a:rPr>
              <a:t>Times 3</a:t>
            </a:r>
          </a:p>
          <a:p>
            <a:r>
              <a:rPr lang="en-US" dirty="0">
                <a:solidFill>
                  <a:srgbClr val="FF0000"/>
                </a:solidFill>
              </a:rPr>
              <a:t>Times 2.5</a:t>
            </a:r>
          </a:p>
        </p:txBody>
      </p:sp>
    </p:spTree>
    <p:extLst>
      <p:ext uri="{BB962C8B-B14F-4D97-AF65-F5344CB8AC3E}">
        <p14:creationId xmlns:p14="http://schemas.microsoft.com/office/powerpoint/2010/main" val="33473575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C11F0-6B4D-644E-8124-C852C545899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Multi-gigabit-per-second serial links</a:t>
            </a:r>
          </a:p>
        </p:txBody>
      </p:sp>
      <p:pic>
        <p:nvPicPr>
          <p:cNvPr id="6" name="Picture 5" descr="XilinxSerialLink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05" y="587652"/>
            <a:ext cx="5712683" cy="59436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56235" y="3535990"/>
            <a:ext cx="1486885" cy="923330"/>
            <a:chOff x="356235" y="3825920"/>
            <a:chExt cx="1486885" cy="923330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56235" y="4275117"/>
              <a:ext cx="142987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8555" y="3825920"/>
              <a:ext cx="12545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LHC</a:t>
              </a:r>
            </a:p>
            <a:p>
              <a:endParaRPr lang="en-US" dirty="0"/>
            </a:p>
            <a:p>
              <a:r>
                <a:rPr lang="en-US" dirty="0"/>
                <a:t>10 </a:t>
              </a:r>
              <a:r>
                <a:rPr lang="en-US" dirty="0" err="1"/>
                <a:t>Gbps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498788" y="1752196"/>
            <a:ext cx="1486885" cy="923330"/>
            <a:chOff x="356235" y="3825920"/>
            <a:chExt cx="1486885" cy="923330"/>
          </a:xfrm>
        </p:grpSpPr>
        <p:cxnSp>
          <p:nvCxnSpPr>
            <p:cNvPr id="12" name="Straight Arrow Connector 11"/>
            <p:cNvCxnSpPr/>
            <p:nvPr/>
          </p:nvCxnSpPr>
          <p:spPr>
            <a:xfrm flipH="1">
              <a:off x="356235" y="4275117"/>
              <a:ext cx="142987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8555" y="3825920"/>
              <a:ext cx="12545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HL-LHC</a:t>
              </a:r>
            </a:p>
            <a:p>
              <a:endParaRPr lang="en-US" dirty="0"/>
            </a:p>
            <a:p>
              <a:r>
                <a:rPr lang="en-US" dirty="0"/>
                <a:t>25 Gbps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3042637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Key element - Multi-gigabit 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Opto-electronics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01705" y="8256862"/>
            <a:ext cx="5720630" cy="27824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47572" y="8207375"/>
            <a:ext cx="596428" cy="365125"/>
          </a:xfrm>
          <a:prstGeom prst="rect">
            <a:avLst/>
          </a:prstGeom>
        </p:spPr>
        <p:txBody>
          <a:bodyPr vert="horz" wrap="square" lIns="0" tIns="46800" rIns="0" bIns="46800" rtlCol="0" anchor="ctr" anchorCtr="0">
            <a:no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100" b="0" kern="1200" smtClean="0">
                <a:solidFill>
                  <a:srgbClr val="A6A6A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FC11F0-6B4D-644E-8124-C852C545899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5963313" y="8224964"/>
            <a:ext cx="2584259" cy="38966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238B60AF-BF1F-7340-8C8F-AC91BFB44C9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40576"/>
            <a:ext cx="9144000" cy="3608832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ED326DF2-16AD-F045-A83D-DABF513A1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049" y="4909074"/>
            <a:ext cx="3621821" cy="105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376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09419" y="946467"/>
            <a:ext cx="3658978" cy="5459207"/>
          </a:xfrm>
        </p:spPr>
        <p:txBody>
          <a:bodyPr>
            <a:normAutofit/>
          </a:bodyPr>
          <a:lstStyle/>
          <a:p>
            <a:r>
              <a:rPr lang="en-US" dirty="0"/>
              <a:t>Wisconsin </a:t>
            </a:r>
            <a:r>
              <a:rPr lang="en-US" dirty="0" err="1"/>
              <a:t>APxF</a:t>
            </a:r>
            <a:r>
              <a:rPr lang="en-US" dirty="0"/>
              <a:t> Board</a:t>
            </a:r>
          </a:p>
          <a:p>
            <a:r>
              <a:rPr lang="en-US" dirty="0"/>
              <a:t>Xilinx VU13P or VU9P FPGA </a:t>
            </a:r>
          </a:p>
          <a:p>
            <a:r>
              <a:rPr lang="en-US" dirty="0"/>
              <a:t>ZYNQ-IPMC </a:t>
            </a:r>
            <a:br>
              <a:rPr lang="en-US" dirty="0"/>
            </a:br>
            <a:r>
              <a:rPr lang="en-US" dirty="0"/>
              <a:t>(ATCA IPMI controller)</a:t>
            </a:r>
          </a:p>
          <a:p>
            <a:r>
              <a:rPr lang="en-US" dirty="0"/>
              <a:t>ELM (ZYNQ-based embedded Linux endpoint)</a:t>
            </a:r>
          </a:p>
          <a:p>
            <a:r>
              <a:rPr lang="en-US" dirty="0"/>
              <a:t>ESM (</a:t>
            </a:r>
            <a:r>
              <a:rPr lang="en-US" dirty="0" err="1"/>
              <a:t>GbE</a:t>
            </a:r>
            <a:r>
              <a:rPr lang="en-US" dirty="0"/>
              <a:t> switch)</a:t>
            </a:r>
          </a:p>
          <a:p>
            <a:r>
              <a:rPr lang="en-US" dirty="0"/>
              <a:t>High efficiency heatsinks</a:t>
            </a:r>
          </a:p>
          <a:p>
            <a:r>
              <a:rPr lang="en-US" dirty="0"/>
              <a:t>Front-panel inputs</a:t>
            </a:r>
          </a:p>
          <a:p>
            <a:endParaRPr lang="en-US" dirty="0"/>
          </a:p>
          <a:p>
            <a:r>
              <a:rPr lang="en-US" dirty="0"/>
              <a:t>25G </a:t>
            </a:r>
            <a:r>
              <a:rPr lang="en-US" dirty="0" err="1"/>
              <a:t>Samtec</a:t>
            </a:r>
            <a:r>
              <a:rPr lang="en-US" dirty="0"/>
              <a:t> Firefly positions loaded – 10x12 + 1x4 </a:t>
            </a:r>
            <a:br>
              <a:rPr lang="en-US" dirty="0"/>
            </a:br>
            <a:r>
              <a:rPr lang="en-US" dirty="0"/>
              <a:t>(124 25 Gbps links)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41709"/>
            <a:ext cx="7523922" cy="845736"/>
          </a:xfrm>
        </p:spPr>
        <p:txBody>
          <a:bodyPr>
            <a:normAutofit/>
          </a:bodyPr>
          <a:lstStyle/>
          <a:p>
            <a:r>
              <a:rPr lang="en-US" sz="2800" dirty="0"/>
              <a:t>Advanced Processor Prototype for HL-LHC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B861A3-5D69-4C42-8B04-8E3D3FB767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23210"/>
            <a:ext cx="1028700" cy="234790"/>
          </a:xfrm>
        </p:spPr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D23BC-6F5B-0E4D-BBF0-BE724EB0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2308" y="6629398"/>
            <a:ext cx="7211833" cy="222277"/>
          </a:xfrm>
        </p:spPr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7914C2-6E48-5949-ADF7-C783504E3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2966" y="6629399"/>
            <a:ext cx="811033" cy="222277"/>
          </a:xfrm>
        </p:spPr>
        <p:txBody>
          <a:bodyPr/>
          <a:lstStyle/>
          <a:p>
            <a:fld id="{B56C67BE-0234-4D76-8D6F-4502085CFD7D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5A47210C-FC70-54AC-F1E6-A297E397B3E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61" y="626213"/>
            <a:ext cx="4928529" cy="54446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5C4B1F-27CE-2A61-971F-C3D04CBADD02}"/>
              </a:ext>
            </a:extLst>
          </p:cNvPr>
          <p:cNvSpPr txBox="1"/>
          <p:nvPr/>
        </p:nvSpPr>
        <p:spPr>
          <a:xfrm>
            <a:off x="2542544" y="5877496"/>
            <a:ext cx="1804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TIFR built IPMC &amp; ESM mezzanines</a:t>
            </a:r>
          </a:p>
        </p:txBody>
      </p:sp>
    </p:spTree>
    <p:extLst>
      <p:ext uri="{BB962C8B-B14F-4D97-AF65-F5344CB8AC3E}">
        <p14:creationId xmlns:p14="http://schemas.microsoft.com/office/powerpoint/2010/main" val="2310929518"/>
      </p:ext>
    </p:extLst>
  </p:cSld>
  <p:clrMapOvr>
    <a:masterClrMapping/>
  </p:clrMapOvr>
  <p:transition spd="slow" advClick="0" advTm="15000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08BDF94-3089-9141-9A82-409AC18DF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7" y="1689996"/>
            <a:ext cx="3433886" cy="3971511"/>
          </a:xfrm>
        </p:spPr>
        <p:txBody>
          <a:bodyPr>
            <a:normAutofit/>
          </a:bodyPr>
          <a:lstStyle/>
          <a:p>
            <a:r>
              <a:rPr lang="en-US" sz="2000" dirty="0"/>
              <a:t>A new paradigm for firmware development</a:t>
            </a:r>
          </a:p>
          <a:p>
            <a:pPr lvl="1"/>
            <a:r>
              <a:rPr lang="en-US" sz="1600" dirty="0"/>
              <a:t>Core firmware written in VHDL by engineers</a:t>
            </a:r>
          </a:p>
          <a:p>
            <a:pPr lvl="1"/>
            <a:r>
              <a:rPr lang="en-US" sz="1600" dirty="0"/>
              <a:t>Gigabit link support</a:t>
            </a:r>
          </a:p>
          <a:p>
            <a:pPr lvl="1"/>
            <a:r>
              <a:rPr lang="en-US" sz="1600" dirty="0"/>
              <a:t>Data exchange between SLRs within chip</a:t>
            </a:r>
          </a:p>
          <a:p>
            <a:pPr lvl="1"/>
            <a:r>
              <a:rPr lang="en-US" sz="1600" dirty="0"/>
              <a:t>Test buffers</a:t>
            </a:r>
          </a:p>
          <a:p>
            <a:pPr lvl="1"/>
            <a:r>
              <a:rPr lang="en-US" sz="1600" dirty="0"/>
              <a:t>Clock and control</a:t>
            </a:r>
          </a:p>
          <a:p>
            <a:r>
              <a:rPr lang="en-US" sz="2000" dirty="0"/>
              <a:t>Physics</a:t>
            </a:r>
          </a:p>
          <a:p>
            <a:pPr lvl="1"/>
            <a:r>
              <a:rPr lang="en-US" sz="1600" dirty="0"/>
              <a:t>Algorithmic firmware in high-level languages like C++ written by physicists</a:t>
            </a:r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5CB8C071-0F92-FC4D-AC97-08DB19CD0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1CB779-B7B4-F34F-8D0F-CF992007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 err="1"/>
              <a:t>APx</a:t>
            </a:r>
            <a:r>
              <a:rPr lang="en-US" sz="2700" dirty="0"/>
              <a:t> – Firmware/Software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249E66-DA61-2247-BA10-9033487D6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511" y="1503041"/>
            <a:ext cx="4445801" cy="41668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9AD7FAD-48E3-9140-8B7F-4B14D884A12E}"/>
              </a:ext>
            </a:extLst>
          </p:cNvPr>
          <p:cNvSpPr txBox="1"/>
          <p:nvPr/>
        </p:nvSpPr>
        <p:spPr>
          <a:xfrm>
            <a:off x="7739393" y="2013413"/>
            <a:ext cx="15694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ELM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Control endpoint, </a:t>
            </a: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providing complete</a:t>
            </a: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board overhead </a:t>
            </a: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functionality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F69CF263-9C0D-7746-95BD-2D4FB43E39D3}"/>
              </a:ext>
            </a:extLst>
          </p:cNvPr>
          <p:cNvSpPr/>
          <p:nvPr/>
        </p:nvSpPr>
        <p:spPr>
          <a:xfrm>
            <a:off x="7340502" y="1791245"/>
            <a:ext cx="227786" cy="146304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B9B54C-A346-CF45-9AE5-8B4405713495}"/>
              </a:ext>
            </a:extLst>
          </p:cNvPr>
          <p:cNvSpPr txBox="1"/>
          <p:nvPr/>
        </p:nvSpPr>
        <p:spPr>
          <a:xfrm>
            <a:off x="7739393" y="4209216"/>
            <a:ext cx="1502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Processing FPGA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214313" indent="-214313">
              <a:buFontTx/>
              <a:buChar char="-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I/O</a:t>
            </a:r>
          </a:p>
          <a:p>
            <a:pPr marL="214313" indent="-214313">
              <a:buFontTx/>
              <a:buChar char="-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data processor</a:t>
            </a:r>
          </a:p>
          <a:p>
            <a:pPr marL="214313" indent="-214313">
              <a:buFontTx/>
              <a:buChar char="-"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DAQ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6A6C154E-9094-1B44-84E7-56F86202C682}"/>
              </a:ext>
            </a:extLst>
          </p:cNvPr>
          <p:cNvSpPr/>
          <p:nvPr/>
        </p:nvSpPr>
        <p:spPr>
          <a:xfrm>
            <a:off x="7340502" y="3424102"/>
            <a:ext cx="227786" cy="224028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36515755"/>
      </p:ext>
    </p:extLst>
  </p:cSld>
  <p:clrMapOvr>
    <a:masterClrMapping/>
  </p:clrMapOvr>
  <p:transition spd="slow" advClick="0" advTm="15000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62232" y="6576553"/>
            <a:ext cx="5408875" cy="166708"/>
          </a:xfrm>
        </p:spPr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09087" y="6533171"/>
            <a:ext cx="493360" cy="273844"/>
          </a:xfrm>
        </p:spPr>
        <p:txBody>
          <a:bodyPr/>
          <a:lstStyle/>
          <a:p>
            <a:fld id="{AB3C1F1C-F708-3F4B-8ECB-6D467F0718B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APx</a:t>
            </a:r>
            <a:r>
              <a:rPr lang="en-US" dirty="0"/>
              <a:t>-FS Resource Utilization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CD84E1C9-056C-294C-9899-765ADFBDE6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6832" y="6498623"/>
            <a:ext cx="1492827" cy="273844"/>
          </a:xfrm>
        </p:spPr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6CE855-81AD-414C-967D-BD3F9CD57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841" y="1714713"/>
            <a:ext cx="1649578" cy="36876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280148-EC86-FD47-8322-95DED1FDC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971" y="2117816"/>
            <a:ext cx="4191875" cy="1894115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BDB9069-6C7D-9447-8A43-A249E656D06D}"/>
              </a:ext>
            </a:extLst>
          </p:cNvPr>
          <p:cNvSpPr/>
          <p:nvPr/>
        </p:nvSpPr>
        <p:spPr>
          <a:xfrm>
            <a:off x="5468126" y="5492840"/>
            <a:ext cx="21467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>
                <a:solidFill>
                  <a:srgbClr val="0000FF"/>
                </a:solidFill>
              </a:rPr>
              <a:t>APd1 VU9P FPGA floorplan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D4A03A-7877-4841-AEA0-347C70BD4F1F}"/>
              </a:ext>
            </a:extLst>
          </p:cNvPr>
          <p:cNvSpPr/>
          <p:nvPr/>
        </p:nvSpPr>
        <p:spPr>
          <a:xfrm>
            <a:off x="1597149" y="4148778"/>
            <a:ext cx="256582" cy="23739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B259040-E61F-A44C-BB4F-9AFA2C753286}"/>
              </a:ext>
            </a:extLst>
          </p:cNvPr>
          <p:cNvSpPr/>
          <p:nvPr/>
        </p:nvSpPr>
        <p:spPr>
          <a:xfrm>
            <a:off x="1955308" y="4132256"/>
            <a:ext cx="28158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/>
              <a:t>100x 25G GTY links w/ support infra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76BEC9-4938-9842-9166-F930C0DAB134}"/>
              </a:ext>
            </a:extLst>
          </p:cNvPr>
          <p:cNvSpPr/>
          <p:nvPr/>
        </p:nvSpPr>
        <p:spPr>
          <a:xfrm>
            <a:off x="1597149" y="4656694"/>
            <a:ext cx="256582" cy="237392"/>
          </a:xfrm>
          <a:prstGeom prst="rect">
            <a:avLst/>
          </a:prstGeom>
          <a:solidFill>
            <a:srgbClr val="FF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BC0408-B723-0B44-BB47-4E334AE58EBE}"/>
              </a:ext>
            </a:extLst>
          </p:cNvPr>
          <p:cNvSpPr/>
          <p:nvPr/>
        </p:nvSpPr>
        <p:spPr>
          <a:xfrm>
            <a:off x="1955307" y="4640171"/>
            <a:ext cx="3689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200" dirty="0"/>
              <a:t>Central AXI infra with MGT-based Chip2chip core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1EE8D0-3DA3-0341-8D44-43EC47C18FF1}"/>
              </a:ext>
            </a:extLst>
          </p:cNvPr>
          <p:cNvSpPr/>
          <p:nvPr/>
        </p:nvSpPr>
        <p:spPr>
          <a:xfrm>
            <a:off x="2380448" y="2202862"/>
            <a:ext cx="110158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VU9P build</a:t>
            </a:r>
          </a:p>
        </p:txBody>
      </p:sp>
    </p:spTree>
    <p:extLst>
      <p:ext uri="{BB962C8B-B14F-4D97-AF65-F5344CB8AC3E}">
        <p14:creationId xmlns:p14="http://schemas.microsoft.com/office/powerpoint/2010/main" val="258365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4E272-C84B-8959-6F35-94D3CBA93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DB58F-156C-1EDF-2B26-EFD0AE363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8AA87-6F07-4CCD-6A71-CE37272EF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F551E1-7BF8-3897-992B-0D3D59FE8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Calorimeter Firmware Tests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1B7AFED-8357-25E7-9A72-A222ED693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23" y="627360"/>
            <a:ext cx="8210478" cy="5507969"/>
          </a:xfrm>
          <a:prstGeom prst="rect">
            <a:avLst/>
          </a:prstGeom>
        </p:spPr>
      </p:pic>
      <p:sp>
        <p:nvSpPr>
          <p:cNvPr id="9" name="Round Single Corner Rectangle 8">
            <a:extLst>
              <a:ext uri="{FF2B5EF4-FFF2-40B4-BE49-F238E27FC236}">
                <a16:creationId xmlns:a16="http://schemas.microsoft.com/office/drawing/2014/main" id="{4FC4C843-4E65-B32C-3E33-A9C693A4A46A}"/>
              </a:ext>
            </a:extLst>
          </p:cNvPr>
          <p:cNvSpPr/>
          <p:nvPr/>
        </p:nvSpPr>
        <p:spPr>
          <a:xfrm>
            <a:off x="167149" y="629265"/>
            <a:ext cx="6735096" cy="224727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ingle Corner Rectangle 9">
            <a:extLst>
              <a:ext uri="{FF2B5EF4-FFF2-40B4-BE49-F238E27FC236}">
                <a16:creationId xmlns:a16="http://schemas.microsoft.com/office/drawing/2014/main" id="{9B8BDE69-6EC7-270A-3E0A-3F976EA01F39}"/>
              </a:ext>
            </a:extLst>
          </p:cNvPr>
          <p:cNvSpPr/>
          <p:nvPr/>
        </p:nvSpPr>
        <p:spPr>
          <a:xfrm>
            <a:off x="3338052" y="5925352"/>
            <a:ext cx="5687961" cy="224727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B56239-9382-65BB-8779-420FAAF02CDE}"/>
              </a:ext>
            </a:extLst>
          </p:cNvPr>
          <p:cNvSpPr txBox="1"/>
          <p:nvPr/>
        </p:nvSpPr>
        <p:spPr>
          <a:xfrm>
            <a:off x="4872601" y="5945016"/>
            <a:ext cx="4173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Firmware prepared and tests conducted by U of Hyderabad student Piyush Kumar</a:t>
            </a:r>
          </a:p>
        </p:txBody>
      </p:sp>
    </p:spTree>
    <p:extLst>
      <p:ext uri="{BB962C8B-B14F-4D97-AF65-F5344CB8AC3E}">
        <p14:creationId xmlns:p14="http://schemas.microsoft.com/office/powerpoint/2010/main" val="2562966927"/>
      </p:ext>
    </p:extLst>
  </p:cSld>
  <p:clrMapOvr>
    <a:masterClrMapping/>
  </p:clrMapOvr>
  <p:transition spd="slow" advClick="0" advTm="15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Proton-Proton Collisions at the LHC</a:t>
            </a:r>
            <a:endParaRPr lang="el-GR" sz="32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205628"/>
              </p:ext>
            </p:extLst>
          </p:nvPr>
        </p:nvGraphicFramePr>
        <p:xfrm>
          <a:off x="3702500" y="599345"/>
          <a:ext cx="5395999" cy="2836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4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5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5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475">
                <a:tc>
                  <a:txBody>
                    <a:bodyPr/>
                    <a:lstStyle/>
                    <a:p>
                      <a:pPr algn="ctr"/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Run-2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Run-1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475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latin typeface="Trebuchet MS" pitchFamily="34" charset="0"/>
                        </a:rPr>
                        <a:t>Beam energy</a:t>
                      </a:r>
                      <a:endParaRPr lang="el-GR" sz="1600" b="1" dirty="0">
                        <a:latin typeface="Trebuchet MS" pitchFamily="34" charset="0"/>
                      </a:endParaRPr>
                    </a:p>
                  </a:txBody>
                  <a:tcPr marL="307317" marR="3073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6.5 </a:t>
                      </a:r>
                      <a:r>
                        <a:rPr lang="en-US" sz="1600" dirty="0" err="1">
                          <a:latin typeface="Trebuchet MS" pitchFamily="34" charset="0"/>
                        </a:rPr>
                        <a:t>TeV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Trebuchet MS" pitchFamily="34" charset="0"/>
                        </a:rPr>
                        <a:t>4.0 </a:t>
                      </a:r>
                      <a:r>
                        <a:rPr lang="en-US" sz="1600" dirty="0" err="1">
                          <a:latin typeface="Trebuchet MS" pitchFamily="34" charset="0"/>
                        </a:rPr>
                        <a:t>TeV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3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baseline="0" dirty="0">
                          <a:latin typeface="Trebuchet MS" pitchFamily="34" charset="0"/>
                        </a:rPr>
                        <a:t>Bunches/</a:t>
                      </a:r>
                      <a:br>
                        <a:rPr lang="en-US" sz="1600" b="1" u="none" baseline="0" dirty="0">
                          <a:latin typeface="Trebuchet MS" pitchFamily="34" charset="0"/>
                        </a:rPr>
                      </a:br>
                      <a:r>
                        <a:rPr lang="en-US" sz="1600" b="1" baseline="0" dirty="0">
                          <a:latin typeface="Trebuchet MS" pitchFamily="34" charset="0"/>
                        </a:rPr>
                        <a:t>beam</a:t>
                      </a:r>
                      <a:endParaRPr lang="el-GR" sz="1600" b="1" dirty="0">
                        <a:latin typeface="Trebuchet MS" pitchFamily="34" charset="0"/>
                      </a:endParaRPr>
                    </a:p>
                  </a:txBody>
                  <a:tcPr marL="307317" marR="3073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2556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1380</a:t>
                      </a:r>
                      <a:endParaRPr lang="el-GR" sz="16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303">
                <a:tc>
                  <a:txBody>
                    <a:bodyPr/>
                    <a:lstStyle/>
                    <a:p>
                      <a:pPr algn="l"/>
                      <a:r>
                        <a:rPr lang="en-US" sz="1600" b="1" u="none" dirty="0">
                          <a:latin typeface="Trebuchet MS" pitchFamily="34" charset="0"/>
                        </a:rPr>
                        <a:t>Protons/</a:t>
                      </a:r>
                      <a:br>
                        <a:rPr lang="en-US" sz="1600" b="1" u="none" dirty="0">
                          <a:latin typeface="Trebuchet MS" pitchFamily="34" charset="0"/>
                        </a:rPr>
                      </a:br>
                      <a:r>
                        <a:rPr lang="en-US" sz="1600" b="1" dirty="0">
                          <a:latin typeface="Trebuchet MS" pitchFamily="34" charset="0"/>
                        </a:rPr>
                        <a:t>bunch</a:t>
                      </a:r>
                      <a:endParaRPr lang="el-GR" sz="1600" b="1" dirty="0">
                        <a:latin typeface="Trebuchet MS" pitchFamily="34" charset="0"/>
                      </a:endParaRPr>
                    </a:p>
                  </a:txBody>
                  <a:tcPr marL="307317" marR="3073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rebuchet MS" pitchFamily="34" charset="0"/>
                        </a:rPr>
                        <a:t>2.5x10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11</a:t>
                      </a:r>
                      <a:endParaRPr lang="el-GR" sz="1600" baseline="300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Trebuchet MS" pitchFamily="34" charset="0"/>
                        </a:rPr>
                        <a:t>2.2x10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11</a:t>
                      </a:r>
                      <a:endParaRPr lang="el-GR" sz="1600" baseline="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3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latin typeface="Trebuchet MS" pitchFamily="34" charset="0"/>
                        </a:rPr>
                        <a:t>N </a:t>
                      </a:r>
                      <a:r>
                        <a:rPr lang="en-US" sz="1600" b="1" dirty="0" err="1">
                          <a:latin typeface="Trebuchet MS" pitchFamily="34" charset="0"/>
                        </a:rPr>
                        <a:t>pp</a:t>
                      </a:r>
                      <a:r>
                        <a:rPr lang="en-US" sz="1600" b="1" dirty="0">
                          <a:latin typeface="Trebuchet MS" pitchFamily="34" charset="0"/>
                        </a:rPr>
                        <a:t> Collisions Created</a:t>
                      </a:r>
                      <a:endParaRPr lang="el-GR" sz="1600" b="1" dirty="0">
                        <a:latin typeface="Trebuchet MS" pitchFamily="34" charset="0"/>
                      </a:endParaRPr>
                    </a:p>
                  </a:txBody>
                  <a:tcPr marL="307317" marR="3073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Trebuchet MS" pitchFamily="34" charset="0"/>
                        </a:rPr>
                        <a:t>~10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16</a:t>
                      </a:r>
                      <a:endParaRPr lang="el-GR" sz="1600" baseline="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latin typeface="Trebuchet MS" pitchFamily="34" charset="0"/>
                        </a:rPr>
                        <a:t>3.5 x 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14</a:t>
                      </a:r>
                      <a:endParaRPr lang="el-GR" sz="1600" baseline="3000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475">
                <a:tc>
                  <a:txBody>
                    <a:bodyPr/>
                    <a:lstStyle/>
                    <a:p>
                      <a:pPr algn="l"/>
                      <a:r>
                        <a:rPr lang="en-US" sz="1600" b="1" baseline="0" dirty="0">
                          <a:latin typeface="Trebuchet MS" pitchFamily="34" charset="0"/>
                        </a:rPr>
                        <a:t>N Higgs Events</a:t>
                      </a:r>
                      <a:endParaRPr lang="el-GR" sz="1600" b="1" dirty="0">
                        <a:latin typeface="Trebuchet MS" pitchFamily="34" charset="0"/>
                      </a:endParaRPr>
                    </a:p>
                  </a:txBody>
                  <a:tcPr marL="307317" marR="3073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Trebuchet MS" pitchFamily="34" charset="0"/>
                        </a:rPr>
                        <a:t>~10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4</a:t>
                      </a:r>
                      <a:endParaRPr lang="el-GR" sz="1600" baseline="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>
                          <a:latin typeface="Trebuchet MS" pitchFamily="34" charset="0"/>
                        </a:rPr>
                        <a:t>~few 10</a:t>
                      </a:r>
                      <a:r>
                        <a:rPr lang="en-US" sz="1600" baseline="30000" dirty="0">
                          <a:latin typeface="Trebuchet MS" pitchFamily="34" charset="0"/>
                        </a:rPr>
                        <a:t>2</a:t>
                      </a:r>
                      <a:endParaRPr lang="el-GR" sz="1600" baseline="0" dirty="0">
                        <a:latin typeface="Trebuchet MS" pitchFamily="34" charset="0"/>
                      </a:endParaRPr>
                    </a:p>
                  </a:txBody>
                  <a:tcPr marL="307317" marR="30731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9" name="Picture 2" descr="ppinteraction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904" y="778081"/>
            <a:ext cx="3464596" cy="4514056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99678" y="3913052"/>
            <a:ext cx="4568530" cy="21878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586725" y="4027219"/>
            <a:ext cx="23193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mic Sans MS"/>
                <a:cs typeface="Comic Sans MS"/>
              </a:rPr>
              <a:t>Fetch me my needle buried in those </a:t>
            </a:r>
            <a:br>
              <a:rPr lang="en-US" dirty="0">
                <a:latin typeface="Comic Sans MS"/>
                <a:cs typeface="Comic Sans MS"/>
              </a:rPr>
            </a:br>
            <a:r>
              <a:rPr lang="en-US" dirty="0">
                <a:latin typeface="Comic Sans MS"/>
                <a:cs typeface="Comic Sans MS"/>
              </a:rPr>
              <a:t>hay stacks – </a:t>
            </a:r>
          </a:p>
          <a:p>
            <a:pPr algn="ctr"/>
            <a:r>
              <a:rPr lang="en-US" dirty="0">
                <a:latin typeface="Comic Sans MS"/>
                <a:cs typeface="Comic Sans MS"/>
              </a:rPr>
              <a:t>And, do it </a:t>
            </a:r>
            <a:br>
              <a:rPr lang="en-US" dirty="0">
                <a:latin typeface="Comic Sans MS"/>
                <a:cs typeface="Comic Sans MS"/>
              </a:rPr>
            </a:br>
            <a:r>
              <a:rPr lang="en-US" dirty="0">
                <a:latin typeface="Comic Sans MS"/>
                <a:cs typeface="Comic Sans MS"/>
              </a:rPr>
              <a:t>As Soon As Possible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382" y="6044458"/>
            <a:ext cx="3935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1 event in 10 000 000 000 000 !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D0CEAC-80DB-0C4D-A682-985F6B527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1765861-21DC-224E-8BCC-F4F3DFB13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A4D5B7D-2560-4948-A8EA-953BE82EB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C09C2CB0-72E1-FF48-9628-F979AD0E3751}"/>
                  </a:ext>
                </a:extLst>
              </p14:cNvPr>
              <p14:cNvContentPartPr/>
              <p14:nvPr/>
            </p14:nvContentPartPr>
            <p14:xfrm>
              <a:off x="964308" y="2700527"/>
              <a:ext cx="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C09C2CB0-72E1-FF48-9628-F979AD0E375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5668" y="269152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1D30B07C-1F8D-EE4E-9153-674E9D6015F5}"/>
                  </a:ext>
                </a:extLst>
              </p14:cNvPr>
              <p14:cNvContentPartPr/>
              <p14:nvPr/>
            </p14:nvContentPartPr>
            <p14:xfrm>
              <a:off x="94188" y="1945607"/>
              <a:ext cx="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1D30B07C-1F8D-EE4E-9153-674E9D6015F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5188" y="193696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2C183E2B-272D-8D4A-B3C3-CD8025DAC74A}"/>
                  </a:ext>
                </a:extLst>
              </p14:cNvPr>
              <p14:cNvContentPartPr/>
              <p14:nvPr/>
            </p14:nvContentPartPr>
            <p14:xfrm>
              <a:off x="1178148" y="2756687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2C183E2B-272D-8D4A-B3C3-CD8025DAC74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69508" y="274768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B310C68-F839-A84F-ADB7-8088CFCB234A}"/>
                  </a:ext>
                </a:extLst>
              </p14:cNvPr>
              <p14:cNvContentPartPr/>
              <p14:nvPr/>
            </p14:nvContentPartPr>
            <p14:xfrm>
              <a:off x="919308" y="510647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B310C68-F839-A84F-ADB7-8088CFCB234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10668" y="50164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5466207-588B-8B46-8CD6-FB03971DC5B7}"/>
                  </a:ext>
                </a:extLst>
              </p14:cNvPr>
              <p14:cNvContentPartPr/>
              <p14:nvPr/>
            </p14:nvContentPartPr>
            <p14:xfrm>
              <a:off x="1020828" y="202847"/>
              <a:ext cx="360" cy="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5466207-588B-8B46-8CD6-FB03971DC5B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2188" y="19420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C6A8509E-127E-FE45-AF2E-522098F16691}"/>
                  </a:ext>
                </a:extLst>
              </p14:cNvPr>
              <p14:cNvContentPartPr/>
              <p14:nvPr/>
            </p14:nvContentPartPr>
            <p14:xfrm>
              <a:off x="2254908" y="-304753"/>
              <a:ext cx="36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C6A8509E-127E-FE45-AF2E-522098F1669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45908" y="-31339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092F1AFB-D72D-F144-9C7D-B31B7070ECF0}"/>
                  </a:ext>
                </a:extLst>
              </p14:cNvPr>
              <p14:cNvContentPartPr/>
              <p14:nvPr/>
            </p14:nvContentPartPr>
            <p14:xfrm>
              <a:off x="300108" y="1678127"/>
              <a:ext cx="3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092F1AFB-D72D-F144-9C7D-B31B7070ECF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1468" y="166912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EAF1D0B5-3030-A04B-80C8-419EF632B1F3}"/>
                  </a:ext>
                </a:extLst>
              </p14:cNvPr>
              <p14:cNvContentPartPr/>
              <p14:nvPr/>
            </p14:nvContentPartPr>
            <p14:xfrm>
              <a:off x="2008668" y="2794127"/>
              <a:ext cx="360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EAF1D0B5-3030-A04B-80C8-419EF632B1F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00028" y="2785487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 descr="haystack.tif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274" y="3913052"/>
            <a:ext cx="3101129" cy="207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11783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800707-DC91-BC48-B830-3B137A492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1B92C6-87C0-6E43-9E7D-63FE84885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85071-0D70-2F40-BD88-E8DC68E2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19A862C-DF09-D24B-BECE-E18724D3A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Particle Flow Reconstruction on FPGAs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C179A0A-1C27-4C40-953D-575B3518B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2711"/>
            <a:ext cx="9144000" cy="317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1903"/>
      </p:ext>
    </p:extLst>
  </p:cSld>
  <p:clrMapOvr>
    <a:masterClrMapping/>
  </p:clrMapOvr>
  <p:transition spd="slow" advClick="0" advTm="15000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5B6ACA-0F89-0041-BA45-1A2254E2F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537D9-2CD6-BB4A-91E7-F1FFC172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05086D-CFD8-064A-9020-C47070CB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9844256-0DB9-784B-B69D-0171E7AD1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Flow Implementation</a:t>
            </a: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FCBA9A98-4C1D-1E46-A5FB-B06C426E3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83" y="1774871"/>
            <a:ext cx="1710459" cy="3865762"/>
          </a:xfrm>
          <a:prstGeom prst="rect">
            <a:avLst/>
          </a:prstGeom>
        </p:spPr>
      </p:pic>
      <p:pic>
        <p:nvPicPr>
          <p:cNvPr id="10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id="{654C17DD-63EF-CD48-BCCF-7A7CA2452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476" y="1774872"/>
            <a:ext cx="6172751" cy="386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86659"/>
      </p:ext>
    </p:extLst>
  </p:cSld>
  <p:clrMapOvr>
    <a:masterClrMapping/>
  </p:clrMapOvr>
  <p:transition spd="slow" advClick="0" advTm="15000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BA31A-8903-D667-2629-25A45E406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4996A-9D7B-C3FB-A2A1-DF1416EDE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346C-C7D6-EAA7-1926-B5786053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6F2DED3-53DF-6F58-5825-4346F560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Flow – Correlator Layer 1</a:t>
            </a:r>
          </a:p>
        </p:txBody>
      </p:sp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A2CBCFAF-E0BA-225F-077C-4B8D4B142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72" y="609302"/>
            <a:ext cx="8095806" cy="5874048"/>
          </a:xfrm>
          <a:prstGeom prst="rect">
            <a:avLst/>
          </a:prstGeom>
        </p:spPr>
      </p:pic>
      <p:sp>
        <p:nvSpPr>
          <p:cNvPr id="10" name="Round Single Corner Rectangle 9">
            <a:extLst>
              <a:ext uri="{FF2B5EF4-FFF2-40B4-BE49-F238E27FC236}">
                <a16:creationId xmlns:a16="http://schemas.microsoft.com/office/drawing/2014/main" id="{FA5B65A3-D63D-D85F-7FED-37E79098E9FF}"/>
              </a:ext>
            </a:extLst>
          </p:cNvPr>
          <p:cNvSpPr/>
          <p:nvPr/>
        </p:nvSpPr>
        <p:spPr>
          <a:xfrm>
            <a:off x="458258" y="608033"/>
            <a:ext cx="6176878" cy="748684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77931"/>
      </p:ext>
    </p:extLst>
  </p:cSld>
  <p:clrMapOvr>
    <a:masterClrMapping/>
  </p:clrMapOvr>
  <p:transition spd="slow" advClick="0" advTm="15000">
    <p:wip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AEA65F-AAFF-F806-813C-3F7E27000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E7CEEB-7C52-9D15-92FA-9ED437DCF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145B1-D4C4-DD89-BA8D-B285DE8F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72A047-B140-650D-9CD6-356941136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Flow – Correlator Layer 2 </a:t>
            </a:r>
            <a:r>
              <a:rPr lang="en-US" dirty="0" err="1">
                <a:latin typeface="Symbol" pitchFamily="2" charset="2"/>
              </a:rPr>
              <a:t>t</a:t>
            </a:r>
            <a:r>
              <a:rPr lang="en-US" baseline="-25000" dirty="0" err="1"/>
              <a:t>h</a:t>
            </a:r>
            <a:endParaRPr lang="en-US" baseline="-25000" dirty="0">
              <a:latin typeface="Symbol" pitchFamily="2" charset="2"/>
            </a:endParaRP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28B4CAD-1925-2B53-B41F-07C06D4E1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54" y="628360"/>
            <a:ext cx="8620039" cy="5854990"/>
          </a:xfrm>
          <a:prstGeom prst="rect">
            <a:avLst/>
          </a:prstGeom>
        </p:spPr>
      </p:pic>
      <p:sp>
        <p:nvSpPr>
          <p:cNvPr id="8" name="Round Single Corner Rectangle 7">
            <a:extLst>
              <a:ext uri="{FF2B5EF4-FFF2-40B4-BE49-F238E27FC236}">
                <a16:creationId xmlns:a16="http://schemas.microsoft.com/office/drawing/2014/main" id="{F9A64184-29FC-0EFA-43B6-F3DBB400B522}"/>
              </a:ext>
            </a:extLst>
          </p:cNvPr>
          <p:cNvSpPr/>
          <p:nvPr/>
        </p:nvSpPr>
        <p:spPr>
          <a:xfrm>
            <a:off x="47947" y="608033"/>
            <a:ext cx="6500337" cy="365125"/>
          </a:xfrm>
          <a:prstGeom prst="round1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99660"/>
      </p:ext>
    </p:extLst>
  </p:cSld>
  <p:clrMapOvr>
    <a:masterClrMapping/>
  </p:clrMapOvr>
  <p:transition spd="slow" advClick="0" advTm="15000">
    <p:wip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C37A7-EA40-6848-AFDB-3B7D13145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978CE-BD8A-2546-9501-F047C214D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in HEP are not innovators of modern computing technologies but we are amongst those who push it the most.</a:t>
            </a:r>
          </a:p>
          <a:p>
            <a:endParaRPr lang="en-US" dirty="0"/>
          </a:p>
          <a:p>
            <a:r>
              <a:rPr lang="en-US" dirty="0"/>
              <a:t>A team of engineers and physicists have tamed the LHC data deluge with intelligent use of telecommunications and computing technologies to enable fundamental physics discoveries.</a:t>
            </a:r>
          </a:p>
          <a:p>
            <a:endParaRPr lang="en-US" dirty="0"/>
          </a:p>
          <a:p>
            <a:r>
              <a:rPr lang="en-US" dirty="0"/>
              <a:t>We continue to push the technologies to the limit.</a:t>
            </a:r>
          </a:p>
          <a:p>
            <a:endParaRPr lang="en-US" dirty="0"/>
          </a:p>
          <a:p>
            <a:r>
              <a:rPr lang="en-US" dirty="0"/>
              <a:t>Advances in telecommunications and computing technologies are continually adapted to track increasing data volumes.</a:t>
            </a:r>
          </a:p>
          <a:p>
            <a:endParaRPr lang="en-US" dirty="0"/>
          </a:p>
          <a:p>
            <a:r>
              <a:rPr lang="en-US" dirty="0"/>
              <a:t>Students and postdocs are getting good training, especially in operations and firmware, for potential careers in both academia and industry – We invite you to join us in the HL-LHC adventure!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D55D0-5331-EA48-AB83-A3079EBF5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E61E2-3392-4F4D-A0B9-9C5BA04B1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C18A8-214F-5242-A0D0-629E3C58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24-B152-E34C-9FEA-21E4BFD4CBE1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89518"/>
      </p:ext>
    </p:extLst>
  </p:cSld>
  <p:clrMapOvr>
    <a:masterClrMapping/>
  </p:clrMapOvr>
  <p:transition spd="slow" advClick="0" advTm="1500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LHC Physics &amp; Event Rates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spAutoFit/>
          </a:bodyPr>
          <a:lstStyle/>
          <a:p>
            <a:pPr marL="0" indent="0" eaLnBrk="1" hangingPunct="1"/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  <a:ea typeface="Arial" charset="0"/>
                <a:cs typeface="Arial" charset="0"/>
              </a:rPr>
              <a:t>L</a:t>
            </a:r>
            <a:r>
              <a:rPr lang="en-US" sz="2400" b="1" dirty="0">
                <a:solidFill>
                  <a:srgbClr val="FF0000"/>
                </a:solidFill>
              </a:rPr>
              <a:t> = 2  x10</a:t>
            </a:r>
            <a:r>
              <a:rPr lang="en-US" sz="2400" b="1" baseline="30000" dirty="0">
                <a:solidFill>
                  <a:srgbClr val="FF0000"/>
                </a:solidFill>
              </a:rPr>
              <a:t>34</a:t>
            </a:r>
            <a:r>
              <a:rPr lang="en-US" sz="2400" b="1" dirty="0">
                <a:solidFill>
                  <a:srgbClr val="FF0000"/>
                </a:solidFill>
              </a:rPr>
              <a:t>cm</a:t>
            </a:r>
            <a:r>
              <a:rPr lang="en-US" sz="2400" b="1" baseline="30000" dirty="0">
                <a:solidFill>
                  <a:srgbClr val="FF0000"/>
                </a:solidFill>
              </a:rPr>
              <a:t>-2</a:t>
            </a:r>
            <a:r>
              <a:rPr lang="en-US" sz="2400" b="1" dirty="0">
                <a:solidFill>
                  <a:srgbClr val="FF0000"/>
                </a:solidFill>
              </a:rPr>
              <a:t>s</a:t>
            </a:r>
            <a:r>
              <a:rPr lang="en-US" sz="2400" b="1" baseline="30000" dirty="0">
                <a:solidFill>
                  <a:srgbClr val="FF0000"/>
                </a:solidFill>
              </a:rPr>
              <a:t>-1</a:t>
            </a:r>
          </a:p>
          <a:p>
            <a:pPr marL="627063" lvl="1" indent="-227013" eaLnBrk="1" hangingPunct="1"/>
            <a:r>
              <a:rPr lang="en-US" dirty="0"/>
              <a:t>50 pp events/25 ns crossing</a:t>
            </a:r>
          </a:p>
          <a:p>
            <a:pPr marL="914400" lvl="2" indent="-109538" eaLnBrk="1" hangingPunct="1"/>
            <a:r>
              <a:rPr lang="en-US" dirty="0"/>
              <a:t>~ 1 GHz input rate</a:t>
            </a:r>
          </a:p>
          <a:p>
            <a:pPr marL="914400" lvl="2" indent="-109538" eaLnBrk="1" hangingPunct="1"/>
            <a:r>
              <a:rPr lang="en-US" dirty="0"/>
              <a:t>“Good” events contain</a:t>
            </a:r>
            <a:br>
              <a:rPr lang="en-US" dirty="0"/>
            </a:br>
            <a:r>
              <a:rPr lang="en-US" dirty="0"/>
              <a:t> ~ 50 background overlap</a:t>
            </a:r>
          </a:p>
          <a:p>
            <a:pPr marL="627063" lvl="1" indent="-227013" eaLnBrk="1" hangingPunct="1"/>
            <a:r>
              <a:rPr lang="en-US" dirty="0"/>
              <a:t>1 kHz W events</a:t>
            </a:r>
          </a:p>
          <a:p>
            <a:pPr marL="627063" lvl="1" indent="-227013" eaLnBrk="1" hangingPunct="1"/>
            <a:r>
              <a:rPr lang="en-US" dirty="0"/>
              <a:t>10 Hz top events</a:t>
            </a:r>
          </a:p>
          <a:p>
            <a:pPr marL="627063" lvl="1" indent="-227013" eaLnBrk="1" hangingPunct="1"/>
            <a:r>
              <a:rPr lang="en-US" dirty="0"/>
              <a:t>&lt;  10</a:t>
            </a:r>
            <a:r>
              <a:rPr lang="en-US" baseline="30000" dirty="0"/>
              <a:t>4</a:t>
            </a:r>
            <a:r>
              <a:rPr lang="en-US" dirty="0"/>
              <a:t> detectable Higgs/year</a:t>
            </a:r>
          </a:p>
          <a:p>
            <a:pPr marL="0" indent="0" eaLnBrk="1" hangingPunct="1"/>
            <a:r>
              <a:rPr lang="en-US" sz="2400" b="1" dirty="0">
                <a:solidFill>
                  <a:srgbClr val="FF0000"/>
                </a:solidFill>
              </a:rPr>
              <a:t> Can store ~ 1000 Hz events</a:t>
            </a:r>
          </a:p>
          <a:p>
            <a:pPr marL="0" indent="0" eaLnBrk="1" hangingPunct="1"/>
            <a:r>
              <a:rPr lang="en-US" sz="2400" b="1" dirty="0">
                <a:solidFill>
                  <a:srgbClr val="FF0000"/>
                </a:solidFill>
              </a:rPr>
              <a:t> Select in stages</a:t>
            </a:r>
          </a:p>
          <a:p>
            <a:pPr marL="627063" lvl="1" indent="-227013" eaLnBrk="1" hangingPunct="1"/>
            <a:r>
              <a:rPr lang="en-US" dirty="0"/>
              <a:t>Level-1 Triggers</a:t>
            </a:r>
          </a:p>
          <a:p>
            <a:pPr marL="914400" lvl="2" indent="-109538" eaLnBrk="1" hangingPunct="1"/>
            <a:r>
              <a:rPr lang="en-US" dirty="0"/>
              <a:t>1 GHz (</a:t>
            </a:r>
            <a:r>
              <a:rPr lang="en-US" dirty="0" err="1"/>
              <a:t>pp</a:t>
            </a:r>
            <a:r>
              <a:rPr lang="en-US" dirty="0"/>
              <a:t>-interactions) to 100 kHz</a:t>
            </a:r>
          </a:p>
          <a:p>
            <a:pPr marL="627063" lvl="1" indent="-227013" eaLnBrk="1" hangingPunct="1"/>
            <a:r>
              <a:rPr lang="en-US" dirty="0"/>
              <a:t>High Level Triggers</a:t>
            </a:r>
          </a:p>
          <a:p>
            <a:pPr marL="914400" lvl="2" indent="-109538" eaLnBrk="1" hangingPunct="1"/>
            <a:r>
              <a:rPr lang="en-US" dirty="0"/>
              <a:t>100 kHz to 1000 Hz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53736" y="6483350"/>
            <a:ext cx="40872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2532" name="Picture 4" descr="lhcc_rates.eps                                                 000531BEOrchid                         B45DDA35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2695" y="932988"/>
            <a:ext cx="45688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57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(HL) LHC Physics – Trigger Challenge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3047" y="706018"/>
            <a:ext cx="8902630" cy="5616124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2800" b="1">
                <a:solidFill>
                  <a:srgbClr val="ED181E"/>
                </a:solidFill>
                <a:latin typeface="+mn-lt"/>
                <a:ea typeface="Arial"/>
                <a:cs typeface="Arial"/>
              </a:defRPr>
            </a:lvl1pPr>
            <a:lvl2pPr marL="62865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rgbClr val="1822CD"/>
                </a:solidFill>
                <a:latin typeface="+mn-lt"/>
                <a:ea typeface="Arial"/>
                <a:cs typeface="Arial"/>
              </a:defRPr>
            </a:lvl2pPr>
            <a:lvl3pPr marL="97155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rgbClr val="006600"/>
                </a:solidFill>
                <a:latin typeface="+mn-lt"/>
                <a:ea typeface="Arial"/>
                <a:cs typeface="Arial"/>
              </a:defRPr>
            </a:lvl3pPr>
            <a:lvl4pPr marL="12573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1">
                <a:solidFill>
                  <a:srgbClr val="DC0081"/>
                </a:solidFill>
                <a:latin typeface="+mn-lt"/>
                <a:ea typeface="Arial"/>
                <a:cs typeface="Arial"/>
              </a:defRPr>
            </a:lvl4pPr>
            <a:lvl5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2"/>
                </a:solidFill>
                <a:latin typeface="+mn-lt"/>
                <a:ea typeface="Arial"/>
                <a:cs typeface="Arial"/>
              </a:defRPr>
            </a:lvl5pPr>
            <a:lvl6pPr marL="2000250" indent="-17145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-128"/>
              </a:defRPr>
            </a:lvl6pPr>
            <a:lvl7pPr marL="2457450" indent="-17145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-128"/>
              </a:defRPr>
            </a:lvl7pPr>
            <a:lvl8pPr marL="2914650" indent="-17145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-128"/>
              </a:defRPr>
            </a:lvl8pPr>
            <a:lvl9pPr marL="3371850" indent="-171450" algn="l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/>
            <a:r>
              <a:rPr lang="en-US" sz="2000" dirty="0">
                <a:latin typeface="Helvetica" charset="0"/>
              </a:rPr>
              <a:t>Electroweak Symmetry Breaking Scale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Higgs (125 GeV) studies and </a:t>
            </a:r>
            <a:r>
              <a:rPr lang="en-US" sz="2000" dirty="0" err="1">
                <a:latin typeface="Helvetica" charset="0"/>
                <a:ea typeface="ＭＳ Ｐゴシック" charset="0"/>
              </a:rPr>
              <a:t>higgs</a:t>
            </a:r>
            <a:r>
              <a:rPr lang="en-US" sz="2000" dirty="0">
                <a:latin typeface="Helvetica" charset="0"/>
                <a:ea typeface="ＭＳ Ｐゴシック" charset="0"/>
              </a:rPr>
              <a:t> sector characterization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Quark, lepton Yukawa couplings to </a:t>
            </a:r>
            <a:r>
              <a:rPr lang="en-US" sz="2000" dirty="0" err="1">
                <a:latin typeface="Helvetica" charset="0"/>
                <a:ea typeface="ＭＳ Ｐゴシック" charset="0"/>
              </a:rPr>
              <a:t>higgs</a:t>
            </a:r>
            <a:endParaRPr lang="en-US" sz="2000" dirty="0">
              <a:latin typeface="Helvetica" charset="0"/>
              <a:ea typeface="ＭＳ Ｐゴシック" charset="0"/>
            </a:endParaRPr>
          </a:p>
          <a:p>
            <a:pPr eaLnBrk="1" hangingPunct="1"/>
            <a:r>
              <a:rPr lang="en-US" sz="2000" dirty="0">
                <a:latin typeface="Helvetica" charset="0"/>
              </a:rPr>
              <a:t>New physics at </a:t>
            </a:r>
            <a:r>
              <a:rPr lang="en-US" sz="2000" dirty="0" err="1">
                <a:latin typeface="Helvetica" charset="0"/>
              </a:rPr>
              <a:t>TeV</a:t>
            </a:r>
            <a:r>
              <a:rPr lang="en-US" sz="2000" dirty="0">
                <a:latin typeface="Helvetica" charset="0"/>
              </a:rPr>
              <a:t> scale to stabilize </a:t>
            </a:r>
            <a:r>
              <a:rPr lang="en-US" sz="2000" dirty="0" err="1">
                <a:latin typeface="Helvetica" charset="0"/>
              </a:rPr>
              <a:t>higgs</a:t>
            </a:r>
            <a:r>
              <a:rPr lang="en-US" sz="2000" dirty="0">
                <a:latin typeface="Helvetica" charset="0"/>
              </a:rPr>
              <a:t> sector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Spectroscopy of new EWK produced resonances (SUSY or otherwise)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Find dark matter candidate</a:t>
            </a:r>
          </a:p>
          <a:p>
            <a:pPr eaLnBrk="1" hangingPunct="1"/>
            <a:r>
              <a:rPr lang="en-US" sz="2000" dirty="0">
                <a:latin typeface="Helvetica" charset="0"/>
              </a:rPr>
              <a:t>Multi-</a:t>
            </a:r>
            <a:r>
              <a:rPr lang="en-US" sz="2000" dirty="0" err="1">
                <a:latin typeface="Helvetica" charset="0"/>
              </a:rPr>
              <a:t>TeV</a:t>
            </a:r>
            <a:r>
              <a:rPr lang="en-US" sz="2000" dirty="0">
                <a:latin typeface="Helvetica" charset="0"/>
              </a:rPr>
              <a:t> scale physics (loop effects)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Indirect effects on flavor physics (mixing, FCNC, etc.)</a:t>
            </a:r>
          </a:p>
          <a:p>
            <a:pPr marL="814388" lvl="2" eaLnBrk="1" hangingPunct="1"/>
            <a:r>
              <a:rPr lang="en-US" sz="2000" dirty="0" err="1">
                <a:latin typeface="Helvetica" charset="0"/>
                <a:ea typeface="ＭＳ Ｐゴシック" charset="0"/>
              </a:rPr>
              <a:t>B</a:t>
            </a:r>
            <a:r>
              <a:rPr lang="en-US" sz="2000" baseline="-25000" dirty="0" err="1">
                <a:latin typeface="Helvetica" charset="0"/>
                <a:ea typeface="ＭＳ Ｐゴシック" charset="0"/>
              </a:rPr>
              <a:t>s</a:t>
            </a:r>
            <a:r>
              <a:rPr lang="en-US" sz="2000" dirty="0">
                <a:latin typeface="Helvetica" charset="0"/>
                <a:ea typeface="ＭＳ Ｐゴシック" charset="0"/>
              </a:rPr>
              <a:t> mixing and rare B decays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Lepton flavor violation</a:t>
            </a:r>
          </a:p>
          <a:p>
            <a:pPr marL="814388" lvl="2" eaLnBrk="1" hangingPunct="1"/>
            <a:r>
              <a:rPr lang="en-US" sz="2000" dirty="0">
                <a:latin typeface="Helvetica" charset="0"/>
                <a:ea typeface="ＭＳ Ｐゴシック" charset="0"/>
              </a:rPr>
              <a:t>Rare Z and </a:t>
            </a:r>
            <a:r>
              <a:rPr lang="en-US" sz="2000" dirty="0" err="1">
                <a:latin typeface="Helvetica" charset="0"/>
                <a:ea typeface="ＭＳ Ｐゴシック" charset="0"/>
              </a:rPr>
              <a:t>higgs</a:t>
            </a:r>
            <a:r>
              <a:rPr lang="en-US" sz="2000" dirty="0">
                <a:latin typeface="Helvetica" charset="0"/>
                <a:ea typeface="ＭＳ Ｐゴシック" charset="0"/>
              </a:rPr>
              <a:t> decays</a:t>
            </a:r>
          </a:p>
          <a:p>
            <a:pPr eaLnBrk="1" hangingPunct="1"/>
            <a:r>
              <a:rPr lang="en-US" sz="2000" dirty="0">
                <a:latin typeface="Helvetica" charset="0"/>
              </a:rPr>
              <a:t>Planck scale physics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Large extra dimensions to bring it closer to experiment</a:t>
            </a:r>
          </a:p>
          <a:p>
            <a:pPr lvl="1" eaLnBrk="1" hangingPunct="1"/>
            <a:r>
              <a:rPr lang="en-US" sz="2000" dirty="0">
                <a:latin typeface="Helvetica" charset="0"/>
                <a:ea typeface="ＭＳ Ｐゴシック" charset="0"/>
              </a:rPr>
              <a:t>New heavy bosons</a:t>
            </a:r>
          </a:p>
          <a:p>
            <a:pPr lvl="1" eaLnBrk="1" hangingPunct="1"/>
            <a:r>
              <a:rPr lang="en-US" sz="2000" dirty="0" err="1">
                <a:latin typeface="Helvetica" charset="0"/>
                <a:ea typeface="ＭＳ Ｐゴシック" charset="0"/>
              </a:rPr>
              <a:t>Blackhole</a:t>
            </a:r>
            <a:r>
              <a:rPr lang="en-US" sz="2000" dirty="0">
                <a:latin typeface="Helvetica" charset="0"/>
                <a:ea typeface="ＭＳ Ｐゴシック" charset="0"/>
              </a:rPr>
              <a:t> production </a:t>
            </a:r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7252185" y="875703"/>
            <a:ext cx="1632347" cy="277416"/>
            <a:chOff x="4210" y="1086"/>
            <a:chExt cx="1371" cy="233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4210" y="1192"/>
              <a:ext cx="483" cy="0"/>
            </a:xfrm>
            <a:prstGeom prst="line">
              <a:avLst/>
            </a:prstGeom>
            <a:noFill/>
            <a:ln w="28575">
              <a:solidFill>
                <a:srgbClr val="66FF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639" y="1086"/>
              <a:ext cx="942" cy="23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/>
                <a:t>Low P</a:t>
              </a:r>
              <a:r>
                <a:rPr lang="en-US" sz="1200" baseline="-25000"/>
                <a:t>T</a:t>
              </a:r>
              <a:r>
                <a:rPr lang="en-US" sz="1200"/>
                <a:t> </a:t>
              </a:r>
              <a:r>
                <a:rPr lang="en-US" sz="1200">
                  <a:latin typeface="Symbol" charset="0"/>
                </a:rPr>
                <a:t>g</a:t>
              </a:r>
              <a:r>
                <a:rPr lang="en-US" sz="1200"/>
                <a:t>, e, </a:t>
              </a:r>
              <a:r>
                <a:rPr lang="en-US" sz="1200">
                  <a:latin typeface="Symbol" charset="0"/>
                </a:rPr>
                <a:t>m</a:t>
              </a:r>
              <a:endParaRPr lang="en-US" sz="1200"/>
            </a:p>
          </p:txBody>
        </p: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6032881" y="1506470"/>
            <a:ext cx="1697831" cy="277416"/>
            <a:chOff x="3606" y="1315"/>
            <a:chExt cx="1426" cy="233"/>
          </a:xfrm>
        </p:grpSpPr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H="1">
              <a:off x="3606" y="1421"/>
              <a:ext cx="483" cy="0"/>
            </a:xfrm>
            <a:prstGeom prst="line">
              <a:avLst/>
            </a:prstGeom>
            <a:noFill/>
            <a:ln w="28575">
              <a:solidFill>
                <a:srgbClr val="FF66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4035" y="1315"/>
              <a:ext cx="997" cy="233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dirty="0"/>
                <a:t>Low P</a:t>
              </a:r>
              <a:r>
                <a:rPr lang="en-US" sz="1200" baseline="-25000" dirty="0"/>
                <a:t>T</a:t>
              </a:r>
              <a:r>
                <a:rPr lang="en-US" sz="1200" dirty="0"/>
                <a:t> B, </a:t>
              </a:r>
              <a:r>
                <a:rPr lang="en-US" sz="1200" dirty="0">
                  <a:latin typeface="Symbol" charset="0"/>
                </a:rPr>
                <a:t>t</a:t>
              </a:r>
              <a:r>
                <a:rPr lang="en-US" sz="1200" dirty="0"/>
                <a:t> jets</a:t>
              </a:r>
            </a:p>
          </p:txBody>
        </p: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7341884" y="2448717"/>
            <a:ext cx="1440656" cy="461963"/>
            <a:chOff x="4543" y="1689"/>
            <a:chExt cx="1210" cy="388"/>
          </a:xfrm>
        </p:grpSpPr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>
              <a:off x="4543" y="1872"/>
              <a:ext cx="426" cy="0"/>
            </a:xfrm>
            <a:prstGeom prst="line">
              <a:avLst/>
            </a:prstGeom>
            <a:noFill/>
            <a:ln w="28575">
              <a:solidFill>
                <a:srgbClr val="66FF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4922" y="1689"/>
              <a:ext cx="831" cy="388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dirty="0"/>
                <a:t>Multiple low P</a:t>
              </a:r>
              <a:r>
                <a:rPr lang="en-US" sz="1200" baseline="-25000" dirty="0"/>
                <a:t>T</a:t>
              </a:r>
              <a:r>
                <a:rPr lang="en-US" sz="1200" dirty="0"/>
                <a:t> objects</a:t>
              </a:r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401903" y="2864990"/>
            <a:ext cx="1359694" cy="277416"/>
            <a:chOff x="3606" y="1315"/>
            <a:chExt cx="1426" cy="233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3606" y="1421"/>
              <a:ext cx="483" cy="0"/>
            </a:xfrm>
            <a:prstGeom prst="line">
              <a:avLst/>
            </a:prstGeom>
            <a:noFill/>
            <a:ln w="28575">
              <a:solidFill>
                <a:srgbClr val="FF66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8" name="Text Box 21"/>
            <p:cNvSpPr txBox="1">
              <a:spLocks noChangeArrowheads="1"/>
            </p:cNvSpPr>
            <p:nvPr/>
          </p:nvSpPr>
          <p:spPr bwMode="auto">
            <a:xfrm>
              <a:off x="4035" y="1315"/>
              <a:ext cx="997" cy="233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dirty="0"/>
                <a:t>Missing E</a:t>
              </a:r>
              <a:r>
                <a:rPr lang="en-US" sz="1200" baseline="-25000" dirty="0"/>
                <a:t>T</a:t>
              </a:r>
              <a:endParaRPr lang="en-US" sz="1200" dirty="0"/>
            </a:p>
          </p:txBody>
        </p:sp>
      </p:grpSp>
      <p:grpSp>
        <p:nvGrpSpPr>
          <p:cNvPr id="19" name="Group 22"/>
          <p:cNvGrpSpPr>
            <a:grpSpLocks/>
          </p:cNvGrpSpPr>
          <p:nvPr/>
        </p:nvGrpSpPr>
        <p:grpSpPr bwMode="auto">
          <a:xfrm>
            <a:off x="4268188" y="4701323"/>
            <a:ext cx="1632347" cy="461963"/>
            <a:chOff x="4210" y="1086"/>
            <a:chExt cx="1371" cy="388"/>
          </a:xfrm>
        </p:grpSpPr>
        <p:sp>
          <p:nvSpPr>
            <p:cNvPr id="20" name="Line 23"/>
            <p:cNvSpPr>
              <a:spLocks noChangeShapeType="1"/>
            </p:cNvSpPr>
            <p:nvPr/>
          </p:nvSpPr>
          <p:spPr bwMode="auto">
            <a:xfrm flipH="1">
              <a:off x="4210" y="1192"/>
              <a:ext cx="483" cy="0"/>
            </a:xfrm>
            <a:prstGeom prst="line">
              <a:avLst/>
            </a:prstGeom>
            <a:noFill/>
            <a:ln w="28575">
              <a:solidFill>
                <a:srgbClr val="66FF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4639" y="1086"/>
              <a:ext cx="942" cy="388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dirty="0"/>
                <a:t>Low P</a:t>
              </a:r>
              <a:r>
                <a:rPr lang="en-US" sz="1200" baseline="-25000" dirty="0"/>
                <a:t>T</a:t>
              </a:r>
              <a:r>
                <a:rPr lang="en-US" sz="1200" dirty="0"/>
                <a:t> leptons</a:t>
              </a:r>
            </a:p>
          </p:txBody>
        </p:sp>
      </p:grpSp>
      <p:grpSp>
        <p:nvGrpSpPr>
          <p:cNvPr id="22" name="Group 28"/>
          <p:cNvGrpSpPr>
            <a:grpSpLocks/>
          </p:cNvGrpSpPr>
          <p:nvPr/>
        </p:nvGrpSpPr>
        <p:grpSpPr bwMode="auto">
          <a:xfrm>
            <a:off x="5622267" y="5737051"/>
            <a:ext cx="3024188" cy="553642"/>
            <a:chOff x="2606" y="3620"/>
            <a:chExt cx="2540" cy="465"/>
          </a:xfrm>
        </p:grpSpPr>
        <p:sp>
          <p:nvSpPr>
            <p:cNvPr id="23" name="Line 26"/>
            <p:cNvSpPr>
              <a:spLocks noChangeShapeType="1"/>
            </p:cNvSpPr>
            <p:nvPr/>
          </p:nvSpPr>
          <p:spPr bwMode="auto">
            <a:xfrm flipH="1">
              <a:off x="2606" y="3841"/>
              <a:ext cx="895" cy="0"/>
            </a:xfrm>
            <a:prstGeom prst="line">
              <a:avLst/>
            </a:prstGeom>
            <a:noFill/>
            <a:ln w="28575">
              <a:solidFill>
                <a:srgbClr val="66FF66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3401" y="3620"/>
              <a:ext cx="1745" cy="465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dirty="0"/>
                <a:t>High P</a:t>
              </a:r>
              <a:r>
                <a:rPr lang="en-US" sz="1200" baseline="-25000" dirty="0"/>
                <a:t>T</a:t>
              </a:r>
              <a:r>
                <a:rPr lang="en-US" sz="1200" dirty="0"/>
                <a:t> leptons and photons</a:t>
              </a:r>
            </a:p>
            <a:p>
              <a:pPr algn="ctr">
                <a:spcBef>
                  <a:spcPct val="50000"/>
                </a:spcBef>
              </a:pPr>
              <a:r>
                <a:rPr lang="en-US" sz="1200" dirty="0"/>
                <a:t>Multi particle and jet events</a:t>
              </a:r>
            </a:p>
          </p:txBody>
        </p:sp>
      </p:grp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6079316" y="3877976"/>
            <a:ext cx="2662238" cy="429816"/>
            <a:chOff x="3494" y="2530"/>
            <a:chExt cx="2236" cy="361"/>
          </a:xfrm>
        </p:grpSpPr>
        <p:sp>
          <p:nvSpPr>
            <p:cNvPr id="26" name="Line 30"/>
            <p:cNvSpPr>
              <a:spLocks noChangeShapeType="1"/>
            </p:cNvSpPr>
            <p:nvPr/>
          </p:nvSpPr>
          <p:spPr bwMode="auto">
            <a:xfrm flipH="1">
              <a:off x="3494" y="2713"/>
              <a:ext cx="67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4094" y="2530"/>
              <a:ext cx="1636" cy="36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50000"/>
                </a:spcBef>
              </a:pPr>
              <a:r>
                <a:rPr lang="en-US" sz="1200" dirty="0">
                  <a:solidFill>
                    <a:schemeClr val="bg1"/>
                  </a:solidFill>
                </a:rPr>
                <a:t>~ Dedicated triggers (CMS) or experiment (LHCB)</a:t>
              </a:r>
            </a:p>
          </p:txBody>
        </p:sp>
      </p:grpSp>
      <p:sp>
        <p:nvSpPr>
          <p:cNvPr id="28" name="Text Box 33"/>
          <p:cNvSpPr txBox="1">
            <a:spLocks noChangeArrowheads="1"/>
          </p:cNvSpPr>
          <p:nvPr/>
        </p:nvSpPr>
        <p:spPr bwMode="auto">
          <a:xfrm>
            <a:off x="7773677" y="574424"/>
            <a:ext cx="1110854" cy="276999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dirty="0"/>
              <a:t>Low </a:t>
            </a:r>
            <a:r>
              <a:rPr lang="en-US" sz="1200" dirty="0">
                <a:sym typeface="Symbol" charset="0"/>
              </a:rPr>
              <a:t> 30 GeV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7CB11-BA4D-E640-BD5D-7A9963B7A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7878B-1B61-2843-A644-D25239349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7C0555C9-5CF3-C04F-98A6-F81997E65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561826"/>
      </p:ext>
    </p:extLst>
  </p:cSld>
  <p:clrMapOvr>
    <a:masterClrMapping/>
  </p:clrMapOvr>
  <p:transition spd="slow" advClick="0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C11F0-6B4D-644E-8124-C852C545899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5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LHC Data Processing to Trigger</a:t>
            </a:r>
          </a:p>
        </p:txBody>
      </p:sp>
      <p:pic>
        <p:nvPicPr>
          <p:cNvPr id="25603" name="Picture 10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881998"/>
            <a:ext cx="6781800" cy="545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30439" y="1336290"/>
            <a:ext cx="75076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Helvetica"/>
                <a:cs typeface="Helvetica"/>
              </a:rPr>
              <a:t>QCD</a:t>
            </a:r>
          </a:p>
        </p:txBody>
      </p:sp>
    </p:spTree>
    <p:extLst>
      <p:ext uri="{BB962C8B-B14F-4D97-AF65-F5344CB8AC3E}">
        <p14:creationId xmlns:p14="http://schemas.microsoft.com/office/powerpoint/2010/main" val="3427294811"/>
      </p:ext>
    </p:extLst>
  </p:cSld>
  <p:clrMapOvr>
    <a:masterClrMapping/>
  </p:clrMapOvr>
  <p:transition spd="slow" advClick="0" advTm="15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 Level 1 Trigger Data</a:t>
            </a:r>
          </a:p>
        </p:txBody>
      </p:sp>
      <p:pic>
        <p:nvPicPr>
          <p:cNvPr id="60419" name="Picture 82" descr="trig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728075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453809"/>
      </p:ext>
    </p:extLst>
  </p:cSld>
  <p:clrMapOvr>
    <a:masterClrMapping/>
  </p:clrMapOvr>
  <p:transition spd="slow" advClick="0" advTm="15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558"/>
            <a:ext cx="8062332" cy="845736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ts val="4000"/>
              </a:lnSpc>
            </a:pPr>
            <a:r>
              <a:rPr lang="en-US" dirty="0">
                <a:latin typeface="Arial" charset="0"/>
              </a:rPr>
              <a:t>L1 @ LHC: Only Calorimeter &amp; </a:t>
            </a:r>
            <a:r>
              <a:rPr lang="en-US" dirty="0" err="1">
                <a:latin typeface="Arial" charset="0"/>
              </a:rPr>
              <a:t>Muon</a:t>
            </a:r>
            <a:r>
              <a:rPr lang="en-US" dirty="0">
                <a:latin typeface="Arial" charset="0"/>
              </a:rPr>
              <a:t> </a:t>
            </a:r>
            <a:r>
              <a:rPr lang="mr-IN" dirty="0">
                <a:latin typeface="Arial" charset="0"/>
              </a:rPr>
              <a:t>–</a:t>
            </a:r>
            <a:r>
              <a:rPr lang="en-US" dirty="0">
                <a:latin typeface="Arial" charset="0"/>
              </a:rPr>
              <a:t> </a:t>
            </a:r>
            <a:r>
              <a:rPr lang="en-US" sz="2700" dirty="0">
                <a:solidFill>
                  <a:srgbClr val="C00000"/>
                </a:solidFill>
                <a:latin typeface="Arial" charset="0"/>
              </a:rPr>
              <a:t>HLT@LHC: Key additional feature - Tracker</a:t>
            </a:r>
          </a:p>
        </p:txBody>
      </p:sp>
      <p:pic>
        <p:nvPicPr>
          <p:cNvPr id="61443" name="Picture 3" descr="notracker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8" y="1676400"/>
            <a:ext cx="9040812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TextBox 5"/>
          <p:cNvSpPr txBox="1">
            <a:spLocks noChangeArrowheads="1"/>
          </p:cNvSpPr>
          <p:nvPr/>
        </p:nvSpPr>
        <p:spPr bwMode="auto">
          <a:xfrm>
            <a:off x="533400" y="5181600"/>
            <a:ext cx="3436434" cy="1015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Simple Algorithms</a:t>
            </a:r>
          </a:p>
          <a:p>
            <a:endParaRPr lang="en-US" dirty="0">
              <a:solidFill>
                <a:srgbClr val="0000FF"/>
              </a:solidFill>
              <a:latin typeface="Arial" charset="0"/>
              <a:ea typeface="Arial"/>
              <a:cs typeface="Arial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Reduced amounts of data</a:t>
            </a:r>
          </a:p>
        </p:txBody>
      </p:sp>
      <p:sp>
        <p:nvSpPr>
          <p:cNvPr id="61445" name="TextBox 6"/>
          <p:cNvSpPr txBox="1">
            <a:spLocks noChangeArrowheads="1"/>
          </p:cNvSpPr>
          <p:nvPr/>
        </p:nvSpPr>
        <p:spPr bwMode="auto">
          <a:xfrm>
            <a:off x="4953000" y="4419600"/>
            <a:ext cx="1600200" cy="19383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Complex</a:t>
            </a:r>
            <a:b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</a:br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Algorithms</a:t>
            </a:r>
          </a:p>
          <a:p>
            <a:endParaRPr lang="en-US" dirty="0">
              <a:solidFill>
                <a:srgbClr val="0000FF"/>
              </a:solidFill>
              <a:latin typeface="Arial" charset="0"/>
              <a:ea typeface="Arial"/>
              <a:cs typeface="Arial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Huge</a:t>
            </a:r>
            <a:b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</a:br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amounts of</a:t>
            </a:r>
            <a:b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</a:br>
            <a:r>
              <a:rPr lang="en-US" dirty="0">
                <a:solidFill>
                  <a:srgbClr val="0000FF"/>
                </a:solidFill>
                <a:latin typeface="Arial" charset="0"/>
                <a:ea typeface="Arial"/>
                <a:cs typeface="Arial" charset="0"/>
              </a:rPr>
              <a:t>data</a:t>
            </a:r>
          </a:p>
        </p:txBody>
      </p:sp>
      <p:sp>
        <p:nvSpPr>
          <p:cNvPr id="61446" name="TextBox 7"/>
          <p:cNvSpPr txBox="1">
            <a:spLocks noChangeArrowheads="1"/>
          </p:cNvSpPr>
          <p:nvPr/>
        </p:nvSpPr>
        <p:spPr bwMode="auto">
          <a:xfrm>
            <a:off x="1382033" y="1076292"/>
            <a:ext cx="6965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Arial" charset="0"/>
                <a:ea typeface="Arial"/>
                <a:cs typeface="Arial" charset="0"/>
              </a:rPr>
              <a:t>New tracker and level-1 track trigger envisioned for HL-LHC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237C66-1655-8A41-92A5-75B4DE9042B3}"/>
              </a:ext>
            </a:extLst>
          </p:cNvPr>
          <p:cNvSpPr txBox="1"/>
          <p:nvPr/>
        </p:nvSpPr>
        <p:spPr>
          <a:xfrm>
            <a:off x="3670609" y="3768826"/>
            <a:ext cx="1282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L1T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6E773-62BF-D34E-957C-79B0B922742C}"/>
              </a:ext>
            </a:extLst>
          </p:cNvPr>
          <p:cNvSpPr txBox="1"/>
          <p:nvPr/>
        </p:nvSpPr>
        <p:spPr>
          <a:xfrm>
            <a:off x="4864717" y="3784421"/>
            <a:ext cx="1282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HLT</a:t>
            </a:r>
          </a:p>
        </p:txBody>
      </p:sp>
    </p:spTree>
    <p:extLst>
      <p:ext uri="{BB962C8B-B14F-4D97-AF65-F5344CB8AC3E}">
        <p14:creationId xmlns:p14="http://schemas.microsoft.com/office/powerpoint/2010/main" val="493023376"/>
      </p:ext>
    </p:extLst>
  </p:cSld>
  <p:clrMapOvr>
    <a:masterClrMapping/>
  </p:clrMapOvr>
  <p:transition spd="slow" advClick="0" advTm="15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LISHEP 2023, Rio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C11F0-6B4D-644E-8124-C852C545899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Xilinx Field Programmable Gate Arrays</a:t>
            </a:r>
          </a:p>
        </p:txBody>
      </p:sp>
      <p:pic>
        <p:nvPicPr>
          <p:cNvPr id="6" name="Picture 5" descr="Xilinx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" r="6564"/>
          <a:stretch/>
        </p:blipFill>
        <p:spPr>
          <a:xfrm>
            <a:off x="0" y="982280"/>
            <a:ext cx="9143598" cy="521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42606"/>
      </p:ext>
    </p:extLst>
  </p:cSld>
  <p:clrMapOvr>
    <a:masterClrMapping/>
  </p:clrMapOvr>
  <p:transition spd="slow" advClick="0" advTm="15000">
    <p:wipe/>
  </p:transition>
</p:sld>
</file>

<file path=ppt/theme/theme1.xml><?xml version="1.0" encoding="utf-8"?>
<a:theme xmlns:a="http://schemas.openxmlformats.org/drawingml/2006/main" name="images_design_MA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21849</TotalTime>
  <Words>1507</Words>
  <Application>Microsoft Macintosh PowerPoint</Application>
  <PresentationFormat>On-screen Show (4:3)</PresentationFormat>
  <Paragraphs>353</Paragraphs>
  <Slides>34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Times</vt:lpstr>
      <vt:lpstr>Arial</vt:lpstr>
      <vt:lpstr>Calibri</vt:lpstr>
      <vt:lpstr>Comic Sans MS</vt:lpstr>
      <vt:lpstr>Helvetica</vt:lpstr>
      <vt:lpstr>Helvetica Neue</vt:lpstr>
      <vt:lpstr>Helvetica Neue Light</vt:lpstr>
      <vt:lpstr>News Gothic MT</vt:lpstr>
      <vt:lpstr>Symbol</vt:lpstr>
      <vt:lpstr>Trebuchet MS</vt:lpstr>
      <vt:lpstr>images_design_MAC</vt:lpstr>
      <vt:lpstr>PowerPoint Presentation</vt:lpstr>
      <vt:lpstr>The Scientific Process</vt:lpstr>
      <vt:lpstr>Proton-Proton Collisions at the LHC</vt:lpstr>
      <vt:lpstr>LHC Physics &amp; Event Rates</vt:lpstr>
      <vt:lpstr>(HL) LHC Physics – Trigger Challenge</vt:lpstr>
      <vt:lpstr>LHC Data Processing to Trigger</vt:lpstr>
      <vt:lpstr> Level 1 Trigger Data</vt:lpstr>
      <vt:lpstr>L1 @ LHC: Only Calorimeter &amp; Muon – HLT@LHC: Key additional feature - Tracker</vt:lpstr>
      <vt:lpstr>Xilinx Field Programmable Gate Arrays</vt:lpstr>
      <vt:lpstr>Xilinx FPGAs – Phase-1 Choice: V7 690T</vt:lpstr>
      <vt:lpstr>Key element - Multi-gigabit Opto-electronics</vt:lpstr>
      <vt:lpstr>CMS Calorimeter Trigger Run-2</vt:lpstr>
      <vt:lpstr>Level-1 Calorimeter Trigger Electronics</vt:lpstr>
      <vt:lpstr>L1 Trigger Summary from Run-2,3</vt:lpstr>
      <vt:lpstr>CICADA – Machine Learning in L1T</vt:lpstr>
      <vt:lpstr>LHC Now  HL-LHC in the Future</vt:lpstr>
      <vt:lpstr>HLLHC Parameters</vt:lpstr>
      <vt:lpstr>Collisions (p-p) at HLLHC</vt:lpstr>
      <vt:lpstr>Triggers  Physics</vt:lpstr>
      <vt:lpstr>CMS HLLHC Level-1 Trigger 2020</vt:lpstr>
      <vt:lpstr>Getting the crystal data out  (New for HLLHC)</vt:lpstr>
      <vt:lpstr>Getting the tracks out  (New for HLLHC)</vt:lpstr>
      <vt:lpstr>HL-LHC L1 Trigger Challenge  Xilinx – Ultrascale+ Processors</vt:lpstr>
      <vt:lpstr>Multi-gigabit-per-second serial links</vt:lpstr>
      <vt:lpstr>Key element - Multi-gigabit  Opto-electronics</vt:lpstr>
      <vt:lpstr>Advanced Processor Prototype for HL-LHC</vt:lpstr>
      <vt:lpstr>APx – Firmware/Software</vt:lpstr>
      <vt:lpstr>APx-FS Resource Utilization</vt:lpstr>
      <vt:lpstr>Calorimeter Firmware Tests</vt:lpstr>
      <vt:lpstr>Particle Flow Reconstruction on FPGAs</vt:lpstr>
      <vt:lpstr>Particle Flow Implementation</vt:lpstr>
      <vt:lpstr>Particle Flow – Correlator Layer 1</vt:lpstr>
      <vt:lpstr>Particle Flow – Correlator Layer 2 th</vt:lpstr>
      <vt:lpstr>Concluding Thoughts</vt:lpstr>
    </vt:vector>
  </TitlesOfParts>
  <Company>University of Wisconsin 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Rinehart</dc:creator>
  <cp:lastModifiedBy>Sridhara Dasu</cp:lastModifiedBy>
  <cp:revision>263</cp:revision>
  <cp:lastPrinted>2015-10-29T17:11:44Z</cp:lastPrinted>
  <dcterms:created xsi:type="dcterms:W3CDTF">2016-02-28T00:22:55Z</dcterms:created>
  <dcterms:modified xsi:type="dcterms:W3CDTF">2023-03-10T13:09:10Z</dcterms:modified>
</cp:coreProperties>
</file>