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7" r:id="rId2"/>
    <p:sldId id="286" r:id="rId3"/>
    <p:sldId id="288" r:id="rId4"/>
    <p:sldId id="298" r:id="rId5"/>
    <p:sldId id="299" r:id="rId6"/>
    <p:sldId id="342" r:id="rId7"/>
    <p:sldId id="350" r:id="rId8"/>
    <p:sldId id="306" r:id="rId9"/>
  </p:sldIdLst>
  <p:sldSz cx="9144000" cy="6858000" type="screen4x3"/>
  <p:notesSz cx="6858000" cy="965835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33"/>
    <p:restoredTop sz="94708"/>
  </p:normalViewPr>
  <p:slideViewPr>
    <p:cSldViewPr>
      <p:cViewPr varScale="1">
        <p:scale>
          <a:sx n="114" d="100"/>
          <a:sy n="114" d="100"/>
        </p:scale>
        <p:origin x="15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>
            <a:extLst>
              <a:ext uri="{FF2B5EF4-FFF2-40B4-BE49-F238E27FC236}">
                <a16:creationId xmlns:a16="http://schemas.microsoft.com/office/drawing/2014/main" id="{01032F1D-75F1-A86F-E94D-E7F740EB256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5843" name="Rectangle 1027">
            <a:extLst>
              <a:ext uri="{FF2B5EF4-FFF2-40B4-BE49-F238E27FC236}">
                <a16:creationId xmlns:a16="http://schemas.microsoft.com/office/drawing/2014/main" id="{C42D0C27-F95E-1177-A39B-7EDF8B59D82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5844" name="Rectangle 1028">
            <a:extLst>
              <a:ext uri="{FF2B5EF4-FFF2-40B4-BE49-F238E27FC236}">
                <a16:creationId xmlns:a16="http://schemas.microsoft.com/office/drawing/2014/main" id="{5DD97137-D74A-8404-37B3-D1080CDAB42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5845" name="Rectangle 1029">
            <a:extLst>
              <a:ext uri="{FF2B5EF4-FFF2-40B4-BE49-F238E27FC236}">
                <a16:creationId xmlns:a16="http://schemas.microsoft.com/office/drawing/2014/main" id="{43E818F8-A160-A60A-6682-7C0544B7709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7EDD70-D174-1640-ABC8-3D0D63FCFA22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>
            <a:extLst>
              <a:ext uri="{FF2B5EF4-FFF2-40B4-BE49-F238E27FC236}">
                <a16:creationId xmlns:a16="http://schemas.microsoft.com/office/drawing/2014/main" id="{8A904C62-1DD0-7197-5521-3C737FC8CB5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E10F6049-36D4-03BD-D672-8103184D0B1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4340" name="Rectangle 1028">
            <a:extLst>
              <a:ext uri="{FF2B5EF4-FFF2-40B4-BE49-F238E27FC236}">
                <a16:creationId xmlns:a16="http://schemas.microsoft.com/office/drawing/2014/main" id="{D19390C5-6B17-8970-8E7F-F54C374DAD3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1029">
            <a:extLst>
              <a:ext uri="{FF2B5EF4-FFF2-40B4-BE49-F238E27FC236}">
                <a16:creationId xmlns:a16="http://schemas.microsoft.com/office/drawing/2014/main" id="{3DF6342C-A25D-A1FD-1685-566F39DE21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72000"/>
            <a:ext cx="5029200" cy="434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  <a:p>
            <a:pPr lvl="3"/>
            <a:r>
              <a:rPr lang="pt-BR" noProof="0"/>
              <a:t>Fourth level</a:t>
            </a:r>
          </a:p>
          <a:p>
            <a:pPr lvl="4"/>
            <a:r>
              <a:rPr lang="pt-BR" noProof="0"/>
              <a:t>Fifth level</a:t>
            </a:r>
          </a:p>
        </p:txBody>
      </p:sp>
      <p:sp>
        <p:nvSpPr>
          <p:cNvPr id="47110" name="Rectangle 1030">
            <a:extLst>
              <a:ext uri="{FF2B5EF4-FFF2-40B4-BE49-F238E27FC236}">
                <a16:creationId xmlns:a16="http://schemas.microsoft.com/office/drawing/2014/main" id="{DDD37375-AA08-F5DC-C597-8E7445F4793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29718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7111" name="Rectangle 1031">
            <a:extLst>
              <a:ext uri="{FF2B5EF4-FFF2-40B4-BE49-F238E27FC236}">
                <a16:creationId xmlns:a16="http://schemas.microsoft.com/office/drawing/2014/main" id="{C0ED0C8E-F29D-DFC0-3B5A-8EAD7C8C86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44000"/>
            <a:ext cx="29718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2CE3AC-3A7F-3843-94A2-C7F5FDA323AA}" type="slidenum">
              <a:rPr lang="pt-BR" altLang="en-BR"/>
              <a:pPr/>
              <a:t>‹#›</a:t>
            </a:fld>
            <a:endParaRPr lang="pt-BR" altLang="en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2CE3AC-3A7F-3843-94A2-C7F5FDA323AA}" type="slidenum">
              <a:rPr lang="pt-BR" altLang="en-BR" smtClean="0"/>
              <a:pPr/>
              <a:t>4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72499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8CBFE3-AED5-13B9-7E37-BF4B6090B3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CD62350-BA70-DDF5-9D1B-30CAAFDDDA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A8C438E-BDEC-996F-6421-DB96EDF825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E03E7-2764-CA48-89DE-CCFBF1FE7B29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35487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0D1BFC-F8C7-D221-FB40-A3AEC4864D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D3EC6E-4B6F-9AF8-EB9D-C2A87626EA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79BBD9-A20E-B362-D8D6-3724AA33C9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F5CDA0-9520-5646-838E-85F65129F59E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85981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7FA3EF9-5813-18BF-8C9B-25C0649AA4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A4ED6E7-FAE7-C2B5-156C-D199BEED1F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717F70E-9989-A9AB-CE31-68F7955255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229159-F509-5A4D-BC7D-F9A11FAF4AD8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79303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15FFA2-714A-1E9B-9689-60F9CDB585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6576848"/>
            <a:ext cx="19050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25DF8C-3461-B4EB-4AE1-54AB0850E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2614"/>
            <a:ext cx="2895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Alberto Santoro -LISHEP 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147746-51B6-85AE-4A9E-DD937CCBE2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0021" y="6614948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fld id="{E8FE26A7-A2FA-1143-B830-2D4F75407B6E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402308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060198-FB19-0423-3ABD-2A539A3FD4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6E100B0-D582-3920-9858-45C399096D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4777260-8DAD-5D9B-372F-D78402A26C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08AD0-7D05-8A41-A50D-D494786657AA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63551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AD1854-7DB8-5A6E-84F9-70A76D3BC8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CE8F80-6894-8E6C-B63D-B38F705616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07C6B6-E09D-16E6-3E9F-F75E954AC2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00531E-6B08-564A-8D46-4962F8FA13C2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06060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F3D5AE-3D0E-919F-2301-879329E708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39E5A5B-F4D8-82BA-159C-B0943FC958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D0BAA2C-EBEF-16AA-3427-2D18EE06ED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3FDDB-E9DB-4548-BEFC-33F14ED54A75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37029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C69DB7F-C495-B292-1D6E-6BB4D7CE83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1D84D17-B46D-50A0-5DA5-298AD77760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C867B3-196A-450F-288F-CEEAC67883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A1315C-8219-5D42-8B73-BE6F05BDEC63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9993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DDE14E7-2824-C771-E32C-8EAF880C6A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43C2B2B-C934-6A84-B9AE-532AC44CAD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629400"/>
            <a:ext cx="28956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dirty="0"/>
              <a:t>Alberto Santoro -LISHEP 2023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56B3125-4D2D-D70F-1291-F676716C31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71593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fld id="{EBA801F4-97F5-E44D-BB75-F5EE9E8C8188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20315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0CBC33-3058-A1F1-B5B4-7E2E512DDA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751AF5-19ED-0FB0-4C18-2C61267D17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586E69-A59D-72E4-0F51-5E6368073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F81C40-0E4B-4B46-8C78-DF18FF849704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34288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A1380B-5FD0-90A7-677D-ED260C21D8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193D78-8D70-57E5-9754-ADE7BCBEB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0E770E-1FA6-C9BD-F8DD-C21C035F12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EB4ED-F5DA-FE40-AF3E-3DBE9BC00CB0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83157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7D42E9F-8548-AFE6-3CE3-98DB8869AF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BR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E157587-0904-CD64-AB01-F80692446B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BR"/>
              <a:t>Click to edit Master text styles</a:t>
            </a:r>
          </a:p>
          <a:p>
            <a:pPr lvl="1"/>
            <a:r>
              <a:rPr lang="pt-BR" altLang="en-BR"/>
              <a:t>Second level</a:t>
            </a:r>
          </a:p>
          <a:p>
            <a:pPr lvl="2"/>
            <a:r>
              <a:rPr lang="pt-BR" altLang="en-BR"/>
              <a:t>Third level</a:t>
            </a:r>
          </a:p>
          <a:p>
            <a:pPr lvl="3"/>
            <a:r>
              <a:rPr lang="pt-BR" altLang="en-BR"/>
              <a:t>Fourth level</a:t>
            </a:r>
          </a:p>
          <a:p>
            <a:pPr lvl="4"/>
            <a:r>
              <a:rPr lang="pt-BR" altLang="en-BR"/>
              <a:t>Fifth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3184FF5-D5CF-4326-6266-EC63C44B5F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1905000" cy="381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6A2ADDC-C1F1-EF5F-28DF-14D72D017C0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77E5229-D9E9-D750-EA05-236298C29C4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3EBC83-4A51-1846-9809-6BB0856A25CF}" type="slidenum">
              <a:rPr lang="pt-BR" altLang="en-BR"/>
              <a:pPr/>
              <a:t>‹#›</a:t>
            </a:fld>
            <a:endParaRPr lang="pt-BR" altLang="en-BR"/>
          </a:p>
        </p:txBody>
      </p:sp>
      <p:graphicFrame>
        <p:nvGraphicFramePr>
          <p:cNvPr id="1031" name="Object 7">
            <a:extLst>
              <a:ext uri="{FF2B5EF4-FFF2-40B4-BE49-F238E27FC236}">
                <a16:creationId xmlns:a16="http://schemas.microsoft.com/office/drawing/2014/main" id="{139D5B10-7D50-D3D9-000C-177587ED1908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0" y="0"/>
          <a:ext cx="12192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13" imgW="1892300" imgH="1358900" progId="MSPhotoEd.3">
                  <p:embed/>
                </p:oleObj>
              </mc:Choice>
              <mc:Fallback>
                <p:oleObj name="Photo Editor Photo" r:id="rId13" imgW="1892300" imgH="1358900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1">
            <a:extLst>
              <a:ext uri="{FF2B5EF4-FFF2-40B4-BE49-F238E27FC236}">
                <a16:creationId xmlns:a16="http://schemas.microsoft.com/office/drawing/2014/main" id="{21A95B68-17FC-1D99-A151-4618D2A3E96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15362" name="Footer Placeholder 2">
            <a:extLst>
              <a:ext uri="{FF2B5EF4-FFF2-40B4-BE49-F238E27FC236}">
                <a16:creationId xmlns:a16="http://schemas.microsoft.com/office/drawing/2014/main" id="{F23D5824-BFD5-B513-959A-E33DB3CD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A2D2FD0D-739E-39A1-0206-987A8794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3BC4A81-51A8-DD45-91C5-80C969FFEC61}" type="slidenum">
              <a:rPr lang="pt-BR" altLang="en-BR" sz="1400"/>
              <a:pPr eaLnBrk="1" hangingPunct="1"/>
              <a:t>1</a:t>
            </a:fld>
            <a:endParaRPr lang="pt-BR" altLang="en-BR" sz="1400"/>
          </a:p>
        </p:txBody>
      </p:sp>
      <p:sp>
        <p:nvSpPr>
          <p:cNvPr id="33800" name="Text Box 8">
            <a:extLst>
              <a:ext uri="{FF2B5EF4-FFF2-40B4-BE49-F238E27FC236}">
                <a16:creationId xmlns:a16="http://schemas.microsoft.com/office/drawing/2014/main" id="{AFEAC081-0933-482A-D849-E5B282585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943600"/>
            <a:ext cx="3775075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ernhardTango BT" charset="0"/>
                <a:ea typeface="ＭＳ Ｐゴシック" charset="0"/>
              </a:rPr>
              <a:t>SESSÃO DE ABERTURA</a:t>
            </a:r>
            <a:endParaRPr lang="pt-BR" b="1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BernhardTango BT" charset="0"/>
              <a:ea typeface="ＭＳ Ｐゴシック" charset="0"/>
            </a:endParaRPr>
          </a:p>
        </p:txBody>
      </p:sp>
      <p:sp>
        <p:nvSpPr>
          <p:cNvPr id="15365" name="Text Box 10">
            <a:extLst>
              <a:ext uri="{FF2B5EF4-FFF2-40B4-BE49-F238E27FC236}">
                <a16:creationId xmlns:a16="http://schemas.microsoft.com/office/drawing/2014/main" id="{301D1340-8F8E-0457-A2F2-E96E6535D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953000"/>
            <a:ext cx="17059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dirty="0"/>
              <a:t>Março 1  - 3</a:t>
            </a:r>
          </a:p>
        </p:txBody>
      </p:sp>
      <p:sp>
        <p:nvSpPr>
          <p:cNvPr id="15366" name="Text Box 11">
            <a:extLst>
              <a:ext uri="{FF2B5EF4-FFF2-40B4-BE49-F238E27FC236}">
                <a16:creationId xmlns:a16="http://schemas.microsoft.com/office/drawing/2014/main" id="{BAE6DF08-A6C1-22F3-94FF-4215EEFE4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485" y="5463735"/>
            <a:ext cx="25635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dirty="0"/>
              <a:t>RIO DE JANEIRO</a:t>
            </a:r>
          </a:p>
        </p:txBody>
      </p:sp>
      <p:sp>
        <p:nvSpPr>
          <p:cNvPr id="15" name="WordArt 9">
            <a:extLst>
              <a:ext uri="{FF2B5EF4-FFF2-40B4-BE49-F238E27FC236}">
                <a16:creationId xmlns:a16="http://schemas.microsoft.com/office/drawing/2014/main" id="{33EDD820-9D6A-630A-393C-63B0D9B265E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0" y="1371600"/>
            <a:ext cx="4114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006"/>
              </a:avLst>
            </a:prstTxWarp>
          </a:bodyPr>
          <a:lstStyle/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BENVINDOS A LISHEP2023</a:t>
            </a:r>
          </a:p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SESSÃO A</a:t>
            </a:r>
          </a:p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COSMOLOGIA E PARTICULAS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42320E-8020-3859-B3F5-8754E5F20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100"/>
            <a:ext cx="4114800" cy="1447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D18FA7-AD8D-A09C-EA06-334DAC6C8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789" y="38100"/>
            <a:ext cx="484621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1">
            <a:extLst>
              <a:ext uri="{FF2B5EF4-FFF2-40B4-BE49-F238E27FC236}">
                <a16:creationId xmlns:a16="http://schemas.microsoft.com/office/drawing/2014/main" id="{56ABB1D3-B7F0-97AC-6051-CB45E7E9FC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16386" name="Footer Placeholder 2">
            <a:extLst>
              <a:ext uri="{FF2B5EF4-FFF2-40B4-BE49-F238E27FC236}">
                <a16:creationId xmlns:a16="http://schemas.microsoft.com/office/drawing/2014/main" id="{DDF65754-1717-F95D-514A-B67F082BA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9C2D8C86-20A4-676F-D138-58AACA21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234B814-001F-8447-8D36-C343688326EA}" type="slidenum">
              <a:rPr lang="pt-BR" altLang="en-BR" sz="1400"/>
              <a:pPr eaLnBrk="1" hangingPunct="1"/>
              <a:t>2</a:t>
            </a:fld>
            <a:endParaRPr lang="pt-BR" altLang="en-BR" sz="1400"/>
          </a:p>
        </p:txBody>
      </p:sp>
      <p:sp>
        <p:nvSpPr>
          <p:cNvPr id="16388" name="Rectangle 5">
            <a:extLst>
              <a:ext uri="{FF2B5EF4-FFF2-40B4-BE49-F238E27FC236}">
                <a16:creationId xmlns:a16="http://schemas.microsoft.com/office/drawing/2014/main" id="{E683CED8-4481-C374-4FDD-D06FAD0BD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2448" y="1524000"/>
            <a:ext cx="4959691" cy="64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BR" sz="1800" dirty="0">
                <a:solidFill>
                  <a:schemeClr val="accent2"/>
                </a:solidFill>
                <a:latin typeface="Comic Sans MS" panose="030F0902030302020204" pitchFamily="66" charset="0"/>
              </a:rPr>
              <a:t>       </a:t>
            </a:r>
            <a:r>
              <a:rPr lang="en-US" altLang="en-BR" sz="1600" b="1" dirty="0">
                <a:solidFill>
                  <a:schemeClr val="accent2"/>
                </a:solidFill>
                <a:latin typeface="Comic Sans MS" panose="030F0902030302020204" pitchFamily="66" charset="0"/>
              </a:rPr>
              <a:t>International School on High Energy Physics</a:t>
            </a:r>
          </a:p>
          <a:p>
            <a:pPr algn="ctr"/>
            <a:r>
              <a:rPr lang="en-US" altLang="en-BR" sz="1800" dirty="0">
                <a:solidFill>
                  <a:schemeClr val="accent2"/>
                </a:solidFill>
                <a:latin typeface="Comic Sans MS" panose="030F0902030302020204" pitchFamily="66" charset="0"/>
              </a:rPr>
              <a:t>         </a:t>
            </a:r>
            <a:r>
              <a:rPr lang="en-US" altLang="en-BR" sz="1400" b="1" dirty="0">
                <a:solidFill>
                  <a:schemeClr val="accent2"/>
                </a:solidFill>
                <a:latin typeface="Comic Sans MS" panose="030F0902030302020204" pitchFamily="66" charset="0"/>
              </a:rPr>
              <a:t>UERJ – </a:t>
            </a:r>
            <a:r>
              <a:rPr lang="en-US" altLang="en-BR" sz="1400" b="1" dirty="0" err="1">
                <a:solidFill>
                  <a:schemeClr val="accent2"/>
                </a:solidFill>
                <a:latin typeface="Comic Sans MS" panose="030F0902030302020204" pitchFamily="66" charset="0"/>
              </a:rPr>
              <a:t>Universidade</a:t>
            </a:r>
            <a:r>
              <a:rPr lang="en-US" altLang="en-BR" sz="1400" b="1" dirty="0">
                <a:solidFill>
                  <a:schemeClr val="accent2"/>
                </a:solidFill>
                <a:latin typeface="Comic Sans MS" panose="030F0902030302020204" pitchFamily="66" charset="0"/>
              </a:rPr>
              <a:t> do Estado do Rio de Janeiro</a:t>
            </a:r>
          </a:p>
        </p:txBody>
      </p:sp>
      <p:sp>
        <p:nvSpPr>
          <p:cNvPr id="16389" name="Text Box 6">
            <a:extLst>
              <a:ext uri="{FF2B5EF4-FFF2-40B4-BE49-F238E27FC236}">
                <a16:creationId xmlns:a16="http://schemas.microsoft.com/office/drawing/2014/main" id="{6C542BA9-1E17-D4A1-479D-197C145EE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362" y="2243138"/>
            <a:ext cx="377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BR" sz="1400" b="1" dirty="0" err="1">
                <a:solidFill>
                  <a:srgbClr val="F7173C"/>
                </a:solidFill>
                <a:latin typeface="Comic Sans MS" panose="030F0902030302020204" pitchFamily="66" charset="0"/>
              </a:rPr>
              <a:t>Sessão</a:t>
            </a:r>
            <a:r>
              <a:rPr lang="en-US" altLang="en-BR" sz="1400" b="1" dirty="0">
                <a:solidFill>
                  <a:srgbClr val="F7173C"/>
                </a:solidFill>
                <a:latin typeface="Comic Sans MS" panose="030F0902030302020204" pitchFamily="66" charset="0"/>
              </a:rPr>
              <a:t> A: COSMOLOGIA E PARTICULAS</a:t>
            </a:r>
          </a:p>
          <a:p>
            <a:pPr algn="ctr"/>
            <a:r>
              <a:rPr lang="en-US" altLang="en-BR" sz="1400" b="1" dirty="0">
                <a:solidFill>
                  <a:srgbClr val="F7173C"/>
                </a:solidFill>
                <a:latin typeface="Comic Sans MS" panose="030F0902030302020204" pitchFamily="66" charset="0"/>
              </a:rPr>
              <a:t>MARÇO 1 - 3</a:t>
            </a:r>
            <a:endParaRPr lang="pt-BR" altLang="en-BR" sz="1400" b="1" dirty="0">
              <a:solidFill>
                <a:srgbClr val="F7173C"/>
              </a:solidFill>
              <a:latin typeface="Comic Sans MS" panose="030F0902030302020204" pitchFamily="66" charset="0"/>
            </a:endParaRPr>
          </a:p>
        </p:txBody>
      </p:sp>
      <p:sp>
        <p:nvSpPr>
          <p:cNvPr id="32781" name="Text Box 13">
            <a:extLst>
              <a:ext uri="{FF2B5EF4-FFF2-40B4-BE49-F238E27FC236}">
                <a16:creationId xmlns:a16="http://schemas.microsoft.com/office/drawing/2014/main" id="{ED1FB2D2-5089-25FC-AA18-C134F75AB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" y="2743200"/>
            <a:ext cx="3775075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ernhardTango BT" charset="0"/>
                <a:ea typeface="ＭＳ Ｐゴシック" charset="0"/>
              </a:rPr>
              <a:t>SESSÃO DE ABERTURA</a:t>
            </a:r>
            <a:endParaRPr lang="pt-BR" b="1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BernhardTango BT" charset="0"/>
              <a:ea typeface="ＭＳ Ｐゴシック" charset="0"/>
            </a:endParaRPr>
          </a:p>
        </p:txBody>
      </p:sp>
      <p:sp>
        <p:nvSpPr>
          <p:cNvPr id="16394" name="Text Box 14">
            <a:extLst>
              <a:ext uri="{FF2B5EF4-FFF2-40B4-BE49-F238E27FC236}">
                <a16:creationId xmlns:a16="http://schemas.microsoft.com/office/drawing/2014/main" id="{0C38E11C-1A1D-8338-6A3B-B74C64074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114800"/>
            <a:ext cx="845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n-US" altLang="en-BR" dirty="0">
                <a:solidFill>
                  <a:schemeClr val="accent2"/>
                </a:solidFill>
              </a:rPr>
              <a:t>Bom </a:t>
            </a:r>
            <a:r>
              <a:rPr lang="en-US" altLang="en-BR" dirty="0" err="1">
                <a:solidFill>
                  <a:schemeClr val="accent2"/>
                </a:solidFill>
              </a:rPr>
              <a:t>Dia</a:t>
            </a:r>
            <a:r>
              <a:rPr lang="en-US" altLang="en-BR" dirty="0">
                <a:solidFill>
                  <a:schemeClr val="accent2"/>
                </a:solidFill>
              </a:rPr>
              <a:t> a </a:t>
            </a:r>
            <a:r>
              <a:rPr lang="en-US" altLang="en-BR" dirty="0" err="1">
                <a:solidFill>
                  <a:schemeClr val="accent2"/>
                </a:solidFill>
              </a:rPr>
              <a:t>todos</a:t>
            </a:r>
            <a:r>
              <a:rPr lang="en-US" altLang="en-BR" dirty="0">
                <a:solidFill>
                  <a:schemeClr val="accent2"/>
                </a:solidFill>
              </a:rPr>
              <a:t> e </a:t>
            </a:r>
            <a:r>
              <a:rPr lang="en-US" altLang="en-BR" dirty="0" err="1">
                <a:solidFill>
                  <a:schemeClr val="accent2"/>
                </a:solidFill>
              </a:rPr>
              <a:t>obrigado</a:t>
            </a:r>
            <a:r>
              <a:rPr lang="en-US" altLang="en-BR" dirty="0">
                <a:solidFill>
                  <a:schemeClr val="accent2"/>
                </a:solidFill>
              </a:rPr>
              <a:t> pela </a:t>
            </a:r>
            <a:r>
              <a:rPr lang="en-US" altLang="en-BR" dirty="0" err="1">
                <a:solidFill>
                  <a:schemeClr val="accent2"/>
                </a:solidFill>
              </a:rPr>
              <a:t>participação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aqui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presentes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na</a:t>
            </a:r>
            <a:r>
              <a:rPr lang="en-US" altLang="en-BR" dirty="0">
                <a:solidFill>
                  <a:schemeClr val="accent2"/>
                </a:solidFill>
              </a:rPr>
              <a:t> LISHEP2023. </a:t>
            </a:r>
            <a:r>
              <a:rPr lang="pt-BR" altLang="en-BR" dirty="0">
                <a:solidFill>
                  <a:schemeClr val="accent2"/>
                </a:solidFill>
              </a:rPr>
              <a:t>	VEJAMOS ALGUMAS COISAS PRÁTICAS.</a:t>
            </a:r>
          </a:p>
        </p:txBody>
      </p:sp>
      <p:sp>
        <p:nvSpPr>
          <p:cNvPr id="16395" name="WordArt 20">
            <a:extLst>
              <a:ext uri="{FF2B5EF4-FFF2-40B4-BE49-F238E27FC236}">
                <a16:creationId xmlns:a16="http://schemas.microsoft.com/office/drawing/2014/main" id="{F056DB58-3C35-37A0-F481-08B9A6B79A9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19400" y="3124200"/>
            <a:ext cx="4572000" cy="64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 panose="030F0902030302020204" pitchFamily="66" charset="0"/>
              </a:rPr>
              <a:t>BENVINDOS </a:t>
            </a:r>
            <a:r>
              <a:rPr lang="en-US" sz="20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 panose="030F0902030302020204" pitchFamily="66" charset="0"/>
              </a:rPr>
              <a:t>À</a:t>
            </a: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 panose="030F0902030302020204" pitchFamily="66" charset="0"/>
              </a:rPr>
              <a:t> LISHEP2023</a:t>
            </a:r>
            <a:endParaRPr lang="en-BR" sz="2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4997"/>
                  </a:srgbClr>
                </a:outerShdw>
              </a:effectLst>
              <a:latin typeface="Comic Sans MS" panose="030F0902030302020204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350C0F-C35A-F590-3269-018CE9686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-26988"/>
            <a:ext cx="4114800" cy="1447800"/>
          </a:xfrm>
          <a:prstGeom prst="rect">
            <a:avLst/>
          </a:prstGeom>
        </p:spPr>
      </p:pic>
      <p:pic>
        <p:nvPicPr>
          <p:cNvPr id="3" name="Picture 2" descr="Máscara Descartável PFF2(S) sem válvula para Proteção Respiratória  Carbografite | Leroy Merlin">
            <a:extLst>
              <a:ext uri="{FF2B5EF4-FFF2-40B4-BE49-F238E27FC236}">
                <a16:creationId xmlns:a16="http://schemas.microsoft.com/office/drawing/2014/main" id="{763F2D9B-D0BD-5DDB-5333-E440AC0AA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895193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6D7B96-21EE-4297-A420-04B7FE221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103" y="5181467"/>
            <a:ext cx="2357602" cy="13901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1">
            <a:extLst>
              <a:ext uri="{FF2B5EF4-FFF2-40B4-BE49-F238E27FC236}">
                <a16:creationId xmlns:a16="http://schemas.microsoft.com/office/drawing/2014/main" id="{4789CA1B-E42F-12CE-9E31-9678BE7B5BA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17410" name="Footer Placeholder 2">
            <a:extLst>
              <a:ext uri="{FF2B5EF4-FFF2-40B4-BE49-F238E27FC236}">
                <a16:creationId xmlns:a16="http://schemas.microsoft.com/office/drawing/2014/main" id="{B08C8E13-9B93-B133-2450-B0D140149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7184D919-6CCC-538E-53CA-00BAEA64A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311582FB-885C-3A48-B977-A38E972D0DAF}" type="slidenum">
              <a:rPr lang="pt-BR" altLang="en-BR" sz="1400"/>
              <a:pPr eaLnBrk="1" hangingPunct="1"/>
              <a:t>3</a:t>
            </a:fld>
            <a:endParaRPr lang="pt-BR" altLang="en-BR" sz="1400"/>
          </a:p>
        </p:txBody>
      </p:sp>
      <p:sp>
        <p:nvSpPr>
          <p:cNvPr id="17412" name="Text Box 2">
            <a:extLst>
              <a:ext uri="{FF2B5EF4-FFF2-40B4-BE49-F238E27FC236}">
                <a16:creationId xmlns:a16="http://schemas.microsoft.com/office/drawing/2014/main" id="{05AE7FD4-9F80-2093-25CB-DA33987AF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152400"/>
            <a:ext cx="2187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BR" b="1" u="sng">
                <a:solidFill>
                  <a:srgbClr val="FF0000"/>
                </a:solidFill>
              </a:rPr>
              <a:t>Transporte</a:t>
            </a:r>
            <a:endParaRPr lang="pt-BR" altLang="en-BR" b="1" u="sng">
              <a:solidFill>
                <a:srgbClr val="FF0000"/>
              </a:solidFill>
            </a:endParaRPr>
          </a:p>
        </p:txBody>
      </p:sp>
      <p:pic>
        <p:nvPicPr>
          <p:cNvPr id="17413" name="Picture 6" descr="j0079084">
            <a:extLst>
              <a:ext uri="{FF2B5EF4-FFF2-40B4-BE49-F238E27FC236}">
                <a16:creationId xmlns:a16="http://schemas.microsoft.com/office/drawing/2014/main" id="{EAA75FC6-D1CB-F80B-09C0-80E5398BE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1295400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BD07196_">
            <a:extLst>
              <a:ext uri="{FF2B5EF4-FFF2-40B4-BE49-F238E27FC236}">
                <a16:creationId xmlns:a16="http://schemas.microsoft.com/office/drawing/2014/main" id="{AD8F2081-EBB9-D0DD-FCD6-EFAB0B0B9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17795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Box 1">
            <a:extLst>
              <a:ext uri="{FF2B5EF4-FFF2-40B4-BE49-F238E27FC236}">
                <a16:creationId xmlns:a16="http://schemas.microsoft.com/office/drawing/2014/main" id="{E0E926DE-B5BC-3B36-AD66-44B9DBAF8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416" y="1472227"/>
            <a:ext cx="783599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dirty="0"/>
              <a:t>Por taxi </a:t>
            </a:r>
            <a:r>
              <a:rPr lang="en-US" altLang="en-BR" dirty="0" err="1"/>
              <a:t>ou</a:t>
            </a:r>
            <a:r>
              <a:rPr lang="en-US" altLang="en-BR" dirty="0"/>
              <a:t> </a:t>
            </a:r>
            <a:r>
              <a:rPr lang="en-US" altLang="en-BR" dirty="0" err="1"/>
              <a:t>ônibus</a:t>
            </a:r>
            <a:r>
              <a:rPr lang="en-US" altLang="en-BR" dirty="0"/>
              <a:t>, </a:t>
            </a:r>
            <a:r>
              <a:rPr lang="en-US" altLang="en-BR" dirty="0" err="1"/>
              <a:t>espero</a:t>
            </a:r>
            <a:r>
              <a:rPr lang="en-US" altLang="en-BR" dirty="0"/>
              <a:t> que </a:t>
            </a:r>
            <a:r>
              <a:rPr lang="en-US" altLang="en-BR" dirty="0" err="1"/>
              <a:t>todos</a:t>
            </a:r>
            <a:r>
              <a:rPr lang="en-US" altLang="en-BR" dirty="0"/>
              <a:t> </a:t>
            </a:r>
            <a:r>
              <a:rPr lang="en-US" altLang="en-BR" dirty="0" err="1"/>
              <a:t>saibam</a:t>
            </a:r>
            <a:r>
              <a:rPr lang="en-US" altLang="en-BR" dirty="0"/>
              <a:t> </a:t>
            </a:r>
            <a:r>
              <a:rPr lang="en-US" altLang="en-BR" dirty="0" err="1"/>
              <a:t>como</a:t>
            </a:r>
            <a:r>
              <a:rPr lang="en-US" altLang="en-BR" dirty="0"/>
              <a:t> </a:t>
            </a:r>
            <a:r>
              <a:rPr lang="en-US" altLang="en-BR" dirty="0" err="1"/>
              <a:t>chegar</a:t>
            </a:r>
            <a:r>
              <a:rPr lang="en-US" altLang="en-BR" dirty="0"/>
              <a:t> </a:t>
            </a:r>
          </a:p>
          <a:p>
            <a:pPr eaLnBrk="1" hangingPunct="1"/>
            <a:r>
              <a:rPr lang="en-US" altLang="en-BR" dirty="0"/>
              <a:t>a </a:t>
            </a:r>
            <a:r>
              <a:rPr lang="en-US" altLang="en-BR" dirty="0" err="1"/>
              <a:t>este</a:t>
            </a:r>
            <a:r>
              <a:rPr lang="en-US" altLang="en-BR" dirty="0"/>
              <a:t> local. Este slide </a:t>
            </a:r>
            <a:r>
              <a:rPr lang="en-US" altLang="en-BR" dirty="0" err="1"/>
              <a:t>eu</a:t>
            </a:r>
            <a:r>
              <a:rPr lang="en-US" altLang="en-BR" dirty="0"/>
              <a:t> </a:t>
            </a:r>
            <a:r>
              <a:rPr lang="en-US" altLang="en-BR" dirty="0" err="1"/>
              <a:t>faço</a:t>
            </a:r>
            <a:r>
              <a:rPr lang="en-US" altLang="en-BR" dirty="0"/>
              <a:t> </a:t>
            </a:r>
            <a:r>
              <a:rPr lang="en-US" altLang="en-BR" u="sng" dirty="0"/>
              <a:t>sempre</a:t>
            </a:r>
            <a:r>
              <a:rPr lang="en-US" altLang="en-BR" dirty="0"/>
              <a:t> para o </a:t>
            </a:r>
            <a:r>
              <a:rPr lang="en-US" altLang="en-BR" dirty="0" err="1"/>
              <a:t>pessoal</a:t>
            </a:r>
            <a:r>
              <a:rPr lang="en-US" altLang="en-BR" dirty="0"/>
              <a:t> de</a:t>
            </a:r>
          </a:p>
          <a:p>
            <a:pPr eaLnBrk="1" hangingPunct="1"/>
            <a:r>
              <a:rPr lang="en-US" altLang="en-BR" dirty="0"/>
              <a:t>fora do Rio de Janeiro. </a:t>
            </a:r>
            <a:r>
              <a:rPr lang="en-US" altLang="en-BR" b="1" dirty="0">
                <a:solidFill>
                  <a:srgbClr val="FF0000"/>
                </a:solidFill>
              </a:rPr>
              <a:t>Taxi e Metro </a:t>
            </a:r>
            <a:r>
              <a:rPr lang="en-US" altLang="en-BR" b="1" dirty="0" err="1">
                <a:solidFill>
                  <a:srgbClr val="FF0000"/>
                </a:solidFill>
              </a:rPr>
              <a:t>são</a:t>
            </a:r>
            <a:r>
              <a:rPr lang="en-US" altLang="en-BR" b="1" dirty="0">
                <a:solidFill>
                  <a:srgbClr val="FF0000"/>
                </a:solidFill>
              </a:rPr>
              <a:t> as </a:t>
            </a:r>
            <a:r>
              <a:rPr lang="en-US" altLang="en-BR" b="1" dirty="0" err="1">
                <a:solidFill>
                  <a:srgbClr val="FF0000"/>
                </a:solidFill>
              </a:rPr>
              <a:t>melhores</a:t>
            </a:r>
            <a:r>
              <a:rPr lang="en-US" altLang="en-BR" b="1" dirty="0">
                <a:solidFill>
                  <a:srgbClr val="FF0000"/>
                </a:solidFill>
              </a:rPr>
              <a:t> </a:t>
            </a:r>
            <a:r>
              <a:rPr lang="en-US" altLang="en-BR" b="1" dirty="0" err="1">
                <a:solidFill>
                  <a:srgbClr val="FF0000"/>
                </a:solidFill>
              </a:rPr>
              <a:t>opções</a:t>
            </a:r>
            <a:r>
              <a:rPr lang="en-US" altLang="en-BR" dirty="0"/>
              <a:t>.</a:t>
            </a:r>
          </a:p>
        </p:txBody>
      </p:sp>
      <p:sp>
        <p:nvSpPr>
          <p:cNvPr id="17416" name="Text Box 2">
            <a:extLst>
              <a:ext uri="{FF2B5EF4-FFF2-40B4-BE49-F238E27FC236}">
                <a16:creationId xmlns:a16="http://schemas.microsoft.com/office/drawing/2014/main" id="{0C088797-CAAB-A667-DBA9-4FD121B15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819400"/>
            <a:ext cx="1792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b="1" u="sng">
                <a:solidFill>
                  <a:srgbClr val="FF0000"/>
                </a:solidFill>
              </a:rPr>
              <a:t>Restaurante</a:t>
            </a:r>
            <a:endParaRPr lang="pt-BR" altLang="en-BR" b="1" u="sng">
              <a:solidFill>
                <a:srgbClr val="FF0000"/>
              </a:solidFill>
            </a:endParaRPr>
          </a:p>
        </p:txBody>
      </p:sp>
      <p:pic>
        <p:nvPicPr>
          <p:cNvPr id="17417" name="Picture 4" descr="BD05625_">
            <a:extLst>
              <a:ext uri="{FF2B5EF4-FFF2-40B4-BE49-F238E27FC236}">
                <a16:creationId xmlns:a16="http://schemas.microsoft.com/office/drawing/2014/main" id="{0E21E0AA-A402-0852-A434-56BA6FAD0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3733800"/>
            <a:ext cx="218122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Text Box 3">
            <a:extLst>
              <a:ext uri="{FF2B5EF4-FFF2-40B4-BE49-F238E27FC236}">
                <a16:creationId xmlns:a16="http://schemas.microsoft.com/office/drawing/2014/main" id="{F8E22D77-CC5E-CD60-1E37-F106AC27E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264732"/>
            <a:ext cx="717055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       </a:t>
            </a:r>
            <a:r>
              <a:rPr lang="en-US" altLang="en-BR" dirty="0" err="1">
                <a:solidFill>
                  <a:schemeClr val="accent2"/>
                </a:solidFill>
              </a:rPr>
              <a:t>Infelizmente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em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razão</a:t>
            </a:r>
            <a:r>
              <a:rPr lang="en-US" altLang="en-BR" dirty="0">
                <a:solidFill>
                  <a:schemeClr val="accent2"/>
                </a:solidFill>
              </a:rPr>
              <a:t> da </a:t>
            </a:r>
            <a:r>
              <a:rPr lang="en-US" altLang="en-BR" dirty="0" err="1">
                <a:solidFill>
                  <a:schemeClr val="accent2"/>
                </a:solidFill>
              </a:rPr>
              <a:t>Pandemia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os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restaurantes</a:t>
            </a:r>
            <a:endParaRPr lang="en-US" altLang="en-BR" dirty="0">
              <a:solidFill>
                <a:schemeClr val="accent2"/>
              </a:solidFill>
            </a:endParaRPr>
          </a:p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       que </a:t>
            </a:r>
            <a:r>
              <a:rPr lang="en-US" altLang="en-BR" dirty="0" err="1">
                <a:solidFill>
                  <a:schemeClr val="accent2"/>
                </a:solidFill>
              </a:rPr>
              <a:t>funcionavam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dentro</a:t>
            </a:r>
            <a:r>
              <a:rPr lang="en-US" altLang="en-BR" dirty="0">
                <a:solidFill>
                  <a:schemeClr val="accent2"/>
                </a:solidFill>
              </a:rPr>
              <a:t> do campus </a:t>
            </a:r>
            <a:r>
              <a:rPr lang="en-US" altLang="en-BR" dirty="0" err="1">
                <a:solidFill>
                  <a:schemeClr val="accent2"/>
                </a:solidFill>
              </a:rPr>
              <a:t>foram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fechados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       e </a:t>
            </a:r>
            <a:r>
              <a:rPr lang="en-US" altLang="en-BR" dirty="0" err="1">
                <a:solidFill>
                  <a:schemeClr val="accent2"/>
                </a:solidFill>
              </a:rPr>
              <a:t>até</a:t>
            </a:r>
            <a:r>
              <a:rPr lang="en-US" altLang="en-BR" dirty="0">
                <a:solidFill>
                  <a:schemeClr val="accent2"/>
                </a:solidFill>
              </a:rPr>
              <a:t> o </a:t>
            </a:r>
            <a:r>
              <a:rPr lang="en-US" altLang="en-BR" dirty="0" err="1">
                <a:solidFill>
                  <a:schemeClr val="accent2"/>
                </a:solidFill>
              </a:rPr>
              <a:t>momento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não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foram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reabertos</a:t>
            </a:r>
            <a:r>
              <a:rPr lang="en-US" altLang="en-BR" dirty="0">
                <a:solidFill>
                  <a:schemeClr val="accent2"/>
                </a:solidFill>
              </a:rPr>
              <a:t>.         </a:t>
            </a:r>
            <a:r>
              <a:rPr lang="en-US" altLang="en-BR" dirty="0" err="1">
                <a:solidFill>
                  <a:schemeClr val="accent2"/>
                </a:solidFill>
              </a:rPr>
              <a:t>Existem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       </a:t>
            </a:r>
            <a:r>
              <a:rPr lang="en-US" altLang="en-BR" dirty="0" err="1">
                <a:solidFill>
                  <a:schemeClr val="accent2"/>
                </a:solidFill>
              </a:rPr>
              <a:t>restaurantes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nas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proximidades</a:t>
            </a:r>
            <a:r>
              <a:rPr lang="en-US" altLang="en-BR" dirty="0">
                <a:solidFill>
                  <a:schemeClr val="accent2"/>
                </a:solidFill>
              </a:rPr>
              <a:t> da </a:t>
            </a:r>
            <a:r>
              <a:rPr lang="en-US" altLang="en-BR" dirty="0" err="1">
                <a:solidFill>
                  <a:schemeClr val="accent2"/>
                </a:solidFill>
              </a:rPr>
              <a:t>Universidade</a:t>
            </a:r>
            <a:r>
              <a:rPr lang="en-US" altLang="en-BR" dirty="0">
                <a:solidFill>
                  <a:schemeClr val="accent2"/>
                </a:solidFill>
              </a:rPr>
              <a:t> que</a:t>
            </a:r>
          </a:p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       </a:t>
            </a:r>
            <a:r>
              <a:rPr lang="en-US" altLang="en-BR" dirty="0" err="1">
                <a:solidFill>
                  <a:schemeClr val="accent2"/>
                </a:solidFill>
              </a:rPr>
              <a:t>podem</a:t>
            </a:r>
            <a:r>
              <a:rPr lang="en-US" altLang="en-BR" dirty="0">
                <a:solidFill>
                  <a:schemeClr val="accent2"/>
                </a:solidFill>
              </a:rPr>
              <a:t> ser </a:t>
            </a:r>
            <a:r>
              <a:rPr lang="en-US" altLang="en-BR" dirty="0" err="1">
                <a:solidFill>
                  <a:schemeClr val="accent2"/>
                </a:solidFill>
              </a:rPr>
              <a:t>utilizados</a:t>
            </a:r>
            <a:r>
              <a:rPr lang="en-US" altLang="en-BR" dirty="0">
                <a:solidFill>
                  <a:schemeClr val="accent2"/>
                </a:solidFill>
              </a:rPr>
              <a:t>.</a:t>
            </a:r>
          </a:p>
          <a:p>
            <a:pPr eaLnBrk="1" hangingPunct="1"/>
            <a:r>
              <a:rPr lang="en-US" altLang="en-BR" dirty="0">
                <a:solidFill>
                  <a:schemeClr val="accent2"/>
                </a:solidFill>
              </a:rPr>
              <a:t>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Date Placeholder 1">
            <a:extLst>
              <a:ext uri="{FF2B5EF4-FFF2-40B4-BE49-F238E27FC236}">
                <a16:creationId xmlns:a16="http://schemas.microsoft.com/office/drawing/2014/main" id="{2C2CBBFC-1976-2328-DFB9-64C4BCC57AD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24578" name="Footer Placeholder 2">
            <a:extLst>
              <a:ext uri="{FF2B5EF4-FFF2-40B4-BE49-F238E27FC236}">
                <a16:creationId xmlns:a16="http://schemas.microsoft.com/office/drawing/2014/main" id="{B50E2DC2-C5D7-7E37-1A18-E6C4FA9D7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EF520648-7957-DBE2-382B-C4C05B5A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1F147B0-3B75-3142-9451-8FEDA691BE6C}" type="slidenum">
              <a:rPr lang="pt-BR" altLang="en-BR" sz="1400"/>
              <a:pPr eaLnBrk="1" hangingPunct="1"/>
              <a:t>4</a:t>
            </a:fld>
            <a:endParaRPr lang="pt-BR" altLang="en-BR" sz="1400"/>
          </a:p>
        </p:txBody>
      </p:sp>
      <p:sp>
        <p:nvSpPr>
          <p:cNvPr id="24580" name="Rectangle 5">
            <a:extLst>
              <a:ext uri="{FF2B5EF4-FFF2-40B4-BE49-F238E27FC236}">
                <a16:creationId xmlns:a16="http://schemas.microsoft.com/office/drawing/2014/main" id="{253AE14E-4287-2490-97BC-E0437700F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224338"/>
            <a:ext cx="9144000" cy="0"/>
          </a:xfrm>
          <a:prstGeom prst="rect">
            <a:avLst/>
          </a:prstGeom>
          <a:solidFill>
            <a:srgbClr val="F8FA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BR"/>
          </a:p>
        </p:txBody>
      </p:sp>
      <p:sp>
        <p:nvSpPr>
          <p:cNvPr id="24581" name="Rectangle 6">
            <a:extLst>
              <a:ext uri="{FF2B5EF4-FFF2-40B4-BE49-F238E27FC236}">
                <a16:creationId xmlns:a16="http://schemas.microsoft.com/office/drawing/2014/main" id="{52CCFFE9-986C-30A9-743B-67CC0DA7C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224338"/>
            <a:ext cx="5951538" cy="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BR"/>
          </a:p>
        </p:txBody>
      </p:sp>
      <p:graphicFrame>
        <p:nvGraphicFramePr>
          <p:cNvPr id="50841" name="Group 665">
            <a:extLst>
              <a:ext uri="{FF2B5EF4-FFF2-40B4-BE49-F238E27FC236}">
                <a16:creationId xmlns:a16="http://schemas.microsoft.com/office/drawing/2014/main" id="{2183A7BB-17BB-767B-D63F-92C1F347B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671667"/>
              </p:ext>
            </p:extLst>
          </p:nvPr>
        </p:nvGraphicFramePr>
        <p:xfrm>
          <a:off x="0" y="1554398"/>
          <a:ext cx="9296400" cy="5029680"/>
        </p:xfrm>
        <a:graphic>
          <a:graphicData uri="http://schemas.openxmlformats.org/drawingml/2006/table">
            <a:tbl>
              <a:tblPr/>
              <a:tblGrid>
                <a:gridCol w="1865736">
                  <a:extLst>
                    <a:ext uri="{9D8B030D-6E8A-4147-A177-3AD203B41FA5}">
                      <a16:colId xmlns:a16="http://schemas.microsoft.com/office/drawing/2014/main" val="1775324181"/>
                    </a:ext>
                  </a:extLst>
                </a:gridCol>
                <a:gridCol w="4260850">
                  <a:extLst>
                    <a:ext uri="{9D8B030D-6E8A-4147-A177-3AD203B41FA5}">
                      <a16:colId xmlns:a16="http://schemas.microsoft.com/office/drawing/2014/main" val="1627560453"/>
                    </a:ext>
                  </a:extLst>
                </a:gridCol>
                <a:gridCol w="3169814">
                  <a:extLst>
                    <a:ext uri="{9D8B030D-6E8A-4147-A177-3AD203B41FA5}">
                      <a16:colId xmlns:a16="http://schemas.microsoft.com/office/drawing/2014/main" val="3282323277"/>
                    </a:ext>
                  </a:extLst>
                </a:gridCol>
              </a:tblGrid>
              <a:tr h="45637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MORNING              </a:t>
                      </a: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30298"/>
                  </a:ext>
                </a:extLst>
              </a:tr>
              <a:tr h="6562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09:00 – 09:30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ABERTURA – SAUDAÇÃO – BENVINDOS A LISHEP2023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altLang="en-B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Santoro + Prof. Alan </a:t>
                      </a:r>
                      <a:r>
                        <a:rPr kumimoji="0" lang="en-US" altLang="en-B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Feiras</a:t>
                      </a:r>
                      <a:r>
                        <a:rPr kumimoji="0" lang="en-US" altLang="en-B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 + Prof. Daniel </a:t>
                      </a:r>
                      <a:r>
                        <a:rPr kumimoji="0" lang="en-US" altLang="en-B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Barci</a:t>
                      </a:r>
                      <a:r>
                        <a:rPr kumimoji="0" lang="en-US" altLang="en-B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–C.PG.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89831"/>
                  </a:ext>
                </a:extLst>
              </a:tr>
              <a:tr h="4104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09:30– 10:30</a:t>
                      </a:r>
                      <a:r>
                        <a:rPr kumimoji="0" lang="pt-BR" altLang="en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 FÍSICA DE ALTAS ENERGIAS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WAGNER CARVALHO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747289"/>
                  </a:ext>
                </a:extLst>
              </a:tr>
              <a:tr h="410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10:30 – 10:50 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COFFEE   BREAK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3167"/>
                  </a:ext>
                </a:extLst>
              </a:tr>
              <a:tr h="410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10:50 – 11:50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 QUE É COSMOLOGIA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MARIO NOVELLO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67209"/>
                  </a:ext>
                </a:extLst>
              </a:tr>
              <a:tr h="3782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11:50 – 12:50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 MODELO PADRÃO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ALBERTO DOS REIS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694112"/>
                  </a:ext>
                </a:extLst>
              </a:tr>
              <a:tr h="3782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12:50 – 14:00 </a:t>
                      </a:r>
                      <a:endParaRPr kumimoji="0" lang="pt-BR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Lunch Time</a:t>
                      </a: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34753"/>
                  </a:ext>
                </a:extLst>
              </a:tr>
              <a:tr h="397277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TARDE</a:t>
                      </a: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578442"/>
                  </a:ext>
                </a:extLst>
              </a:tr>
              <a:tr h="19153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Chair: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Dilson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Damião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                         Scientific Secretary: Miguel Lopes</a:t>
                      </a: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981797"/>
                  </a:ext>
                </a:extLst>
              </a:tr>
              <a:tr h="3939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14:00 – 15:</a:t>
                      </a: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sym typeface="Wingdings" pitchFamily="2" charset="2"/>
                        </a:rPr>
                        <a:t>00</a:t>
                      </a:r>
                      <a:endParaRPr kumimoji="0" lang="pt-BR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As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Interações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Fortes 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Gilvan</a:t>
                      </a:r>
                      <a:r>
                        <a:rPr kumimoji="0" lang="en-US" altLang="en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Alves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41287"/>
                  </a:ext>
                </a:extLst>
              </a:tr>
              <a:tr h="393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15:00 – 16:00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 que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são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Glueballs?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Alberto Santoro</a:t>
                      </a:r>
                    </a:p>
                  </a:txBody>
                  <a:tcPr marL="90000"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545003"/>
                  </a:ext>
                </a:extLst>
              </a:tr>
              <a:tr h="3782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16:00 – 17:20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Coquetel de Boas-Vindas – </a:t>
                      </a: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ATENÇÃO : LOCAL: CAPELA</a:t>
                      </a:r>
                    </a:p>
                  </a:txBody>
                  <a:tcPr marT="45735" marB="4573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446345"/>
                  </a:ext>
                </a:extLst>
              </a:tr>
            </a:tbl>
          </a:graphicData>
        </a:graphic>
      </p:graphicFrame>
      <p:graphicFrame>
        <p:nvGraphicFramePr>
          <p:cNvPr id="9" name="Group 495">
            <a:extLst>
              <a:ext uri="{FF2B5EF4-FFF2-40B4-BE49-F238E27FC236}">
                <a16:creationId xmlns:a16="http://schemas.microsoft.com/office/drawing/2014/main" id="{3BCA8D13-74EF-2009-97FF-D63B11033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956580"/>
              </p:ext>
            </p:extLst>
          </p:nvPr>
        </p:nvGraphicFramePr>
        <p:xfrm>
          <a:off x="0" y="0"/>
          <a:ext cx="9296400" cy="1554398"/>
        </p:xfrm>
        <a:graphic>
          <a:graphicData uri="http://schemas.openxmlformats.org/drawingml/2006/table">
            <a:tbl>
              <a:tblPr/>
              <a:tblGrid>
                <a:gridCol w="9296400">
                  <a:extLst>
                    <a:ext uri="{9D8B030D-6E8A-4147-A177-3AD203B41FA5}">
                      <a16:colId xmlns:a16="http://schemas.microsoft.com/office/drawing/2014/main" val="1537225720"/>
                    </a:ext>
                  </a:extLst>
                </a:gridCol>
              </a:tblGrid>
              <a:tr h="914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 LISHEP2015 – Session A </a:t>
                      </a:r>
                      <a:endParaRPr kumimoji="0" lang="pt-BR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ANO INTERNACIONAL DA LUZ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Quarta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Feira  – 1 de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Março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de 2023</a:t>
                      </a:r>
                    </a:p>
                  </a:txBody>
                  <a:tcPr marT="45679" marB="4567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897244"/>
                  </a:ext>
                </a:extLst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OPENING SESSION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Chair: A. Santoro                         Scientific Secretary:  Alan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Jales</a:t>
                      </a:r>
                      <a:endParaRPr kumimoji="0" lang="en-US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T="45679" marB="4567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4746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1">
            <a:extLst>
              <a:ext uri="{FF2B5EF4-FFF2-40B4-BE49-F238E27FC236}">
                <a16:creationId xmlns:a16="http://schemas.microsoft.com/office/drawing/2014/main" id="{036EA258-08DB-2CB6-D7E4-5091672EDD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25602" name="Footer Placeholder 2">
            <a:extLst>
              <a:ext uri="{FF2B5EF4-FFF2-40B4-BE49-F238E27FC236}">
                <a16:creationId xmlns:a16="http://schemas.microsoft.com/office/drawing/2014/main" id="{D0AD220B-77DB-D42A-7D99-70CB345C8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4FFDBFBC-2EF2-074D-6EB4-3E4A51B5A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0F48768-540E-0D48-A3A3-5675C0BD64A4}" type="slidenum">
              <a:rPr lang="pt-BR" altLang="en-BR" sz="1400"/>
              <a:pPr eaLnBrk="1" hangingPunct="1"/>
              <a:t>5</a:t>
            </a:fld>
            <a:endParaRPr lang="pt-BR" altLang="en-BR" sz="1400"/>
          </a:p>
        </p:txBody>
      </p:sp>
      <p:sp>
        <p:nvSpPr>
          <p:cNvPr id="25604" name="Rectangle 6">
            <a:extLst>
              <a:ext uri="{FF2B5EF4-FFF2-40B4-BE49-F238E27FC236}">
                <a16:creationId xmlns:a16="http://schemas.microsoft.com/office/drawing/2014/main" id="{B7F61D94-3F47-00F3-5EE0-196ACDA7D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82575"/>
            <a:ext cx="9144000" cy="0"/>
          </a:xfrm>
          <a:prstGeom prst="rect">
            <a:avLst/>
          </a:prstGeom>
          <a:solidFill>
            <a:srgbClr val="F8FA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BR"/>
          </a:p>
        </p:txBody>
      </p:sp>
      <p:graphicFrame>
        <p:nvGraphicFramePr>
          <p:cNvPr id="51574" name="Group 374">
            <a:extLst>
              <a:ext uri="{FF2B5EF4-FFF2-40B4-BE49-F238E27FC236}">
                <a16:creationId xmlns:a16="http://schemas.microsoft.com/office/drawing/2014/main" id="{71807E3D-61A0-4E6E-F768-316867AF8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042899"/>
              </p:ext>
            </p:extLst>
          </p:nvPr>
        </p:nvGraphicFramePr>
        <p:xfrm>
          <a:off x="0" y="65088"/>
          <a:ext cx="9224963" cy="7052628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val="2209423652"/>
                    </a:ext>
                  </a:extLst>
                </a:gridCol>
                <a:gridCol w="4840288">
                  <a:extLst>
                    <a:ext uri="{9D8B030D-6E8A-4147-A177-3AD203B41FA5}">
                      <a16:colId xmlns:a16="http://schemas.microsoft.com/office/drawing/2014/main" val="138252476"/>
                    </a:ext>
                  </a:extLst>
                </a:gridCol>
                <a:gridCol w="2860675">
                  <a:extLst>
                    <a:ext uri="{9D8B030D-6E8A-4147-A177-3AD203B41FA5}">
                      <a16:colId xmlns:a16="http://schemas.microsoft.com/office/drawing/2014/main" val="2479217453"/>
                    </a:ext>
                  </a:extLst>
                </a:gridCol>
              </a:tblGrid>
              <a:tr h="412750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LISHEP2023 – SESSÃO A       COSMOLOGIA E PARTICULAS  1-3 MARÇO 2023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130156"/>
                  </a:ext>
                </a:extLst>
              </a:tr>
              <a:tr h="436562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QUINTA FEIRA  2 DE 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MARÇO 2023</a:t>
                      </a:r>
                      <a:endParaRPr kumimoji="0" lang="pt-BR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662308"/>
                  </a:ext>
                </a:extLst>
              </a:tr>
              <a:tr h="26352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MANHÃ</a:t>
                      </a:r>
                      <a:endParaRPr kumimoji="0" lang="fr-FR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245980"/>
                  </a:ext>
                </a:extLst>
              </a:tr>
              <a:tr h="26352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Chair</a:t>
                      </a: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: Wagner Carvalho                                  Secretário Científico : Tais </a:t>
                      </a:r>
                      <a:r>
                        <a:rPr kumimoji="0" lang="pt-BR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Izidoro</a:t>
                      </a:r>
                      <a:endParaRPr kumimoji="0" lang="pt-BR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66972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09:00 – 9:30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MASTER CLASS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MARCIA BEGALLI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001414"/>
                  </a:ext>
                </a:extLst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09:30 – 10:30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ACELERADORES - I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LUIZ MUNDIM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836728"/>
                  </a:ext>
                </a:extLst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10:30 – 10:50 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Coffee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Breake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87939"/>
                  </a:ext>
                </a:extLst>
              </a:tr>
              <a:tr h="48831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10:50 – 11:50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DETECTORES - I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HELIO NOGIMA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258156"/>
                  </a:ext>
                </a:extLst>
              </a:tr>
              <a:tr h="488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11:50 – 12:50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Exóticas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Ignácio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Bediaga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189538"/>
                  </a:ext>
                </a:extLst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12:50 – 14:00 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Lunch Time </a:t>
                      </a:r>
                    </a:p>
                  </a:txBody>
                  <a:tcPr marL="91437" marR="91437" marT="45713" marB="45713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531895"/>
                  </a:ext>
                </a:extLst>
              </a:tr>
              <a:tr h="42862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TARDE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118237"/>
                  </a:ext>
                </a:extLst>
              </a:tr>
              <a:tr h="4286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Chair:Eliza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Melo               Scientific Secretary: Jorge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J.Barreiros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Venuto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de Siqueira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841493"/>
                  </a:ext>
                </a:extLst>
              </a:tr>
              <a:tr h="407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14:00 – 15:00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OS QUARKS SÃO OBSERVADOS?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YARA COUTINHO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425789"/>
                  </a:ext>
                </a:extLst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15:00 – 16:00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2E5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PARTICULAS SUPERSIMÉTRICAS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2E5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JOSÉ HELAYEL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116342"/>
                  </a:ext>
                </a:extLst>
              </a:tr>
              <a:tr h="4470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16:00 – 16:20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Coffee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Breake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930784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16:30 – 17:30</a:t>
                      </a:r>
                    </a:p>
                  </a:txBody>
                  <a:tcPr marL="91437" marR="91437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 MIDIA E O ANALFABETISMO CIENTIFICO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Prof. José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Ribamar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Bessa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0112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ço Reservado para Data 1">
            <a:extLst>
              <a:ext uri="{FF2B5EF4-FFF2-40B4-BE49-F238E27FC236}">
                <a16:creationId xmlns:a16="http://schemas.microsoft.com/office/drawing/2014/main" id="{C535061D-EBAB-DB1F-36C6-5E532D2F6FC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26626" name="Espaço Reservado para Rodapé 2">
            <a:extLst>
              <a:ext uri="{FF2B5EF4-FFF2-40B4-BE49-F238E27FC236}">
                <a16:creationId xmlns:a16="http://schemas.microsoft.com/office/drawing/2014/main" id="{D4A2E6A4-1797-4582-54E3-A267F49C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26627" name="Espaço Reservado para Número de Slide 3">
            <a:extLst>
              <a:ext uri="{FF2B5EF4-FFF2-40B4-BE49-F238E27FC236}">
                <a16:creationId xmlns:a16="http://schemas.microsoft.com/office/drawing/2014/main" id="{4F3915E0-A02E-9368-B40C-2577B6D4D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3647D91-CA05-9A4C-B987-FD7B0FF8B031}" type="slidenum">
              <a:rPr lang="pt-BR" altLang="en-BR" sz="1400"/>
              <a:pPr eaLnBrk="1" hangingPunct="1"/>
              <a:t>6</a:t>
            </a:fld>
            <a:endParaRPr lang="pt-BR" altLang="en-BR" sz="1400"/>
          </a:p>
        </p:txBody>
      </p:sp>
      <p:graphicFrame>
        <p:nvGraphicFramePr>
          <p:cNvPr id="5" name="Group 374">
            <a:extLst>
              <a:ext uri="{FF2B5EF4-FFF2-40B4-BE49-F238E27FC236}">
                <a16:creationId xmlns:a16="http://schemas.microsoft.com/office/drawing/2014/main" id="{322D86A9-B2A1-3AA9-C602-1EFD23767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6990"/>
              </p:ext>
            </p:extLst>
          </p:nvPr>
        </p:nvGraphicFramePr>
        <p:xfrm>
          <a:off x="0" y="0"/>
          <a:ext cx="9144000" cy="5897874"/>
        </p:xfrm>
        <a:graphic>
          <a:graphicData uri="http://schemas.openxmlformats.org/drawingml/2006/table">
            <a:tbl>
              <a:tblPr/>
              <a:tblGrid>
                <a:gridCol w="1593010">
                  <a:extLst>
                    <a:ext uri="{9D8B030D-6E8A-4147-A177-3AD203B41FA5}">
                      <a16:colId xmlns:a16="http://schemas.microsoft.com/office/drawing/2014/main" val="2176456454"/>
                    </a:ext>
                  </a:extLst>
                </a:gridCol>
                <a:gridCol w="4478606">
                  <a:extLst>
                    <a:ext uri="{9D8B030D-6E8A-4147-A177-3AD203B41FA5}">
                      <a16:colId xmlns:a16="http://schemas.microsoft.com/office/drawing/2014/main" val="3172069890"/>
                    </a:ext>
                  </a:extLst>
                </a:gridCol>
                <a:gridCol w="3072384">
                  <a:extLst>
                    <a:ext uri="{9D8B030D-6E8A-4147-A177-3AD203B41FA5}">
                      <a16:colId xmlns:a16="http://schemas.microsoft.com/office/drawing/2014/main" val="2949800353"/>
                    </a:ext>
                  </a:extLst>
                </a:gridCol>
              </a:tblGrid>
              <a:tr h="412750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LISHEP2023 – SESSÃO A       COSMOLOGIA E PARTICULAS DE  1-3 MARCO 2023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59262"/>
                  </a:ext>
                </a:extLst>
              </a:tr>
              <a:tr h="706438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Chairs</a:t>
                      </a: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:     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                                </a:t>
                      </a: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Secretário Científico :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SEXTA FEIRA 3 DE MARÇO DE 2023</a:t>
                      </a:r>
                      <a:endParaRPr kumimoji="0" lang="pt-BR" altLang="en-B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036698"/>
                  </a:ext>
                </a:extLst>
              </a:tr>
              <a:tr h="42862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B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MORNING</a:t>
                      </a:r>
                      <a:endParaRPr kumimoji="0" lang="fr-FR" altLang="en-B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628695"/>
                  </a:ext>
                </a:extLst>
              </a:tr>
              <a:tr h="357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09:00 – 09:30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Homenagem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a Ruben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Aldrovandi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Prof.Bruto Max Pimentel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3229"/>
                  </a:ext>
                </a:extLst>
              </a:tr>
              <a:tr h="3571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09:30 – 10:30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ACELERADORES - II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LUIZ MUNDIM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132715"/>
                  </a:ext>
                </a:extLst>
              </a:tr>
              <a:tr h="403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10:30 – 10:50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COFFEE BREAK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054137"/>
                  </a:ext>
                </a:extLst>
              </a:tr>
              <a:tr h="4032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10:50 – 11:50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DETECTORES - II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HELIO NOGIMA</a:t>
                      </a:r>
                    </a:p>
                  </a:txBody>
                  <a:tcPr marL="91437" marR="91437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803653"/>
                  </a:ext>
                </a:extLst>
              </a:tr>
              <a:tr h="409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11:50 – 12:50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Uma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Aplicação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do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Acelerador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de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Partículas</a:t>
                      </a: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Alberto Santoro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71708"/>
                  </a:ext>
                </a:extLst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12:50 – 14:00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ALMOÇO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934647"/>
                  </a:ext>
                </a:extLst>
              </a:tr>
              <a:tr h="41942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14:00 – 15:00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Simetrias</a:t>
                      </a:r>
                      <a:r>
                        <a:rPr kumimoji="0" lang="en-US" altLang="en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e </a:t>
                      </a:r>
                      <a:r>
                        <a:rPr kumimoji="0" lang="en-US" altLang="en-BR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Violações</a:t>
                      </a:r>
                      <a:r>
                        <a:rPr kumimoji="0" lang="en-US" altLang="en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en-US" altLang="en-BR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na</a:t>
                      </a:r>
                      <a:r>
                        <a:rPr kumimoji="0" lang="en-US" altLang="en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HEP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Andre Nepomuceno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23417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15:00 – 16:00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O que </a:t>
                      </a: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são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Neutrinos ?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Helio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da Motta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20776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16:00 – 16:20</a:t>
                      </a: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COFFEE BREAK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384431"/>
                  </a:ext>
                </a:extLst>
              </a:tr>
              <a:tr h="63976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16:20 – 18:00</a:t>
                      </a: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BR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91443" marR="91443"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ENCERRAMENTO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</a:rPr>
                        <a:t>ALBERTO SANTORO</a:t>
                      </a:r>
                    </a:p>
                  </a:txBody>
                  <a:tcPr marL="91443" marR="91443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A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7001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87C625-D416-57A9-40AF-703FA95C998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Março 1 - 3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986196-8981-F59D-3E5E-65EBDA84D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-LISHEP 2023</a:t>
            </a: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34924354-D234-EBAF-395D-6F4DCA3F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0292AF4B-0598-8248-B058-D73532DFAD28}" type="slidenum">
              <a:rPr lang="pt-BR" altLang="en-BR" sz="1400"/>
              <a:pPr eaLnBrk="1" hangingPunct="1"/>
              <a:t>7</a:t>
            </a:fld>
            <a:endParaRPr lang="pt-BR" altLang="en-BR" sz="1400"/>
          </a:p>
        </p:txBody>
      </p:sp>
      <p:sp>
        <p:nvSpPr>
          <p:cNvPr id="29700" name="TextBox 4">
            <a:extLst>
              <a:ext uri="{FF2B5EF4-FFF2-40B4-BE49-F238E27FC236}">
                <a16:creationId xmlns:a16="http://schemas.microsoft.com/office/drawing/2014/main" id="{84C9333E-2967-525D-F6F6-4DF7A61D3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590800"/>
            <a:ext cx="76995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b="1" dirty="0"/>
              <a:t>-</a:t>
            </a:r>
            <a:r>
              <a:rPr lang="en-US" altLang="en-BR" b="1" dirty="0" err="1"/>
              <a:t>Os</a:t>
            </a:r>
            <a:r>
              <a:rPr lang="en-US" altLang="en-BR" b="1" dirty="0"/>
              <a:t> </a:t>
            </a:r>
            <a:r>
              <a:rPr lang="en-US" altLang="en-BR" b="1" dirty="0" err="1">
                <a:solidFill>
                  <a:srgbClr val="FF0000"/>
                </a:solidFill>
              </a:rPr>
              <a:t>atestados</a:t>
            </a:r>
            <a:r>
              <a:rPr lang="en-US" altLang="en-BR" b="1" dirty="0">
                <a:solidFill>
                  <a:srgbClr val="FF0000"/>
                </a:solidFill>
              </a:rPr>
              <a:t> de </a:t>
            </a:r>
            <a:r>
              <a:rPr lang="en-US" altLang="en-BR" b="1" dirty="0" err="1">
                <a:solidFill>
                  <a:srgbClr val="FF0000"/>
                </a:solidFill>
              </a:rPr>
              <a:t>participação</a:t>
            </a:r>
            <a:r>
              <a:rPr lang="en-US" altLang="en-BR" b="1" dirty="0">
                <a:solidFill>
                  <a:srgbClr val="FF0000"/>
                </a:solidFill>
              </a:rPr>
              <a:t> </a:t>
            </a:r>
            <a:r>
              <a:rPr lang="en-US" altLang="en-BR" b="1" dirty="0" err="1"/>
              <a:t>também</a:t>
            </a:r>
            <a:r>
              <a:rPr lang="en-US" altLang="en-BR" b="1" dirty="0"/>
              <a:t> </a:t>
            </a:r>
            <a:r>
              <a:rPr lang="en-US" altLang="en-BR" b="1" dirty="0" err="1"/>
              <a:t>serão</a:t>
            </a:r>
            <a:r>
              <a:rPr lang="en-US" altLang="en-BR" b="1" dirty="0"/>
              <a:t> </a:t>
            </a:r>
            <a:r>
              <a:rPr lang="en-US" altLang="en-BR" b="1" dirty="0" err="1"/>
              <a:t>distribuidos</a:t>
            </a:r>
            <a:r>
              <a:rPr lang="en-US" altLang="en-BR" b="1" dirty="0"/>
              <a:t> </a:t>
            </a:r>
          </a:p>
          <a:p>
            <a:pPr eaLnBrk="1" hangingPunct="1"/>
            <a:r>
              <a:rPr lang="en-US" altLang="en-BR" b="1" dirty="0"/>
              <a:t>  </a:t>
            </a:r>
            <a:r>
              <a:rPr lang="en-US" altLang="en-BR" b="1" dirty="0" err="1"/>
              <a:t>na</a:t>
            </a:r>
            <a:r>
              <a:rPr lang="en-US" altLang="en-BR" b="1" dirty="0"/>
              <a:t> </a:t>
            </a:r>
            <a:r>
              <a:rPr lang="en-US" altLang="en-BR" b="1" dirty="0" err="1"/>
              <a:t>secretaria</a:t>
            </a:r>
            <a:r>
              <a:rPr lang="en-US" altLang="en-BR" b="1" dirty="0"/>
              <a:t> </a:t>
            </a:r>
            <a:r>
              <a:rPr lang="en-US" altLang="en-BR" b="1" dirty="0" err="1"/>
              <a:t>ao</a:t>
            </a:r>
            <a:r>
              <a:rPr lang="en-US" altLang="en-BR" b="1" dirty="0"/>
              <a:t> </a:t>
            </a:r>
            <a:r>
              <a:rPr lang="en-US" altLang="en-BR" b="1" dirty="0" err="1"/>
              <a:t>pegar</a:t>
            </a:r>
            <a:r>
              <a:rPr lang="en-US" altLang="en-BR" b="1" dirty="0"/>
              <a:t> o </a:t>
            </a:r>
            <a:r>
              <a:rPr lang="en-US" altLang="en-BR" b="1" dirty="0" err="1"/>
              <a:t>seu</a:t>
            </a:r>
            <a:r>
              <a:rPr lang="en-US" altLang="en-BR" b="1" dirty="0"/>
              <a:t> </a:t>
            </a:r>
            <a:r>
              <a:rPr lang="en-US" altLang="en-BR" b="1" dirty="0" err="1"/>
              <a:t>crachá</a:t>
            </a:r>
            <a:r>
              <a:rPr lang="en-US" altLang="en-BR" b="1" dirty="0"/>
              <a:t>. </a:t>
            </a:r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B8C0DA3B-9236-3FC1-ED97-475AA6C7D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838200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4000" b="1">
                <a:solidFill>
                  <a:srgbClr val="000000"/>
                </a:solidFill>
              </a:rPr>
              <a:t>Avisos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4F8BD9-608F-D91B-440A-DCDEF77EFDD9}"/>
              </a:ext>
            </a:extLst>
          </p:cNvPr>
          <p:cNvSpPr txBox="1"/>
          <p:nvPr/>
        </p:nvSpPr>
        <p:spPr>
          <a:xfrm>
            <a:off x="1143000" y="3886200"/>
            <a:ext cx="7222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b="1" dirty="0">
                <a:solidFill>
                  <a:srgbClr val="0070C0"/>
                </a:solidFill>
              </a:rPr>
              <a:t>O Coquetel de Boas Vindas será servido na Capela da</a:t>
            </a:r>
          </a:p>
          <a:p>
            <a:r>
              <a:rPr lang="en-BR" b="1">
                <a:solidFill>
                  <a:srgbClr val="0070C0"/>
                </a:solidFill>
              </a:rPr>
              <a:t> Universidade no final da última palestra.</a:t>
            </a:r>
            <a:endParaRPr lang="en-BR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ate Placeholder 1">
            <a:extLst>
              <a:ext uri="{FF2B5EF4-FFF2-40B4-BE49-F238E27FC236}">
                <a16:creationId xmlns:a16="http://schemas.microsoft.com/office/drawing/2014/main" id="{65E8614D-5579-9E6D-F740-8E01EAE1624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400"/>
              <a:t>Março 1 - 3</a:t>
            </a:r>
            <a:endParaRPr lang="pt-BR" altLang="en-BR" sz="1400"/>
          </a:p>
        </p:txBody>
      </p:sp>
      <p:sp>
        <p:nvSpPr>
          <p:cNvPr id="32770" name="Footer Placeholder 2">
            <a:extLst>
              <a:ext uri="{FF2B5EF4-FFF2-40B4-BE49-F238E27FC236}">
                <a16:creationId xmlns:a16="http://schemas.microsoft.com/office/drawing/2014/main" id="{2CF76134-2C9A-4997-1A1E-01C8C64F1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sz="1400"/>
              <a:t>Alberto Santoro -LISHEP 2023</a:t>
            </a:r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41A19D52-936E-AAB4-E604-2F2E9C818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6827A4C-FB68-B345-888A-0D7ECD0D5CBF}" type="slidenum">
              <a:rPr lang="pt-BR" altLang="en-BR" sz="1400"/>
              <a:pPr eaLnBrk="1" hangingPunct="1"/>
              <a:t>8</a:t>
            </a:fld>
            <a:endParaRPr lang="pt-BR" altLang="en-BR" sz="1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ADD356E7-2A6D-D4A9-C983-BDD4D5A44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667000"/>
            <a:ext cx="57168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b="1">
                <a:solidFill>
                  <a:schemeClr val="accent2"/>
                </a:solidFill>
              </a:rPr>
              <a:t>Tenham uma boa Sessão A – LISHEP2023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9680</TotalTime>
  <Words>628</Words>
  <Application>Microsoft Macintosh PowerPoint</Application>
  <PresentationFormat>On-screen Show (4:3)</PresentationFormat>
  <Paragraphs>151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BernhardTango BT</vt:lpstr>
      <vt:lpstr>Comic Sans MS</vt:lpstr>
      <vt:lpstr>Times New Roman</vt:lpstr>
      <vt:lpstr>Default Design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Lafex/CBPF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Alberto Santoro</dc:creator>
  <cp:keywords/>
  <dc:description/>
  <cp:lastModifiedBy>Alberto Santoro</cp:lastModifiedBy>
  <cp:revision>223</cp:revision>
  <cp:lastPrinted>2012-09-23T16:58:03Z</cp:lastPrinted>
  <dcterms:created xsi:type="dcterms:W3CDTF">2001-08-14T13:22:01Z</dcterms:created>
  <dcterms:modified xsi:type="dcterms:W3CDTF">2023-02-26T14:20:39Z</dcterms:modified>
  <cp:category/>
</cp:coreProperties>
</file>