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1097" r:id="rId2"/>
    <p:sldId id="256" r:id="rId3"/>
    <p:sldId id="386" r:id="rId4"/>
    <p:sldId id="387" r:id="rId5"/>
    <p:sldId id="343" r:id="rId6"/>
    <p:sldId id="346" r:id="rId7"/>
    <p:sldId id="345" r:id="rId8"/>
    <p:sldId id="344" r:id="rId9"/>
    <p:sldId id="257" r:id="rId10"/>
    <p:sldId id="1095" r:id="rId11"/>
    <p:sldId id="341" r:id="rId12"/>
    <p:sldId id="385" r:id="rId13"/>
    <p:sldId id="340" r:id="rId14"/>
    <p:sldId id="268" r:id="rId15"/>
    <p:sldId id="278" r:id="rId16"/>
    <p:sldId id="1096" r:id="rId17"/>
    <p:sldId id="1099" r:id="rId18"/>
    <p:sldId id="1088" r:id="rId19"/>
    <p:sldId id="334" r:id="rId20"/>
    <p:sldId id="392" r:id="rId21"/>
    <p:sldId id="393" r:id="rId22"/>
    <p:sldId id="395" r:id="rId23"/>
    <p:sldId id="396" r:id="rId24"/>
    <p:sldId id="1086" r:id="rId25"/>
    <p:sldId id="497" r:id="rId26"/>
    <p:sldId id="1085" r:id="rId27"/>
    <p:sldId id="1084" r:id="rId28"/>
    <p:sldId id="496" r:id="rId29"/>
    <p:sldId id="283" r:id="rId30"/>
    <p:sldId id="404" r:id="rId31"/>
    <p:sldId id="400" r:id="rId32"/>
    <p:sldId id="1098" r:id="rId33"/>
    <p:sldId id="1087" r:id="rId34"/>
    <p:sldId id="1092" r:id="rId35"/>
    <p:sldId id="351" r:id="rId36"/>
    <p:sldId id="352" r:id="rId37"/>
    <p:sldId id="1093" r:id="rId38"/>
    <p:sldId id="1094" r:id="rId39"/>
    <p:sldId id="1100" r:id="rId40"/>
    <p:sldId id="388" r:id="rId41"/>
    <p:sldId id="1089" r:id="rId42"/>
    <p:sldId id="1091" r:id="rId43"/>
    <p:sldId id="465" r:id="rId44"/>
    <p:sldId id="335" r:id="rId45"/>
    <p:sldId id="336" r:id="rId46"/>
    <p:sldId id="261" r:id="rId47"/>
    <p:sldId id="275" r:id="rId48"/>
    <p:sldId id="273" r:id="rId49"/>
    <p:sldId id="274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 autoAdjust="0"/>
    <p:restoredTop sz="96240" autoAdjust="0"/>
  </p:normalViewPr>
  <p:slideViewPr>
    <p:cSldViewPr snapToGrid="0" snapToObjects="1">
      <p:cViewPr varScale="1">
        <p:scale>
          <a:sx n="128" d="100"/>
          <a:sy n="128" d="100"/>
        </p:scale>
        <p:origin x="69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F060B-2DC7-7047-9DE0-1D6FC254901F}" type="datetimeFigureOut">
              <a:rPr lang="en-US" smtClean="0"/>
              <a:t>2/28/23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1D721-15F7-5049-9FD0-F679F923A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2377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1C0FC-90C8-E147-99EE-32B893FC6A50}" type="datetimeFigureOut">
              <a:rPr lang="en-US" smtClean="0"/>
              <a:t>2/28/23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60BFB-36B4-E949-A153-C64A5FFA5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164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5654AD-5236-FF46-A98F-E9F856C8306F}" type="slidenum">
              <a:rPr lang="pt-BR"/>
              <a:pPr/>
              <a:t>7</a:t>
            </a:fld>
            <a:endParaRPr lang="pt-BR"/>
          </a:p>
        </p:txBody>
      </p:sp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818" tIns="43909" rIns="87818" bIns="43909" anchor="b">
            <a:prstTxWarp prst="textNoShape">
              <a:avLst/>
            </a:prstTxWarp>
          </a:bodyPr>
          <a:lstStyle/>
          <a:p>
            <a:pPr algn="r" defTabSz="877888"/>
            <a:fld id="{19E24EDB-77A1-F747-BF53-0143E0090C1A}" type="slidenum">
              <a:rPr lang="en-GB" sz="1100">
                <a:latin typeface="Arial" pitchFamily="-111" charset="0"/>
              </a:rPr>
              <a:pPr algn="r" defTabSz="877888"/>
              <a:t>7</a:t>
            </a:fld>
            <a:endParaRPr lang="en-GB" sz="1100">
              <a:latin typeface="Arial" pitchFamily="-111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3588" cy="3430588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88204" tIns="44102" rIns="88204" bIns="44102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/>
              <a:t>17-18 October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Alberto Santoro (UERJ)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F87E32-550F-0C48-9CF6-C2B056FE6A22}" type="slidenum">
              <a:rPr lang="pt-BR"/>
              <a:pPr/>
              <a:t>8</a:t>
            </a:fld>
            <a:endParaRPr lang="pt-BR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ln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3797" tIns="46899" rIns="93797" bIns="46899"/>
          <a:lstStyle/>
          <a:p>
            <a:endParaRPr lang="fr-FR">
              <a:latin typeface="Helvetica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/>
              <a:t>17-18 October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Alberto Santoro (UERJ)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ABCB1D-3C5C-C442-802B-EA5F3434383C}" type="slidenum">
              <a:rPr lang="en-BR" smtClean="0"/>
              <a:t>43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475561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231AE35-DEE0-7F45-84C4-6B4E5AA279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EDE7F9-E17B-4A48-AFF9-7C524CCFCC80}" type="slidenum">
              <a:rPr lang="pt-BR" altLang="en-BR"/>
              <a:pPr/>
              <a:t>47</a:t>
            </a:fld>
            <a:endParaRPr lang="pt-BR" altLang="en-BR"/>
          </a:p>
        </p:txBody>
      </p:sp>
      <p:sp>
        <p:nvSpPr>
          <p:cNvPr id="70658" name="Rectangle 2">
            <a:extLst>
              <a:ext uri="{FF2B5EF4-FFF2-40B4-BE49-F238E27FC236}">
                <a16:creationId xmlns:a16="http://schemas.microsoft.com/office/drawing/2014/main" id="{7CDED9CF-C7EC-C942-A397-6EF7896786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2E0EBFFB-44CE-1D43-A2E1-5FD6390D57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7266868-EBE3-2E0F-3A2A-3BBFD9ED5A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109CA9-58D2-5045-9B4B-F9AA06B59D3E}" type="slidenum">
              <a:rPr lang="pt-BR" altLang="en-BR"/>
              <a:pPr/>
              <a:t>48</a:t>
            </a:fld>
            <a:endParaRPr lang="pt-BR" altLang="en-BR"/>
          </a:p>
        </p:txBody>
      </p:sp>
      <p:sp>
        <p:nvSpPr>
          <p:cNvPr id="68610" name="Rectangle 2">
            <a:extLst>
              <a:ext uri="{FF2B5EF4-FFF2-40B4-BE49-F238E27FC236}">
                <a16:creationId xmlns:a16="http://schemas.microsoft.com/office/drawing/2014/main" id="{7E59FDD8-3322-BF1B-CEF1-9D2CF43939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49FBFE6E-3D91-BD6C-D930-1A55CDAFD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9EA73DA-BFF9-D0C2-069E-52DC1DFF84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562F7-0296-9B4F-83BF-95F80C8585A9}" type="slidenum">
              <a:rPr lang="pt-BR" altLang="en-BR"/>
              <a:pPr/>
              <a:t>49</a:t>
            </a:fld>
            <a:endParaRPr lang="pt-BR" altLang="en-BR"/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18514FEE-DC83-0FF0-2FE4-C269B80AF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3CA630EA-8413-EEB1-4089-1AAC702E43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DD6A8-BF92-1D41-91DE-9962630B75A5}" type="datetime1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68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0853B-3B08-AC43-AED1-F535C6C73BA5}" type="datetime1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23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ADEE-82C4-3E47-88C0-2F3642007779}" type="datetime1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C3D8-8EED-3946-854F-84D7E6638939}" type="datetime1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65E6-B7ED-E044-8F74-FFCB70F4B1D5}" type="datetime1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10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989C-C5D8-CB4B-ABA6-2EFA2E89CCC7}" type="datetime1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57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CBC1-D385-B54E-8C7C-F46295706363}" type="datetime1">
              <a:rPr lang="en-US" smtClean="0"/>
              <a:t>2/28/23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730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BFA31-F6FB-EF4B-B567-493D3EC14F2E}" type="datetime1">
              <a:rPr lang="en-US" smtClean="0"/>
              <a:t>2/28/23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3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24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AA37-33A2-3D4C-91B3-B967B77109F0}" type="datetime1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85C9-8F10-864B-BADB-9F15A9AC960E}" type="datetime1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775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9FD5-07FA-324D-B9D4-F93CC2781249}" type="datetime1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Alberto Santoro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6E9B4-CD64-B24D-8DE1-54FEE34E1E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233488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 descr="Attached Message Part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243888" y="0"/>
            <a:ext cx="900112" cy="876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209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0.e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32.emf"/><Relationship Id="rId5" Type="http://schemas.openxmlformats.org/officeDocument/2006/relationships/image" Target="../media/image29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s://pt.wikipedia.org/wiki/Joseph-Louis_Lagrange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6.emf"/><Relationship Id="rId18" Type="http://schemas.openxmlformats.org/officeDocument/2006/relationships/oleObject" Target="../embeddings/oleObject12.bin"/><Relationship Id="rId3" Type="http://schemas.openxmlformats.org/officeDocument/2006/relationships/image" Target="../media/image28.emf"/><Relationship Id="rId7" Type="http://schemas.openxmlformats.org/officeDocument/2006/relationships/image" Target="../media/image35.e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31.emf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33.emf"/><Relationship Id="rId5" Type="http://schemas.openxmlformats.org/officeDocument/2006/relationships/image" Target="../media/image29.emf"/><Relationship Id="rId15" Type="http://schemas.openxmlformats.org/officeDocument/2006/relationships/image" Target="../media/image32.e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37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30.emf"/><Relationship Id="rId1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43.wmf"/><Relationship Id="rId3" Type="http://schemas.openxmlformats.org/officeDocument/2006/relationships/image" Target="../media/image38.emf"/><Relationship Id="rId7" Type="http://schemas.openxmlformats.org/officeDocument/2006/relationships/image" Target="../media/image40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45.emf"/><Relationship Id="rId2" Type="http://schemas.openxmlformats.org/officeDocument/2006/relationships/oleObject" Target="../embeddings/oleObject13.bin"/><Relationship Id="rId16" Type="http://schemas.openxmlformats.org/officeDocument/2006/relationships/oleObject" Target="../embeddings/oleObject2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42.emf"/><Relationship Id="rId5" Type="http://schemas.openxmlformats.org/officeDocument/2006/relationships/image" Target="../media/image39.wmf"/><Relationship Id="rId15" Type="http://schemas.openxmlformats.org/officeDocument/2006/relationships/image" Target="../media/image44.e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41.emf"/><Relationship Id="rId14" Type="http://schemas.openxmlformats.org/officeDocument/2006/relationships/oleObject" Target="../embeddings/oleObject1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51.emf"/><Relationship Id="rId18" Type="http://schemas.openxmlformats.org/officeDocument/2006/relationships/oleObject" Target="../embeddings/oleObject28.bin"/><Relationship Id="rId26" Type="http://schemas.openxmlformats.org/officeDocument/2006/relationships/image" Target="../media/image63.png"/><Relationship Id="rId3" Type="http://schemas.openxmlformats.org/officeDocument/2006/relationships/image" Target="../media/image46.emf"/><Relationship Id="rId21" Type="http://schemas.openxmlformats.org/officeDocument/2006/relationships/oleObject" Target="../embeddings/oleObject29.bin"/><Relationship Id="rId7" Type="http://schemas.openxmlformats.org/officeDocument/2006/relationships/image" Target="../media/image48.emf"/><Relationship Id="rId12" Type="http://schemas.openxmlformats.org/officeDocument/2006/relationships/oleObject" Target="../embeddings/oleObject26.bin"/><Relationship Id="rId17" Type="http://schemas.openxmlformats.org/officeDocument/2006/relationships/image" Target="../media/image53.emf"/><Relationship Id="rId25" Type="http://schemas.openxmlformats.org/officeDocument/2006/relationships/image" Target="../media/image62.png"/><Relationship Id="rId2" Type="http://schemas.openxmlformats.org/officeDocument/2006/relationships/oleObject" Target="../embeddings/oleObject21.bin"/><Relationship Id="rId16" Type="http://schemas.openxmlformats.org/officeDocument/2006/relationships/oleObject" Target="../embeddings/oleObject28.bin"/><Relationship Id="rId20" Type="http://schemas.openxmlformats.org/officeDocument/2006/relationships/oleObject" Target="../embeddings/oleObject2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50.emf"/><Relationship Id="rId24" Type="http://schemas.openxmlformats.org/officeDocument/2006/relationships/image" Target="../media/image52.emf"/><Relationship Id="rId5" Type="http://schemas.openxmlformats.org/officeDocument/2006/relationships/image" Target="../media/image47.emf"/><Relationship Id="rId15" Type="http://schemas.openxmlformats.org/officeDocument/2006/relationships/image" Target="../media/image52.emf"/><Relationship Id="rId23" Type="http://schemas.openxmlformats.org/officeDocument/2006/relationships/oleObject" Target="../embeddings/oleObject30.bin"/><Relationship Id="rId10" Type="http://schemas.openxmlformats.org/officeDocument/2006/relationships/oleObject" Target="../embeddings/oleObject25.bin"/><Relationship Id="rId19" Type="http://schemas.openxmlformats.org/officeDocument/2006/relationships/image" Target="../media/image53.e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49.emf"/><Relationship Id="rId14" Type="http://schemas.openxmlformats.org/officeDocument/2006/relationships/oleObject" Target="../embeddings/oleObject27.bin"/><Relationship Id="rId22" Type="http://schemas.openxmlformats.org/officeDocument/2006/relationships/oleObject" Target="../embeddings/oleObject3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oleObject" Target="../embeddings/oleObject31.bin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oleObject" Target="../embeddings/oleObject32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oleObject" Target="../embeddings/oleObject33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emf"/><Relationship Id="rId4" Type="http://schemas.openxmlformats.org/officeDocument/2006/relationships/oleObject" Target="../embeddings/oleObject34.bin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https://cds.cern.ch/images/OPEN-PHO-ACCEL-2019-001-2/file?size=large" TargetMode="External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g"/><Relationship Id="rId3" Type="http://schemas.openxmlformats.org/officeDocument/2006/relationships/image" Target="../media/image70.jpg"/><Relationship Id="rId7" Type="http://schemas.openxmlformats.org/officeDocument/2006/relationships/image" Target="../media/image74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g"/><Relationship Id="rId5" Type="http://schemas.openxmlformats.org/officeDocument/2006/relationships/image" Target="../media/image72.jpg"/><Relationship Id="rId4" Type="http://schemas.openxmlformats.org/officeDocument/2006/relationships/image" Target="../media/image71.jpg"/><Relationship Id="rId9" Type="http://schemas.openxmlformats.org/officeDocument/2006/relationships/image" Target="../media/image76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99.png"/><Relationship Id="rId21" Type="http://schemas.openxmlformats.org/officeDocument/2006/relationships/image" Target="../media/image94.png"/><Relationship Id="rId42" Type="http://schemas.openxmlformats.org/officeDocument/2006/relationships/image" Target="../media/image115.png"/><Relationship Id="rId47" Type="http://schemas.openxmlformats.org/officeDocument/2006/relationships/image" Target="../media/image120.png"/><Relationship Id="rId63" Type="http://schemas.openxmlformats.org/officeDocument/2006/relationships/image" Target="../media/image136.png"/><Relationship Id="rId68" Type="http://schemas.openxmlformats.org/officeDocument/2006/relationships/image" Target="../media/image141.png"/><Relationship Id="rId16" Type="http://schemas.openxmlformats.org/officeDocument/2006/relationships/image" Target="../media/image89.png"/><Relationship Id="rId11" Type="http://schemas.openxmlformats.org/officeDocument/2006/relationships/image" Target="../media/image84.png"/><Relationship Id="rId24" Type="http://schemas.openxmlformats.org/officeDocument/2006/relationships/image" Target="../media/image97.png"/><Relationship Id="rId32" Type="http://schemas.openxmlformats.org/officeDocument/2006/relationships/image" Target="../media/image105.png"/><Relationship Id="rId37" Type="http://schemas.openxmlformats.org/officeDocument/2006/relationships/image" Target="../media/image110.png"/><Relationship Id="rId40" Type="http://schemas.openxmlformats.org/officeDocument/2006/relationships/image" Target="../media/image113.png"/><Relationship Id="rId45" Type="http://schemas.openxmlformats.org/officeDocument/2006/relationships/image" Target="../media/image118.png"/><Relationship Id="rId53" Type="http://schemas.openxmlformats.org/officeDocument/2006/relationships/image" Target="../media/image126.png"/><Relationship Id="rId58" Type="http://schemas.openxmlformats.org/officeDocument/2006/relationships/image" Target="../media/image131.png"/><Relationship Id="rId66" Type="http://schemas.openxmlformats.org/officeDocument/2006/relationships/image" Target="../media/image139.png"/><Relationship Id="rId74" Type="http://schemas.openxmlformats.org/officeDocument/2006/relationships/image" Target="../media/image147.png"/><Relationship Id="rId5" Type="http://schemas.openxmlformats.org/officeDocument/2006/relationships/image" Target="../media/image78.png"/><Relationship Id="rId61" Type="http://schemas.openxmlformats.org/officeDocument/2006/relationships/image" Target="../media/image134.png"/><Relationship Id="rId19" Type="http://schemas.openxmlformats.org/officeDocument/2006/relationships/image" Target="../media/image92.png"/><Relationship Id="rId14" Type="http://schemas.openxmlformats.org/officeDocument/2006/relationships/image" Target="../media/image87.png"/><Relationship Id="rId22" Type="http://schemas.openxmlformats.org/officeDocument/2006/relationships/image" Target="../media/image95.png"/><Relationship Id="rId27" Type="http://schemas.openxmlformats.org/officeDocument/2006/relationships/image" Target="../media/image100.png"/><Relationship Id="rId30" Type="http://schemas.openxmlformats.org/officeDocument/2006/relationships/image" Target="../media/image103.png"/><Relationship Id="rId35" Type="http://schemas.openxmlformats.org/officeDocument/2006/relationships/image" Target="../media/image108.png"/><Relationship Id="rId43" Type="http://schemas.openxmlformats.org/officeDocument/2006/relationships/image" Target="../media/image116.png"/><Relationship Id="rId48" Type="http://schemas.openxmlformats.org/officeDocument/2006/relationships/image" Target="../media/image121.png"/><Relationship Id="rId56" Type="http://schemas.openxmlformats.org/officeDocument/2006/relationships/image" Target="../media/image129.png"/><Relationship Id="rId64" Type="http://schemas.openxmlformats.org/officeDocument/2006/relationships/image" Target="../media/image137.png"/><Relationship Id="rId69" Type="http://schemas.openxmlformats.org/officeDocument/2006/relationships/image" Target="../media/image142.png"/><Relationship Id="rId77" Type="http://schemas.openxmlformats.org/officeDocument/2006/relationships/image" Target="../media/image150.png"/><Relationship Id="rId8" Type="http://schemas.openxmlformats.org/officeDocument/2006/relationships/image" Target="../media/image81.png"/><Relationship Id="rId51" Type="http://schemas.openxmlformats.org/officeDocument/2006/relationships/image" Target="../media/image124.png"/><Relationship Id="rId72" Type="http://schemas.openxmlformats.org/officeDocument/2006/relationships/image" Target="../media/image145.png"/><Relationship Id="rId3" Type="http://schemas.openxmlformats.org/officeDocument/2006/relationships/image" Target="../media/image76.png"/><Relationship Id="rId12" Type="http://schemas.openxmlformats.org/officeDocument/2006/relationships/image" Target="../media/image85.png"/><Relationship Id="rId17" Type="http://schemas.openxmlformats.org/officeDocument/2006/relationships/image" Target="../media/image90.png"/><Relationship Id="rId25" Type="http://schemas.openxmlformats.org/officeDocument/2006/relationships/image" Target="../media/image98.png"/><Relationship Id="rId33" Type="http://schemas.openxmlformats.org/officeDocument/2006/relationships/image" Target="../media/image106.png"/><Relationship Id="rId38" Type="http://schemas.openxmlformats.org/officeDocument/2006/relationships/image" Target="../media/image111.png"/><Relationship Id="rId46" Type="http://schemas.openxmlformats.org/officeDocument/2006/relationships/image" Target="../media/image119.png"/><Relationship Id="rId59" Type="http://schemas.openxmlformats.org/officeDocument/2006/relationships/image" Target="../media/image132.png"/><Relationship Id="rId67" Type="http://schemas.openxmlformats.org/officeDocument/2006/relationships/image" Target="../media/image140.png"/><Relationship Id="rId20" Type="http://schemas.openxmlformats.org/officeDocument/2006/relationships/image" Target="../media/image93.png"/><Relationship Id="rId41" Type="http://schemas.openxmlformats.org/officeDocument/2006/relationships/image" Target="../media/image114.png"/><Relationship Id="rId54" Type="http://schemas.openxmlformats.org/officeDocument/2006/relationships/image" Target="../media/image127.png"/><Relationship Id="rId62" Type="http://schemas.openxmlformats.org/officeDocument/2006/relationships/image" Target="../media/image135.png"/><Relationship Id="rId70" Type="http://schemas.openxmlformats.org/officeDocument/2006/relationships/image" Target="../media/image143.png"/><Relationship Id="rId75" Type="http://schemas.openxmlformats.org/officeDocument/2006/relationships/image" Target="../media/image1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15" Type="http://schemas.openxmlformats.org/officeDocument/2006/relationships/image" Target="../media/image88.png"/><Relationship Id="rId23" Type="http://schemas.openxmlformats.org/officeDocument/2006/relationships/image" Target="../media/image96.png"/><Relationship Id="rId28" Type="http://schemas.openxmlformats.org/officeDocument/2006/relationships/image" Target="../media/image101.png"/><Relationship Id="rId36" Type="http://schemas.openxmlformats.org/officeDocument/2006/relationships/image" Target="../media/image109.png"/><Relationship Id="rId49" Type="http://schemas.openxmlformats.org/officeDocument/2006/relationships/image" Target="../media/image122.png"/><Relationship Id="rId57" Type="http://schemas.openxmlformats.org/officeDocument/2006/relationships/image" Target="../media/image130.png"/><Relationship Id="rId10" Type="http://schemas.openxmlformats.org/officeDocument/2006/relationships/image" Target="../media/image83.png"/><Relationship Id="rId31" Type="http://schemas.openxmlformats.org/officeDocument/2006/relationships/image" Target="../media/image104.png"/><Relationship Id="rId44" Type="http://schemas.openxmlformats.org/officeDocument/2006/relationships/image" Target="../media/image117.png"/><Relationship Id="rId52" Type="http://schemas.openxmlformats.org/officeDocument/2006/relationships/image" Target="../media/image125.png"/><Relationship Id="rId60" Type="http://schemas.openxmlformats.org/officeDocument/2006/relationships/image" Target="../media/image133.png"/><Relationship Id="rId65" Type="http://schemas.openxmlformats.org/officeDocument/2006/relationships/image" Target="../media/image138.png"/><Relationship Id="rId73" Type="http://schemas.openxmlformats.org/officeDocument/2006/relationships/image" Target="../media/image146.png"/><Relationship Id="rId78" Type="http://schemas.openxmlformats.org/officeDocument/2006/relationships/image" Target="../media/image151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3" Type="http://schemas.openxmlformats.org/officeDocument/2006/relationships/image" Target="../media/image86.png"/><Relationship Id="rId18" Type="http://schemas.openxmlformats.org/officeDocument/2006/relationships/image" Target="../media/image91.png"/><Relationship Id="rId39" Type="http://schemas.openxmlformats.org/officeDocument/2006/relationships/image" Target="../media/image112.png"/><Relationship Id="rId34" Type="http://schemas.openxmlformats.org/officeDocument/2006/relationships/image" Target="../media/image107.png"/><Relationship Id="rId50" Type="http://schemas.openxmlformats.org/officeDocument/2006/relationships/image" Target="../media/image123.png"/><Relationship Id="rId55" Type="http://schemas.openxmlformats.org/officeDocument/2006/relationships/image" Target="../media/image128.png"/><Relationship Id="rId76" Type="http://schemas.openxmlformats.org/officeDocument/2006/relationships/image" Target="../media/image149.png"/><Relationship Id="rId7" Type="http://schemas.openxmlformats.org/officeDocument/2006/relationships/image" Target="../media/image80.png"/><Relationship Id="rId71" Type="http://schemas.openxmlformats.org/officeDocument/2006/relationships/image" Target="../media/image144.png"/><Relationship Id="rId2" Type="http://schemas.openxmlformats.org/officeDocument/2006/relationships/image" Target="../media/image750.png"/><Relationship Id="rId29" Type="http://schemas.openxmlformats.org/officeDocument/2006/relationships/image" Target="../media/image102.png"/></Relationships>
</file>

<file path=ppt/slides/_rels/slide4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76.png"/><Relationship Id="rId21" Type="http://schemas.openxmlformats.org/officeDocument/2006/relationships/image" Target="../media/image171.png"/><Relationship Id="rId42" Type="http://schemas.openxmlformats.org/officeDocument/2006/relationships/image" Target="../media/image190.png"/><Relationship Id="rId47" Type="http://schemas.openxmlformats.org/officeDocument/2006/relationships/image" Target="../media/image195.png"/><Relationship Id="rId63" Type="http://schemas.openxmlformats.org/officeDocument/2006/relationships/image" Target="../media/image211.png"/><Relationship Id="rId68" Type="http://schemas.openxmlformats.org/officeDocument/2006/relationships/image" Target="../media/image216.png"/><Relationship Id="rId84" Type="http://schemas.openxmlformats.org/officeDocument/2006/relationships/image" Target="../media/image232.png"/><Relationship Id="rId16" Type="http://schemas.openxmlformats.org/officeDocument/2006/relationships/image" Target="../media/image166.png"/><Relationship Id="rId11" Type="http://schemas.openxmlformats.org/officeDocument/2006/relationships/image" Target="../media/image161.png"/><Relationship Id="rId32" Type="http://schemas.openxmlformats.org/officeDocument/2006/relationships/image" Target="../media/image111.png"/><Relationship Id="rId37" Type="http://schemas.openxmlformats.org/officeDocument/2006/relationships/image" Target="../media/image185.png"/><Relationship Id="rId53" Type="http://schemas.openxmlformats.org/officeDocument/2006/relationships/image" Target="../media/image201.png"/><Relationship Id="rId58" Type="http://schemas.openxmlformats.org/officeDocument/2006/relationships/image" Target="../media/image206.png"/><Relationship Id="rId74" Type="http://schemas.openxmlformats.org/officeDocument/2006/relationships/image" Target="../media/image222.png"/><Relationship Id="rId79" Type="http://schemas.openxmlformats.org/officeDocument/2006/relationships/image" Target="../media/image227.png"/><Relationship Id="rId5" Type="http://schemas.openxmlformats.org/officeDocument/2006/relationships/image" Target="../media/image155.png"/><Relationship Id="rId19" Type="http://schemas.openxmlformats.org/officeDocument/2006/relationships/image" Target="../media/image169.png"/><Relationship Id="rId14" Type="http://schemas.openxmlformats.org/officeDocument/2006/relationships/image" Target="../media/image164.png"/><Relationship Id="rId22" Type="http://schemas.openxmlformats.org/officeDocument/2006/relationships/image" Target="../media/image172.png"/><Relationship Id="rId27" Type="http://schemas.openxmlformats.org/officeDocument/2006/relationships/image" Target="../media/image177.png"/><Relationship Id="rId30" Type="http://schemas.openxmlformats.org/officeDocument/2006/relationships/image" Target="../media/image180.png"/><Relationship Id="rId35" Type="http://schemas.openxmlformats.org/officeDocument/2006/relationships/image" Target="../media/image184.png"/><Relationship Id="rId43" Type="http://schemas.openxmlformats.org/officeDocument/2006/relationships/image" Target="../media/image191.png"/><Relationship Id="rId48" Type="http://schemas.openxmlformats.org/officeDocument/2006/relationships/image" Target="../media/image196.png"/><Relationship Id="rId56" Type="http://schemas.openxmlformats.org/officeDocument/2006/relationships/image" Target="../media/image204.png"/><Relationship Id="rId64" Type="http://schemas.openxmlformats.org/officeDocument/2006/relationships/image" Target="../media/image212.png"/><Relationship Id="rId69" Type="http://schemas.openxmlformats.org/officeDocument/2006/relationships/image" Target="../media/image217.png"/><Relationship Id="rId77" Type="http://schemas.openxmlformats.org/officeDocument/2006/relationships/image" Target="../media/image225.png"/><Relationship Id="rId8" Type="http://schemas.openxmlformats.org/officeDocument/2006/relationships/image" Target="../media/image158.png"/><Relationship Id="rId51" Type="http://schemas.openxmlformats.org/officeDocument/2006/relationships/image" Target="../media/image199.png"/><Relationship Id="rId72" Type="http://schemas.openxmlformats.org/officeDocument/2006/relationships/image" Target="../media/image220.png"/><Relationship Id="rId80" Type="http://schemas.openxmlformats.org/officeDocument/2006/relationships/image" Target="../media/image228.png"/><Relationship Id="rId85" Type="http://schemas.openxmlformats.org/officeDocument/2006/relationships/image" Target="../media/image233.png"/><Relationship Id="rId3" Type="http://schemas.openxmlformats.org/officeDocument/2006/relationships/image" Target="../media/image153.png"/><Relationship Id="rId12" Type="http://schemas.openxmlformats.org/officeDocument/2006/relationships/image" Target="../media/image162.png"/><Relationship Id="rId17" Type="http://schemas.openxmlformats.org/officeDocument/2006/relationships/image" Target="../media/image167.png"/><Relationship Id="rId25" Type="http://schemas.openxmlformats.org/officeDocument/2006/relationships/image" Target="../media/image175.png"/><Relationship Id="rId33" Type="http://schemas.openxmlformats.org/officeDocument/2006/relationships/image" Target="../media/image182.png"/><Relationship Id="rId38" Type="http://schemas.openxmlformats.org/officeDocument/2006/relationships/image" Target="../media/image186.png"/><Relationship Id="rId46" Type="http://schemas.openxmlformats.org/officeDocument/2006/relationships/image" Target="../media/image194.png"/><Relationship Id="rId59" Type="http://schemas.openxmlformats.org/officeDocument/2006/relationships/image" Target="../media/image207.png"/><Relationship Id="rId67" Type="http://schemas.openxmlformats.org/officeDocument/2006/relationships/image" Target="../media/image215.png"/><Relationship Id="rId20" Type="http://schemas.openxmlformats.org/officeDocument/2006/relationships/image" Target="../media/image170.png"/><Relationship Id="rId41" Type="http://schemas.openxmlformats.org/officeDocument/2006/relationships/image" Target="../media/image189.png"/><Relationship Id="rId54" Type="http://schemas.openxmlformats.org/officeDocument/2006/relationships/image" Target="../media/image202.png"/><Relationship Id="rId62" Type="http://schemas.openxmlformats.org/officeDocument/2006/relationships/image" Target="../media/image210.png"/><Relationship Id="rId70" Type="http://schemas.openxmlformats.org/officeDocument/2006/relationships/image" Target="../media/image218.png"/><Relationship Id="rId75" Type="http://schemas.openxmlformats.org/officeDocument/2006/relationships/image" Target="../media/image223.png"/><Relationship Id="rId83" Type="http://schemas.openxmlformats.org/officeDocument/2006/relationships/image" Target="../media/image2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png"/><Relationship Id="rId15" Type="http://schemas.openxmlformats.org/officeDocument/2006/relationships/image" Target="../media/image165.png"/><Relationship Id="rId23" Type="http://schemas.openxmlformats.org/officeDocument/2006/relationships/image" Target="../media/image173.png"/><Relationship Id="rId28" Type="http://schemas.openxmlformats.org/officeDocument/2006/relationships/image" Target="../media/image178.png"/><Relationship Id="rId36" Type="http://schemas.openxmlformats.org/officeDocument/2006/relationships/image" Target="../media/image146.png"/><Relationship Id="rId49" Type="http://schemas.openxmlformats.org/officeDocument/2006/relationships/image" Target="../media/image197.png"/><Relationship Id="rId57" Type="http://schemas.openxmlformats.org/officeDocument/2006/relationships/image" Target="../media/image205.png"/><Relationship Id="rId10" Type="http://schemas.openxmlformats.org/officeDocument/2006/relationships/image" Target="../media/image160.png"/><Relationship Id="rId31" Type="http://schemas.openxmlformats.org/officeDocument/2006/relationships/image" Target="../media/image181.png"/><Relationship Id="rId44" Type="http://schemas.openxmlformats.org/officeDocument/2006/relationships/image" Target="../media/image192.png"/><Relationship Id="rId52" Type="http://schemas.openxmlformats.org/officeDocument/2006/relationships/image" Target="../media/image200.png"/><Relationship Id="rId60" Type="http://schemas.openxmlformats.org/officeDocument/2006/relationships/image" Target="../media/image208.png"/><Relationship Id="rId65" Type="http://schemas.openxmlformats.org/officeDocument/2006/relationships/image" Target="../media/image213.png"/><Relationship Id="rId73" Type="http://schemas.openxmlformats.org/officeDocument/2006/relationships/image" Target="../media/image221.png"/><Relationship Id="rId78" Type="http://schemas.openxmlformats.org/officeDocument/2006/relationships/image" Target="../media/image226.png"/><Relationship Id="rId81" Type="http://schemas.openxmlformats.org/officeDocument/2006/relationships/image" Target="../media/image229.png"/><Relationship Id="rId86" Type="http://schemas.openxmlformats.org/officeDocument/2006/relationships/image" Target="../media/image68.png"/><Relationship Id="rId4" Type="http://schemas.openxmlformats.org/officeDocument/2006/relationships/image" Target="../media/image154.png"/><Relationship Id="rId9" Type="http://schemas.openxmlformats.org/officeDocument/2006/relationships/image" Target="../media/image159.png"/><Relationship Id="rId13" Type="http://schemas.openxmlformats.org/officeDocument/2006/relationships/image" Target="../media/image163.png"/><Relationship Id="rId18" Type="http://schemas.openxmlformats.org/officeDocument/2006/relationships/image" Target="../media/image168.png"/><Relationship Id="rId39" Type="http://schemas.openxmlformats.org/officeDocument/2006/relationships/image" Target="../media/image187.png"/><Relationship Id="rId34" Type="http://schemas.openxmlformats.org/officeDocument/2006/relationships/image" Target="../media/image183.png"/><Relationship Id="rId50" Type="http://schemas.openxmlformats.org/officeDocument/2006/relationships/image" Target="../media/image198.png"/><Relationship Id="rId55" Type="http://schemas.openxmlformats.org/officeDocument/2006/relationships/image" Target="../media/image203.png"/><Relationship Id="rId76" Type="http://schemas.openxmlformats.org/officeDocument/2006/relationships/image" Target="../media/image224.png"/><Relationship Id="rId7" Type="http://schemas.openxmlformats.org/officeDocument/2006/relationships/image" Target="../media/image157.png"/><Relationship Id="rId71" Type="http://schemas.openxmlformats.org/officeDocument/2006/relationships/image" Target="../media/image219.png"/><Relationship Id="rId2" Type="http://schemas.openxmlformats.org/officeDocument/2006/relationships/image" Target="../media/image152.png"/><Relationship Id="rId29" Type="http://schemas.openxmlformats.org/officeDocument/2006/relationships/image" Target="../media/image179.png"/><Relationship Id="rId24" Type="http://schemas.openxmlformats.org/officeDocument/2006/relationships/image" Target="../media/image174.png"/><Relationship Id="rId40" Type="http://schemas.openxmlformats.org/officeDocument/2006/relationships/image" Target="../media/image188.png"/><Relationship Id="rId45" Type="http://schemas.openxmlformats.org/officeDocument/2006/relationships/image" Target="../media/image193.png"/><Relationship Id="rId66" Type="http://schemas.openxmlformats.org/officeDocument/2006/relationships/image" Target="../media/image214.png"/><Relationship Id="rId87" Type="http://schemas.openxmlformats.org/officeDocument/2006/relationships/image" Target="../media/image235.png"/><Relationship Id="rId61" Type="http://schemas.openxmlformats.org/officeDocument/2006/relationships/image" Target="../media/image209.png"/><Relationship Id="rId82" Type="http://schemas.openxmlformats.org/officeDocument/2006/relationships/image" Target="../media/image23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5.e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44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6.e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45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B2E108-3D1E-DAFE-6810-0036AC2FC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B94F29-6C4B-7A16-4116-477E3DFF1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894830-2951-EA1E-8299-A8A26627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A405ED-81A3-3D81-F60B-1FD517316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894" y="0"/>
            <a:ext cx="4846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374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7D25AF-8B3F-E283-1BAE-5D4F6C33B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47FBF4-E2FA-8AE8-9878-A02992D6B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372567-C423-60D2-82F2-A4A1EFBF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CFD9E3-2BCA-6108-2EB1-05E1358A9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4" y="1059855"/>
            <a:ext cx="8979109" cy="55420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7E1E94-036F-C336-B88A-663A1B49A58A}"/>
              </a:ext>
            </a:extLst>
          </p:cNvPr>
          <p:cNvSpPr txBox="1"/>
          <p:nvPr/>
        </p:nvSpPr>
        <p:spPr>
          <a:xfrm>
            <a:off x="5036024" y="1064525"/>
            <a:ext cx="4107976" cy="55546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B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EAD018-AF17-6BA6-E115-8120DBDBBD60}"/>
              </a:ext>
            </a:extLst>
          </p:cNvPr>
          <p:cNvSpPr txBox="1"/>
          <p:nvPr/>
        </p:nvSpPr>
        <p:spPr>
          <a:xfrm>
            <a:off x="947225" y="256047"/>
            <a:ext cx="7249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dirty="0"/>
              <a:t>A Física de Particulas ou Física de Altas Energias </a:t>
            </a:r>
          </a:p>
          <a:p>
            <a:pPr algn="ctr"/>
            <a:r>
              <a:rPr lang="en-BR" dirty="0"/>
              <a:t>A procura do que existe de mais fundamental na natureza e suas interações</a:t>
            </a:r>
          </a:p>
          <a:p>
            <a:pPr algn="ctr"/>
            <a:r>
              <a:rPr lang="en-BR" dirty="0"/>
              <a:t>Particulas Elementares e Interações fundamentais</a:t>
            </a:r>
          </a:p>
        </p:txBody>
      </p:sp>
    </p:spTree>
    <p:extLst>
      <p:ext uri="{BB962C8B-B14F-4D97-AF65-F5344CB8AC3E}">
        <p14:creationId xmlns:p14="http://schemas.microsoft.com/office/powerpoint/2010/main" val="363354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98293E-5AD7-3243-F14B-6EB7C3294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E9B90D-5A72-D7FE-0879-09F48C6D7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D70D6F-BE19-257F-6FEA-DACD38012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D6E626-250F-66B8-97A6-899EA22CEC07}"/>
              </a:ext>
            </a:extLst>
          </p:cNvPr>
          <p:cNvSpPr txBox="1"/>
          <p:nvPr/>
        </p:nvSpPr>
        <p:spPr>
          <a:xfrm>
            <a:off x="947225" y="256047"/>
            <a:ext cx="7249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dirty="0"/>
              <a:t>A Física de Particulas ou Física de Altas Energias </a:t>
            </a:r>
          </a:p>
          <a:p>
            <a:pPr algn="ctr"/>
            <a:r>
              <a:rPr lang="en-BR" dirty="0"/>
              <a:t>A procura do que existe de mais fundamental na natureza e suas interações</a:t>
            </a:r>
          </a:p>
          <a:p>
            <a:pPr algn="ctr"/>
            <a:r>
              <a:rPr lang="en-BR" dirty="0"/>
              <a:t>Particulas Elementares e Interações fundamentais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AF5685-AB5C-FEA2-9554-6B08F4242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4" y="1059855"/>
            <a:ext cx="8979109" cy="554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20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A444F7-2A43-D3DF-69CC-7A21BBBA7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EF5459-42F6-09A2-1C77-2309F20D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E6F085-059C-5F70-9C60-0EB3CC1B6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8E78C5-0DCF-C826-3F92-C52A6634C96C}"/>
              </a:ext>
            </a:extLst>
          </p:cNvPr>
          <p:cNvSpPr txBox="1"/>
          <p:nvPr/>
        </p:nvSpPr>
        <p:spPr>
          <a:xfrm>
            <a:off x="6553200" y="1755228"/>
            <a:ext cx="129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chemeClr val="bg1"/>
                </a:solidFill>
              </a:rPr>
              <a:t>ELIZA MELO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3D3E271-4737-17B5-6DD1-8C79A0050220}"/>
              </a:ext>
            </a:extLst>
          </p:cNvPr>
          <p:cNvGrpSpPr/>
          <p:nvPr/>
        </p:nvGrpSpPr>
        <p:grpSpPr>
          <a:xfrm>
            <a:off x="3881330" y="2571587"/>
            <a:ext cx="3317710" cy="942870"/>
            <a:chOff x="3881330" y="2571587"/>
            <a:chExt cx="3317710" cy="94287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3B37315-CA90-2392-CB0E-AE237B42BBAD}"/>
                </a:ext>
              </a:extLst>
            </p:cNvPr>
            <p:cNvGrpSpPr/>
            <p:nvPr/>
          </p:nvGrpSpPr>
          <p:grpSpPr>
            <a:xfrm>
              <a:off x="3881330" y="2574595"/>
              <a:ext cx="1028700" cy="939862"/>
              <a:chOff x="4572000" y="1531883"/>
              <a:chExt cx="1028700" cy="939862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C614FFF-FB4C-E79B-512E-5245CC06DD79}"/>
                  </a:ext>
                </a:extLst>
              </p:cNvPr>
              <p:cNvSpPr/>
              <p:nvPr/>
            </p:nvSpPr>
            <p:spPr>
              <a:xfrm>
                <a:off x="4572000" y="1531883"/>
                <a:ext cx="1028700" cy="919217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BR" sz="4000" dirty="0">
                    <a:solidFill>
                      <a:schemeClr val="tx1"/>
                    </a:solidFill>
                  </a:rPr>
                  <a:t>Z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5DA798C-F86B-C87B-A838-02E554286228}"/>
                  </a:ext>
                </a:extLst>
              </p:cNvPr>
              <p:cNvSpPr txBox="1"/>
              <p:nvPr/>
            </p:nvSpPr>
            <p:spPr>
              <a:xfrm>
                <a:off x="4661572" y="2102413"/>
                <a:ext cx="9252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Bóson Z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1A74C1F-2997-3BCC-095C-349EB48CB327}"/>
                </a:ext>
              </a:extLst>
            </p:cNvPr>
            <p:cNvGrpSpPr/>
            <p:nvPr/>
          </p:nvGrpSpPr>
          <p:grpSpPr>
            <a:xfrm>
              <a:off x="4999602" y="2574595"/>
              <a:ext cx="1112609" cy="939862"/>
              <a:chOff x="4572000" y="1531883"/>
              <a:chExt cx="1112609" cy="939862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D5654AC-D057-668D-6B13-0E449EBFF6D4}"/>
                  </a:ext>
                </a:extLst>
              </p:cNvPr>
              <p:cNvSpPr/>
              <p:nvPr/>
            </p:nvSpPr>
            <p:spPr>
              <a:xfrm>
                <a:off x="4572000" y="1531883"/>
                <a:ext cx="1028700" cy="919217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BR" sz="4000" dirty="0">
                    <a:solidFill>
                      <a:schemeClr val="tx1"/>
                    </a:solidFill>
                  </a:rPr>
                  <a:t>W</a:t>
                </a:r>
                <a:r>
                  <a:rPr lang="en-BR" sz="4000" baseline="30000" dirty="0">
                    <a:solidFill>
                      <a:schemeClr val="tx1"/>
                    </a:solidFill>
                  </a:rPr>
                  <a:t>-</a:t>
                </a:r>
                <a:endParaRPr lang="en-BR" sz="4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CE6955B-0C20-5E59-1666-37CA01353551}"/>
                  </a:ext>
                </a:extLst>
              </p:cNvPr>
              <p:cNvSpPr txBox="1"/>
              <p:nvPr/>
            </p:nvSpPr>
            <p:spPr>
              <a:xfrm>
                <a:off x="4661572" y="2102413"/>
                <a:ext cx="10230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Bóson W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A0EB064-3F33-8F73-985D-6C4E941B354A}"/>
                </a:ext>
              </a:extLst>
            </p:cNvPr>
            <p:cNvGrpSpPr/>
            <p:nvPr/>
          </p:nvGrpSpPr>
          <p:grpSpPr>
            <a:xfrm>
              <a:off x="6086431" y="2571587"/>
              <a:ext cx="1112609" cy="939862"/>
              <a:chOff x="4572000" y="1531883"/>
              <a:chExt cx="1112609" cy="939862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C8C0F10-FC6C-D5C9-CFEE-D19C4F66AA8D}"/>
                  </a:ext>
                </a:extLst>
              </p:cNvPr>
              <p:cNvSpPr/>
              <p:nvPr/>
            </p:nvSpPr>
            <p:spPr>
              <a:xfrm>
                <a:off x="4572000" y="1531883"/>
                <a:ext cx="1028700" cy="919217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BR" sz="4000" dirty="0">
                    <a:solidFill>
                      <a:schemeClr val="tx1"/>
                    </a:solidFill>
                  </a:rPr>
                  <a:t>W</a:t>
                </a:r>
                <a:r>
                  <a:rPr lang="en-BR" sz="4000" baseline="30000" dirty="0">
                    <a:solidFill>
                      <a:schemeClr val="tx1"/>
                    </a:solidFill>
                  </a:rPr>
                  <a:t>+</a:t>
                </a:r>
                <a:endParaRPr lang="en-BR" sz="4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1449759-8D2E-E9EB-8D09-3ABBBBC6A5A6}"/>
                  </a:ext>
                </a:extLst>
              </p:cNvPr>
              <p:cNvSpPr txBox="1"/>
              <p:nvPr/>
            </p:nvSpPr>
            <p:spPr>
              <a:xfrm>
                <a:off x="4661572" y="2102413"/>
                <a:ext cx="10230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Bóson W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E4E0737-E413-D796-126D-405E9660C266}"/>
              </a:ext>
            </a:extLst>
          </p:cNvPr>
          <p:cNvGrpSpPr/>
          <p:nvPr/>
        </p:nvGrpSpPr>
        <p:grpSpPr>
          <a:xfrm>
            <a:off x="3970902" y="1496664"/>
            <a:ext cx="1028700" cy="997059"/>
            <a:chOff x="4478846" y="1657209"/>
            <a:chExt cx="1028700" cy="99705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4774D36-85FD-82C3-4DE2-F17222A1FD50}"/>
                </a:ext>
              </a:extLst>
            </p:cNvPr>
            <p:cNvSpPr/>
            <p:nvPr/>
          </p:nvSpPr>
          <p:spPr>
            <a:xfrm>
              <a:off x="4478846" y="1657209"/>
              <a:ext cx="1028700" cy="91921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BR" sz="4000" dirty="0">
                  <a:solidFill>
                    <a:schemeClr val="tx1"/>
                  </a:solidFill>
                  <a:latin typeface="Symbol Tiger Expert" pitchFamily="2" charset="2"/>
                </a:rPr>
                <a:t>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EACD93F-8F7D-AD0F-D9EE-95586F0D03FF}"/>
                </a:ext>
              </a:extLst>
            </p:cNvPr>
            <p:cNvSpPr txBox="1"/>
            <p:nvPr/>
          </p:nvSpPr>
          <p:spPr>
            <a:xfrm>
              <a:off x="4611906" y="2284936"/>
              <a:ext cx="727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Foton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13CDB3A-9A34-646F-985C-D54F9D0032AB}"/>
              </a:ext>
            </a:extLst>
          </p:cNvPr>
          <p:cNvGrpSpPr/>
          <p:nvPr/>
        </p:nvGrpSpPr>
        <p:grpSpPr>
          <a:xfrm>
            <a:off x="4401526" y="3739222"/>
            <a:ext cx="1028700" cy="1035507"/>
            <a:chOff x="4461309" y="1618761"/>
            <a:chExt cx="1028700" cy="103550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292565B-5321-4143-A2BA-1C372932ED3C}"/>
                </a:ext>
              </a:extLst>
            </p:cNvPr>
            <p:cNvSpPr/>
            <p:nvPr/>
          </p:nvSpPr>
          <p:spPr>
            <a:xfrm>
              <a:off x="4461309" y="1618761"/>
              <a:ext cx="1028700" cy="919217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BR" sz="40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g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D8EE14D-9B74-C36A-E097-6E87A8A7E286}"/>
                </a:ext>
              </a:extLst>
            </p:cNvPr>
            <p:cNvSpPr txBox="1"/>
            <p:nvPr/>
          </p:nvSpPr>
          <p:spPr>
            <a:xfrm>
              <a:off x="4611906" y="2284936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Gluon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F15DC47-77BB-FC67-6CC4-B646BC635139}"/>
              </a:ext>
            </a:extLst>
          </p:cNvPr>
          <p:cNvGrpSpPr/>
          <p:nvPr/>
        </p:nvGrpSpPr>
        <p:grpSpPr>
          <a:xfrm>
            <a:off x="5813216" y="3615186"/>
            <a:ext cx="1415963" cy="1189548"/>
            <a:chOff x="4478846" y="1657208"/>
            <a:chExt cx="1415963" cy="118954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B28C8B0-0B72-0F1E-C7D8-E1A69A7D3464}"/>
                </a:ext>
              </a:extLst>
            </p:cNvPr>
            <p:cNvSpPr/>
            <p:nvPr/>
          </p:nvSpPr>
          <p:spPr>
            <a:xfrm>
              <a:off x="4478846" y="1657208"/>
              <a:ext cx="1028700" cy="1145517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BR" sz="4000" dirty="0">
                  <a:solidFill>
                    <a:schemeClr val="tx1"/>
                  </a:solidFill>
                  <a:latin typeface="Symbol Tiger Expert" pitchFamily="2" charset="2"/>
                </a:rPr>
                <a:t>H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739848D-4978-BF54-2E21-9923A8C3B786}"/>
                </a:ext>
              </a:extLst>
            </p:cNvPr>
            <p:cNvSpPr txBox="1"/>
            <p:nvPr/>
          </p:nvSpPr>
          <p:spPr>
            <a:xfrm>
              <a:off x="4599593" y="2323536"/>
              <a:ext cx="1295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BR" sz="1400" dirty="0"/>
                <a:t>Boson de</a:t>
              </a:r>
            </a:p>
            <a:p>
              <a:r>
                <a:rPr lang="en-BR" sz="1400" dirty="0"/>
                <a:t>   Higgs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914A02C-C011-C433-2A91-DE9309DC3078}"/>
              </a:ext>
            </a:extLst>
          </p:cNvPr>
          <p:cNvSpPr txBox="1"/>
          <p:nvPr/>
        </p:nvSpPr>
        <p:spPr>
          <a:xfrm>
            <a:off x="1264686" y="1625862"/>
            <a:ext cx="204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latin typeface="Comic Sans MS" panose="030F0902030302020204" pitchFamily="66" charset="0"/>
              </a:rPr>
              <a:t>Eletromagnéticas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970DEBD-272D-19A4-8AD7-1CF716C56CE5}"/>
              </a:ext>
            </a:extLst>
          </p:cNvPr>
          <p:cNvCxnSpPr>
            <a:stCxn id="35" idx="3"/>
          </p:cNvCxnSpPr>
          <p:nvPr/>
        </p:nvCxnSpPr>
        <p:spPr>
          <a:xfrm>
            <a:off x="3313645" y="1810528"/>
            <a:ext cx="784290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6905D49-DF9B-9B5C-75B7-38F7EE4758BC}"/>
              </a:ext>
            </a:extLst>
          </p:cNvPr>
          <p:cNvSpPr txBox="1"/>
          <p:nvPr/>
        </p:nvSpPr>
        <p:spPr>
          <a:xfrm>
            <a:off x="1174082" y="2374519"/>
            <a:ext cx="919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R" dirty="0"/>
              <a:t>Fracas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ED8CBEC-513F-073F-935D-898147963F0D}"/>
              </a:ext>
            </a:extLst>
          </p:cNvPr>
          <p:cNvCxnSpPr>
            <a:cxnSpLocks/>
          </p:cNvCxnSpPr>
          <p:nvPr/>
        </p:nvCxnSpPr>
        <p:spPr>
          <a:xfrm>
            <a:off x="2058212" y="2588577"/>
            <a:ext cx="1967688" cy="442618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5E7AEA6-5B5E-5A32-2299-F384EE3EF723}"/>
              </a:ext>
            </a:extLst>
          </p:cNvPr>
          <p:cNvSpPr txBox="1"/>
          <p:nvPr/>
        </p:nvSpPr>
        <p:spPr>
          <a:xfrm>
            <a:off x="1491998" y="3416895"/>
            <a:ext cx="76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Fortes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AF31A76-6258-68DA-1A50-08234756E28E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2225764" y="3704862"/>
            <a:ext cx="2175762" cy="49396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C1E7153-62CB-AF61-BCF7-227517B83404}"/>
              </a:ext>
            </a:extLst>
          </p:cNvPr>
          <p:cNvSpPr txBox="1"/>
          <p:nvPr/>
        </p:nvSpPr>
        <p:spPr>
          <a:xfrm>
            <a:off x="1230800" y="526755"/>
            <a:ext cx="469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latin typeface="Comic Sans MS" panose="030F0902030302020204" pitchFamily="66" charset="0"/>
              </a:rPr>
              <a:t>Como essas partículas interagem entre si?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60C476-F31D-44E9-4332-F0E179016D17}"/>
              </a:ext>
            </a:extLst>
          </p:cNvPr>
          <p:cNvSpPr txBox="1"/>
          <p:nvPr/>
        </p:nvSpPr>
        <p:spPr>
          <a:xfrm>
            <a:off x="1157503" y="1031051"/>
            <a:ext cx="281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As interações Fundamentais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30B6939-5DB7-1519-CC66-0905B296CC9C}"/>
              </a:ext>
            </a:extLst>
          </p:cNvPr>
          <p:cNvSpPr txBox="1"/>
          <p:nvPr/>
        </p:nvSpPr>
        <p:spPr>
          <a:xfrm>
            <a:off x="1230800" y="4198831"/>
            <a:ext cx="1555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Gravitacionais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5E206A-8EC1-B8FB-5A69-43E843064478}"/>
              </a:ext>
            </a:extLst>
          </p:cNvPr>
          <p:cNvSpPr txBox="1"/>
          <p:nvPr/>
        </p:nvSpPr>
        <p:spPr>
          <a:xfrm>
            <a:off x="1157503" y="4804734"/>
            <a:ext cx="159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Formar Grupos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B4F06A3-F23B-91BE-D409-71BDC2527AE1}"/>
              </a:ext>
            </a:extLst>
          </p:cNvPr>
          <p:cNvSpPr txBox="1"/>
          <p:nvPr/>
        </p:nvSpPr>
        <p:spPr>
          <a:xfrm>
            <a:off x="995318" y="5224474"/>
            <a:ext cx="78625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R" sz="1800" dirty="0">
                <a:solidFill>
                  <a:srgbClr val="FF0000"/>
                </a:solidFill>
                <a:latin typeface="Comic Sans MS" panose="030F0902030302020204" pitchFamily="66" charset="0"/>
              </a:rPr>
              <a:t>Em qualquer área, quando voce termina o doutorado voce se pergunta: Onde e por onde começar a trabalhar. Em nossa área a pergunta é: Em que grupo vou trabalhar, que experimento?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FFC3CB4-D7F8-CDD4-C3B8-46738CEB2620}"/>
              </a:ext>
            </a:extLst>
          </p:cNvPr>
          <p:cNvSpPr txBox="1"/>
          <p:nvPr/>
        </p:nvSpPr>
        <p:spPr>
          <a:xfrm>
            <a:off x="2909191" y="4257878"/>
            <a:ext cx="1402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R" dirty="0">
                <a:sym typeface="Wingdings" pitchFamily="2" charset="2"/>
              </a:rPr>
              <a:t> Graviton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212231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8" grpId="0"/>
      <p:bldP spid="41" grpId="0"/>
      <p:bldP spid="45" grpId="0"/>
      <p:bldP spid="46" grpId="0"/>
      <p:bldP spid="47" grpId="0"/>
      <p:bldP spid="49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217384-6803-B311-34B9-8EF02C8AA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0B436B-6F78-55FC-CC9D-850176FB8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B50CCF-7B92-79FF-21AE-DE53F1724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3B0249-64E0-F23F-1662-D5FE331687DE}"/>
              </a:ext>
            </a:extLst>
          </p:cNvPr>
          <p:cNvSpPr txBox="1"/>
          <p:nvPr/>
        </p:nvSpPr>
        <p:spPr>
          <a:xfrm>
            <a:off x="1447800" y="297934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/>
                <a:cs typeface="Comic Sans MS"/>
              </a:rPr>
              <a:t>II   </a:t>
            </a:r>
            <a:r>
              <a:rPr lang="mr-IN" sz="2400" b="1" dirty="0">
                <a:solidFill>
                  <a:srgbClr val="C00000"/>
                </a:solidFill>
                <a:latin typeface="Comic Sans MS"/>
                <a:cs typeface="Comic Sans MS"/>
              </a:rPr>
              <a:t>–</a:t>
            </a:r>
            <a:r>
              <a:rPr lang="en-US" sz="2400" b="1" dirty="0">
                <a:solidFill>
                  <a:srgbClr val="C0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Comic Sans MS"/>
                <a:cs typeface="Comic Sans MS"/>
              </a:rPr>
              <a:t>Porque</a:t>
            </a:r>
            <a:r>
              <a:rPr lang="en-US" sz="2400" b="1" dirty="0">
                <a:solidFill>
                  <a:srgbClr val="C00000"/>
                </a:solidFill>
                <a:latin typeface="Comic Sans MS"/>
                <a:cs typeface="Comic Sans MS"/>
              </a:rPr>
              <a:t> Bola da </a:t>
            </a:r>
            <a:r>
              <a:rPr lang="en-US" sz="2400" b="1" dirty="0" err="1">
                <a:solidFill>
                  <a:srgbClr val="C00000"/>
                </a:solidFill>
                <a:latin typeface="Comic Sans MS"/>
                <a:cs typeface="Comic Sans MS"/>
              </a:rPr>
              <a:t>Vez</a:t>
            </a:r>
            <a:r>
              <a:rPr lang="en-US" sz="2400" b="1" dirty="0">
                <a:solidFill>
                  <a:srgbClr val="C00000"/>
                </a:solidFill>
                <a:latin typeface="Comic Sans MS"/>
                <a:cs typeface="Comic Sans MS"/>
              </a:rPr>
              <a:t>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E6C350-F336-6AE1-B6DD-62E42718D582}"/>
              </a:ext>
            </a:extLst>
          </p:cNvPr>
          <p:cNvSpPr txBox="1"/>
          <p:nvPr/>
        </p:nvSpPr>
        <p:spPr>
          <a:xfrm>
            <a:off x="762000" y="1105238"/>
            <a:ext cx="7620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A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idéia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aqui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,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hoje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,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é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compreender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o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contexto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dos glueballs,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vamos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primeiro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ver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resumidamente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o que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antecedeu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essa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idéia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.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Já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que a QCD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apareceu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no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cenário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das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interações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para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organizar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as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interações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fortes.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ED4D60-6AF4-67F6-0538-208C886AD478}"/>
              </a:ext>
            </a:extLst>
          </p:cNvPr>
          <p:cNvSpPr txBox="1"/>
          <p:nvPr/>
        </p:nvSpPr>
        <p:spPr>
          <a:xfrm>
            <a:off x="762000" y="3105834"/>
            <a:ext cx="80377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sz="2400" dirty="0">
                <a:latin typeface="Comic Sans MS" panose="030F0902030302020204" pitchFamily="66" charset="0"/>
              </a:rPr>
              <a:t>Antes da QCD os Físicos Usavam o Teoria de Regge, ou</a:t>
            </a:r>
          </a:p>
          <a:p>
            <a:r>
              <a:rPr lang="en-BR" sz="2400" dirty="0">
                <a:latin typeface="Comic Sans MS" panose="030F0902030302020204" pitchFamily="66" charset="0"/>
              </a:rPr>
              <a:t>Modelo de Regge que trazia consigo alguns conceitos </a:t>
            </a:r>
          </a:p>
          <a:p>
            <a:r>
              <a:rPr lang="en-BR" sz="2400" dirty="0">
                <a:latin typeface="Comic Sans MS" panose="030F0902030302020204" pitchFamily="66" charset="0"/>
              </a:rPr>
              <a:t>importantes.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8795E9-6FAA-0429-A715-560A976E9A45}"/>
              </a:ext>
            </a:extLst>
          </p:cNvPr>
          <p:cNvSpPr/>
          <p:nvPr/>
        </p:nvSpPr>
        <p:spPr>
          <a:xfrm>
            <a:off x="732111" y="4309587"/>
            <a:ext cx="76498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Se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ajustava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Resultados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Experimentais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de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Partículas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com a “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teoria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” de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Regge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também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chamada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Modelo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ou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fenomenologia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a la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Regge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. E o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vácuo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nesse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Modelo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de </a:t>
            </a:r>
            <a:r>
              <a:rPr lang="en-US" sz="2400" b="1" dirty="0" err="1">
                <a:solidFill>
                  <a:srgbClr val="FF0000"/>
                </a:solidFill>
                <a:latin typeface="Comic Sans MS"/>
                <a:cs typeface="Comic Sans MS"/>
              </a:rPr>
              <a:t>Regge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chama-se </a:t>
            </a:r>
            <a:r>
              <a:rPr lang="en-US" sz="2400" b="1" u="sng" dirty="0">
                <a:solidFill>
                  <a:srgbClr val="FF0000"/>
                </a:solidFill>
                <a:latin typeface="Comic Sans MS"/>
                <a:cs typeface="Comic Sans MS"/>
              </a:rPr>
              <a:t>Pomeron.</a:t>
            </a:r>
            <a:r>
              <a:rPr lang="en-US" sz="24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615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72455" y="1003300"/>
            <a:ext cx="7776889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CONCEITOS IMPORTANTES: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Modelo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de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Troca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de </a:t>
            </a:r>
          </a:p>
          <a:p>
            <a:pPr lvl="0" algn="just"/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Números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Quanticos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;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Periferismo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;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Unitaridade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; </a:t>
            </a:r>
          </a:p>
          <a:p>
            <a:pPr lvl="0" algn="just"/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Analiticidade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(Crossing); FESR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E262-8CD2-FC46-8A0D-C4670AD9A32A}" type="datetime1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14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1C73B91-3540-8B2D-5AFC-311C776637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4760" y="2624454"/>
            <a:ext cx="6580479" cy="202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45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18601" y="3525053"/>
            <a:ext cx="557212" cy="315912"/>
          </a:xfrm>
        </p:spPr>
        <p:txBody>
          <a:bodyPr/>
          <a:lstStyle/>
          <a:p>
            <a:fld id="{4549C3DF-8AAD-3340-9FC5-B90FE8FBE61B}" type="slidenum">
              <a:rPr lang="en-US"/>
              <a:pPr/>
              <a:t>15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E8916-3689-594D-98B9-A960C9204BF6}" type="datetime1">
              <a:rPr lang="en-US" smtClean="0"/>
              <a:t>2/28/23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Rectangle 3"/>
          <p:cNvSpPr/>
          <p:nvPr/>
        </p:nvSpPr>
        <p:spPr>
          <a:xfrm>
            <a:off x="1817878" y="1469850"/>
            <a:ext cx="478368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/>
                <a:cs typeface="Comic Sans MS"/>
              </a:rPr>
              <a:t>Mas, O que </a:t>
            </a:r>
            <a:r>
              <a:rPr lang="en-US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/>
                <a:cs typeface="Comic Sans MS"/>
              </a:rPr>
              <a:t>é</a:t>
            </a: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/>
                <a:cs typeface="Comic Sans MS"/>
              </a:rPr>
              <a:t> um Glueball?.</a:t>
            </a:r>
          </a:p>
        </p:txBody>
      </p:sp>
      <p:sp>
        <p:nvSpPr>
          <p:cNvPr id="5" name="Rectangle 4"/>
          <p:cNvSpPr/>
          <p:nvPr/>
        </p:nvSpPr>
        <p:spPr>
          <a:xfrm>
            <a:off x="575787" y="749052"/>
            <a:ext cx="8221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Há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muitos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exemplos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nas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interações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Fortes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desse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quadro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de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Regge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, </a:t>
            </a:r>
            <a:r>
              <a:rPr lang="en-US" sz="2400" b="1" dirty="0" err="1">
                <a:solidFill>
                  <a:srgbClr val="0000FF"/>
                </a:solidFill>
                <a:latin typeface="Comic Sans MS"/>
                <a:cs typeface="Comic Sans MS"/>
              </a:rPr>
              <a:t>superado</a:t>
            </a:r>
            <a:r>
              <a:rPr lang="en-US" sz="2400" b="1" dirty="0">
                <a:solidFill>
                  <a:srgbClr val="0000FF"/>
                </a:solidFill>
                <a:latin typeface="Comic Sans MS"/>
                <a:cs typeface="Comic Sans MS"/>
              </a:rPr>
              <a:t> pela QCD.</a:t>
            </a:r>
          </a:p>
        </p:txBody>
      </p:sp>
      <p:sp>
        <p:nvSpPr>
          <p:cNvPr id="6" name="Rectangle 5"/>
          <p:cNvSpPr/>
          <p:nvPr/>
        </p:nvSpPr>
        <p:spPr>
          <a:xfrm>
            <a:off x="671437" y="5116754"/>
            <a:ext cx="785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E </a:t>
            </a:r>
            <a:r>
              <a:rPr lang="en-US" sz="2400" dirty="0" err="1">
                <a:solidFill>
                  <a:srgbClr val="0000FF"/>
                </a:solidFill>
                <a:latin typeface="Comic Sans MS"/>
                <a:cs typeface="Comic Sans MS"/>
              </a:rPr>
              <a:t>vamos</a:t>
            </a:r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Comic Sans MS"/>
                <a:cs typeface="Comic Sans MS"/>
              </a:rPr>
              <a:t>Olhar</a:t>
            </a:r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 para </a:t>
            </a:r>
            <a:r>
              <a:rPr lang="en-US" sz="2400" dirty="0" err="1">
                <a:solidFill>
                  <a:srgbClr val="0000FF"/>
                </a:solidFill>
                <a:latin typeface="Comic Sans MS"/>
                <a:cs typeface="Comic Sans MS"/>
              </a:rPr>
              <a:t>vários</a:t>
            </a:r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Comic Sans MS"/>
                <a:cs typeface="Comic Sans MS"/>
              </a:rPr>
              <a:t>aspectos</a:t>
            </a:r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 da QCD </a:t>
            </a:r>
          </a:p>
          <a:p>
            <a:pPr lvl="0" algn="just"/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para que </a:t>
            </a:r>
            <a:r>
              <a:rPr lang="en-US" sz="2400" dirty="0" err="1">
                <a:solidFill>
                  <a:srgbClr val="0000FF"/>
                </a:solidFill>
                <a:latin typeface="Comic Sans MS"/>
                <a:cs typeface="Comic Sans MS"/>
              </a:rPr>
              <a:t>posssamos</a:t>
            </a:r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Comic Sans MS"/>
                <a:cs typeface="Comic Sans MS"/>
              </a:rPr>
              <a:t>assegurar</a:t>
            </a:r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 a </a:t>
            </a:r>
            <a:r>
              <a:rPr lang="en-US" sz="2400" dirty="0" err="1">
                <a:solidFill>
                  <a:srgbClr val="0000FF"/>
                </a:solidFill>
                <a:latin typeface="Comic Sans MS"/>
                <a:cs typeface="Comic Sans MS"/>
              </a:rPr>
              <a:t>compreensão</a:t>
            </a:r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 e </a:t>
            </a:r>
            <a:r>
              <a:rPr lang="en-US" sz="2400" dirty="0" err="1">
                <a:solidFill>
                  <a:srgbClr val="0000FF"/>
                </a:solidFill>
                <a:latin typeface="Comic Sans MS"/>
                <a:cs typeface="Comic Sans MS"/>
              </a:rPr>
              <a:t>conceituar</a:t>
            </a:r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Comic Sans MS"/>
                <a:cs typeface="Comic Sans MS"/>
              </a:rPr>
              <a:t>bem</a:t>
            </a:r>
            <a:r>
              <a:rPr lang="en-US" sz="2400" dirty="0">
                <a:solidFill>
                  <a:srgbClr val="0000FF"/>
                </a:solidFill>
                <a:latin typeface="Comic Sans MS"/>
                <a:cs typeface="Comic Sans MS"/>
              </a:rPr>
              <a:t> um Glueball.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D158B1-28CD-5588-763A-466436526215}"/>
              </a:ext>
            </a:extLst>
          </p:cNvPr>
          <p:cNvSpPr txBox="1"/>
          <p:nvPr/>
        </p:nvSpPr>
        <p:spPr>
          <a:xfrm>
            <a:off x="922203" y="102721"/>
            <a:ext cx="7509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BR" b="1" dirty="0">
                <a:solidFill>
                  <a:srgbClr val="FF0000"/>
                </a:solidFill>
                <a:latin typeface="Comic Sans MS"/>
              </a:rPr>
              <a:t>Para enfrentar as dificuldades desse modelo, intruduziu-se novas componentes, como a Dualidade e o Pomeron</a:t>
            </a:r>
            <a:r>
              <a:rPr lang="en-BR" dirty="0"/>
              <a:t>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6F68AC7-0067-B935-31CA-55E81693334B}"/>
              </a:ext>
            </a:extLst>
          </p:cNvPr>
          <p:cNvGrpSpPr/>
          <p:nvPr/>
        </p:nvGrpSpPr>
        <p:grpSpPr>
          <a:xfrm>
            <a:off x="489347" y="1993070"/>
            <a:ext cx="8144009" cy="3121900"/>
            <a:chOff x="457200" y="2370891"/>
            <a:chExt cx="8144009" cy="3121900"/>
          </a:xfrm>
        </p:grpSpPr>
        <p:sp>
          <p:nvSpPr>
            <p:cNvPr id="19" name="TextBox 18"/>
            <p:cNvSpPr txBox="1"/>
            <p:nvPr/>
          </p:nvSpPr>
          <p:spPr>
            <a:xfrm>
              <a:off x="457200" y="2370891"/>
              <a:ext cx="814400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A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nosso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entender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>
                  <a:solidFill>
                    <a:srgbClr val="0070C0"/>
                  </a:solidFill>
                  <a:latin typeface="Comic Sans MS"/>
                  <a:cs typeface="Comic Sans MS"/>
                </a:rPr>
                <a:t>Pomeron e o Glueball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são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duas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realidades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de um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mesmo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objeto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que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aparece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em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Regiões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Cinemáticas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diferentes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. Um que se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materializa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na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região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baixo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pt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e outro a altos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momentos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transversos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.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Ou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ainda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,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evocando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o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Modelo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de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Regge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: </a:t>
              </a:r>
              <a:r>
                <a:rPr lang="en-US" sz="2400" b="1" dirty="0">
                  <a:solidFill>
                    <a:srgbClr val="0070C0"/>
                  </a:solidFill>
                  <a:latin typeface="Comic Sans MS"/>
                  <a:cs typeface="Comic Sans MS"/>
                </a:rPr>
                <a:t>O Pomeron </a:t>
              </a:r>
              <a:r>
                <a:rPr lang="en-US" sz="2400" b="1" dirty="0" err="1">
                  <a:solidFill>
                    <a:srgbClr val="0070C0"/>
                  </a:solidFill>
                  <a:latin typeface="Comic Sans MS"/>
                  <a:cs typeface="Comic Sans MS"/>
                </a:rPr>
                <a:t>seria</a:t>
              </a:r>
              <a:r>
                <a:rPr lang="en-US" sz="2400" b="1" dirty="0">
                  <a:solidFill>
                    <a:srgbClr val="0070C0"/>
                  </a:solidFill>
                  <a:latin typeface="Comic Sans MS"/>
                  <a:cs typeface="Comic Sans MS"/>
                </a:rPr>
                <a:t> a </a:t>
              </a:r>
              <a:r>
                <a:rPr lang="en-US" sz="2400" b="1" dirty="0" err="1">
                  <a:solidFill>
                    <a:srgbClr val="0070C0"/>
                  </a:solidFill>
                  <a:latin typeface="Comic Sans MS"/>
                  <a:cs typeface="Comic Sans MS"/>
                </a:rPr>
                <a:t>trajetória</a:t>
              </a:r>
              <a:r>
                <a:rPr lang="en-US" sz="2400" b="1" dirty="0">
                  <a:solidFill>
                    <a:srgbClr val="0070C0"/>
                  </a:solidFill>
                  <a:latin typeface="Comic Sans MS"/>
                  <a:cs typeface="Comic Sans MS"/>
                </a:rPr>
                <a:t> de </a:t>
              </a:r>
              <a:r>
                <a:rPr lang="en-US" sz="2400" b="1" dirty="0" err="1">
                  <a:solidFill>
                    <a:srgbClr val="0070C0"/>
                  </a:solidFill>
                  <a:latin typeface="Comic Sans MS"/>
                  <a:cs typeface="Comic Sans MS"/>
                </a:rPr>
                <a:t>troca</a:t>
              </a:r>
              <a:r>
                <a:rPr lang="en-US" sz="2400" b="1" dirty="0">
                  <a:solidFill>
                    <a:srgbClr val="0070C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b="1" dirty="0" err="1">
                  <a:solidFill>
                    <a:srgbClr val="0070C0"/>
                  </a:solidFill>
                  <a:latin typeface="Comic Sans MS"/>
                  <a:cs typeface="Comic Sans MS"/>
                </a:rPr>
                <a:t>na</a:t>
              </a:r>
              <a:r>
                <a:rPr lang="en-US" sz="2400" b="1" dirty="0">
                  <a:solidFill>
                    <a:srgbClr val="0070C0"/>
                  </a:solidFill>
                  <a:latin typeface="Comic Sans MS"/>
                  <a:cs typeface="Comic Sans MS"/>
                </a:rPr>
                <a:t> via t dual da </a:t>
              </a:r>
              <a:r>
                <a:rPr lang="en-US" sz="2400" b="1" dirty="0" err="1">
                  <a:solidFill>
                    <a:srgbClr val="0070C0"/>
                  </a:solidFill>
                  <a:latin typeface="Comic Sans MS"/>
                  <a:cs typeface="Comic Sans MS"/>
                </a:rPr>
                <a:t>tranjetoria</a:t>
              </a:r>
              <a:r>
                <a:rPr lang="en-US" sz="2400" b="1" dirty="0">
                  <a:solidFill>
                    <a:srgbClr val="0070C0"/>
                  </a:solidFill>
                  <a:latin typeface="Comic Sans MS"/>
                  <a:cs typeface="Comic Sans MS"/>
                </a:rPr>
                <a:t> da via s, o Glueball (</a:t>
              </a:r>
              <a:r>
                <a:rPr lang="en-US" sz="2400" b="1" dirty="0">
                  <a:solidFill>
                    <a:srgbClr val="0070C0"/>
                  </a:solidFill>
                  <a:latin typeface="Symbol Tiger Expert" pitchFamily="2" charset="2"/>
                  <a:cs typeface="Comic Sans MS"/>
                </a:rPr>
                <a:t>a</a:t>
              </a:r>
              <a:r>
                <a:rPr lang="en-US" sz="2400" b="1" dirty="0">
                  <a:solidFill>
                    <a:srgbClr val="0070C0"/>
                  </a:solidFill>
                  <a:latin typeface="Comic Sans MS" panose="030F0902030302020204" pitchFamily="66" charset="0"/>
                  <a:cs typeface="Comic Sans MS"/>
                </a:rPr>
                <a:t>(t)</a:t>
              </a:r>
              <a:r>
                <a:rPr lang="en-US" sz="2400" b="1" dirty="0">
                  <a:solidFill>
                    <a:srgbClr val="0070C0"/>
                  </a:solidFill>
                  <a:latin typeface="Symbol Tiger Expert" pitchFamily="2" charset="2"/>
                  <a:cs typeface="Comic Sans MS"/>
                </a:rPr>
                <a:t> = a</a:t>
              </a:r>
              <a:r>
                <a:rPr lang="en-US" sz="2400" b="1" dirty="0">
                  <a:solidFill>
                    <a:srgbClr val="0070C0"/>
                  </a:solidFill>
                  <a:latin typeface="Comic Sans MS" panose="030F0902030302020204" pitchFamily="66" charset="0"/>
                  <a:cs typeface="Comic Sans MS"/>
                </a:rPr>
                <a:t>(s))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5E3EC23-8182-0C0D-8409-81556A865E8B}"/>
                </a:ext>
              </a:extLst>
            </p:cNvPr>
            <p:cNvSpPr txBox="1"/>
            <p:nvPr/>
          </p:nvSpPr>
          <p:spPr>
            <a:xfrm>
              <a:off x="4996025" y="4784905"/>
              <a:ext cx="287055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 err="1">
                  <a:solidFill>
                    <a:srgbClr val="0070C0"/>
                  </a:solidFill>
                  <a:latin typeface="Arial"/>
                  <a:cs typeface="Arial"/>
                </a:rPr>
                <a:t>F.E.Low</a:t>
              </a:r>
              <a:r>
                <a:rPr lang="en-US" sz="1000" dirty="0">
                  <a:solidFill>
                    <a:srgbClr val="0070C0"/>
                  </a:solidFill>
                  <a:latin typeface="Arial"/>
                  <a:cs typeface="Arial"/>
                </a:rPr>
                <a:t> – </a:t>
              </a:r>
              <a:r>
                <a:rPr lang="en-US" sz="1000" dirty="0" err="1">
                  <a:solidFill>
                    <a:srgbClr val="0070C0"/>
                  </a:solidFill>
                  <a:latin typeface="Arial"/>
                  <a:cs typeface="Arial"/>
                </a:rPr>
                <a:t>Phys.Rev</a:t>
              </a:r>
              <a:r>
                <a:rPr lang="en-US" sz="1000" dirty="0">
                  <a:solidFill>
                    <a:srgbClr val="0070C0"/>
                  </a:solidFill>
                  <a:latin typeface="Arial"/>
                  <a:cs typeface="Arial"/>
                </a:rPr>
                <a:t>. D12,163 (1975</a:t>
              </a:r>
            </a:p>
            <a:p>
              <a:r>
                <a:rPr lang="en-US" sz="1000" dirty="0" err="1">
                  <a:solidFill>
                    <a:srgbClr val="0070C0"/>
                  </a:solidFill>
                  <a:latin typeface="Arial"/>
                  <a:cs typeface="Arial"/>
                </a:rPr>
                <a:t>S.Nussinov</a:t>
              </a:r>
              <a:r>
                <a:rPr lang="en-US" sz="1000" dirty="0">
                  <a:solidFill>
                    <a:srgbClr val="0070C0"/>
                  </a:solidFill>
                  <a:latin typeface="Arial"/>
                  <a:cs typeface="Arial"/>
                </a:rPr>
                <a:t>-  </a:t>
              </a:r>
              <a:r>
                <a:rPr lang="en-US" sz="1000" dirty="0" err="1">
                  <a:solidFill>
                    <a:srgbClr val="0070C0"/>
                  </a:solidFill>
                  <a:latin typeface="Arial"/>
                  <a:cs typeface="Arial"/>
                </a:rPr>
                <a:t>Phys.Rev.Lett</a:t>
              </a:r>
              <a:r>
                <a:rPr lang="en-US" sz="1000" dirty="0">
                  <a:solidFill>
                    <a:srgbClr val="0070C0"/>
                  </a:solidFill>
                  <a:latin typeface="Arial"/>
                  <a:cs typeface="Arial"/>
                </a:rPr>
                <a:t>. 34,1286 (1975) e </a:t>
              </a:r>
            </a:p>
            <a:p>
              <a:r>
                <a:rPr lang="en-US" sz="1000" dirty="0" err="1">
                  <a:solidFill>
                    <a:srgbClr val="0070C0"/>
                  </a:solidFill>
                  <a:latin typeface="Arial"/>
                  <a:cs typeface="Arial"/>
                </a:rPr>
                <a:t>Phys.Rev</a:t>
              </a:r>
              <a:r>
                <a:rPr lang="en-US" sz="1000" dirty="0">
                  <a:solidFill>
                    <a:srgbClr val="0070C0"/>
                  </a:solidFill>
                  <a:latin typeface="Arial"/>
                  <a:cs typeface="Arial"/>
                </a:rPr>
                <a:t>. D16,(1976) </a:t>
              </a:r>
            </a:p>
            <a:p>
              <a:r>
                <a:rPr lang="en-US" sz="1000" dirty="0">
                  <a:solidFill>
                    <a:srgbClr val="0070C0"/>
                  </a:solidFill>
                  <a:latin typeface="Arial"/>
                  <a:cs typeface="Arial"/>
                </a:rPr>
                <a:t>J. Bartels, DESY preprint 89-040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392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1CA6A5-B69E-F119-C545-425268D96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92546B-5548-A36F-6847-DE2F7CDDF2F3}"/>
              </a:ext>
            </a:extLst>
          </p:cNvPr>
          <p:cNvSpPr/>
          <p:nvPr/>
        </p:nvSpPr>
        <p:spPr>
          <a:xfrm>
            <a:off x="359904" y="85345"/>
            <a:ext cx="81092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omic Sans MS" panose="030F0902030302020204" pitchFamily="66" charset="0"/>
                <a:cs typeface="Arial"/>
              </a:rPr>
              <a:t>     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Olhando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para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os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Lagrangeanos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da QED e 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QCD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aTeoria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das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Interações</a:t>
            </a:r>
            <a:endParaRPr lang="en-US" dirty="0">
              <a:solidFill>
                <a:srgbClr val="0000FF"/>
              </a:solidFill>
              <a:latin typeface="Comic Sans MS" panose="030F0902030302020204" pitchFamily="66" charset="0"/>
              <a:cs typeface="Arial"/>
            </a:endParaRPr>
          </a:p>
          <a:p>
            <a:pPr algn="just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       fortes,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notamos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imediatamente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a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diferença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entre as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duas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teorias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.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A</a:t>
            </a:r>
          </a:p>
          <a:p>
            <a:pPr algn="just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    QCD,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permite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a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interação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entre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gluons para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formar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Estados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Ligados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diferindo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da QED que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não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permite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a 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interação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entre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fótons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. Mas,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somos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viciados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em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QED,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vejamos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uma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comparação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: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EFB5816-94BE-7AB8-F4B9-12B99BD2F5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377693"/>
              </p:ext>
            </p:extLst>
          </p:nvPr>
        </p:nvGraphicFramePr>
        <p:xfrm>
          <a:off x="4872517" y="1665645"/>
          <a:ext cx="4075608" cy="2369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63900" imgH="1638300" progId="Equation.DSMT4">
                  <p:embed/>
                </p:oleObj>
              </mc:Choice>
              <mc:Fallback>
                <p:oleObj name="Equation" r:id="rId2" imgW="3263900" imgH="163830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872517" y="1665645"/>
                        <a:ext cx="4075608" cy="23699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2C0EF9-455A-1504-6568-675C8E08DA89}"/>
              </a:ext>
            </a:extLst>
          </p:cNvPr>
          <p:cNvCxnSpPr>
            <a:cxnSpLocks/>
          </p:cNvCxnSpPr>
          <p:nvPr/>
        </p:nvCxnSpPr>
        <p:spPr>
          <a:xfrm>
            <a:off x="4759941" y="1911927"/>
            <a:ext cx="0" cy="237347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8D43F39-29EC-6720-FE78-26D0630FCC33}"/>
              </a:ext>
            </a:extLst>
          </p:cNvPr>
          <p:cNvSpPr txBox="1"/>
          <p:nvPr/>
        </p:nvSpPr>
        <p:spPr>
          <a:xfrm>
            <a:off x="2046060" y="1443169"/>
            <a:ext cx="2482987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u="sng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902030302020204" pitchFamily="66" charset="0"/>
                <a:cs typeface="Comic Sans MS"/>
              </a:rPr>
              <a:t>QED - </a:t>
            </a:r>
            <a:r>
              <a:rPr lang="en-US" b="1" u="sng" spc="38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902030302020204" pitchFamily="66" charset="0"/>
                <a:cs typeface="Comic Sans MS"/>
              </a:rPr>
              <a:t>Eletrociâmica</a:t>
            </a:r>
            <a:endParaRPr lang="en-US" b="1" u="sng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902030302020204" pitchFamily="66" charset="0"/>
              <a:cs typeface="Comic Sans M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888567-D50C-B807-8442-8E56FBD4C900}"/>
              </a:ext>
            </a:extLst>
          </p:cNvPr>
          <p:cNvSpPr txBox="1"/>
          <p:nvPr/>
        </p:nvSpPr>
        <p:spPr>
          <a:xfrm>
            <a:off x="5868953" y="1437375"/>
            <a:ext cx="2612831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u="sng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902030302020204" pitchFamily="66" charset="0"/>
                <a:cs typeface="Comic Sans MS"/>
              </a:rPr>
              <a:t>QCD - </a:t>
            </a:r>
            <a:r>
              <a:rPr lang="en-US" b="1" u="sng" spc="38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902030302020204" pitchFamily="66" charset="0"/>
                <a:cs typeface="Comic Sans MS"/>
              </a:rPr>
              <a:t>Cromodinâmica</a:t>
            </a:r>
            <a:endParaRPr lang="en-US" b="1" u="sng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902030302020204" pitchFamily="66" charset="0"/>
              <a:cs typeface="Comic Sans MS"/>
            </a:endParaRP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9E5B9FFD-0979-1F58-1FF8-6F0BB089CA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8052321"/>
              </p:ext>
            </p:extLst>
          </p:nvPr>
        </p:nvGraphicFramePr>
        <p:xfrm>
          <a:off x="607827" y="1697526"/>
          <a:ext cx="4138535" cy="2185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959100" imgH="1473200" progId="Equation.DSMT4">
                  <p:embed/>
                </p:oleObj>
              </mc:Choice>
              <mc:Fallback>
                <p:oleObj name="Equation" r:id="rId4" imgW="2959100" imgH="1473200" progId="Equation.DSMT4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7827" y="1697526"/>
                        <a:ext cx="4138535" cy="2185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46AFF4F4-EF93-69D5-8461-C546B6842C9A}"/>
              </a:ext>
            </a:extLst>
          </p:cNvPr>
          <p:cNvSpPr txBox="1">
            <a:spLocks/>
          </p:cNvSpPr>
          <p:nvPr/>
        </p:nvSpPr>
        <p:spPr>
          <a:xfrm>
            <a:off x="311597" y="6498811"/>
            <a:ext cx="18288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E7CF45-DFE4-8440-B52B-DD3730C2BD70}" type="datetime1">
              <a:rPr lang="en-US" smtClean="0">
                <a:latin typeface="Comic Sans MS" panose="030F0902030302020204" pitchFamily="66" charset="0"/>
              </a:rPr>
              <a:pPr/>
              <a:t>2/28/23</a:t>
            </a:fld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E229F5E-03A0-3539-C038-843ABB569E3E}"/>
              </a:ext>
            </a:extLst>
          </p:cNvPr>
          <p:cNvSpPr txBox="1">
            <a:spLocks/>
          </p:cNvSpPr>
          <p:nvPr/>
        </p:nvSpPr>
        <p:spPr>
          <a:xfrm>
            <a:off x="8659211" y="6529550"/>
            <a:ext cx="48478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86E9B4-CD64-B24D-8DE1-54FEE34E1E68}" type="slidenum">
              <a:rPr lang="en-US" smtClean="0">
                <a:latin typeface="Comic Sans MS" panose="030F0902030302020204" pitchFamily="66" charset="0"/>
              </a:rPr>
              <a:pPr/>
              <a:t>16</a:t>
            </a:fld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1AE0D69-2E8A-6502-F247-E685614C0B47}"/>
              </a:ext>
            </a:extLst>
          </p:cNvPr>
          <p:cNvSpPr/>
          <p:nvPr/>
        </p:nvSpPr>
        <p:spPr>
          <a:xfrm>
            <a:off x="7463318" y="2471349"/>
            <a:ext cx="1484807" cy="7919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sz="1350">
              <a:latin typeface="Comic Sans MS" panose="030F0902030302020204" pitchFamily="66" charset="0"/>
            </a:endParaRPr>
          </a:p>
        </p:txBody>
      </p:sp>
      <p:graphicFrame>
        <p:nvGraphicFramePr>
          <p:cNvPr id="32" name="Object 8">
            <a:extLst>
              <a:ext uri="{FF2B5EF4-FFF2-40B4-BE49-F238E27FC236}">
                <a16:creationId xmlns:a16="http://schemas.microsoft.com/office/drawing/2014/main" id="{99801FBC-67F6-2F70-F393-C44BFD4E12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376685"/>
              </p:ext>
            </p:extLst>
          </p:nvPr>
        </p:nvGraphicFramePr>
        <p:xfrm>
          <a:off x="655475" y="4493237"/>
          <a:ext cx="506580" cy="581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652000" imgH="11112500" progId="Equation.3">
                  <p:embed/>
                </p:oleObj>
              </mc:Choice>
              <mc:Fallback>
                <p:oleObj name="Equation" r:id="rId6" imgW="9652000" imgH="11112500" progId="Equation.3">
                  <p:embed/>
                  <p:pic>
                    <p:nvPicPr>
                      <p:cNvPr id="6" name="Object 8">
                        <a:extLst>
                          <a:ext uri="{FF2B5EF4-FFF2-40B4-BE49-F238E27FC236}">
                            <a16:creationId xmlns:a16="http://schemas.microsoft.com/office/drawing/2014/main" id="{FF225818-45F2-DBB7-2070-9CC13DF4BB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475" y="4493237"/>
                        <a:ext cx="506580" cy="5819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14">
            <a:extLst>
              <a:ext uri="{FF2B5EF4-FFF2-40B4-BE49-F238E27FC236}">
                <a16:creationId xmlns:a16="http://schemas.microsoft.com/office/drawing/2014/main" id="{DC20EC3B-2D2A-82A3-8E76-EFC68E90A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5077" y="4599526"/>
            <a:ext cx="45704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9pPr>
          </a:lstStyle>
          <a:p>
            <a:pPr algn="just" eaLnBrk="1" hangingPunct="1"/>
            <a:r>
              <a:rPr lang="en-US" altLang="en-US" sz="1800" dirty="0">
                <a:solidFill>
                  <a:srgbClr val="0066FF"/>
                </a:solidFill>
              </a:rPr>
              <a:t>(x) -  São </a:t>
            </a:r>
            <a:r>
              <a:rPr lang="en-US" altLang="en-US" sz="1800" dirty="0" err="1">
                <a:solidFill>
                  <a:srgbClr val="0066FF"/>
                </a:solidFill>
              </a:rPr>
              <a:t>os</a:t>
            </a:r>
            <a:r>
              <a:rPr lang="en-US" altLang="en-US" sz="1800" dirty="0">
                <a:solidFill>
                  <a:srgbClr val="0066FF"/>
                </a:solidFill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</a:rPr>
              <a:t>campos</a:t>
            </a:r>
            <a:r>
              <a:rPr lang="en-US" altLang="en-US" sz="1800" dirty="0">
                <a:solidFill>
                  <a:srgbClr val="0066FF"/>
                </a:solidFill>
              </a:rPr>
              <a:t> de Gauge </a:t>
            </a:r>
            <a:r>
              <a:rPr lang="en-US" altLang="en-US" sz="1800" dirty="0" err="1">
                <a:solidFill>
                  <a:srgbClr val="0066FF"/>
                </a:solidFill>
              </a:rPr>
              <a:t>Vetoriais</a:t>
            </a:r>
            <a:r>
              <a:rPr lang="en-US" altLang="en-US" sz="1800" dirty="0">
                <a:solidFill>
                  <a:srgbClr val="0066FF"/>
                </a:solidFill>
              </a:rPr>
              <a:t>  </a:t>
            </a:r>
            <a:endParaRPr lang="pt-BR" altLang="en-US" sz="1800" dirty="0">
              <a:solidFill>
                <a:srgbClr val="0066FF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3FCBA9-BE80-83E5-E395-D737BFC485B6}"/>
              </a:ext>
            </a:extLst>
          </p:cNvPr>
          <p:cNvSpPr txBox="1"/>
          <p:nvPr/>
        </p:nvSpPr>
        <p:spPr>
          <a:xfrm>
            <a:off x="2677094" y="4189863"/>
            <a:ext cx="947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FÓTONS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45E5E3A-CEA7-A136-EECE-37A273C28AA0}"/>
              </a:ext>
            </a:extLst>
          </p:cNvPr>
          <p:cNvCxnSpPr/>
          <p:nvPr/>
        </p:nvCxnSpPr>
        <p:spPr>
          <a:xfrm flipH="1" flipV="1">
            <a:off x="3002507" y="3263285"/>
            <a:ext cx="121693" cy="7550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CAF0C39-500C-5791-04A6-D4C75E9A735C}"/>
              </a:ext>
            </a:extLst>
          </p:cNvPr>
          <p:cNvSpPr txBox="1"/>
          <p:nvPr/>
        </p:nvSpPr>
        <p:spPr>
          <a:xfrm>
            <a:off x="5480414" y="4210029"/>
            <a:ext cx="11216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800" dirty="0">
                <a:solidFill>
                  <a:srgbClr val="0066FF"/>
                </a:solidFill>
              </a:rPr>
              <a:t>(GLUONS)</a:t>
            </a:r>
            <a:endParaRPr lang="en-BR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90D6CEA-0140-C7C6-4ED2-905431BF1548}"/>
              </a:ext>
            </a:extLst>
          </p:cNvPr>
          <p:cNvCxnSpPr>
            <a:cxnSpLocks/>
          </p:cNvCxnSpPr>
          <p:nvPr/>
        </p:nvCxnSpPr>
        <p:spPr>
          <a:xfrm flipV="1">
            <a:off x="6382103" y="3098662"/>
            <a:ext cx="528218" cy="10912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Object 13">
            <a:extLst>
              <a:ext uri="{FF2B5EF4-FFF2-40B4-BE49-F238E27FC236}">
                <a16:creationId xmlns:a16="http://schemas.microsoft.com/office/drawing/2014/main" id="{44546274-29E6-BA3A-62F3-23653A2EDC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035187"/>
              </p:ext>
            </p:extLst>
          </p:nvPr>
        </p:nvGraphicFramePr>
        <p:xfrm>
          <a:off x="748068" y="5080080"/>
          <a:ext cx="513988" cy="324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427700" imgH="10236200" progId="Equation.3">
                  <p:embed/>
                </p:oleObj>
              </mc:Choice>
              <mc:Fallback>
                <p:oleObj name="Equation" r:id="rId8" imgW="18427700" imgH="10236200" progId="Equation.3">
                  <p:embed/>
                  <p:pic>
                    <p:nvPicPr>
                      <p:cNvPr id="10" name="Object 13">
                        <a:extLst>
                          <a:ext uri="{FF2B5EF4-FFF2-40B4-BE49-F238E27FC236}">
                            <a16:creationId xmlns:a16="http://schemas.microsoft.com/office/drawing/2014/main" id="{7994A89C-4172-E0CA-E5DB-6F0B2C2B41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068" y="5080080"/>
                        <a:ext cx="513988" cy="3249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15">
            <a:extLst>
              <a:ext uri="{FF2B5EF4-FFF2-40B4-BE49-F238E27FC236}">
                <a16:creationId xmlns:a16="http://schemas.microsoft.com/office/drawing/2014/main" id="{AE9E4D47-3958-7E54-CAAA-8DB48B6CA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2055" y="5131110"/>
            <a:ext cx="51061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9pPr>
          </a:lstStyle>
          <a:p>
            <a:pPr algn="just" eaLnBrk="1" hangingPunct="1"/>
            <a:r>
              <a:rPr lang="en-US" altLang="en-US" sz="1800" dirty="0"/>
              <a:t>- </a:t>
            </a:r>
            <a:r>
              <a:rPr lang="en-US" altLang="en-US" sz="1800" dirty="0" err="1"/>
              <a:t>são</a:t>
            </a:r>
            <a:r>
              <a:rPr lang="en-US" altLang="en-US" sz="1800" dirty="0"/>
              <a:t> </a:t>
            </a:r>
            <a:r>
              <a:rPr lang="en-US" altLang="en-US" sz="1800" dirty="0" err="1"/>
              <a:t>os</a:t>
            </a:r>
            <a:r>
              <a:rPr lang="en-US" altLang="en-US" sz="1800" dirty="0"/>
              <a:t> Campos de Fermi (spin ½) (QUARKS)</a:t>
            </a:r>
            <a:endParaRPr lang="pt-BR" altLang="en-US" sz="18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A4396E2-1714-441E-7045-8C4A2C3D08FE}"/>
              </a:ext>
            </a:extLst>
          </p:cNvPr>
          <p:cNvCxnSpPr>
            <a:cxnSpLocks/>
          </p:cNvCxnSpPr>
          <p:nvPr/>
        </p:nvCxnSpPr>
        <p:spPr>
          <a:xfrm flipV="1">
            <a:off x="1354649" y="2364763"/>
            <a:ext cx="7084323" cy="27957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 Box 17">
            <a:extLst>
              <a:ext uri="{FF2B5EF4-FFF2-40B4-BE49-F238E27FC236}">
                <a16:creationId xmlns:a16="http://schemas.microsoft.com/office/drawing/2014/main" id="{B3BBB543-74F8-7223-EDF4-A4A3D5A09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135" y="5640450"/>
            <a:ext cx="69830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9pPr>
          </a:lstStyle>
          <a:p>
            <a:pPr algn="just" eaLnBrk="1" hangingPunct="1"/>
            <a:r>
              <a:rPr lang="en-US" altLang="en-US" sz="1800" dirty="0">
                <a:solidFill>
                  <a:srgbClr val="CC0000"/>
                </a:solidFill>
              </a:rPr>
              <a:t>    =1/4i t</a:t>
            </a:r>
            <a:r>
              <a:rPr lang="en-US" altLang="en-US" sz="1800" baseline="-25000" dirty="0">
                <a:solidFill>
                  <a:srgbClr val="CC0000"/>
                </a:solidFill>
              </a:rPr>
              <a:t>r</a:t>
            </a:r>
            <a:r>
              <a:rPr lang="en-US" altLang="en-US" sz="1800" dirty="0">
                <a:solidFill>
                  <a:srgbClr val="CC0000"/>
                </a:solidFill>
              </a:rPr>
              <a:t>{</a:t>
            </a:r>
            <a:r>
              <a:rPr lang="en-US" altLang="en-US" sz="1800" dirty="0">
                <a:solidFill>
                  <a:srgbClr val="CC0000"/>
                </a:solidFill>
                <a:latin typeface="Symbol Tiger Expert" pitchFamily="2" charset="2"/>
              </a:rPr>
              <a:t>l</a:t>
            </a:r>
            <a:r>
              <a:rPr lang="en-US" altLang="en-US" sz="1800" baseline="30000" dirty="0">
                <a:solidFill>
                  <a:srgbClr val="CC0000"/>
                </a:solidFill>
              </a:rPr>
              <a:t>c</a:t>
            </a:r>
            <a:r>
              <a:rPr lang="en-US" altLang="en-US" sz="1800" dirty="0">
                <a:solidFill>
                  <a:srgbClr val="CC0000"/>
                </a:solidFill>
              </a:rPr>
              <a:t> [</a:t>
            </a:r>
            <a:r>
              <a:rPr lang="en-US" altLang="en-US" sz="1800" dirty="0">
                <a:solidFill>
                  <a:srgbClr val="CC0000"/>
                </a:solidFill>
                <a:latin typeface="Symbol Tiger Expert" pitchFamily="2" charset="2"/>
              </a:rPr>
              <a:t>l</a:t>
            </a:r>
            <a:r>
              <a:rPr lang="en-US" altLang="en-US" sz="1800" baseline="30000" dirty="0">
                <a:solidFill>
                  <a:srgbClr val="CC0000"/>
                </a:solidFill>
              </a:rPr>
              <a:t>a</a:t>
            </a:r>
            <a:r>
              <a:rPr lang="en-US" altLang="en-US" sz="1800" dirty="0">
                <a:solidFill>
                  <a:srgbClr val="CC0000"/>
                </a:solidFill>
              </a:rPr>
              <a:t> , </a:t>
            </a:r>
            <a:r>
              <a:rPr lang="en-US" altLang="en-US" sz="1800" dirty="0" err="1">
                <a:solidFill>
                  <a:srgbClr val="CC0000"/>
                </a:solidFill>
                <a:latin typeface="Symbol Tiger Expert" pitchFamily="2" charset="2"/>
              </a:rPr>
              <a:t>l</a:t>
            </a:r>
            <a:r>
              <a:rPr lang="en-US" altLang="en-US" sz="1800" baseline="30000" dirty="0" err="1">
                <a:solidFill>
                  <a:srgbClr val="CC0000"/>
                </a:solidFill>
              </a:rPr>
              <a:t>b</a:t>
            </a:r>
            <a:r>
              <a:rPr lang="en-US" altLang="en-US" sz="1800" dirty="0">
                <a:solidFill>
                  <a:srgbClr val="CC0000"/>
                </a:solidFill>
              </a:rPr>
              <a:t>]} </a:t>
            </a:r>
            <a:r>
              <a:rPr lang="en-US" altLang="en-US" sz="1800" dirty="0" err="1">
                <a:solidFill>
                  <a:srgbClr val="CC0000"/>
                </a:solidFill>
              </a:rPr>
              <a:t>são</a:t>
            </a:r>
            <a:r>
              <a:rPr lang="en-US" altLang="en-US" sz="1800" dirty="0">
                <a:solidFill>
                  <a:srgbClr val="CC0000"/>
                </a:solidFill>
              </a:rPr>
              <a:t> as </a:t>
            </a:r>
            <a:r>
              <a:rPr lang="en-US" altLang="en-US" sz="1800" dirty="0" err="1">
                <a:solidFill>
                  <a:srgbClr val="CC0000"/>
                </a:solidFill>
              </a:rPr>
              <a:t>constantes</a:t>
            </a:r>
            <a:r>
              <a:rPr lang="en-US" altLang="en-US" sz="1800" dirty="0">
                <a:solidFill>
                  <a:srgbClr val="CC0000"/>
                </a:solidFill>
              </a:rPr>
              <a:t> de </a:t>
            </a:r>
            <a:r>
              <a:rPr lang="en-US" altLang="en-US" sz="1800" dirty="0" err="1">
                <a:solidFill>
                  <a:srgbClr val="CC0000"/>
                </a:solidFill>
              </a:rPr>
              <a:t>estrutura</a:t>
            </a:r>
            <a:r>
              <a:rPr lang="en-US" altLang="en-US" sz="1800" dirty="0">
                <a:solidFill>
                  <a:srgbClr val="CC0000"/>
                </a:solidFill>
              </a:rPr>
              <a:t> do </a:t>
            </a:r>
            <a:r>
              <a:rPr lang="en-US" altLang="en-US" sz="1800" dirty="0" err="1">
                <a:solidFill>
                  <a:srgbClr val="CC0000"/>
                </a:solidFill>
              </a:rPr>
              <a:t>grupo</a:t>
            </a:r>
            <a:endParaRPr lang="pt-BR" altLang="en-US" sz="1800" dirty="0">
              <a:solidFill>
                <a:srgbClr val="CC0000"/>
              </a:solidFill>
            </a:endParaRPr>
          </a:p>
        </p:txBody>
      </p:sp>
      <p:graphicFrame>
        <p:nvGraphicFramePr>
          <p:cNvPr id="49" name="Object 12">
            <a:extLst>
              <a:ext uri="{FF2B5EF4-FFF2-40B4-BE49-F238E27FC236}">
                <a16:creationId xmlns:a16="http://schemas.microsoft.com/office/drawing/2014/main" id="{EC9BFF65-388A-C4F8-8369-D443D39C7F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3670180"/>
              </p:ext>
            </p:extLst>
          </p:nvPr>
        </p:nvGraphicFramePr>
        <p:xfrm>
          <a:off x="664135" y="5421461"/>
          <a:ext cx="401526" cy="491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731000" imgH="8483600" progId="Equation.3">
                  <p:embed/>
                </p:oleObj>
              </mc:Choice>
              <mc:Fallback>
                <p:oleObj name="Equation" r:id="rId10" imgW="6731000" imgH="8483600" progId="Equation.3">
                  <p:embed/>
                  <p:pic>
                    <p:nvPicPr>
                      <p:cNvPr id="9" name="Object 12">
                        <a:extLst>
                          <a:ext uri="{FF2B5EF4-FFF2-40B4-BE49-F238E27FC236}">
                            <a16:creationId xmlns:a16="http://schemas.microsoft.com/office/drawing/2014/main" id="{BA9EAF5B-67E8-34F7-D52F-99E888BEE7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135" y="5421461"/>
                        <a:ext cx="401526" cy="4918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62B0D7B-B31D-87BE-F121-A940A3359CD3}"/>
              </a:ext>
            </a:extLst>
          </p:cNvPr>
          <p:cNvCxnSpPr>
            <a:cxnSpLocks/>
            <a:stCxn id="49" idx="3"/>
          </p:cNvCxnSpPr>
          <p:nvPr/>
        </p:nvCxnSpPr>
        <p:spPr>
          <a:xfrm flipV="1">
            <a:off x="1065661" y="3594467"/>
            <a:ext cx="5430673" cy="20729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 Box 16">
            <a:extLst>
              <a:ext uri="{FF2B5EF4-FFF2-40B4-BE49-F238E27FC236}">
                <a16:creationId xmlns:a16="http://schemas.microsoft.com/office/drawing/2014/main" id="{35BC7ADD-9A75-D656-FC20-89CC6A87D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6477" y="6060542"/>
            <a:ext cx="59218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902030302020204" pitchFamily="66" charset="0"/>
              </a:defRPr>
            </a:lvl9pPr>
          </a:lstStyle>
          <a:p>
            <a:pPr algn="just" eaLnBrk="1" hangingPunct="1"/>
            <a:r>
              <a:rPr lang="en-US" altLang="en-US" sz="1800" dirty="0">
                <a:solidFill>
                  <a:srgbClr val="CC0000"/>
                </a:solidFill>
              </a:rPr>
              <a:t>- </a:t>
            </a:r>
            <a:r>
              <a:rPr lang="en-US" altLang="en-US" sz="1800" dirty="0" err="1">
                <a:solidFill>
                  <a:srgbClr val="CC0000"/>
                </a:solidFill>
              </a:rPr>
              <a:t>são</a:t>
            </a:r>
            <a:r>
              <a:rPr lang="en-US" altLang="en-US" sz="1800" dirty="0">
                <a:solidFill>
                  <a:srgbClr val="CC0000"/>
                </a:solidFill>
              </a:rPr>
              <a:t> 8 </a:t>
            </a:r>
            <a:r>
              <a:rPr lang="en-US" altLang="en-US" sz="1800" dirty="0" err="1">
                <a:solidFill>
                  <a:srgbClr val="CC0000"/>
                </a:solidFill>
              </a:rPr>
              <a:t>matrizes</a:t>
            </a:r>
            <a:r>
              <a:rPr lang="en-US" altLang="en-US" sz="1800" dirty="0">
                <a:solidFill>
                  <a:srgbClr val="CC0000"/>
                </a:solidFill>
              </a:rPr>
              <a:t> de SU(3)</a:t>
            </a:r>
            <a:r>
              <a:rPr lang="en-US" altLang="en-US" sz="1800" baseline="-25000" dirty="0">
                <a:solidFill>
                  <a:srgbClr val="CC0000"/>
                </a:solidFill>
              </a:rPr>
              <a:t>c</a:t>
            </a:r>
            <a:r>
              <a:rPr lang="en-US" altLang="en-US" sz="1800" dirty="0">
                <a:solidFill>
                  <a:srgbClr val="CC0000"/>
                </a:solidFill>
              </a:rPr>
              <a:t>  </a:t>
            </a:r>
            <a:r>
              <a:rPr lang="en-US" altLang="en-US" sz="1800" dirty="0" err="1">
                <a:solidFill>
                  <a:srgbClr val="CC0000"/>
                </a:solidFill>
              </a:rPr>
              <a:t>tal</a:t>
            </a:r>
            <a:r>
              <a:rPr lang="en-US" altLang="en-US" sz="1800" dirty="0">
                <a:solidFill>
                  <a:srgbClr val="CC0000"/>
                </a:solidFill>
              </a:rPr>
              <a:t> que [</a:t>
            </a:r>
            <a:r>
              <a:rPr lang="en-US" altLang="en-US" sz="1800" dirty="0">
                <a:solidFill>
                  <a:srgbClr val="CC0000"/>
                </a:solidFill>
                <a:latin typeface="Symbol Tiger Expert" pitchFamily="2" charset="2"/>
              </a:rPr>
              <a:t>l</a:t>
            </a:r>
            <a:r>
              <a:rPr lang="en-US" altLang="en-US" sz="1800" baseline="30000" dirty="0">
                <a:solidFill>
                  <a:srgbClr val="CC0000"/>
                </a:solidFill>
              </a:rPr>
              <a:t>a</a:t>
            </a:r>
            <a:r>
              <a:rPr lang="en-US" altLang="en-US" sz="1800" dirty="0">
                <a:solidFill>
                  <a:srgbClr val="CC0000"/>
                </a:solidFill>
              </a:rPr>
              <a:t> ,</a:t>
            </a:r>
            <a:r>
              <a:rPr lang="en-US" altLang="en-US" sz="1800" dirty="0" err="1">
                <a:solidFill>
                  <a:srgbClr val="CC0000"/>
                </a:solidFill>
                <a:latin typeface="Symbol Tiger Expert" pitchFamily="2" charset="2"/>
              </a:rPr>
              <a:t>l</a:t>
            </a:r>
            <a:r>
              <a:rPr lang="en-US" altLang="en-US" sz="1800" baseline="30000" dirty="0" err="1">
                <a:solidFill>
                  <a:srgbClr val="CC0000"/>
                </a:solidFill>
              </a:rPr>
              <a:t>b</a:t>
            </a:r>
            <a:r>
              <a:rPr lang="en-US" altLang="en-US" sz="1800" dirty="0">
                <a:solidFill>
                  <a:srgbClr val="CC0000"/>
                </a:solidFill>
              </a:rPr>
              <a:t>] = 2i </a:t>
            </a:r>
            <a:r>
              <a:rPr lang="en-US" altLang="en-US" sz="1800" dirty="0" err="1">
                <a:solidFill>
                  <a:srgbClr val="CC0000"/>
                </a:solidFill>
              </a:rPr>
              <a:t>f</a:t>
            </a:r>
            <a:r>
              <a:rPr lang="en-US" altLang="en-US" sz="1800" baseline="30000" dirty="0" err="1">
                <a:solidFill>
                  <a:srgbClr val="CC0000"/>
                </a:solidFill>
              </a:rPr>
              <a:t>abc</a:t>
            </a:r>
            <a:r>
              <a:rPr lang="en-US" altLang="en-US" sz="1800" dirty="0">
                <a:solidFill>
                  <a:srgbClr val="CC0000"/>
                </a:solidFill>
              </a:rPr>
              <a:t>  </a:t>
            </a:r>
            <a:r>
              <a:rPr lang="en-US" altLang="en-US" sz="1800" dirty="0">
                <a:solidFill>
                  <a:srgbClr val="CC0000"/>
                </a:solidFill>
                <a:latin typeface="Symbol Tiger Expert" pitchFamily="2" charset="2"/>
              </a:rPr>
              <a:t>l</a:t>
            </a:r>
            <a:r>
              <a:rPr lang="en-US" altLang="en-US" sz="1800" baseline="30000" dirty="0">
                <a:solidFill>
                  <a:srgbClr val="CC0000"/>
                </a:solidFill>
              </a:rPr>
              <a:t>c</a:t>
            </a:r>
            <a:endParaRPr lang="pt-BR" altLang="en-US" sz="1800" dirty="0">
              <a:solidFill>
                <a:srgbClr val="CC0000"/>
              </a:solidFill>
            </a:endParaRPr>
          </a:p>
        </p:txBody>
      </p:sp>
      <p:graphicFrame>
        <p:nvGraphicFramePr>
          <p:cNvPr id="60" name="Object 9">
            <a:extLst>
              <a:ext uri="{FF2B5EF4-FFF2-40B4-BE49-F238E27FC236}">
                <a16:creationId xmlns:a16="http://schemas.microsoft.com/office/drawing/2014/main" id="{52F4F3C1-533E-4550-5B5A-97EC55B323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178567"/>
              </p:ext>
            </p:extLst>
          </p:nvPr>
        </p:nvGraphicFramePr>
        <p:xfrm>
          <a:off x="607827" y="6014338"/>
          <a:ext cx="513989" cy="36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1404600" imgH="8191500" progId="Equation.3">
                  <p:embed/>
                </p:oleObj>
              </mc:Choice>
              <mc:Fallback>
                <p:oleObj name="Equation" r:id="rId12" imgW="11404600" imgH="8191500" progId="Equation.3">
                  <p:embed/>
                  <p:pic>
                    <p:nvPicPr>
                      <p:cNvPr id="56" name="Object 9">
                        <a:extLst>
                          <a:ext uri="{FF2B5EF4-FFF2-40B4-BE49-F238E27FC236}">
                            <a16:creationId xmlns:a16="http://schemas.microsoft.com/office/drawing/2014/main" id="{1D7879BF-B376-E2B1-FF02-DA6CA11392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827" y="6014338"/>
                        <a:ext cx="513989" cy="368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685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 animBg="1"/>
      <p:bldP spid="33" grpId="0"/>
      <p:bldP spid="34" grpId="0"/>
      <p:bldP spid="38" grpId="0"/>
      <p:bldP spid="43" grpId="0"/>
      <p:bldP spid="48" grpId="0"/>
      <p:bldP spid="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AC69DF-8EA7-CED0-CEA4-AC0A452FE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1D6E12-535F-E59A-5390-E61453C7C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2E924-CCEB-002B-FAA8-B76A11CD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DC2B20-48B3-58A5-8861-69135EE3B799}"/>
              </a:ext>
            </a:extLst>
          </p:cNvPr>
          <p:cNvSpPr txBox="1"/>
          <p:nvPr/>
        </p:nvSpPr>
        <p:spPr>
          <a:xfrm>
            <a:off x="673100" y="1244600"/>
            <a:ext cx="512445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pt-PT" b="1" i="0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/>
              </a:rPr>
              <a:t>Joseph Louis Lagrange</a:t>
            </a:r>
            <a:r>
              <a:rPr lang="pt-PT" b="0" i="0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/>
              </a:rPr>
              <a:t>, nascido como </a:t>
            </a:r>
            <a:r>
              <a:rPr lang="pt-PT" b="1" i="0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/>
              </a:rPr>
              <a:t>Giuseppe Lodovico Lagrangia</a:t>
            </a:r>
            <a:r>
              <a:rPr lang="pt-PT" b="0" i="0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/>
              </a:rPr>
              <a:t> foi um matemático italiano. O pai de Lagrange havia sido tesoureiro de guerra da Sardenha, tendo se casado com Marie-Thérèse Gros, filha de um rico físico. Foi o único de dez irmãos que sobreviveu à infância. Napoleão Bonaparte fez dele senador, conde do império e grande oficial da Legião de Honra.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AD9B78-FEF3-5CA7-A845-5ECF05068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550" y="1244600"/>
            <a:ext cx="29845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435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904" y="85345"/>
            <a:ext cx="81092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omic Sans MS" panose="030F0902030302020204" pitchFamily="66" charset="0"/>
                <a:cs typeface="Arial"/>
              </a:rPr>
              <a:t>     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Olhando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para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os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Lagrangeanos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da QED e 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QCD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aTeoria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das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Interações</a:t>
            </a:r>
            <a:endParaRPr lang="en-US" dirty="0">
              <a:solidFill>
                <a:srgbClr val="0000FF"/>
              </a:solidFill>
              <a:latin typeface="Comic Sans MS" panose="030F0902030302020204" pitchFamily="66" charset="0"/>
              <a:cs typeface="Arial"/>
            </a:endParaRPr>
          </a:p>
          <a:p>
            <a:pPr algn="just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       fortes,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notamos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imediatamente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a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diferença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entre as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duas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teorias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.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A</a:t>
            </a:r>
          </a:p>
          <a:p>
            <a:pPr algn="just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    QCD,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permite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a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interação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entre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gluons para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formar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Estados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Ligados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diferindo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da QED que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não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permite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a 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interação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entre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fótons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. Mas,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somos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viciados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em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QED,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vejamos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uma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comparação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: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7283683"/>
              </p:ext>
            </p:extLst>
          </p:nvPr>
        </p:nvGraphicFramePr>
        <p:xfrm>
          <a:off x="4872517" y="1665646"/>
          <a:ext cx="4075608" cy="1529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63900" imgH="1638300" progId="Equation.DSMT4">
                  <p:embed/>
                </p:oleObj>
              </mc:Choice>
              <mc:Fallback>
                <p:oleObj name="Equation" r:id="rId2" imgW="3263900" imgH="163830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872517" y="1665646"/>
                        <a:ext cx="4075608" cy="15292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Connector 12"/>
          <p:cNvCxnSpPr>
            <a:cxnSpLocks/>
          </p:cNvCxnSpPr>
          <p:nvPr/>
        </p:nvCxnSpPr>
        <p:spPr>
          <a:xfrm>
            <a:off x="4759941" y="1911927"/>
            <a:ext cx="55122" cy="2186297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46060" y="1443169"/>
            <a:ext cx="2482987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u="sng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902030302020204" pitchFamily="66" charset="0"/>
                <a:cs typeface="Comic Sans MS"/>
              </a:rPr>
              <a:t>QED - </a:t>
            </a:r>
            <a:r>
              <a:rPr lang="en-US" b="1" u="sng" spc="38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902030302020204" pitchFamily="66" charset="0"/>
                <a:cs typeface="Comic Sans MS"/>
              </a:rPr>
              <a:t>Eletrociâmica</a:t>
            </a:r>
            <a:endParaRPr lang="en-US" b="1" u="sng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902030302020204" pitchFamily="66" charset="0"/>
              <a:cs typeface="Comic Sans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8953" y="1437375"/>
            <a:ext cx="2612831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u="sng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902030302020204" pitchFamily="66" charset="0"/>
                <a:cs typeface="Comic Sans MS"/>
              </a:rPr>
              <a:t>QCD - </a:t>
            </a:r>
            <a:r>
              <a:rPr lang="en-US" b="1" u="sng" spc="38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902030302020204" pitchFamily="66" charset="0"/>
                <a:cs typeface="Comic Sans MS"/>
              </a:rPr>
              <a:t>Cromodinâmica</a:t>
            </a:r>
            <a:endParaRPr lang="en-US" b="1" u="sng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902030302020204" pitchFamily="66" charset="0"/>
              <a:cs typeface="Comic Sans MS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351288"/>
              </p:ext>
            </p:extLst>
          </p:nvPr>
        </p:nvGraphicFramePr>
        <p:xfrm>
          <a:off x="607827" y="1697526"/>
          <a:ext cx="4138535" cy="158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959100" imgH="1473200" progId="Equation.DSMT4">
                  <p:embed/>
                </p:oleObj>
              </mc:Choice>
              <mc:Fallback>
                <p:oleObj name="Equation" r:id="rId4" imgW="2959100" imgH="1473200" progId="Equation.DSMT4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7827" y="1697526"/>
                        <a:ext cx="4138535" cy="158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1597" y="6498811"/>
            <a:ext cx="1828802" cy="273844"/>
          </a:xfrm>
        </p:spPr>
        <p:txBody>
          <a:bodyPr/>
          <a:lstStyle/>
          <a:p>
            <a:fld id="{90E7CF45-DFE4-8440-B52B-DD3730C2BD70}" type="datetime1">
              <a:rPr lang="en-US" smtClean="0">
                <a:latin typeface="Comic Sans MS" panose="030F0902030302020204" pitchFamily="66" charset="0"/>
              </a:rPr>
              <a:t>2/28/23</a:t>
            </a:fld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95739" y="6496039"/>
            <a:ext cx="2171700" cy="273844"/>
          </a:xfrm>
        </p:spPr>
        <p:txBody>
          <a:bodyPr/>
          <a:lstStyle/>
          <a:p>
            <a:r>
              <a:rPr lang="en-US" dirty="0">
                <a:latin typeface="Comic Sans MS" panose="030F0902030302020204" pitchFamily="66" charset="0"/>
              </a:rPr>
              <a:t>Alberto Santoro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59211" y="6529550"/>
            <a:ext cx="484789" cy="273844"/>
          </a:xfrm>
        </p:spPr>
        <p:txBody>
          <a:bodyPr/>
          <a:lstStyle/>
          <a:p>
            <a:fld id="{E186E9B4-CD64-B24D-8DE1-54FEE34E1E68}" type="slidenum">
              <a:rPr lang="en-US" smtClean="0">
                <a:latin typeface="Comic Sans MS" panose="030F0902030302020204" pitchFamily="66" charset="0"/>
              </a:rPr>
              <a:t>18</a:t>
            </a:fld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1705C3-4AE1-2C48-8349-F0D44958018C}"/>
              </a:ext>
            </a:extLst>
          </p:cNvPr>
          <p:cNvSpPr/>
          <p:nvPr/>
        </p:nvSpPr>
        <p:spPr>
          <a:xfrm>
            <a:off x="266006" y="3208184"/>
            <a:ext cx="46468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Quark</a:t>
            </a:r>
            <a:r>
              <a:rPr lang="en-US" dirty="0">
                <a:latin typeface="Comic Sans MS" panose="030F0902030302020204" pitchFamily="66" charset="0"/>
                <a:cs typeface="Arial"/>
              </a:rPr>
              <a:t> = </a:t>
            </a:r>
            <a:r>
              <a:rPr lang="en-US" dirty="0" err="1">
                <a:latin typeface="Comic Sans MS" panose="030F0902030302020204" pitchFamily="66" charset="0"/>
                <a:cs typeface="Arial"/>
              </a:rPr>
              <a:t>Representação</a:t>
            </a:r>
            <a:r>
              <a:rPr lang="en-US" dirty="0">
                <a:latin typeface="Comic Sans MS" panose="030F0902030302020204" pitchFamily="66" charset="0"/>
                <a:cs typeface="Arial"/>
              </a:rPr>
              <a:t> Fundamental : 3</a:t>
            </a:r>
          </a:p>
          <a:p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G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Comic Sans MS" panose="030F0902030302020204" pitchFamily="66" charset="0"/>
                <a:cs typeface="Arial"/>
              </a:rPr>
              <a:t>l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u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Arial"/>
              </a:rPr>
              <a:t>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cs typeface="Arial"/>
              </a:rPr>
              <a:t>n</a:t>
            </a:r>
            <a:r>
              <a:rPr lang="en-US" dirty="0">
                <a:latin typeface="Comic Sans MS" panose="030F0902030302020204" pitchFamily="66" charset="0"/>
                <a:cs typeface="Arial"/>
              </a:rPr>
              <a:t> = </a:t>
            </a:r>
            <a:r>
              <a:rPr lang="en-US" dirty="0" err="1">
                <a:latin typeface="Comic Sans MS" panose="030F0902030302020204" pitchFamily="66" charset="0"/>
                <a:cs typeface="Arial"/>
              </a:rPr>
              <a:t>Representação</a:t>
            </a:r>
            <a:r>
              <a:rPr lang="en-US" dirty="0"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latin typeface="Comic Sans MS" panose="030F0902030302020204" pitchFamily="66" charset="0"/>
                <a:cs typeface="Arial"/>
              </a:rPr>
              <a:t>associada</a:t>
            </a:r>
            <a:r>
              <a:rPr lang="en-US" dirty="0">
                <a:latin typeface="Comic Sans MS" panose="030F0902030302020204" pitchFamily="66" charset="0"/>
                <a:cs typeface="Arial"/>
              </a:rPr>
              <a:t> : 8</a:t>
            </a:r>
          </a:p>
          <a:p>
            <a:r>
              <a:rPr lang="en-US" dirty="0" err="1">
                <a:latin typeface="Comic Sans MS" panose="030F0902030302020204" pitchFamily="66" charset="0"/>
                <a:cs typeface="Arial"/>
              </a:rPr>
              <a:t>Particulas</a:t>
            </a:r>
            <a:r>
              <a:rPr lang="en-US" dirty="0">
                <a:latin typeface="Comic Sans MS" panose="030F0902030302020204" pitchFamily="66" charset="0"/>
                <a:cs typeface="Arial"/>
              </a:rPr>
              <a:t> </a:t>
            </a:r>
            <a:r>
              <a:rPr lang="en-US" dirty="0" err="1">
                <a:latin typeface="Comic Sans MS" panose="030F0902030302020204" pitchFamily="66" charset="0"/>
                <a:cs typeface="Arial"/>
              </a:rPr>
              <a:t>Observáveis</a:t>
            </a:r>
            <a:r>
              <a:rPr lang="en-US" dirty="0">
                <a:latin typeface="Comic Sans MS" panose="030F0902030302020204" pitchFamily="66" charset="0"/>
                <a:cs typeface="Arial"/>
              </a:rPr>
              <a:t> = </a:t>
            </a:r>
            <a:r>
              <a:rPr lang="en-US" dirty="0" err="1">
                <a:latin typeface="Comic Sans MS" panose="030F0902030302020204" pitchFamily="66" charset="0"/>
                <a:cs typeface="Arial"/>
              </a:rPr>
              <a:t>Singleto</a:t>
            </a:r>
            <a:r>
              <a:rPr lang="en-US" dirty="0">
                <a:latin typeface="Comic Sans MS" panose="030F0902030302020204" pitchFamily="66" charset="0"/>
                <a:cs typeface="Arial"/>
              </a:rPr>
              <a:t> de cor1</a:t>
            </a: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4DADDE9E-6272-FA42-A5ED-9FEFD12FCB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9339316"/>
              </p:ext>
            </p:extLst>
          </p:nvPr>
        </p:nvGraphicFramePr>
        <p:xfrm>
          <a:off x="4981589" y="3168884"/>
          <a:ext cx="3757967" cy="962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035300" imgH="660400" progId="Equation.DSMT4">
                  <p:embed/>
                </p:oleObj>
              </mc:Choice>
              <mc:Fallback>
                <p:oleObj name="Equation" r:id="rId6" imgW="3035300" imgH="6604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4DADDE9E-6272-FA42-A5ED-9FEFD12FCB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81589" y="3168884"/>
                        <a:ext cx="3757967" cy="9626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AF3FDE63-E2D3-DF45-A9DF-6FD14E8650D7}"/>
              </a:ext>
            </a:extLst>
          </p:cNvPr>
          <p:cNvSpPr/>
          <p:nvPr/>
        </p:nvSpPr>
        <p:spPr>
          <a:xfrm>
            <a:off x="7463318" y="2096090"/>
            <a:ext cx="1484807" cy="7919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sz="1350">
              <a:latin typeface="Comic Sans MS" panose="030F0902030302020204" pitchFamily="66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22E4289-85EF-FF4B-B917-63B6B5499500}"/>
              </a:ext>
            </a:extLst>
          </p:cNvPr>
          <p:cNvGrpSpPr/>
          <p:nvPr/>
        </p:nvGrpSpPr>
        <p:grpSpPr>
          <a:xfrm>
            <a:off x="266006" y="4051008"/>
            <a:ext cx="8344556" cy="2390857"/>
            <a:chOff x="-431579" y="3765204"/>
            <a:chExt cx="8847287" cy="3187808"/>
          </a:xfrm>
        </p:grpSpPr>
        <p:graphicFrame>
          <p:nvGraphicFramePr>
            <p:cNvPr id="20" name="Object 8">
              <a:extLst>
                <a:ext uri="{FF2B5EF4-FFF2-40B4-BE49-F238E27FC236}">
                  <a16:creationId xmlns:a16="http://schemas.microsoft.com/office/drawing/2014/main" id="{F3BE3A7A-CA45-9C49-AB5E-AEC1971778E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6452409"/>
                </p:ext>
              </p:extLst>
            </p:nvPr>
          </p:nvGraphicFramePr>
          <p:xfrm>
            <a:off x="85056" y="3765204"/>
            <a:ext cx="537100" cy="7758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9652000" imgH="11112500" progId="Equation.3">
                    <p:embed/>
                  </p:oleObj>
                </mc:Choice>
                <mc:Fallback>
                  <p:oleObj name="Equation" r:id="rId8" imgW="9652000" imgH="11112500" progId="Equation.3">
                    <p:embed/>
                    <p:pic>
                      <p:nvPicPr>
                        <p:cNvPr id="20" name="Object 8">
                          <a:extLst>
                            <a:ext uri="{FF2B5EF4-FFF2-40B4-BE49-F238E27FC236}">
                              <a16:creationId xmlns:a16="http://schemas.microsoft.com/office/drawing/2014/main" id="{F3BE3A7A-CA45-9C49-AB5E-AEC1971778E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056" y="3765204"/>
                          <a:ext cx="537100" cy="7758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9">
              <a:extLst>
                <a:ext uri="{FF2B5EF4-FFF2-40B4-BE49-F238E27FC236}">
                  <a16:creationId xmlns:a16="http://schemas.microsoft.com/office/drawing/2014/main" id="{241B0137-5A43-B346-9828-7B183C455AC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5360" y="5301421"/>
            <a:ext cx="419100" cy="2940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1404600" imgH="8191500" progId="Equation.3">
                    <p:embed/>
                  </p:oleObj>
                </mc:Choice>
                <mc:Fallback>
                  <p:oleObj name="Equation" r:id="rId10" imgW="11404600" imgH="8191500" progId="Equation.3">
                    <p:embed/>
                    <p:pic>
                      <p:nvPicPr>
                        <p:cNvPr id="21" name="Object 9">
                          <a:extLst>
                            <a:ext uri="{FF2B5EF4-FFF2-40B4-BE49-F238E27FC236}">
                              <a16:creationId xmlns:a16="http://schemas.microsoft.com/office/drawing/2014/main" id="{241B0137-5A43-B346-9828-7B183C455AC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360" y="5301421"/>
                          <a:ext cx="419100" cy="2940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11">
              <a:extLst>
                <a:ext uri="{FF2B5EF4-FFF2-40B4-BE49-F238E27FC236}">
                  <a16:creationId xmlns:a16="http://schemas.microsoft.com/office/drawing/2014/main" id="{40734701-490C-3A42-81AA-FA8A65F3C9C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1351154"/>
                </p:ext>
              </p:extLst>
            </p:nvPr>
          </p:nvGraphicFramePr>
          <p:xfrm>
            <a:off x="5819166" y="5935395"/>
            <a:ext cx="2211235" cy="7781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38328600" imgH="13169900" progId="Equation.DSMT4">
                    <p:embed/>
                  </p:oleObj>
                </mc:Choice>
                <mc:Fallback>
                  <p:oleObj name="Equation" r:id="rId12" imgW="38328600" imgH="13169900" progId="Equation.DSMT4">
                    <p:embed/>
                    <p:pic>
                      <p:nvPicPr>
                        <p:cNvPr id="22" name="Object 11">
                          <a:extLst>
                            <a:ext uri="{FF2B5EF4-FFF2-40B4-BE49-F238E27FC236}">
                              <a16:creationId xmlns:a16="http://schemas.microsoft.com/office/drawing/2014/main" id="{40734701-490C-3A42-81AA-FA8A65F3C9C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19166" y="5935395"/>
                          <a:ext cx="2211235" cy="778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12">
              <a:extLst>
                <a:ext uri="{FF2B5EF4-FFF2-40B4-BE49-F238E27FC236}">
                  <a16:creationId xmlns:a16="http://schemas.microsoft.com/office/drawing/2014/main" id="{83E1A851-A044-484C-BDEE-24869C51CDA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3872719"/>
                </p:ext>
              </p:extLst>
            </p:nvPr>
          </p:nvGraphicFramePr>
          <p:xfrm>
            <a:off x="131215" y="4685850"/>
            <a:ext cx="292100" cy="3429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6731000" imgH="8483600" progId="Equation.3">
                    <p:embed/>
                  </p:oleObj>
                </mc:Choice>
                <mc:Fallback>
                  <p:oleObj name="Equation" r:id="rId14" imgW="6731000" imgH="8483600" progId="Equation.3">
                    <p:embed/>
                    <p:pic>
                      <p:nvPicPr>
                        <p:cNvPr id="23" name="Object 12">
                          <a:extLst>
                            <a:ext uri="{FF2B5EF4-FFF2-40B4-BE49-F238E27FC236}">
                              <a16:creationId xmlns:a16="http://schemas.microsoft.com/office/drawing/2014/main" id="{83E1A851-A044-484C-BDEE-24869C51CDA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1215" y="4685850"/>
                          <a:ext cx="292100" cy="3429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13">
              <a:extLst>
                <a:ext uri="{FF2B5EF4-FFF2-40B4-BE49-F238E27FC236}">
                  <a16:creationId xmlns:a16="http://schemas.microsoft.com/office/drawing/2014/main" id="{425F9AB1-D231-FC4B-90EB-F484C8510AE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6990926"/>
                </p:ext>
              </p:extLst>
            </p:nvPr>
          </p:nvGraphicFramePr>
          <p:xfrm>
            <a:off x="769427" y="4305997"/>
            <a:ext cx="544954" cy="433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18427700" imgH="10236200" progId="Equation.3">
                    <p:embed/>
                  </p:oleObj>
                </mc:Choice>
                <mc:Fallback>
                  <p:oleObj name="Equation" r:id="rId16" imgW="18427700" imgH="10236200" progId="Equation.3">
                    <p:embed/>
                    <p:pic>
                      <p:nvPicPr>
                        <p:cNvPr id="24" name="Object 13">
                          <a:extLst>
                            <a:ext uri="{FF2B5EF4-FFF2-40B4-BE49-F238E27FC236}">
                              <a16:creationId xmlns:a16="http://schemas.microsoft.com/office/drawing/2014/main" id="{425F9AB1-D231-FC4B-90EB-F484C8510AE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9427" y="4305997"/>
                          <a:ext cx="544954" cy="4332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 Box 14">
              <a:extLst>
                <a:ext uri="{FF2B5EF4-FFF2-40B4-BE49-F238E27FC236}">
                  <a16:creationId xmlns:a16="http://schemas.microsoft.com/office/drawing/2014/main" id="{4676CAB1-B732-754D-AE0C-D3E658CC16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9270" y="3904213"/>
              <a:ext cx="7906438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9pPr>
            </a:lstStyle>
            <a:p>
              <a:pPr algn="just" eaLnBrk="1" hangingPunct="1"/>
              <a:r>
                <a:rPr lang="en-US" altLang="en-US" sz="1800" dirty="0">
                  <a:solidFill>
                    <a:srgbClr val="0066FF"/>
                  </a:solidFill>
                </a:rPr>
                <a:t>(x)    -  São </a:t>
              </a:r>
              <a:r>
                <a:rPr lang="en-US" altLang="en-US" sz="1800" dirty="0" err="1">
                  <a:solidFill>
                    <a:srgbClr val="0066FF"/>
                  </a:solidFill>
                </a:rPr>
                <a:t>os</a:t>
              </a:r>
              <a:r>
                <a:rPr lang="en-US" altLang="en-US" sz="1800" dirty="0">
                  <a:solidFill>
                    <a:srgbClr val="0066FF"/>
                  </a:solidFill>
                </a:rPr>
                <a:t> </a:t>
              </a:r>
              <a:r>
                <a:rPr lang="en-US" altLang="en-US" sz="1800" dirty="0" err="1">
                  <a:solidFill>
                    <a:srgbClr val="0066FF"/>
                  </a:solidFill>
                </a:rPr>
                <a:t>campos</a:t>
              </a:r>
              <a:r>
                <a:rPr lang="en-US" altLang="en-US" sz="1800" dirty="0">
                  <a:solidFill>
                    <a:srgbClr val="0066FF"/>
                  </a:solidFill>
                </a:rPr>
                <a:t> de Gauge </a:t>
              </a:r>
              <a:r>
                <a:rPr lang="en-US" altLang="en-US" sz="1800" dirty="0" err="1">
                  <a:solidFill>
                    <a:srgbClr val="0066FF"/>
                  </a:solidFill>
                </a:rPr>
                <a:t>Vetoriais</a:t>
              </a:r>
              <a:r>
                <a:rPr lang="en-US" altLang="en-US" sz="1800" dirty="0">
                  <a:solidFill>
                    <a:srgbClr val="0066FF"/>
                  </a:solidFill>
                </a:rPr>
                <a:t>  (GLUONS)</a:t>
              </a:r>
              <a:endParaRPr lang="pt-BR" altLang="en-US" sz="1800" dirty="0">
                <a:solidFill>
                  <a:srgbClr val="0066FF"/>
                </a:solidFill>
              </a:endParaRPr>
            </a:p>
          </p:txBody>
        </p:sp>
        <p:sp>
          <p:nvSpPr>
            <p:cNvPr id="26" name="Text Box 15">
              <a:extLst>
                <a:ext uri="{FF2B5EF4-FFF2-40B4-BE49-F238E27FC236}">
                  <a16:creationId xmlns:a16="http://schemas.microsoft.com/office/drawing/2014/main" id="{5FDE88DD-51EB-B348-A7C3-9326E7514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4381" y="4270561"/>
              <a:ext cx="541382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9pPr>
            </a:lstStyle>
            <a:p>
              <a:pPr algn="just" eaLnBrk="1" hangingPunct="1"/>
              <a:r>
                <a:rPr lang="en-US" altLang="en-US" sz="1800" dirty="0"/>
                <a:t>- </a:t>
              </a:r>
              <a:r>
                <a:rPr lang="en-US" altLang="en-US" sz="1800" dirty="0" err="1"/>
                <a:t>são</a:t>
              </a:r>
              <a:r>
                <a:rPr lang="en-US" altLang="en-US" sz="1800" dirty="0"/>
                <a:t> </a:t>
              </a:r>
              <a:r>
                <a:rPr lang="en-US" altLang="en-US" sz="1800" dirty="0" err="1"/>
                <a:t>os</a:t>
              </a:r>
              <a:r>
                <a:rPr lang="en-US" altLang="en-US" sz="1800" dirty="0"/>
                <a:t> Campos de Fermi (spin ½) (QUARKS)</a:t>
              </a:r>
              <a:endParaRPr lang="pt-BR" altLang="en-US" sz="1800" dirty="0"/>
            </a:p>
          </p:txBody>
        </p:sp>
        <p:sp>
          <p:nvSpPr>
            <p:cNvPr id="27" name="Text Box 16">
              <a:extLst>
                <a:ext uri="{FF2B5EF4-FFF2-40B4-BE49-F238E27FC236}">
                  <a16:creationId xmlns:a16="http://schemas.microsoft.com/office/drawing/2014/main" id="{CB0A1358-E4A2-E14E-8472-FBE773E130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043" y="4755762"/>
              <a:ext cx="6278584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9pPr>
            </a:lstStyle>
            <a:p>
              <a:pPr algn="just" eaLnBrk="1" hangingPunct="1"/>
              <a:r>
                <a:rPr lang="en-US" altLang="en-US" sz="1800" dirty="0">
                  <a:solidFill>
                    <a:srgbClr val="CC0000"/>
                  </a:solidFill>
                </a:rPr>
                <a:t>-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são</a:t>
              </a:r>
              <a:r>
                <a:rPr lang="en-US" altLang="en-US" sz="1800" dirty="0">
                  <a:solidFill>
                    <a:srgbClr val="CC0000"/>
                  </a:solidFill>
                </a:rPr>
                <a:t> 8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matrizes</a:t>
              </a:r>
              <a:r>
                <a:rPr lang="en-US" altLang="en-US" sz="1800" dirty="0">
                  <a:solidFill>
                    <a:srgbClr val="CC0000"/>
                  </a:solidFill>
                </a:rPr>
                <a:t> de SU(3)</a:t>
              </a:r>
              <a:r>
                <a:rPr lang="en-US" altLang="en-US" sz="1800" baseline="-25000" dirty="0">
                  <a:solidFill>
                    <a:srgbClr val="CC0000"/>
                  </a:solidFill>
                </a:rPr>
                <a:t>c</a:t>
              </a:r>
              <a:r>
                <a:rPr lang="en-US" altLang="en-US" sz="1800" dirty="0">
                  <a:solidFill>
                    <a:srgbClr val="CC0000"/>
                  </a:solidFill>
                </a:rPr>
                <a:t> 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tal</a:t>
              </a:r>
              <a:r>
                <a:rPr lang="en-US" altLang="en-US" sz="1800" dirty="0">
                  <a:solidFill>
                    <a:srgbClr val="CC0000"/>
                  </a:solidFill>
                </a:rPr>
                <a:t> que [</a:t>
              </a:r>
              <a:r>
                <a:rPr lang="en-US" altLang="en-US" sz="1800" dirty="0">
                  <a:solidFill>
                    <a:srgbClr val="CC0000"/>
                  </a:solidFill>
                  <a:latin typeface="Symbol Tiger Expert" pitchFamily="2" charset="2"/>
                </a:rPr>
                <a:t>l</a:t>
              </a:r>
              <a:r>
                <a:rPr lang="en-US" altLang="en-US" sz="1800" baseline="30000" dirty="0">
                  <a:solidFill>
                    <a:srgbClr val="CC0000"/>
                  </a:solidFill>
                </a:rPr>
                <a:t>a</a:t>
              </a:r>
              <a:r>
                <a:rPr lang="en-US" altLang="en-US" sz="1800" dirty="0">
                  <a:solidFill>
                    <a:srgbClr val="CC0000"/>
                  </a:solidFill>
                </a:rPr>
                <a:t> ,</a:t>
              </a:r>
              <a:r>
                <a:rPr lang="en-US" altLang="en-US" sz="1800" dirty="0" err="1">
                  <a:solidFill>
                    <a:srgbClr val="CC0000"/>
                  </a:solidFill>
                  <a:latin typeface="Symbol Tiger Expert" pitchFamily="2" charset="2"/>
                </a:rPr>
                <a:t>l</a:t>
              </a:r>
              <a:r>
                <a:rPr lang="en-US" altLang="en-US" sz="1800" baseline="30000" dirty="0" err="1">
                  <a:solidFill>
                    <a:srgbClr val="CC0000"/>
                  </a:solidFill>
                </a:rPr>
                <a:t>b</a:t>
              </a:r>
              <a:r>
                <a:rPr lang="en-US" altLang="en-US" sz="1800" dirty="0">
                  <a:solidFill>
                    <a:srgbClr val="CC0000"/>
                  </a:solidFill>
                </a:rPr>
                <a:t>] = 2i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f</a:t>
              </a:r>
              <a:r>
                <a:rPr lang="en-US" altLang="en-US" sz="1800" baseline="30000" dirty="0" err="1">
                  <a:solidFill>
                    <a:srgbClr val="CC0000"/>
                  </a:solidFill>
                </a:rPr>
                <a:t>abc</a:t>
              </a:r>
              <a:r>
                <a:rPr lang="en-US" altLang="en-US" sz="1800" dirty="0">
                  <a:solidFill>
                    <a:srgbClr val="CC0000"/>
                  </a:solidFill>
                </a:rPr>
                <a:t>  </a:t>
              </a:r>
              <a:r>
                <a:rPr lang="en-US" altLang="en-US" sz="1800" dirty="0">
                  <a:solidFill>
                    <a:srgbClr val="CC0000"/>
                  </a:solidFill>
                  <a:latin typeface="Symbol Tiger Expert" pitchFamily="2" charset="2"/>
                </a:rPr>
                <a:t>l</a:t>
              </a:r>
              <a:r>
                <a:rPr lang="en-US" altLang="en-US" sz="1800" baseline="30000" dirty="0">
                  <a:solidFill>
                    <a:srgbClr val="CC0000"/>
                  </a:solidFill>
                </a:rPr>
                <a:t>c</a:t>
              </a:r>
              <a:endParaRPr lang="pt-BR" altLang="en-US" sz="1800" dirty="0">
                <a:solidFill>
                  <a:srgbClr val="CC0000"/>
                </a:solidFill>
              </a:endParaRPr>
            </a:p>
          </p:txBody>
        </p:sp>
        <p:sp>
          <p:nvSpPr>
            <p:cNvPr id="28" name="Text Box 17">
              <a:extLst>
                <a:ext uri="{FF2B5EF4-FFF2-40B4-BE49-F238E27FC236}">
                  <a16:creationId xmlns:a16="http://schemas.microsoft.com/office/drawing/2014/main" id="{60199C06-3F15-C046-A14C-F22196569D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056" y="5203787"/>
              <a:ext cx="7769113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9pPr>
            </a:lstStyle>
            <a:p>
              <a:pPr algn="just" eaLnBrk="1" hangingPunct="1"/>
              <a:r>
                <a:rPr lang="en-US" altLang="en-US" sz="1800" dirty="0">
                  <a:solidFill>
                    <a:srgbClr val="CC0000"/>
                  </a:solidFill>
                </a:rPr>
                <a:t>e         =1/4i t</a:t>
              </a:r>
              <a:r>
                <a:rPr lang="en-US" altLang="en-US" sz="1800" baseline="-25000" dirty="0">
                  <a:solidFill>
                    <a:srgbClr val="CC0000"/>
                  </a:solidFill>
                </a:rPr>
                <a:t>r</a:t>
              </a:r>
              <a:r>
                <a:rPr lang="en-US" altLang="en-US" sz="1800" dirty="0">
                  <a:solidFill>
                    <a:srgbClr val="CC0000"/>
                  </a:solidFill>
                </a:rPr>
                <a:t>{</a:t>
              </a:r>
              <a:r>
                <a:rPr lang="en-US" altLang="en-US" sz="1800" dirty="0">
                  <a:solidFill>
                    <a:srgbClr val="CC0000"/>
                  </a:solidFill>
                  <a:latin typeface="Symbol Tiger Expert" pitchFamily="2" charset="2"/>
                </a:rPr>
                <a:t>l</a:t>
              </a:r>
              <a:r>
                <a:rPr lang="en-US" altLang="en-US" sz="1800" baseline="30000" dirty="0">
                  <a:solidFill>
                    <a:srgbClr val="CC0000"/>
                  </a:solidFill>
                </a:rPr>
                <a:t>c</a:t>
              </a:r>
              <a:r>
                <a:rPr lang="en-US" altLang="en-US" sz="1800" dirty="0">
                  <a:solidFill>
                    <a:srgbClr val="CC0000"/>
                  </a:solidFill>
                </a:rPr>
                <a:t> [</a:t>
              </a:r>
              <a:r>
                <a:rPr lang="en-US" altLang="en-US" sz="1800" dirty="0">
                  <a:solidFill>
                    <a:srgbClr val="CC0000"/>
                  </a:solidFill>
                  <a:latin typeface="Symbol Tiger Expert" pitchFamily="2" charset="2"/>
                </a:rPr>
                <a:t>l</a:t>
              </a:r>
              <a:r>
                <a:rPr lang="en-US" altLang="en-US" sz="1800" baseline="30000" dirty="0">
                  <a:solidFill>
                    <a:srgbClr val="CC0000"/>
                  </a:solidFill>
                </a:rPr>
                <a:t>a</a:t>
              </a:r>
              <a:r>
                <a:rPr lang="en-US" altLang="en-US" sz="1800" dirty="0">
                  <a:solidFill>
                    <a:srgbClr val="CC0000"/>
                  </a:solidFill>
                </a:rPr>
                <a:t> , </a:t>
              </a:r>
              <a:r>
                <a:rPr lang="en-US" altLang="en-US" sz="1800" dirty="0" err="1">
                  <a:solidFill>
                    <a:srgbClr val="CC0000"/>
                  </a:solidFill>
                  <a:latin typeface="Symbol Tiger Expert" pitchFamily="2" charset="2"/>
                </a:rPr>
                <a:t>l</a:t>
              </a:r>
              <a:r>
                <a:rPr lang="en-US" altLang="en-US" sz="1800" baseline="30000" dirty="0" err="1">
                  <a:solidFill>
                    <a:srgbClr val="CC0000"/>
                  </a:solidFill>
                </a:rPr>
                <a:t>b</a:t>
              </a:r>
              <a:r>
                <a:rPr lang="en-US" altLang="en-US" sz="1800" dirty="0">
                  <a:solidFill>
                    <a:srgbClr val="CC0000"/>
                  </a:solidFill>
                </a:rPr>
                <a:t>]}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são</a:t>
              </a:r>
              <a:r>
                <a:rPr lang="en-US" altLang="en-US" sz="1800" dirty="0">
                  <a:solidFill>
                    <a:srgbClr val="CC0000"/>
                  </a:solidFill>
                </a:rPr>
                <a:t> as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constantes</a:t>
              </a:r>
              <a:r>
                <a:rPr lang="en-US" altLang="en-US" sz="1800" dirty="0">
                  <a:solidFill>
                    <a:srgbClr val="CC0000"/>
                  </a:solidFill>
                </a:rPr>
                <a:t> de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estrutura</a:t>
              </a:r>
              <a:r>
                <a:rPr lang="en-US" altLang="en-US" sz="1800" dirty="0">
                  <a:solidFill>
                    <a:srgbClr val="CC0000"/>
                  </a:solidFill>
                </a:rPr>
                <a:t> do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grupo</a:t>
              </a:r>
              <a:endParaRPr lang="pt-BR" altLang="en-US" sz="1800" dirty="0">
                <a:solidFill>
                  <a:srgbClr val="CC0000"/>
                </a:solidFill>
              </a:endParaRPr>
            </a:p>
          </p:txBody>
        </p:sp>
        <p:sp>
          <p:nvSpPr>
            <p:cNvPr id="29" name="Text Box 18">
              <a:extLst>
                <a:ext uri="{FF2B5EF4-FFF2-40B4-BE49-F238E27FC236}">
                  <a16:creationId xmlns:a16="http://schemas.microsoft.com/office/drawing/2014/main" id="{827A70FE-2D9C-374F-9B91-F435A71167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31579" y="5727014"/>
              <a:ext cx="4679059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9pPr>
            </a:lstStyle>
            <a:p>
              <a:pPr algn="just" eaLnBrk="1" hangingPunct="1"/>
              <a:r>
                <a:rPr lang="en-US" altLang="en-US" sz="1800" dirty="0">
                  <a:solidFill>
                    <a:srgbClr val="CC0000"/>
                  </a:solidFill>
                </a:rPr>
                <a:t>As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simetrias</a:t>
              </a:r>
              <a:r>
                <a:rPr lang="en-US" altLang="en-US" sz="1800" dirty="0">
                  <a:solidFill>
                    <a:srgbClr val="CC0000"/>
                  </a:solidFill>
                </a:rPr>
                <a:t> de Gauge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nos</a:t>
              </a:r>
              <a:r>
                <a:rPr lang="en-US" altLang="en-US" sz="1800" dirty="0">
                  <a:solidFill>
                    <a:srgbClr val="CC0000"/>
                  </a:solidFill>
                </a:rPr>
                <a:t> </a:t>
              </a:r>
              <a:r>
                <a:rPr lang="en-US" altLang="en-US" sz="1800" dirty="0" err="1">
                  <a:solidFill>
                    <a:srgbClr val="CC0000"/>
                  </a:solidFill>
                </a:rPr>
                <a:t>dão</a:t>
              </a:r>
              <a:r>
                <a:rPr lang="en-US" altLang="en-US" sz="1800" dirty="0">
                  <a:solidFill>
                    <a:srgbClr val="CC0000"/>
                  </a:solidFill>
                </a:rPr>
                <a:t>,</a:t>
              </a:r>
              <a:endParaRPr lang="pt-BR" altLang="en-US" sz="1800" dirty="0">
                <a:solidFill>
                  <a:srgbClr val="CC0000"/>
                </a:solidFill>
              </a:endParaRPr>
            </a:p>
          </p:txBody>
        </p:sp>
        <p:sp>
          <p:nvSpPr>
            <p:cNvPr id="30" name="Text Box 19">
              <a:extLst>
                <a:ext uri="{FF2B5EF4-FFF2-40B4-BE49-F238E27FC236}">
                  <a16:creationId xmlns:a16="http://schemas.microsoft.com/office/drawing/2014/main" id="{5CB0518A-FC4A-7A47-A69A-B945A08F12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0500" y="6257140"/>
              <a:ext cx="415072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902030302020204" pitchFamily="66" charset="0"/>
                </a:defRPr>
              </a:lvl9pPr>
            </a:lstStyle>
            <a:p>
              <a:pPr algn="r" eaLnBrk="1" hangingPunct="1"/>
              <a:r>
                <a:rPr lang="en-US" altLang="en-US" sz="1800" b="1" dirty="0"/>
                <a:t>e</a:t>
              </a:r>
              <a:endParaRPr lang="pt-BR" altLang="en-US" sz="1800" b="1" dirty="0"/>
            </a:p>
          </p:txBody>
        </p:sp>
        <p:graphicFrame>
          <p:nvGraphicFramePr>
            <p:cNvPr id="31" name="Object 10">
              <a:extLst>
                <a:ext uri="{FF2B5EF4-FFF2-40B4-BE49-F238E27FC236}">
                  <a16:creationId xmlns:a16="http://schemas.microsoft.com/office/drawing/2014/main" id="{830A27CE-D7D6-D54A-B2B5-CD5DA04356A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6054689"/>
                </p:ext>
              </p:extLst>
            </p:nvPr>
          </p:nvGraphicFramePr>
          <p:xfrm>
            <a:off x="2031841" y="6174839"/>
            <a:ext cx="3288658" cy="7781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8" imgW="77825600" imgH="13754100" progId="Equation.DSMT4">
                    <p:embed/>
                  </p:oleObj>
                </mc:Choice>
                <mc:Fallback>
                  <p:oleObj name="Equation" r:id="rId18" imgW="77825600" imgH="13754100" progId="Equation.DSMT4">
                    <p:embed/>
                    <p:pic>
                      <p:nvPicPr>
                        <p:cNvPr id="31" name="Object 10">
                          <a:extLst>
                            <a:ext uri="{FF2B5EF4-FFF2-40B4-BE49-F238E27FC236}">
                              <a16:creationId xmlns:a16="http://schemas.microsoft.com/office/drawing/2014/main" id="{830A27CE-D7D6-D54A-B2B5-CD5DA04356A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31841" y="6174839"/>
                          <a:ext cx="3288658" cy="778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2744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7334" y="-1943"/>
            <a:ext cx="82317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Das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propriedades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de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uma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simetria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Arial"/>
                <a:cs typeface="Arial"/>
              </a:rPr>
              <a:t>nasce</a:t>
            </a:r>
            <a:r>
              <a:rPr lang="en-US" sz="2000" dirty="0">
                <a:solidFill>
                  <a:srgbClr val="0000FF"/>
                </a:solidFill>
                <a:latin typeface="Arial"/>
                <a:cs typeface="Arial"/>
              </a:rPr>
              <a:t> a </a:t>
            </a:r>
            <a:r>
              <a:rPr lang="en-US" sz="2000" dirty="0" err="1">
                <a:solidFill>
                  <a:srgbClr val="0000FF"/>
                </a:solidFill>
                <a:latin typeface="Arial"/>
                <a:cs typeface="Arial"/>
              </a:rPr>
              <a:t>necessidade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  <a:p>
            <a:pPr algn="just"/>
            <a:r>
              <a:rPr lang="en-US" sz="20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de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introduzir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um novo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número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quântico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, a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côr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318131" y="860241"/>
            <a:ext cx="3152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AutoNum type="romanLcParenBoth"/>
              <a:defRPr/>
            </a:pPr>
            <a:r>
              <a:rPr lang="pt-BR" dirty="0">
                <a:solidFill>
                  <a:srgbClr val="FF0000"/>
                </a:solidFill>
                <a:latin typeface="Comic Sans MS" charset="0"/>
              </a:rPr>
              <a:t>    Estatística de Fermi.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26665" y="1815271"/>
            <a:ext cx="2198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rgbClr val="0000FF"/>
                </a:solidFill>
                <a:latin typeface="Comic Sans MS" charset="0"/>
              </a:rPr>
              <a:t>(</a:t>
            </a:r>
            <a:r>
              <a:rPr lang="pt-BR" dirty="0" err="1">
                <a:solidFill>
                  <a:srgbClr val="0000FF"/>
                </a:solidFill>
                <a:latin typeface="Comic Sans MS" charset="0"/>
              </a:rPr>
              <a:t>ii</a:t>
            </a:r>
            <a:r>
              <a:rPr lang="pt-BR" dirty="0">
                <a:solidFill>
                  <a:srgbClr val="0000FF"/>
                </a:solidFill>
                <a:latin typeface="Comic Sans MS" charset="0"/>
              </a:rPr>
              <a:t>)  Decaimento do 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173828"/>
              </p:ext>
            </p:extLst>
          </p:nvPr>
        </p:nvGraphicFramePr>
        <p:xfrm>
          <a:off x="2548125" y="1641680"/>
          <a:ext cx="1478653" cy="604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84200" imgH="228600" progId="Equation.DSMT4">
                  <p:embed/>
                </p:oleObj>
              </mc:Choice>
              <mc:Fallback>
                <p:oleObj name="Equation" r:id="rId2" imgW="584200" imgH="228600" progId="Equation.DSMT4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48125" y="1641680"/>
                        <a:ext cx="1478653" cy="60452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rgbClr val="BBE0E3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098001"/>
              </p:ext>
            </p:extLst>
          </p:nvPr>
        </p:nvGraphicFramePr>
        <p:xfrm>
          <a:off x="2733653" y="3186235"/>
          <a:ext cx="34290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175000" imgH="889000" progId="Equation.3">
                  <p:embed/>
                </p:oleObj>
              </mc:Choice>
              <mc:Fallback>
                <p:oleObj name="Equation" r:id="rId4" imgW="3175000" imgH="889000" progId="Equation.3">
                  <p:embed/>
                  <p:pic>
                    <p:nvPicPr>
                      <p:cNvPr id="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3653" y="3186235"/>
                        <a:ext cx="3429000" cy="7048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926231" y="3457379"/>
            <a:ext cx="1516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pt-BR" dirty="0">
                <a:solidFill>
                  <a:srgbClr val="FF0000"/>
                </a:solidFill>
                <a:latin typeface="Comic Sans MS" charset="0"/>
                <a:sym typeface="Wingdings" charset="0"/>
              </a:rPr>
              <a:t>(</a:t>
            </a:r>
            <a:r>
              <a:rPr lang="pt-BR" dirty="0" err="1">
                <a:solidFill>
                  <a:srgbClr val="FF0000"/>
                </a:solidFill>
                <a:latin typeface="Comic Sans MS" charset="0"/>
                <a:sym typeface="Wingdings" charset="0"/>
              </a:rPr>
              <a:t>iii</a:t>
            </a:r>
            <a:r>
              <a:rPr lang="pt-BR" dirty="0">
                <a:solidFill>
                  <a:srgbClr val="FF0000"/>
                </a:solidFill>
                <a:latin typeface="Comic Sans MS" charset="0"/>
                <a:sym typeface="Wingdings" charset="0"/>
              </a:rPr>
              <a:t>)  A razão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7907" y="3922272"/>
            <a:ext cx="2175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pt-BR" dirty="0">
                <a:solidFill>
                  <a:srgbClr val="0000FF"/>
                </a:solidFill>
                <a:latin typeface="Comic Sans MS" charset="0"/>
                <a:sym typeface="Wingdings" charset="0"/>
              </a:rPr>
              <a:t>(</a:t>
            </a:r>
            <a:r>
              <a:rPr lang="pt-BR" dirty="0" err="1">
                <a:solidFill>
                  <a:srgbClr val="0000FF"/>
                </a:solidFill>
                <a:latin typeface="Comic Sans MS" charset="0"/>
                <a:sym typeface="Wingdings" charset="0"/>
              </a:rPr>
              <a:t>iv</a:t>
            </a:r>
            <a:r>
              <a:rPr lang="pt-BR" dirty="0">
                <a:solidFill>
                  <a:srgbClr val="0000FF"/>
                </a:solidFill>
                <a:latin typeface="Comic Sans MS" charset="0"/>
                <a:sym typeface="Wingdings" charset="0"/>
              </a:rPr>
              <a:t>)  Porque SU(3)</a:t>
            </a:r>
            <a:r>
              <a:rPr lang="pt-BR" baseline="-25000" dirty="0" err="1">
                <a:solidFill>
                  <a:srgbClr val="0000FF"/>
                </a:solidFill>
                <a:latin typeface="Comic Sans MS" charset="0"/>
                <a:sym typeface="Wingdings" charset="0"/>
              </a:rPr>
              <a:t>c</a:t>
            </a:r>
            <a:endParaRPr lang="pt-BR" baseline="-25000" dirty="0">
              <a:solidFill>
                <a:srgbClr val="0000FF"/>
              </a:solidFill>
              <a:latin typeface="Comic Sans MS" charset="0"/>
              <a:sym typeface="Wingdings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891440" y="3867851"/>
            <a:ext cx="5790149" cy="46165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31" tIns="45716" rIns="91431" bIns="45716">
            <a:spAutoFit/>
          </a:bodyPr>
          <a:lstStyle/>
          <a:p>
            <a:pPr algn="just">
              <a:defRPr/>
            </a:pP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>
                <a:latin typeface="Arial"/>
                <a:cs typeface="Arial"/>
                <a:sym typeface="Wingdings" charset="0"/>
              </a:rPr>
              <a:t> </a:t>
            </a:r>
            <a:r>
              <a:rPr lang="en-US" sz="2400" dirty="0" err="1">
                <a:latin typeface="Arial"/>
                <a:cs typeface="Arial"/>
                <a:sym typeface="Wingdings" charset="0"/>
              </a:rPr>
              <a:t>Liberdade</a:t>
            </a:r>
            <a:r>
              <a:rPr lang="en-US" sz="2400" dirty="0">
                <a:latin typeface="Arial"/>
                <a:cs typeface="Arial"/>
                <a:sym typeface="Wingdings" charset="0"/>
              </a:rPr>
              <a:t> </a:t>
            </a:r>
            <a:r>
              <a:rPr lang="en-US" sz="2400" dirty="0" err="1">
                <a:latin typeface="Arial"/>
                <a:cs typeface="Arial"/>
                <a:sym typeface="Wingdings" charset="0"/>
              </a:rPr>
              <a:t>Assintótica</a:t>
            </a:r>
            <a:r>
              <a:rPr lang="en-US" sz="2400" dirty="0">
                <a:latin typeface="Arial"/>
                <a:cs typeface="Arial"/>
                <a:sym typeface="Wingdings" charset="0"/>
              </a:rPr>
              <a:t> </a:t>
            </a:r>
            <a:r>
              <a:rPr lang="en-US" sz="2400" dirty="0" err="1">
                <a:latin typeface="Arial"/>
                <a:cs typeface="Arial"/>
                <a:sym typeface="Wingdings" charset="0"/>
              </a:rPr>
              <a:t>até</a:t>
            </a:r>
            <a:r>
              <a:rPr lang="en-US" sz="2400" dirty="0">
                <a:latin typeface="Arial"/>
                <a:cs typeface="Arial"/>
                <a:sym typeface="Wingdings" charset="0"/>
              </a:rPr>
              <a:t> 16 </a:t>
            </a:r>
            <a:r>
              <a:rPr lang="en-US" sz="2400" dirty="0" err="1">
                <a:latin typeface="Arial"/>
                <a:cs typeface="Arial"/>
                <a:sym typeface="Wingdings" charset="0"/>
              </a:rPr>
              <a:t>sabores</a:t>
            </a:r>
            <a:r>
              <a:rPr lang="en-US" sz="2400" dirty="0">
                <a:latin typeface="Arial"/>
                <a:cs typeface="Arial"/>
                <a:sym typeface="Wingdings" charset="0"/>
              </a:rPr>
              <a:t>. </a:t>
            </a:r>
            <a:endParaRPr lang="pt-BR" sz="2400" dirty="0">
              <a:latin typeface="Arial"/>
              <a:cs typeface="Arial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224292"/>
              </p:ext>
            </p:extLst>
          </p:nvPr>
        </p:nvGraphicFramePr>
        <p:xfrm>
          <a:off x="5576747" y="5339094"/>
          <a:ext cx="22860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882900" imgH="444500" progId="Equation.3">
                  <p:embed/>
                </p:oleObj>
              </mc:Choice>
              <mc:Fallback>
                <p:oleObj name="Equation" r:id="rId6" imgW="2882900" imgH="444500" progId="Equation.3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6747" y="5339094"/>
                        <a:ext cx="2286000" cy="3524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6848500" y="4607303"/>
            <a:ext cx="1662867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dirty="0">
                <a:solidFill>
                  <a:srgbClr val="FF3399"/>
                </a:solidFill>
                <a:cs typeface="+mn-cs"/>
              </a:rPr>
              <a:t>Portanto SU(3)</a:t>
            </a:r>
            <a:r>
              <a:rPr lang="pt-BR" baseline="-25000" dirty="0" err="1">
                <a:solidFill>
                  <a:srgbClr val="FF3399"/>
                </a:solidFill>
                <a:cs typeface="+mn-cs"/>
              </a:rPr>
              <a:t>c</a:t>
            </a:r>
            <a:endParaRPr lang="pt-BR" baseline="-25000" dirty="0">
              <a:solidFill>
                <a:srgbClr val="FF3399"/>
              </a:solidFill>
              <a:cs typeface="+mn-cs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418317"/>
              </p:ext>
            </p:extLst>
          </p:nvPr>
        </p:nvGraphicFramePr>
        <p:xfrm>
          <a:off x="2612830" y="4360430"/>
          <a:ext cx="2306840" cy="1014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31900" imgH="596900" progId="Equation.DSMT4">
                  <p:embed/>
                </p:oleObj>
              </mc:Choice>
              <mc:Fallback>
                <p:oleObj name="Equation" r:id="rId8" imgW="1231900" imgH="596900" progId="Equation.DSMT4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612830" y="4360430"/>
                        <a:ext cx="2306840" cy="10147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500037"/>
              </p:ext>
            </p:extLst>
          </p:nvPr>
        </p:nvGraphicFramePr>
        <p:xfrm>
          <a:off x="5192862" y="4343539"/>
          <a:ext cx="1446136" cy="723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12800" imgH="406400" progId="Equation.DSMT4">
                  <p:embed/>
                </p:oleObj>
              </mc:Choice>
              <mc:Fallback>
                <p:oleObj name="Equation" r:id="rId10" imgW="812800" imgH="406400" progId="Equation.DSMT4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192862" y="4343539"/>
                        <a:ext cx="1446136" cy="72306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8486348"/>
              </p:ext>
            </p:extLst>
          </p:nvPr>
        </p:nvGraphicFramePr>
        <p:xfrm>
          <a:off x="1061454" y="4605148"/>
          <a:ext cx="138112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739900" imgH="393700" progId="Equation.3">
                  <p:embed/>
                </p:oleObj>
              </mc:Choice>
              <mc:Fallback>
                <p:oleObj name="Equation" r:id="rId12" imgW="1739900" imgH="393700" progId="Equation.3">
                  <p:embed/>
                  <p:pic>
                    <p:nvPicPr>
                      <p:cNvPr id="1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1454" y="4605148"/>
                        <a:ext cx="1381125" cy="3111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625304" y="5611813"/>
            <a:ext cx="77922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pt-BR" sz="2400" dirty="0">
                <a:solidFill>
                  <a:srgbClr val="FF0000"/>
                </a:solidFill>
                <a:latin typeface="Comic Sans MS" charset="0"/>
                <a:sym typeface="Wingdings" charset="0"/>
              </a:rPr>
              <a:t>(</a:t>
            </a:r>
            <a:r>
              <a:rPr lang="pt-BR" sz="2400" dirty="0" err="1">
                <a:solidFill>
                  <a:srgbClr val="FF0000"/>
                </a:solidFill>
                <a:latin typeface="Comic Sans MS" charset="0"/>
                <a:sym typeface="Wingdings" charset="0"/>
              </a:rPr>
              <a:t>v</a:t>
            </a:r>
            <a:r>
              <a:rPr lang="pt-BR" sz="2400" dirty="0">
                <a:solidFill>
                  <a:srgbClr val="FF0000"/>
                </a:solidFill>
                <a:latin typeface="Comic Sans MS" charset="0"/>
                <a:sym typeface="Wingdings" charset="0"/>
              </a:rPr>
              <a:t>)   QCD –Por construção</a:t>
            </a:r>
          </a:p>
          <a:p>
            <a:pPr lvl="0" algn="just">
              <a:defRPr/>
            </a:pPr>
            <a:r>
              <a:rPr lang="pt-BR" sz="2400" dirty="0">
                <a:solidFill>
                  <a:srgbClr val="FF0000"/>
                </a:solidFill>
                <a:latin typeface="Comic Sans MS" charset="0"/>
                <a:sym typeface="Wingdings" charset="0"/>
              </a:rPr>
              <a:t>                       </a:t>
            </a:r>
            <a:r>
              <a:rPr lang="pt-BR" sz="2400" dirty="0" err="1">
                <a:solidFill>
                  <a:srgbClr val="FF0000"/>
                </a:solidFill>
                <a:latin typeface="Comic Sans MS" charset="0"/>
                <a:sym typeface="Wingdings" charset="0"/>
              </a:rPr>
              <a:t>côr</a:t>
            </a:r>
            <a:r>
              <a:rPr lang="pt-BR" sz="2400" dirty="0">
                <a:solidFill>
                  <a:srgbClr val="FF0000"/>
                </a:solidFill>
                <a:latin typeface="Comic Sans MS" charset="0"/>
                <a:sym typeface="Wingdings" charset="0"/>
              </a:rPr>
              <a:t>  = Carga Forte.</a:t>
            </a:r>
            <a:endParaRPr lang="pt-BR" sz="2400" dirty="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683F-FDD7-8D43-B1F8-5D707DC22B63}" type="datetime1">
              <a:rPr lang="en-US" smtClean="0"/>
              <a:t>2/28/23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19</a:t>
            </a:fld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19EC288-3967-F977-BD78-13AF2F0FFC81}"/>
              </a:ext>
            </a:extLst>
          </p:cNvPr>
          <p:cNvGrpSpPr/>
          <p:nvPr/>
        </p:nvGrpSpPr>
        <p:grpSpPr>
          <a:xfrm>
            <a:off x="3470314" y="906292"/>
            <a:ext cx="5518702" cy="2301888"/>
            <a:chOff x="3373076" y="519113"/>
            <a:chExt cx="5518702" cy="2301888"/>
          </a:xfrm>
        </p:grpSpPr>
        <p:grpSp>
          <p:nvGrpSpPr>
            <p:cNvPr id="49" name="Group 3">
              <a:extLst>
                <a:ext uri="{FF2B5EF4-FFF2-40B4-BE49-F238E27FC236}">
                  <a16:creationId xmlns:a16="http://schemas.microsoft.com/office/drawing/2014/main" id="{B3A959CD-CC52-3E0D-6FA6-A35F89BFA4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6604" y="519113"/>
              <a:ext cx="2128445" cy="1039487"/>
              <a:chOff x="3386" y="561"/>
              <a:chExt cx="2011" cy="812"/>
            </a:xfrm>
          </p:grpSpPr>
          <p:sp>
            <p:nvSpPr>
              <p:cNvPr id="79" name="Oval 4">
                <a:extLst>
                  <a:ext uri="{FF2B5EF4-FFF2-40B4-BE49-F238E27FC236}">
                    <a16:creationId xmlns:a16="http://schemas.microsoft.com/office/drawing/2014/main" id="{ECD61048-DA6C-4828-17F5-66FAC4761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6" y="802"/>
                <a:ext cx="624" cy="528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endParaRPr lang="en-BR"/>
              </a:p>
            </p:txBody>
          </p:sp>
          <p:grpSp>
            <p:nvGrpSpPr>
              <p:cNvPr id="80" name="Group 5">
                <a:extLst>
                  <a:ext uri="{FF2B5EF4-FFF2-40B4-BE49-F238E27FC236}">
                    <a16:creationId xmlns:a16="http://schemas.microsoft.com/office/drawing/2014/main" id="{848EB07B-A5DF-050F-2902-9D172B6B6D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654493">
                <a:off x="4898" y="974"/>
                <a:ext cx="74" cy="537"/>
                <a:chOff x="2784" y="911"/>
                <a:chExt cx="158" cy="865"/>
              </a:xfrm>
            </p:grpSpPr>
            <p:sp>
              <p:nvSpPr>
                <p:cNvPr id="98" name="Freeform 6">
                  <a:extLst>
                    <a:ext uri="{FF2B5EF4-FFF2-40B4-BE49-F238E27FC236}">
                      <a16:creationId xmlns:a16="http://schemas.microsoft.com/office/drawing/2014/main" id="{935129B5-5D38-F339-5C14-47E45DB942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7" y="911"/>
                  <a:ext cx="145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38100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343" tIns="45672" rIns="91343" bIns="45672">
                  <a:spAutoFit/>
                </a:bodyPr>
                <a:lstStyle/>
                <a:p>
                  <a:endParaRPr lang="en-BR"/>
                </a:p>
              </p:txBody>
            </p:sp>
            <p:sp>
              <p:nvSpPr>
                <p:cNvPr id="99" name="Freeform 7">
                  <a:extLst>
                    <a:ext uri="{FF2B5EF4-FFF2-40B4-BE49-F238E27FC236}">
                      <a16:creationId xmlns:a16="http://schemas.microsoft.com/office/drawing/2014/main" id="{F639EC9F-126A-3B75-D248-E79701988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1200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38100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343" tIns="45672" rIns="91343" bIns="45672">
                  <a:spAutoFit/>
                </a:bodyPr>
                <a:lstStyle/>
                <a:p>
                  <a:endParaRPr lang="en-BR"/>
                </a:p>
              </p:txBody>
            </p:sp>
            <p:sp>
              <p:nvSpPr>
                <p:cNvPr id="100" name="Freeform 8">
                  <a:extLst>
                    <a:ext uri="{FF2B5EF4-FFF2-40B4-BE49-F238E27FC236}">
                      <a16:creationId xmlns:a16="http://schemas.microsoft.com/office/drawing/2014/main" id="{A144FD84-CB41-8BB6-399B-C437DBB3A5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1488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38100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343" tIns="45672" rIns="91343" bIns="45672">
                  <a:spAutoFit/>
                </a:bodyPr>
                <a:lstStyle/>
                <a:p>
                  <a:endParaRPr lang="en-BR"/>
                </a:p>
              </p:txBody>
            </p:sp>
          </p:grpSp>
          <p:grpSp>
            <p:nvGrpSpPr>
              <p:cNvPr id="81" name="Group 9">
                <a:extLst>
                  <a:ext uri="{FF2B5EF4-FFF2-40B4-BE49-F238E27FC236}">
                    <a16:creationId xmlns:a16="http://schemas.microsoft.com/office/drawing/2014/main" id="{5B35FA1E-1C7D-1E35-435B-91DE7C81B9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134529">
                <a:off x="4902" y="603"/>
                <a:ext cx="71" cy="540"/>
                <a:chOff x="2784" y="913"/>
                <a:chExt cx="151" cy="863"/>
              </a:xfrm>
            </p:grpSpPr>
            <p:sp>
              <p:nvSpPr>
                <p:cNvPr id="95" name="Freeform 10">
                  <a:extLst>
                    <a:ext uri="{FF2B5EF4-FFF2-40B4-BE49-F238E27FC236}">
                      <a16:creationId xmlns:a16="http://schemas.microsoft.com/office/drawing/2014/main" id="{B7C99B09-73C2-C49A-1A74-A03E52338C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8" y="913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38100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343" tIns="45672" rIns="91343" bIns="45672">
                  <a:spAutoFit/>
                </a:bodyPr>
                <a:lstStyle/>
                <a:p>
                  <a:endParaRPr lang="en-BR"/>
                </a:p>
              </p:txBody>
            </p:sp>
            <p:sp>
              <p:nvSpPr>
                <p:cNvPr id="96" name="Freeform 11">
                  <a:extLst>
                    <a:ext uri="{FF2B5EF4-FFF2-40B4-BE49-F238E27FC236}">
                      <a16:creationId xmlns:a16="http://schemas.microsoft.com/office/drawing/2014/main" id="{08964D63-D69A-739D-712B-E3EDA6775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1" y="1197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38100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343" tIns="45672" rIns="91343" bIns="45672">
                  <a:spAutoFit/>
                </a:bodyPr>
                <a:lstStyle/>
                <a:p>
                  <a:endParaRPr lang="en-BR"/>
                </a:p>
              </p:txBody>
            </p:sp>
            <p:sp>
              <p:nvSpPr>
                <p:cNvPr id="97" name="Freeform 12">
                  <a:extLst>
                    <a:ext uri="{FF2B5EF4-FFF2-40B4-BE49-F238E27FC236}">
                      <a16:creationId xmlns:a16="http://schemas.microsoft.com/office/drawing/2014/main" id="{B77B1D27-C1BE-D894-47D2-0A9D10D314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1488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38100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343" tIns="45672" rIns="91343" bIns="45672">
                  <a:spAutoFit/>
                </a:bodyPr>
                <a:lstStyle/>
                <a:p>
                  <a:endParaRPr lang="en-BR"/>
                </a:p>
              </p:txBody>
            </p:sp>
          </p:grpSp>
          <p:sp>
            <p:nvSpPr>
              <p:cNvPr id="82" name="Line 13">
                <a:extLst>
                  <a:ext uri="{FF2B5EF4-FFF2-40B4-BE49-F238E27FC236}">
                    <a16:creationId xmlns:a16="http://schemas.microsoft.com/office/drawing/2014/main" id="{1A227969-DCF2-EC99-89FA-1CBE8433E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6" y="1042"/>
                <a:ext cx="730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83" name="Rectangle 14">
                <a:extLst>
                  <a:ext uri="{FF2B5EF4-FFF2-40B4-BE49-F238E27FC236}">
                    <a16:creationId xmlns:a16="http://schemas.microsoft.com/office/drawing/2014/main" id="{0E155ACB-D7DE-894A-28A3-9260FC8D1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4" y="807"/>
                <a:ext cx="214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sz="3200" dirty="0"/>
                  <a:t>&gt;</a:t>
                </a:r>
              </a:p>
            </p:txBody>
          </p:sp>
          <p:sp>
            <p:nvSpPr>
              <p:cNvPr id="84" name="Rectangle 15">
                <a:extLst>
                  <a:ext uri="{FF2B5EF4-FFF2-40B4-BE49-F238E27FC236}">
                    <a16:creationId xmlns:a16="http://schemas.microsoft.com/office/drawing/2014/main" id="{BF70CE65-9F6E-7D26-2BA9-3B578A053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9" y="650"/>
                <a:ext cx="358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1343" tIns="45672" rIns="91343" bIns="45672">
                <a:spAutoFit/>
              </a:bodyPr>
              <a:lstStyle/>
              <a:p>
                <a:pPr algn="r"/>
                <a:r>
                  <a:rPr lang="pt-BR" altLang="en-BR" sz="2000" dirty="0"/>
                  <a:t>&gt;</a:t>
                </a:r>
              </a:p>
            </p:txBody>
          </p:sp>
          <p:sp>
            <p:nvSpPr>
              <p:cNvPr id="85" name="Rectangle 16">
                <a:extLst>
                  <a:ext uri="{FF2B5EF4-FFF2-40B4-BE49-F238E27FC236}">
                    <a16:creationId xmlns:a16="http://schemas.microsoft.com/office/drawing/2014/main" id="{71F42BA2-F730-5E30-CD6E-436F98E63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987306">
                <a:off x="4036" y="990"/>
                <a:ext cx="244" cy="3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sz="2000" dirty="0"/>
                  <a:t>&lt;</a:t>
                </a:r>
              </a:p>
            </p:txBody>
          </p:sp>
          <p:sp>
            <p:nvSpPr>
              <p:cNvPr id="86" name="Rectangle 17">
                <a:extLst>
                  <a:ext uri="{FF2B5EF4-FFF2-40B4-BE49-F238E27FC236}">
                    <a16:creationId xmlns:a16="http://schemas.microsoft.com/office/drawing/2014/main" id="{1D283F4B-28A7-2985-729D-33755061F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627" y="849"/>
                <a:ext cx="244" cy="3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sz="2000" dirty="0"/>
                  <a:t>&lt;</a:t>
                </a:r>
              </a:p>
            </p:txBody>
          </p:sp>
          <p:sp>
            <p:nvSpPr>
              <p:cNvPr id="87" name="Rectangle 18">
                <a:extLst>
                  <a:ext uri="{FF2B5EF4-FFF2-40B4-BE49-F238E27FC236}">
                    <a16:creationId xmlns:a16="http://schemas.microsoft.com/office/drawing/2014/main" id="{3F1B0570-D2CE-0A6E-521F-F6C74853E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8" y="826"/>
                <a:ext cx="29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b="1" dirty="0" err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p</a:t>
                </a:r>
                <a:endParaRPr lang="pt-BR" altLang="en-BR" dirty="0"/>
              </a:p>
            </p:txBody>
          </p:sp>
          <p:grpSp>
            <p:nvGrpSpPr>
              <p:cNvPr id="88" name="Group 19">
                <a:extLst>
                  <a:ext uri="{FF2B5EF4-FFF2-40B4-BE49-F238E27FC236}">
                    <a16:creationId xmlns:a16="http://schemas.microsoft.com/office/drawing/2014/main" id="{D45DA40C-770D-A452-8EF1-82FAE5E93F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8" y="718"/>
                <a:ext cx="384" cy="352"/>
                <a:chOff x="1616" y="598"/>
                <a:chExt cx="384" cy="352"/>
              </a:xfrm>
            </p:grpSpPr>
            <p:sp>
              <p:nvSpPr>
                <p:cNvPr id="93" name="Rectangle 20">
                  <a:extLst>
                    <a:ext uri="{FF2B5EF4-FFF2-40B4-BE49-F238E27FC236}">
                      <a16:creationId xmlns:a16="http://schemas.microsoft.com/office/drawing/2014/main" id="{69DBBA3D-FB9F-2C97-5987-7C25FD19B7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0" y="598"/>
                  <a:ext cx="180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343" tIns="45672" rIns="91343" bIns="45672">
                  <a:spAutoFit/>
                </a:bodyPr>
                <a:lstStyle/>
                <a:p>
                  <a:pPr algn="r"/>
                  <a:r>
                    <a:rPr lang="pt-BR" altLang="en-BR" sz="1600" b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0</a:t>
                  </a:r>
                  <a:endParaRPr lang="pt-BR" altLang="en-BR"/>
                </a:p>
              </p:txBody>
            </p:sp>
            <p:sp>
              <p:nvSpPr>
                <p:cNvPr id="94" name="Rectangle 21">
                  <a:extLst>
                    <a:ext uri="{FF2B5EF4-FFF2-40B4-BE49-F238E27FC236}">
                      <a16:creationId xmlns:a16="http://schemas.microsoft.com/office/drawing/2014/main" id="{C077EA0D-732F-3DEC-16C6-7D5F397640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6" y="623"/>
                  <a:ext cx="23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accent2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343" tIns="45672" rIns="91343" bIns="45672">
                  <a:spAutoFit/>
                </a:bodyPr>
                <a:lstStyle/>
                <a:p>
                  <a:pPr algn="r"/>
                  <a:r>
                    <a:rPr lang="pt-BR" altLang="en-BR" sz="2800" b="1">
                      <a:solidFill>
                        <a:srgbClr val="000000"/>
                      </a:solidFill>
                      <a:latin typeface="Symbol" pitchFamily="2" charset="2"/>
                    </a:rPr>
                    <a:t>p</a:t>
                  </a:r>
                  <a:endParaRPr lang="pt-BR" altLang="en-BR" sz="2800"/>
                </a:p>
              </p:txBody>
            </p:sp>
          </p:grpSp>
          <p:sp>
            <p:nvSpPr>
              <p:cNvPr id="89" name="Rectangle 22">
                <a:extLst>
                  <a:ext uri="{FF2B5EF4-FFF2-40B4-BE49-F238E27FC236}">
                    <a16:creationId xmlns:a16="http://schemas.microsoft.com/office/drawing/2014/main" id="{5BF42ADD-89A2-3D4F-E56A-2A171186D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8" y="561"/>
                <a:ext cx="29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p</a:t>
                </a:r>
              </a:p>
            </p:txBody>
          </p:sp>
          <p:sp>
            <p:nvSpPr>
              <p:cNvPr id="90" name="Rectangle 23">
                <a:extLst>
                  <a:ext uri="{FF2B5EF4-FFF2-40B4-BE49-F238E27FC236}">
                    <a16:creationId xmlns:a16="http://schemas.microsoft.com/office/drawing/2014/main" id="{B9A98577-DD15-42E8-1DCA-79C7F0E106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5" y="1010"/>
                <a:ext cx="29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p</a:t>
                </a:r>
              </a:p>
            </p:txBody>
          </p:sp>
          <p:sp>
            <p:nvSpPr>
              <p:cNvPr id="91" name="Rectangle 24">
                <a:extLst>
                  <a:ext uri="{FF2B5EF4-FFF2-40B4-BE49-F238E27FC236}">
                    <a16:creationId xmlns:a16="http://schemas.microsoft.com/office/drawing/2014/main" id="{DF07379D-81BA-DE1C-7EF2-6E0F27F39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1" y="1075"/>
                <a:ext cx="198" cy="2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sz="2500" b="1">
                    <a:solidFill>
                      <a:srgbClr val="000000"/>
                    </a:solidFill>
                    <a:latin typeface="Symbol" pitchFamily="2" charset="2"/>
                  </a:rPr>
                  <a:t>g</a:t>
                </a:r>
              </a:p>
            </p:txBody>
          </p:sp>
          <p:sp>
            <p:nvSpPr>
              <p:cNvPr id="92" name="Rectangle 25">
                <a:extLst>
                  <a:ext uri="{FF2B5EF4-FFF2-40B4-BE49-F238E27FC236}">
                    <a16:creationId xmlns:a16="http://schemas.microsoft.com/office/drawing/2014/main" id="{2361A8C0-0A7E-7C6B-E9E8-5BCF573A6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9" y="652"/>
                <a:ext cx="198" cy="2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sz="2500" b="1">
                    <a:solidFill>
                      <a:srgbClr val="000000"/>
                    </a:solidFill>
                    <a:latin typeface="Symbol" pitchFamily="2" charset="2"/>
                  </a:rPr>
                  <a:t>g</a:t>
                </a:r>
              </a:p>
            </p:txBody>
          </p:sp>
        </p:grpSp>
        <p:sp>
          <p:nvSpPr>
            <p:cNvPr id="50" name="Text Box 26">
              <a:extLst>
                <a:ext uri="{FF2B5EF4-FFF2-40B4-BE49-F238E27FC236}">
                  <a16:creationId xmlns:a16="http://schemas.microsoft.com/office/drawing/2014/main" id="{10ACAB38-1CD1-399D-9083-E16B767164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6875" y="729190"/>
              <a:ext cx="2838270" cy="769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31" tIns="45716" rIns="91431" bIns="45716">
              <a:spAutoFit/>
            </a:bodyPr>
            <a:lstStyle/>
            <a:p>
              <a:pPr algn="just"/>
              <a:r>
                <a:rPr lang="pt-BR" altLang="en-BR" sz="1100" dirty="0">
                  <a:solidFill>
                    <a:schemeClr val="accent2"/>
                  </a:solidFill>
                  <a:latin typeface="Comic Sans MS" panose="030F0902030302020204" pitchFamily="66" charset="0"/>
                </a:rPr>
                <a:t>Em 1949  J. Steinberger calculou o gráfico, e desde então não tem faltado correções para comparação com a experiência.</a:t>
              </a:r>
            </a:p>
          </p:txBody>
        </p:sp>
        <p:sp>
          <p:nvSpPr>
            <p:cNvPr id="51" name="Text Box 27">
              <a:extLst>
                <a:ext uri="{FF2B5EF4-FFF2-40B4-BE49-F238E27FC236}">
                  <a16:creationId xmlns:a16="http://schemas.microsoft.com/office/drawing/2014/main" id="{5F6C6057-0788-70C9-35EB-87F1E4321A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0721" y="1647866"/>
              <a:ext cx="2937004" cy="400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1" tIns="45716" rIns="91431" bIns="45716">
              <a:spAutoFit/>
            </a:bodyPr>
            <a:lstStyle/>
            <a:p>
              <a:pPr algn="just"/>
              <a:r>
                <a:rPr lang="pt-BR" altLang="en-BR" sz="1000" dirty="0">
                  <a:solidFill>
                    <a:srgbClr val="FF0000"/>
                  </a:solidFill>
                  <a:latin typeface="Comic Sans MS" panose="030F0902030302020204" pitchFamily="66" charset="0"/>
                </a:rPr>
                <a:t>Ao introduzirmos a </a:t>
              </a:r>
              <a:r>
                <a:rPr lang="pt-BR" altLang="en-BR" sz="1000" dirty="0" err="1">
                  <a:solidFill>
                    <a:srgbClr val="FF0000"/>
                  </a:solidFill>
                  <a:latin typeface="Comic Sans MS" panose="030F0902030302020204" pitchFamily="66" charset="0"/>
                </a:rPr>
                <a:t>côr</a:t>
              </a:r>
              <a:r>
                <a:rPr lang="pt-BR" altLang="en-BR" sz="1000" dirty="0">
                  <a:solidFill>
                    <a:srgbClr val="FF0000"/>
                  </a:solidFill>
                  <a:latin typeface="Comic Sans MS" panose="030F0902030302020204" pitchFamily="66" charset="0"/>
                </a:rPr>
                <a:t> </a:t>
              </a:r>
              <a:r>
                <a:rPr lang="pt-BR" altLang="en-BR" sz="1000" dirty="0" err="1">
                  <a:solidFill>
                    <a:srgbClr val="FF0000"/>
                  </a:solidFill>
                  <a:latin typeface="Comic Sans MS" panose="030F0902030302020204" pitchFamily="66" charset="0"/>
                </a:rPr>
                <a:t>obtem-se</a:t>
              </a:r>
              <a:r>
                <a:rPr lang="pt-BR" altLang="en-BR" sz="1000" dirty="0">
                  <a:solidFill>
                    <a:srgbClr val="FF0000"/>
                  </a:solidFill>
                  <a:latin typeface="Comic Sans MS" panose="030F0902030302020204" pitchFamily="66" charset="0"/>
                </a:rPr>
                <a:t> pleno acordo</a:t>
              </a:r>
            </a:p>
            <a:p>
              <a:pPr algn="just"/>
              <a:r>
                <a:rPr lang="pt-BR" altLang="en-BR" sz="1000" dirty="0">
                  <a:solidFill>
                    <a:srgbClr val="FF0000"/>
                  </a:solidFill>
                  <a:latin typeface="Comic Sans MS" panose="030F0902030302020204" pitchFamily="66" charset="0"/>
                </a:rPr>
                <a:t>com os dados experimentais:</a:t>
              </a:r>
            </a:p>
          </p:txBody>
        </p:sp>
        <p:graphicFrame>
          <p:nvGraphicFramePr>
            <p:cNvPr id="52" name="Object 28">
              <a:extLst>
                <a:ext uri="{FF2B5EF4-FFF2-40B4-BE49-F238E27FC236}">
                  <a16:creationId xmlns:a16="http://schemas.microsoft.com/office/drawing/2014/main" id="{0BBFC8CF-DD0C-FEFA-38F9-CB19BE79626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0751577"/>
                </p:ext>
              </p:extLst>
            </p:nvPr>
          </p:nvGraphicFramePr>
          <p:xfrm>
            <a:off x="3373076" y="1934514"/>
            <a:ext cx="2895601" cy="854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94208600" imgH="27800300" progId="Equation.3">
                    <p:embed/>
                  </p:oleObj>
                </mc:Choice>
                <mc:Fallback>
                  <p:oleObj name="Equation" r:id="rId14" imgW="94208600" imgH="27800300" progId="Equation.3">
                    <p:embed/>
                    <p:pic>
                      <p:nvPicPr>
                        <p:cNvPr id="30" name="Object 28">
                          <a:extLst>
                            <a:ext uri="{FF2B5EF4-FFF2-40B4-BE49-F238E27FC236}">
                              <a16:creationId xmlns:a16="http://schemas.microsoft.com/office/drawing/2014/main" id="{BD19EBFB-3B6A-8EDD-914B-073DA61DA58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3076" y="1934514"/>
                          <a:ext cx="2895601" cy="8542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3" name="Group 35">
              <a:extLst>
                <a:ext uri="{FF2B5EF4-FFF2-40B4-BE49-F238E27FC236}">
                  <a16:creationId xmlns:a16="http://schemas.microsoft.com/office/drawing/2014/main" id="{3D025F02-4013-7B88-6C5C-236073229D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91618" y="1740293"/>
              <a:ext cx="2600160" cy="1080708"/>
              <a:chOff x="3119" y="1326"/>
              <a:chExt cx="2221" cy="1043"/>
            </a:xfrm>
          </p:grpSpPr>
          <p:sp>
            <p:nvSpPr>
              <p:cNvPr id="54" name="AutoShape 36">
                <a:extLst>
                  <a:ext uri="{FF2B5EF4-FFF2-40B4-BE49-F238E27FC236}">
                    <a16:creationId xmlns:a16="http://schemas.microsoft.com/office/drawing/2014/main" id="{A05574B9-47E8-7064-0F7E-7F6CC5E6F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137015">
                <a:off x="3857" y="1537"/>
                <a:ext cx="724" cy="698"/>
              </a:xfrm>
              <a:prstGeom prst="flowChartExtra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  <p:sp>
            <p:nvSpPr>
              <p:cNvPr id="55" name="AutoShape 37">
                <a:extLst>
                  <a:ext uri="{FF2B5EF4-FFF2-40B4-BE49-F238E27FC236}">
                    <a16:creationId xmlns:a16="http://schemas.microsoft.com/office/drawing/2014/main" id="{4D9B1BB0-99CC-11FF-EC3C-6C162E310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137015">
                <a:off x="4017" y="1664"/>
                <a:ext cx="519" cy="447"/>
              </a:xfrm>
              <a:prstGeom prst="flowChartExtract">
                <a:avLst/>
              </a:prstGeom>
              <a:noFill/>
              <a:ln w="2857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ctr"/>
                <a:endParaRPr lang="en-US" altLang="en-BR" sz="3600"/>
              </a:p>
            </p:txBody>
          </p:sp>
          <p:sp>
            <p:nvSpPr>
              <p:cNvPr id="56" name="AutoShape 38">
                <a:extLst>
                  <a:ext uri="{FF2B5EF4-FFF2-40B4-BE49-F238E27FC236}">
                    <a16:creationId xmlns:a16="http://schemas.microsoft.com/office/drawing/2014/main" id="{42E8D830-3537-A7D5-EF38-94B650C60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137015">
                <a:off x="4125" y="1747"/>
                <a:ext cx="336" cy="288"/>
              </a:xfrm>
              <a:prstGeom prst="flowChartExtra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  <p:sp>
            <p:nvSpPr>
              <p:cNvPr id="57" name="AutoShape 39">
                <a:extLst>
                  <a:ext uri="{FF2B5EF4-FFF2-40B4-BE49-F238E27FC236}">
                    <a16:creationId xmlns:a16="http://schemas.microsoft.com/office/drawing/2014/main" id="{D529AC97-58B8-D122-BD5D-9592CA7C5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137015">
                <a:off x="4245" y="1821"/>
                <a:ext cx="144" cy="144"/>
              </a:xfrm>
              <a:prstGeom prst="flowChartExtract">
                <a:avLst/>
              </a:prstGeom>
              <a:noFill/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  <p:grpSp>
            <p:nvGrpSpPr>
              <p:cNvPr id="58" name="Group 40">
                <a:extLst>
                  <a:ext uri="{FF2B5EF4-FFF2-40B4-BE49-F238E27FC236}">
                    <a16:creationId xmlns:a16="http://schemas.microsoft.com/office/drawing/2014/main" id="{59E2A7B3-0349-95EB-28F9-66FE643FF9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852740">
                <a:off x="4795" y="1196"/>
                <a:ext cx="82" cy="543"/>
                <a:chOff x="2784" y="912"/>
                <a:chExt cx="144" cy="864"/>
              </a:xfrm>
            </p:grpSpPr>
            <p:sp>
              <p:nvSpPr>
                <p:cNvPr id="76" name="Freeform 41">
                  <a:extLst>
                    <a:ext uri="{FF2B5EF4-FFF2-40B4-BE49-F238E27FC236}">
                      <a16:creationId xmlns:a16="http://schemas.microsoft.com/office/drawing/2014/main" id="{88176BAB-62EC-7E93-51A9-ACA8BBBFB0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912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lIns="91343" tIns="45672" rIns="91343" bIns="45672" anchor="ctr"/>
                <a:lstStyle/>
                <a:p>
                  <a:endParaRPr lang="en-BR"/>
                </a:p>
              </p:txBody>
            </p:sp>
            <p:sp>
              <p:nvSpPr>
                <p:cNvPr id="77" name="Freeform 42">
                  <a:extLst>
                    <a:ext uri="{FF2B5EF4-FFF2-40B4-BE49-F238E27FC236}">
                      <a16:creationId xmlns:a16="http://schemas.microsoft.com/office/drawing/2014/main" id="{AAD96BC6-F81B-0EF7-2124-4071B89771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1200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lIns="91343" tIns="45672" rIns="91343" bIns="45672" anchor="ctr"/>
                <a:lstStyle/>
                <a:p>
                  <a:endParaRPr lang="en-BR"/>
                </a:p>
              </p:txBody>
            </p:sp>
            <p:sp>
              <p:nvSpPr>
                <p:cNvPr id="78" name="Freeform 43">
                  <a:extLst>
                    <a:ext uri="{FF2B5EF4-FFF2-40B4-BE49-F238E27FC236}">
                      <a16:creationId xmlns:a16="http://schemas.microsoft.com/office/drawing/2014/main" id="{1CD2F2DD-B817-7852-A456-E6B8F45445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1488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lIns="91343" tIns="45672" rIns="91343" bIns="45672" anchor="ctr"/>
                <a:lstStyle/>
                <a:p>
                  <a:endParaRPr lang="en-BR"/>
                </a:p>
              </p:txBody>
            </p:sp>
          </p:grpSp>
          <p:grpSp>
            <p:nvGrpSpPr>
              <p:cNvPr id="59" name="Group 44">
                <a:extLst>
                  <a:ext uri="{FF2B5EF4-FFF2-40B4-BE49-F238E27FC236}">
                    <a16:creationId xmlns:a16="http://schemas.microsoft.com/office/drawing/2014/main" id="{12AB487B-748F-9CD0-2E50-E006A48F82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688958">
                <a:off x="4799" y="1990"/>
                <a:ext cx="88" cy="524"/>
                <a:chOff x="2784" y="912"/>
                <a:chExt cx="144" cy="864"/>
              </a:xfrm>
            </p:grpSpPr>
            <p:sp>
              <p:nvSpPr>
                <p:cNvPr id="73" name="Freeform 45">
                  <a:extLst>
                    <a:ext uri="{FF2B5EF4-FFF2-40B4-BE49-F238E27FC236}">
                      <a16:creationId xmlns:a16="http://schemas.microsoft.com/office/drawing/2014/main" id="{4D83A29D-6EE8-6990-7EFE-A862012C78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912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lIns="91343" tIns="45672" rIns="91343" bIns="45672" anchor="ctr"/>
                <a:lstStyle/>
                <a:p>
                  <a:endParaRPr lang="en-BR"/>
                </a:p>
              </p:txBody>
            </p:sp>
            <p:sp>
              <p:nvSpPr>
                <p:cNvPr id="74" name="Freeform 46">
                  <a:extLst>
                    <a:ext uri="{FF2B5EF4-FFF2-40B4-BE49-F238E27FC236}">
                      <a16:creationId xmlns:a16="http://schemas.microsoft.com/office/drawing/2014/main" id="{1C60D944-AA28-2849-0AC9-B9D9D337C8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1200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lIns="91343" tIns="45672" rIns="91343" bIns="45672" anchor="ctr"/>
                <a:lstStyle/>
                <a:p>
                  <a:endParaRPr lang="en-BR"/>
                </a:p>
              </p:txBody>
            </p:sp>
            <p:sp>
              <p:nvSpPr>
                <p:cNvPr id="75" name="Freeform 47">
                  <a:extLst>
                    <a:ext uri="{FF2B5EF4-FFF2-40B4-BE49-F238E27FC236}">
                      <a16:creationId xmlns:a16="http://schemas.microsoft.com/office/drawing/2014/main" id="{505364C3-3BF5-3ACC-A0AD-22E614EEA6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1488"/>
                  <a:ext cx="144" cy="288"/>
                </a:xfrm>
                <a:custGeom>
                  <a:avLst/>
                  <a:gdLst>
                    <a:gd name="T0" fmla="*/ 0 w 144"/>
                    <a:gd name="T1" fmla="*/ 0 h 288"/>
                    <a:gd name="T2" fmla="*/ 144 w 144"/>
                    <a:gd name="T3" fmla="*/ 48 h 288"/>
                    <a:gd name="T4" fmla="*/ 0 w 144"/>
                    <a:gd name="T5" fmla="*/ 96 h 288"/>
                    <a:gd name="T6" fmla="*/ 144 w 144"/>
                    <a:gd name="T7" fmla="*/ 144 h 288"/>
                    <a:gd name="T8" fmla="*/ 0 w 144"/>
                    <a:gd name="T9" fmla="*/ 192 h 288"/>
                    <a:gd name="T10" fmla="*/ 144 w 144"/>
                    <a:gd name="T11" fmla="*/ 240 h 288"/>
                    <a:gd name="T12" fmla="*/ 0 w 144"/>
                    <a:gd name="T13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88">
                      <a:moveTo>
                        <a:pt x="0" y="0"/>
                      </a:moveTo>
                      <a:cubicBezTo>
                        <a:pt x="72" y="16"/>
                        <a:pt x="144" y="32"/>
                        <a:pt x="144" y="48"/>
                      </a:cubicBezTo>
                      <a:cubicBezTo>
                        <a:pt x="144" y="64"/>
                        <a:pt x="0" y="80"/>
                        <a:pt x="0" y="96"/>
                      </a:cubicBezTo>
                      <a:cubicBezTo>
                        <a:pt x="0" y="112"/>
                        <a:pt x="144" y="128"/>
                        <a:pt x="144" y="144"/>
                      </a:cubicBezTo>
                      <a:cubicBezTo>
                        <a:pt x="144" y="160"/>
                        <a:pt x="0" y="176"/>
                        <a:pt x="0" y="192"/>
                      </a:cubicBezTo>
                      <a:cubicBezTo>
                        <a:pt x="0" y="208"/>
                        <a:pt x="144" y="224"/>
                        <a:pt x="144" y="240"/>
                      </a:cubicBezTo>
                      <a:cubicBezTo>
                        <a:pt x="144" y="256"/>
                        <a:pt x="72" y="272"/>
                        <a:pt x="0" y="288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lIns="91343" tIns="45672" rIns="91343" bIns="45672" anchor="ctr"/>
                <a:lstStyle/>
                <a:p>
                  <a:endParaRPr lang="en-BR"/>
                </a:p>
              </p:txBody>
            </p:sp>
          </p:grpSp>
          <p:sp>
            <p:nvSpPr>
              <p:cNvPr id="60" name="Text Box 48">
                <a:extLst>
                  <a:ext uri="{FF2B5EF4-FFF2-40B4-BE49-F238E27FC236}">
                    <a16:creationId xmlns:a16="http://schemas.microsoft.com/office/drawing/2014/main" id="{44323705-7AF3-A25B-9998-75B5365C18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14428273">
                <a:off x="4156" y="1940"/>
                <a:ext cx="214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3200"/>
                  <a:t>&lt;</a:t>
                </a:r>
              </a:p>
            </p:txBody>
          </p:sp>
          <p:sp>
            <p:nvSpPr>
              <p:cNvPr id="61" name="Line 49">
                <a:extLst>
                  <a:ext uri="{FF2B5EF4-FFF2-40B4-BE49-F238E27FC236}">
                    <a16:creationId xmlns:a16="http://schemas.microsoft.com/office/drawing/2014/main" id="{F66ECDA5-561E-2923-F199-B4F6E4E97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19" y="1910"/>
                <a:ext cx="7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  <p:sp>
            <p:nvSpPr>
              <p:cNvPr id="62" name="Rectangle 50">
                <a:extLst>
                  <a:ext uri="{FF2B5EF4-FFF2-40B4-BE49-F238E27FC236}">
                    <a16:creationId xmlns:a16="http://schemas.microsoft.com/office/drawing/2014/main" id="{7B581474-3665-7CFD-5EA7-120C657CE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392722">
                <a:off x="3401" y="1687"/>
                <a:ext cx="226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3600"/>
                  <a:t>&gt;</a:t>
                </a:r>
              </a:p>
            </p:txBody>
          </p:sp>
          <p:sp>
            <p:nvSpPr>
              <p:cNvPr id="63" name="Rectangle 51">
                <a:extLst>
                  <a:ext uri="{FF2B5EF4-FFF2-40B4-BE49-F238E27FC236}">
                    <a16:creationId xmlns:a16="http://schemas.microsoft.com/office/drawing/2014/main" id="{824D9912-1A02-DBC2-E942-D9BE13740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169714">
                <a:off x="4159" y="1477"/>
                <a:ext cx="214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3200"/>
                  <a:t>&gt;</a:t>
                </a:r>
              </a:p>
            </p:txBody>
          </p:sp>
          <p:sp>
            <p:nvSpPr>
              <p:cNvPr id="64" name="Rectangle 52">
                <a:extLst>
                  <a:ext uri="{FF2B5EF4-FFF2-40B4-BE49-F238E27FC236}">
                    <a16:creationId xmlns:a16="http://schemas.microsoft.com/office/drawing/2014/main" id="{6F3CC980-C482-B79B-0F43-80CBBCEA6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1099">
                <a:off x="4472" y="1631"/>
                <a:ext cx="214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3200"/>
                  <a:t>&lt;</a:t>
                </a:r>
              </a:p>
            </p:txBody>
          </p:sp>
          <p:sp>
            <p:nvSpPr>
              <p:cNvPr id="65" name="Rectangle 53">
                <a:extLst>
                  <a:ext uri="{FF2B5EF4-FFF2-40B4-BE49-F238E27FC236}">
                    <a16:creationId xmlns:a16="http://schemas.microsoft.com/office/drawing/2014/main" id="{F38A66D7-D82F-B8A8-1512-DD02263CD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388946">
                <a:off x="4038" y="1477"/>
                <a:ext cx="111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25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q</a:t>
                </a:r>
                <a:endParaRPr lang="pt-BR" altLang="en-BR" dirty="0"/>
              </a:p>
            </p:txBody>
          </p:sp>
          <p:sp>
            <p:nvSpPr>
              <p:cNvPr id="66" name="Rectangle 54">
                <a:extLst>
                  <a:ext uri="{FF2B5EF4-FFF2-40B4-BE49-F238E27FC236}">
                    <a16:creationId xmlns:a16="http://schemas.microsoft.com/office/drawing/2014/main" id="{0095F3D7-5BF1-30E9-1904-9957E6D8C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391169">
                <a:off x="5148" y="2208"/>
                <a:ext cx="82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2500" b="1">
                    <a:solidFill>
                      <a:srgbClr val="000000"/>
                    </a:solidFill>
                    <a:latin typeface="Symbol" pitchFamily="2" charset="2"/>
                  </a:rPr>
                  <a:t>g</a:t>
                </a:r>
                <a:endParaRPr lang="pt-BR" altLang="en-BR"/>
              </a:p>
            </p:txBody>
          </p:sp>
          <p:sp>
            <p:nvSpPr>
              <p:cNvPr id="67" name="Rectangle 55">
                <a:extLst>
                  <a:ext uri="{FF2B5EF4-FFF2-40B4-BE49-F238E27FC236}">
                    <a16:creationId xmlns:a16="http://schemas.microsoft.com/office/drawing/2014/main" id="{462E8D7C-E31E-EAFB-DB31-70DC076B7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387878">
                <a:off x="3645" y="1635"/>
                <a:ext cx="64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1600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0</a:t>
                </a:r>
                <a:endParaRPr lang="pt-BR" altLang="en-BR"/>
              </a:p>
            </p:txBody>
          </p:sp>
          <p:sp>
            <p:nvSpPr>
              <p:cNvPr id="68" name="Rectangle 56">
                <a:extLst>
                  <a:ext uri="{FF2B5EF4-FFF2-40B4-BE49-F238E27FC236}">
                    <a16:creationId xmlns:a16="http://schemas.microsoft.com/office/drawing/2014/main" id="{A18C240C-E289-AB12-3E50-1B4C048E5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387878">
                <a:off x="3481" y="1607"/>
                <a:ext cx="123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2800" b="1">
                    <a:solidFill>
                      <a:srgbClr val="000000"/>
                    </a:solidFill>
                    <a:latin typeface="Symbol" pitchFamily="2" charset="2"/>
                  </a:rPr>
                  <a:t>p</a:t>
                </a:r>
                <a:endParaRPr lang="pt-BR" altLang="en-BR" sz="2800"/>
              </a:p>
            </p:txBody>
          </p:sp>
          <p:sp>
            <p:nvSpPr>
              <p:cNvPr id="69" name="Rectangle 57">
                <a:extLst>
                  <a:ext uri="{FF2B5EF4-FFF2-40B4-BE49-F238E27FC236}">
                    <a16:creationId xmlns:a16="http://schemas.microsoft.com/office/drawing/2014/main" id="{6AAF130A-175A-A769-2D11-7D9CDDBCE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389316">
                <a:off x="5092" y="1276"/>
                <a:ext cx="198" cy="2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2500" b="1">
                    <a:solidFill>
                      <a:srgbClr val="000000"/>
                    </a:solidFill>
                    <a:latin typeface="Symbol" pitchFamily="2" charset="2"/>
                  </a:rPr>
                  <a:t>g</a:t>
                </a:r>
              </a:p>
            </p:txBody>
          </p:sp>
          <p:grpSp>
            <p:nvGrpSpPr>
              <p:cNvPr id="70" name="Group 58">
                <a:extLst>
                  <a:ext uri="{FF2B5EF4-FFF2-40B4-BE49-F238E27FC236}">
                    <a16:creationId xmlns:a16="http://schemas.microsoft.com/office/drawing/2014/main" id="{04A1236C-1912-B2CF-70D0-4D9245ADAF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28" y="2160"/>
                <a:ext cx="240" cy="111"/>
                <a:chOff x="4368" y="2784"/>
                <a:chExt cx="240" cy="111"/>
              </a:xfrm>
            </p:grpSpPr>
            <p:sp>
              <p:nvSpPr>
                <p:cNvPr id="71" name="Rectangle 59">
                  <a:extLst>
                    <a:ext uri="{FF2B5EF4-FFF2-40B4-BE49-F238E27FC236}">
                      <a16:creationId xmlns:a16="http://schemas.microsoft.com/office/drawing/2014/main" id="{D1626320-7DE3-641C-6A6F-FC93990473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098962">
                  <a:off x="4432" y="2720"/>
                  <a:ext cx="111" cy="2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lIns="91343" tIns="45672" rIns="91343" bIns="45672" anchor="ctr"/>
                <a:lstStyle/>
                <a:p>
                  <a:pPr algn="r"/>
                  <a:r>
                    <a:rPr lang="pt-BR" altLang="en-BR" sz="2500" b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q</a:t>
                  </a:r>
                  <a:endParaRPr lang="pt-BR" altLang="en-BR"/>
                </a:p>
              </p:txBody>
            </p:sp>
            <p:sp>
              <p:nvSpPr>
                <p:cNvPr id="72" name="Line 60">
                  <a:extLst>
                    <a:ext uri="{FF2B5EF4-FFF2-40B4-BE49-F238E27FC236}">
                      <a16:creationId xmlns:a16="http://schemas.microsoft.com/office/drawing/2014/main" id="{BC30C1DE-E71E-C576-6B82-E494D6A070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4" y="2784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BR"/>
                </a:p>
              </p:txBody>
            </p:sp>
          </p:grpSp>
        </p:grpSp>
      </p:grpSp>
      <p:graphicFrame>
        <p:nvGraphicFramePr>
          <p:cNvPr id="19" name="Object 4">
            <a:extLst>
              <a:ext uri="{FF2B5EF4-FFF2-40B4-BE49-F238E27FC236}">
                <a16:creationId xmlns:a16="http://schemas.microsoft.com/office/drawing/2014/main" id="{BF910C64-D530-EAEF-A88A-B32519403A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056635"/>
              </p:ext>
            </p:extLst>
          </p:nvPr>
        </p:nvGraphicFramePr>
        <p:xfrm>
          <a:off x="631559" y="1111676"/>
          <a:ext cx="2864809" cy="398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97713800" imgH="9944100" progId="Equation.3">
                  <p:embed/>
                </p:oleObj>
              </mc:Choice>
              <mc:Fallback>
                <p:oleObj name="Equation" r:id="rId16" imgW="97713800" imgH="9944100" progId="Equation.3">
                  <p:embed/>
                  <p:pic>
                    <p:nvPicPr>
                      <p:cNvPr id="20484" name="Object 4">
                        <a:extLst>
                          <a:ext uri="{FF2B5EF4-FFF2-40B4-BE49-F238E27FC236}">
                            <a16:creationId xmlns:a16="http://schemas.microsoft.com/office/drawing/2014/main" id="{96D26EEE-04F0-DA2E-2253-EF3633C8B4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59" y="1111676"/>
                        <a:ext cx="2864809" cy="3989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CD00B511-89A1-6F24-762B-4CCFA4376BB8}"/>
              </a:ext>
            </a:extLst>
          </p:cNvPr>
          <p:cNvSpPr txBox="1"/>
          <p:nvPr/>
        </p:nvSpPr>
        <p:spPr>
          <a:xfrm>
            <a:off x="318131" y="1522047"/>
            <a:ext cx="245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A única soluçao foi </a:t>
            </a:r>
            <a:r>
              <a:rPr lang="en-BR" dirty="0">
                <a:solidFill>
                  <a:schemeClr val="accent5">
                    <a:lumMod val="75000"/>
                  </a:schemeClr>
                </a:solidFill>
              </a:rPr>
              <a:t>u</a:t>
            </a:r>
            <a:r>
              <a:rPr lang="en-BR" dirty="0"/>
              <a:t> </a:t>
            </a:r>
            <a:r>
              <a:rPr lang="en-BR" dirty="0">
                <a:solidFill>
                  <a:srgbClr val="FF0000"/>
                </a:solidFill>
              </a:rPr>
              <a:t>u</a:t>
            </a:r>
            <a:r>
              <a:rPr lang="en-BR" dirty="0"/>
              <a:t> </a:t>
            </a:r>
            <a:r>
              <a:rPr lang="en-BR" dirty="0">
                <a:solidFill>
                  <a:srgbClr val="00B050"/>
                </a:solidFill>
              </a:rPr>
              <a:t>u</a:t>
            </a:r>
          </a:p>
        </p:txBody>
      </p:sp>
    </p:spTree>
    <p:extLst>
      <p:ext uri="{BB962C8B-B14F-4D97-AF65-F5344CB8AC3E}">
        <p14:creationId xmlns:p14="http://schemas.microsoft.com/office/powerpoint/2010/main" val="190809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  <p:bldP spid="11" grpId="0"/>
      <p:bldP spid="13" grpId="0" animBg="1"/>
      <p:bldP spid="17" grpId="0"/>
      <p:bldP spid="2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880847" y="1926070"/>
            <a:ext cx="19287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 dirty="0">
                <a:latin typeface="Arial" pitchFamily="-111" charset="0"/>
              </a:rPr>
              <a:t>Alberto Santoro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759835" y="1035830"/>
            <a:ext cx="21707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 dirty="0">
                <a:latin typeface="Californian FB" pitchFamily="18" charset="0"/>
              </a:rPr>
              <a:t> </a:t>
            </a:r>
            <a:r>
              <a:rPr lang="en-US" b="1" i="1" dirty="0">
                <a:latin typeface="Californian FB" pitchFamily="18" charset="0"/>
              </a:rPr>
              <a:t>1  de </a:t>
            </a:r>
            <a:r>
              <a:rPr lang="en-US" b="1" i="1" dirty="0" err="1">
                <a:latin typeface="Californian FB" pitchFamily="18" charset="0"/>
              </a:rPr>
              <a:t>Março</a:t>
            </a:r>
            <a:r>
              <a:rPr lang="en-US" b="1" i="1" dirty="0">
                <a:latin typeface="Californian FB" pitchFamily="18" charset="0"/>
              </a:rPr>
              <a:t> de 2023</a:t>
            </a:r>
            <a:endParaRPr lang="pt-BR" sz="1800" b="1" i="1" dirty="0">
              <a:latin typeface="Californian FB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0667" y="300407"/>
            <a:ext cx="686617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QUAL </a:t>
            </a:r>
            <a:r>
              <a:rPr lang="en-US" sz="4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É</a:t>
            </a:r>
            <a:r>
              <a:rPr 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 A BOLA DA VEZ?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5157" y="2297747"/>
            <a:ext cx="1887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Comic Sans MS"/>
                <a:cs typeface="Comic Sans MS"/>
              </a:rPr>
              <a:t>ROTEIRO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116" y="3126703"/>
            <a:ext cx="51299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I     </a:t>
            </a:r>
            <a:r>
              <a:rPr lang="mr-IN" sz="3200" dirty="0">
                <a:solidFill>
                  <a:srgbClr val="0070C0"/>
                </a:solidFill>
                <a:latin typeface="Comic Sans MS"/>
                <a:cs typeface="Comic Sans MS"/>
              </a:rPr>
              <a:t>–</a:t>
            </a:r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  <a:r>
              <a:rPr lang="en-US" sz="3200" dirty="0" err="1">
                <a:solidFill>
                  <a:srgbClr val="0070C0"/>
                </a:solidFill>
                <a:latin typeface="Comic Sans MS"/>
                <a:cs typeface="Comic Sans MS"/>
              </a:rPr>
              <a:t>Introdução</a:t>
            </a:r>
            <a:endParaRPr lang="en-US" sz="3200" dirty="0">
              <a:solidFill>
                <a:srgbClr val="0070C0"/>
              </a:solidFill>
              <a:latin typeface="Comic Sans MS"/>
              <a:cs typeface="Comic Sans MS"/>
            </a:endParaRPr>
          </a:p>
          <a:p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II   </a:t>
            </a:r>
            <a:r>
              <a:rPr lang="mr-IN" sz="3200" dirty="0">
                <a:solidFill>
                  <a:srgbClr val="0070C0"/>
                </a:solidFill>
                <a:latin typeface="Comic Sans MS"/>
                <a:cs typeface="Comic Sans MS"/>
              </a:rPr>
              <a:t>–</a:t>
            </a:r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  <a:r>
              <a:rPr lang="en-US" sz="3200" dirty="0" err="1">
                <a:solidFill>
                  <a:srgbClr val="0070C0"/>
                </a:solidFill>
                <a:latin typeface="Comic Sans MS"/>
                <a:cs typeface="Comic Sans MS"/>
              </a:rPr>
              <a:t>Porque</a:t>
            </a:r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 Bola da </a:t>
            </a:r>
            <a:r>
              <a:rPr lang="en-US" sz="3200" dirty="0" err="1">
                <a:solidFill>
                  <a:srgbClr val="0070C0"/>
                </a:solidFill>
                <a:latin typeface="Comic Sans MS"/>
                <a:cs typeface="Comic Sans MS"/>
              </a:rPr>
              <a:t>Vez</a:t>
            </a:r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?</a:t>
            </a:r>
          </a:p>
          <a:p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III </a:t>
            </a:r>
            <a:r>
              <a:rPr lang="mr-IN" sz="3200" dirty="0">
                <a:solidFill>
                  <a:srgbClr val="0070C0"/>
                </a:solidFill>
                <a:latin typeface="Comic Sans MS"/>
                <a:cs typeface="Comic Sans MS"/>
              </a:rPr>
              <a:t>–</a:t>
            </a:r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  <a:r>
              <a:rPr lang="en-US" sz="3200" dirty="0" err="1">
                <a:solidFill>
                  <a:srgbClr val="0070C0"/>
                </a:solidFill>
                <a:latin typeface="Comic Sans MS"/>
                <a:cs typeface="Comic Sans MS"/>
              </a:rPr>
              <a:t>Estudos</a:t>
            </a:r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363-C9AC-924C-B8F1-662D7F6F7D82}" type="datetime1">
              <a:rPr lang="en-US" smtClean="0"/>
              <a:t>2/28/23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1B520D-A9E7-725C-714C-5116D2078A5F}"/>
              </a:ext>
            </a:extLst>
          </p:cNvPr>
          <p:cNvSpPr txBox="1"/>
          <p:nvPr/>
        </p:nvSpPr>
        <p:spPr>
          <a:xfrm>
            <a:off x="4200658" y="1470262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LISHEP2023</a:t>
            </a:r>
          </a:p>
        </p:txBody>
      </p:sp>
    </p:spTree>
    <p:extLst>
      <p:ext uri="{BB962C8B-B14F-4D97-AF65-F5344CB8AC3E}">
        <p14:creationId xmlns:p14="http://schemas.microsoft.com/office/powerpoint/2010/main" val="534491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6703" y="4201420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*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Criar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uma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regra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nova de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seleção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que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impediria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a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existência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de Glueballs. (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Teórica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512528" y="228492"/>
            <a:ext cx="81531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/>
              <a:buChar char="•"/>
            </a:pP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Dito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isto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é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natural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então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pensar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que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existam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Glueballs </a:t>
            </a:r>
          </a:p>
          <a:p>
            <a:pPr marL="342900" lvl="0" indent="-342900" algn="just"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que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são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objetos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formados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dominantemente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de gluons.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512528" y="1300614"/>
            <a:ext cx="7944599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/>
              <a:buChar char="•"/>
            </a:pP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	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Ao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mesmo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tempo surge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nas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teorias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difrativas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, o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Pomeron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como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uma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Ladder,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ou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seja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um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aglomerado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de gluons.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600489"/>
            <a:ext cx="80094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b="1" dirty="0" err="1">
                <a:solidFill>
                  <a:srgbClr val="FF0000"/>
                </a:solidFill>
                <a:latin typeface="Arial"/>
                <a:cs typeface="Arial"/>
              </a:rPr>
              <a:t>Nos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Arial"/>
                <a:cs typeface="Arial"/>
              </a:rPr>
              <a:t>resta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 agora </a:t>
            </a:r>
            <a:r>
              <a:rPr lang="en-US" sz="2400" b="1" dirty="0" err="1">
                <a:solidFill>
                  <a:srgbClr val="FF0000"/>
                </a:solidFill>
                <a:latin typeface="Arial"/>
                <a:cs typeface="Arial"/>
              </a:rPr>
              <a:t>dois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Arial"/>
                <a:cs typeface="Arial"/>
              </a:rPr>
              <a:t>caminhos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:</a:t>
            </a:r>
          </a:p>
        </p:txBody>
      </p:sp>
      <p:sp>
        <p:nvSpPr>
          <p:cNvPr id="6" name="Rectangle 5"/>
          <p:cNvSpPr/>
          <p:nvPr/>
        </p:nvSpPr>
        <p:spPr>
          <a:xfrm>
            <a:off x="519545" y="3246820"/>
            <a:ext cx="85548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Arial"/>
              <a:buChar char="•"/>
            </a:pP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Mostrar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que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Glueballs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existem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 (Experimental)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00685" y="3804546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</a:rPr>
              <a:t>ou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4756C-828A-754F-A319-CDBD0E989476}" type="datetime1">
              <a:rPr lang="en-US" smtClean="0"/>
              <a:t>2/28/23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20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2CE635-E541-7C24-2DBE-D0EC0559D6B7}"/>
              </a:ext>
            </a:extLst>
          </p:cNvPr>
          <p:cNvSpPr txBox="1"/>
          <p:nvPr/>
        </p:nvSpPr>
        <p:spPr>
          <a:xfrm>
            <a:off x="637309" y="5249485"/>
            <a:ext cx="8409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sz="2400" dirty="0">
                <a:latin typeface="Comic Sans MS" panose="030F0902030302020204" pitchFamily="66" charset="0"/>
              </a:rPr>
              <a:t>Entre tempo podemos fazer fenomenologia para entender</a:t>
            </a:r>
          </a:p>
          <a:p>
            <a:r>
              <a:rPr lang="en-BR" sz="2400" dirty="0">
                <a:latin typeface="Comic Sans MS" panose="030F0902030302020204" pitchFamily="66" charset="0"/>
              </a:rPr>
              <a:t>melhor as condições de procura dos glueballs.</a:t>
            </a:r>
          </a:p>
        </p:txBody>
      </p:sp>
    </p:spTree>
    <p:extLst>
      <p:ext uri="{BB962C8B-B14F-4D97-AF65-F5344CB8AC3E}">
        <p14:creationId xmlns:p14="http://schemas.microsoft.com/office/powerpoint/2010/main" val="274759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4662" y="1794933"/>
            <a:ext cx="814383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Uma </a:t>
            </a:r>
            <a:r>
              <a:rPr lang="en-US" sz="2400" dirty="0" err="1">
                <a:solidFill>
                  <a:srgbClr val="0000FF"/>
                </a:solidFill>
              </a:rPr>
              <a:t>regra</a:t>
            </a:r>
            <a:r>
              <a:rPr lang="en-US" sz="2400" dirty="0">
                <a:solidFill>
                  <a:srgbClr val="0000FF"/>
                </a:solidFill>
              </a:rPr>
              <a:t> que </a:t>
            </a:r>
            <a:r>
              <a:rPr lang="en-US" sz="2400" dirty="0" err="1">
                <a:solidFill>
                  <a:srgbClr val="0000FF"/>
                </a:solidFill>
              </a:rPr>
              <a:t>nasceu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na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fenomenologia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foi</a:t>
            </a:r>
            <a:r>
              <a:rPr lang="en-US" sz="2400" dirty="0">
                <a:solidFill>
                  <a:srgbClr val="0000FF"/>
                </a:solidFill>
              </a:rPr>
              <a:t> a </a:t>
            </a:r>
            <a:r>
              <a:rPr lang="en-US" sz="2400" u="sng" dirty="0" err="1">
                <a:solidFill>
                  <a:srgbClr val="0000FF"/>
                </a:solidFill>
              </a:rPr>
              <a:t>Regra</a:t>
            </a:r>
            <a:r>
              <a:rPr lang="en-US" sz="2400" u="sng" dirty="0">
                <a:solidFill>
                  <a:srgbClr val="0000FF"/>
                </a:solidFill>
              </a:rPr>
              <a:t> de Zweig</a:t>
            </a:r>
            <a:r>
              <a:rPr lang="en-US" sz="2400" dirty="0">
                <a:solidFill>
                  <a:srgbClr val="0000FF"/>
                </a:solidFill>
              </a:rPr>
              <a:t>:</a:t>
            </a:r>
          </a:p>
          <a:p>
            <a:endParaRPr lang="en-US" sz="2400" dirty="0"/>
          </a:p>
          <a:p>
            <a:r>
              <a:rPr lang="en-US" sz="2400" b="1" i="1" dirty="0">
                <a:solidFill>
                  <a:srgbClr val="FF0000"/>
                </a:solidFill>
              </a:rPr>
              <a:t>“</a:t>
            </a:r>
            <a:r>
              <a:rPr lang="en-US" sz="2400" b="1" i="1" dirty="0" err="1">
                <a:solidFill>
                  <a:srgbClr val="FF0000"/>
                </a:solidFill>
              </a:rPr>
              <a:t>Diagramas</a:t>
            </a:r>
            <a:r>
              <a:rPr lang="en-US" sz="2400" b="1" i="1" dirty="0">
                <a:solidFill>
                  <a:srgbClr val="FF0000"/>
                </a:solidFill>
              </a:rPr>
              <a:t> de quarks </a:t>
            </a:r>
            <a:r>
              <a:rPr lang="en-US" sz="2400" b="1" i="1" dirty="0" err="1">
                <a:solidFill>
                  <a:srgbClr val="FF0000"/>
                </a:solidFill>
              </a:rPr>
              <a:t>desconectados</a:t>
            </a:r>
            <a:r>
              <a:rPr lang="en-US" sz="2400" b="1" i="1" dirty="0">
                <a:solidFill>
                  <a:srgbClr val="FF0000"/>
                </a:solidFill>
              </a:rPr>
              <a:t> </a:t>
            </a:r>
            <a:r>
              <a:rPr lang="en-US" sz="2400" b="1" i="1" dirty="0" err="1">
                <a:solidFill>
                  <a:srgbClr val="FF0000"/>
                </a:solidFill>
              </a:rPr>
              <a:t>corresponde</a:t>
            </a:r>
            <a:r>
              <a:rPr lang="en-US" sz="2400" b="1" i="1" dirty="0">
                <a:solidFill>
                  <a:srgbClr val="FF0000"/>
                </a:solidFill>
              </a:rPr>
              <a:t> a </a:t>
            </a:r>
            <a:r>
              <a:rPr lang="en-US" sz="2400" b="1" i="1" dirty="0" err="1">
                <a:solidFill>
                  <a:srgbClr val="FF0000"/>
                </a:solidFill>
              </a:rPr>
              <a:t>processos</a:t>
            </a:r>
            <a:endParaRPr lang="en-US" sz="2400" b="1" i="1" dirty="0">
              <a:solidFill>
                <a:srgbClr val="FF0000"/>
              </a:solidFill>
            </a:endParaRPr>
          </a:p>
          <a:p>
            <a:r>
              <a:rPr lang="en-US" sz="2400" b="1" i="1" dirty="0" err="1">
                <a:solidFill>
                  <a:srgbClr val="FF0000"/>
                </a:solidFill>
              </a:rPr>
              <a:t>altamente</a:t>
            </a:r>
            <a:r>
              <a:rPr lang="en-US" sz="2400" b="1" i="1" dirty="0">
                <a:solidFill>
                  <a:srgbClr val="FF0000"/>
                </a:solidFill>
              </a:rPr>
              <a:t> </a:t>
            </a:r>
            <a:r>
              <a:rPr lang="en-US" sz="2400" b="1" i="1" dirty="0" err="1">
                <a:solidFill>
                  <a:srgbClr val="FF0000"/>
                </a:solidFill>
              </a:rPr>
              <a:t>suprimidos</a:t>
            </a:r>
            <a:r>
              <a:rPr lang="en-US" sz="2400" b="1" i="1" dirty="0">
                <a:solidFill>
                  <a:srgbClr val="FF0000"/>
                </a:solidFill>
              </a:rPr>
              <a:t>”</a:t>
            </a:r>
            <a:r>
              <a:rPr lang="en-US" sz="2400" b="1" i="1" dirty="0"/>
              <a:t>. </a:t>
            </a:r>
            <a:endParaRPr lang="en-US" sz="4000" dirty="0"/>
          </a:p>
          <a:p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 err="1">
                <a:solidFill>
                  <a:srgbClr val="0000FF"/>
                </a:solidFill>
              </a:rPr>
              <a:t>Vejamos</a:t>
            </a:r>
            <a:r>
              <a:rPr lang="en-US" sz="2400" dirty="0">
                <a:solidFill>
                  <a:srgbClr val="0000FF"/>
                </a:solidFill>
              </a:rPr>
              <a:t> se </a:t>
            </a:r>
            <a:r>
              <a:rPr lang="en-US" sz="2400" dirty="0" err="1">
                <a:solidFill>
                  <a:srgbClr val="0000FF"/>
                </a:solidFill>
              </a:rPr>
              <a:t>existe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uma</a:t>
            </a:r>
            <a:r>
              <a:rPr lang="en-US" sz="2400" dirty="0">
                <a:solidFill>
                  <a:srgbClr val="0000FF"/>
                </a:solidFill>
              </a:rPr>
              <a:t> base experimental para </a:t>
            </a:r>
            <a:r>
              <a:rPr lang="en-US" sz="2400" dirty="0" err="1">
                <a:solidFill>
                  <a:srgbClr val="0000FF"/>
                </a:solidFill>
              </a:rPr>
              <a:t>esta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afirmação</a:t>
            </a:r>
            <a:r>
              <a:rPr lang="en-US" sz="2400" dirty="0">
                <a:solidFill>
                  <a:srgbClr val="0000FF"/>
                </a:solidFill>
              </a:rPr>
              <a:t>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62049" y="4394199"/>
          <a:ext cx="3044029" cy="550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27100" imgH="203200" progId="Equation.DSMT4">
                  <p:embed/>
                </p:oleObj>
              </mc:Choice>
              <mc:Fallback>
                <p:oleObj name="Equation" r:id="rId2" imgW="927100" imgH="203200" progId="Equation.DSMT4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62049" y="4394199"/>
                        <a:ext cx="3044029" cy="55033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940069"/>
              </p:ext>
            </p:extLst>
          </p:nvPr>
        </p:nvGraphicFramePr>
        <p:xfrm>
          <a:off x="5180176" y="4294827"/>
          <a:ext cx="2323628" cy="550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65200" imgH="228600" progId="Equation.DSMT4">
                  <p:embed/>
                </p:oleObj>
              </mc:Choice>
              <mc:Fallback>
                <p:oleObj name="Equation" r:id="rId4" imgW="965200" imgH="228600" progId="Equation.DSMT4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80176" y="4294827"/>
                        <a:ext cx="2323628" cy="55033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7812617" y="5940631"/>
          <a:ext cx="501650" cy="988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92100" imgH="469900" progId="Equation.DSMT4">
                  <p:embed/>
                </p:oleObj>
              </mc:Choice>
              <mc:Fallback>
                <p:oleObj name="Equation" r:id="rId6" imgW="292100" imgH="469900" progId="Equation.DSMT4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12617" y="5940631"/>
                        <a:ext cx="501650" cy="98876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A5E0B6D3-8E79-3E7A-59AF-F21807F086A3}"/>
              </a:ext>
            </a:extLst>
          </p:cNvPr>
          <p:cNvGrpSpPr/>
          <p:nvPr/>
        </p:nvGrpSpPr>
        <p:grpSpPr>
          <a:xfrm>
            <a:off x="5065636" y="4691344"/>
            <a:ext cx="3699480" cy="1980389"/>
            <a:chOff x="5065636" y="4691344"/>
            <a:chExt cx="3699480" cy="1980389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5264411" y="5401733"/>
              <a:ext cx="176292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416811" y="6349999"/>
              <a:ext cx="176292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993467" y="4978398"/>
              <a:ext cx="1320800" cy="41323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179733" y="6349999"/>
              <a:ext cx="1473200" cy="3217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Delay 16"/>
            <p:cNvSpPr/>
            <p:nvPr/>
          </p:nvSpPr>
          <p:spPr>
            <a:xfrm rot="10800000">
              <a:off x="7194990" y="5498347"/>
              <a:ext cx="1274705" cy="694266"/>
            </a:xfrm>
            <a:prstGeom prst="flowChartDelay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314267" y="5357770"/>
              <a:ext cx="338666" cy="992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6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4037932"/>
                </p:ext>
              </p:extLst>
            </p:nvPr>
          </p:nvGraphicFramePr>
          <p:xfrm>
            <a:off x="8314267" y="6192614"/>
            <a:ext cx="450849" cy="3478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39700" imgH="190500" progId="Equation.DSMT4">
                    <p:embed/>
                  </p:oleObj>
                </mc:Choice>
                <mc:Fallback>
                  <p:oleObj name="Equation" r:id="rId8" imgW="139700" imgH="190500" progId="Equation.DSMT4">
                    <p:embed/>
                    <p:pic>
                      <p:nvPicPr>
                        <p:cNvPr id="26" name="Object 25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8314267" y="6192614"/>
                          <a:ext cx="450849" cy="347885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1634867"/>
                </p:ext>
              </p:extLst>
            </p:nvPr>
          </p:nvGraphicFramePr>
          <p:xfrm>
            <a:off x="8314267" y="4978397"/>
            <a:ext cx="389466" cy="3661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27000" imgH="165100" progId="Equation.DSMT4">
                    <p:embed/>
                  </p:oleObj>
                </mc:Choice>
                <mc:Fallback>
                  <p:oleObj name="Equation" r:id="rId10" imgW="127000" imgH="165100" progId="Equation.DSMT4">
                    <p:embed/>
                    <p:pic>
                      <p:nvPicPr>
                        <p:cNvPr id="27" name="Object 26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8314267" y="4978397"/>
                          <a:ext cx="389466" cy="366159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4879367"/>
                </p:ext>
              </p:extLst>
            </p:nvPr>
          </p:nvGraphicFramePr>
          <p:xfrm>
            <a:off x="7812617" y="4691344"/>
            <a:ext cx="501650" cy="9487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292100" imgH="469900" progId="Equation.DSMT4">
                    <p:embed/>
                  </p:oleObj>
                </mc:Choice>
                <mc:Fallback>
                  <p:oleObj name="Equation" r:id="rId12" imgW="292100" imgH="469900" progId="Equation.DSMT4">
                    <p:embed/>
                    <p:pic>
                      <p:nvPicPr>
                        <p:cNvPr id="28" name="Object 27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7812617" y="4691344"/>
                          <a:ext cx="501650" cy="948719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1572575"/>
                </p:ext>
              </p:extLst>
            </p:nvPr>
          </p:nvGraphicFramePr>
          <p:xfrm>
            <a:off x="5065636" y="5713117"/>
            <a:ext cx="486222" cy="3510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27000" imgH="190500" progId="Equation.DSMT4">
                    <p:embed/>
                  </p:oleObj>
                </mc:Choice>
                <mc:Fallback>
                  <p:oleObj name="Equation" r:id="rId14" imgW="127000" imgH="190500" progId="Equation.DSMT4">
                    <p:embed/>
                    <p:pic>
                      <p:nvPicPr>
                        <p:cNvPr id="31" name="Object 30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065636" y="5713117"/>
                          <a:ext cx="486222" cy="3510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Rectangle 9"/>
          <p:cNvSpPr/>
          <p:nvPr/>
        </p:nvSpPr>
        <p:spPr>
          <a:xfrm>
            <a:off x="863600" y="947601"/>
            <a:ext cx="80388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>
                <a:solidFill>
                  <a:srgbClr val="FF0000"/>
                </a:solidFill>
              </a:rPr>
              <a:t>Vamos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relembrar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aqui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alguns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pontos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importantes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que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foram</a:t>
            </a:r>
            <a:endParaRPr lang="en-US" sz="2400" dirty="0">
              <a:solidFill>
                <a:srgbClr val="FF0000"/>
              </a:solidFill>
            </a:endParaRPr>
          </a:p>
          <a:p>
            <a:pPr lvl="0"/>
            <a:r>
              <a:rPr lang="en-US" sz="2400" dirty="0">
                <a:solidFill>
                  <a:srgbClr val="FF0000"/>
                </a:solidFill>
              </a:rPr>
              <a:t>se </a:t>
            </a:r>
            <a:r>
              <a:rPr lang="en-US" sz="2400" dirty="0" err="1">
                <a:solidFill>
                  <a:srgbClr val="FF0000"/>
                </a:solidFill>
              </a:rPr>
              <a:t>encaixando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na</a:t>
            </a:r>
            <a:r>
              <a:rPr lang="en-US" sz="2400" dirty="0">
                <a:solidFill>
                  <a:srgbClr val="FF0000"/>
                </a:solidFill>
              </a:rPr>
              <a:t> eventual </a:t>
            </a:r>
            <a:r>
              <a:rPr lang="en-US" sz="2400" dirty="0" err="1">
                <a:solidFill>
                  <a:srgbClr val="FF0000"/>
                </a:solidFill>
              </a:rPr>
              <a:t>existência</a:t>
            </a:r>
            <a:r>
              <a:rPr lang="en-US" sz="2400" dirty="0">
                <a:solidFill>
                  <a:srgbClr val="FF0000"/>
                </a:solidFill>
              </a:rPr>
              <a:t> do </a:t>
            </a:r>
            <a:r>
              <a:rPr lang="en-US" sz="2400" dirty="0" err="1">
                <a:solidFill>
                  <a:srgbClr val="FF0000"/>
                </a:solidFill>
              </a:rPr>
              <a:t>Glueball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>
          <a:xfrm>
            <a:off x="109139" y="6510866"/>
            <a:ext cx="2133600" cy="365125"/>
          </a:xfrm>
        </p:spPr>
        <p:txBody>
          <a:bodyPr/>
          <a:lstStyle/>
          <a:p>
            <a:fld id="{F30E062F-3A5C-DD48-A374-48D665953493}" type="datetime1">
              <a:rPr lang="en-US" smtClean="0"/>
              <a:t>2/28/23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>
          <a:xfrm>
            <a:off x="3124200" y="6642759"/>
            <a:ext cx="2895600" cy="365125"/>
          </a:xfrm>
        </p:spPr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7027333" y="6562602"/>
            <a:ext cx="2133600" cy="365125"/>
          </a:xfrm>
        </p:spPr>
        <p:txBody>
          <a:bodyPr/>
          <a:lstStyle/>
          <a:p>
            <a:fld id="{E186E9B4-CD64-B24D-8DE1-54FEE34E1E68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03DB39C-DA23-F137-9AF8-B0BBCAA9D313}"/>
              </a:ext>
            </a:extLst>
          </p:cNvPr>
          <p:cNvGrpSpPr/>
          <p:nvPr/>
        </p:nvGrpSpPr>
        <p:grpSpPr>
          <a:xfrm>
            <a:off x="260740" y="5065382"/>
            <a:ext cx="4451562" cy="1288067"/>
            <a:chOff x="260740" y="5065382"/>
            <a:chExt cx="4451562" cy="1288067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863600" y="5497740"/>
              <a:ext cx="1405467" cy="1693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863600" y="6079066"/>
              <a:ext cx="1405467" cy="1693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Block Arc 7"/>
            <p:cNvSpPr/>
            <p:nvPr/>
          </p:nvSpPr>
          <p:spPr>
            <a:xfrm rot="5095737">
              <a:off x="1954724" y="5711256"/>
              <a:ext cx="569256" cy="154901"/>
            </a:xfrm>
            <a:prstGeom prst="blockArc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5881" y="5178399"/>
              <a:ext cx="3050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5881" y="5792464"/>
              <a:ext cx="3050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622141" y="5978730"/>
              <a:ext cx="1525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3" name="Object 2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671310"/>
                    </p:ext>
                  </p:extLst>
                </p:nvPr>
              </p:nvGraphicFramePr>
              <p:xfrm>
                <a:off x="3795355" y="5357770"/>
                <a:ext cx="374650" cy="33231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16" imgW="139700" imgH="139700" progId="Equation.DSMT4">
                        <p:embed/>
                      </p:oleObj>
                    </mc:Choice>
                    <mc:Fallback>
                      <p:oleObj name="Equation" r:id="rId16" imgW="139700" imgH="139700" progId="Equation.DSMT4">
                        <p:embed/>
                        <p:pic>
                          <p:nvPicPr>
                            <p:cNvPr id="23" name="Object 22"/>
                            <p:cNvPicPr/>
                            <p:nvPr/>
                          </p:nvPicPr>
                          <p:blipFill>
                            <a:blip r:embed="rId1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795355" y="5357770"/>
                              <a:ext cx="374650" cy="332317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23" name="Object 2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671310"/>
                    </p:ext>
                  </p:extLst>
                </p:nvPr>
              </p:nvGraphicFramePr>
              <p:xfrm>
                <a:off x="3795355" y="5357770"/>
                <a:ext cx="374650" cy="33231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18" imgW="139700" imgH="139700" progId="Equation.DSMT4">
                        <p:embed/>
                      </p:oleObj>
                    </mc:Choice>
                    <mc:Fallback>
                      <p:oleObj name="Equation" r:id="rId18" imgW="139700" imgH="139700" progId="Equation.DSMT4">
                        <p:embed/>
                        <p:pic>
                          <p:nvPicPr>
                            <p:cNvPr id="23" name="Object 22"/>
                            <p:cNvPicPr/>
                            <p:nvPr/>
                          </p:nvPicPr>
                          <p:blipFill>
                            <a:blip r:embed="rId1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795355" y="5357770"/>
                              <a:ext cx="374650" cy="332317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4" name="Object 2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70987860"/>
                    </p:ext>
                  </p:extLst>
                </p:nvPr>
              </p:nvGraphicFramePr>
              <p:xfrm>
                <a:off x="3804691" y="5941241"/>
                <a:ext cx="374650" cy="33231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20" imgW="139700" imgH="139700" progId="Equation.DSMT4">
                        <p:embed/>
                      </p:oleObj>
                    </mc:Choice>
                    <mc:Fallback>
                      <p:oleObj name="Equation" r:id="rId20" imgW="139700" imgH="139700" progId="Equation.DSMT4">
                        <p:embed/>
                        <p:pic>
                          <p:nvPicPr>
                            <p:cNvPr id="24" name="Object 23"/>
                            <p:cNvPicPr/>
                            <p:nvPr/>
                          </p:nvPicPr>
                          <p:blipFill>
                            <a:blip r:embed="rId1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804691" y="5941241"/>
                              <a:ext cx="374650" cy="332317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24" name="Object 2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70987860"/>
                    </p:ext>
                  </p:extLst>
                </p:nvPr>
              </p:nvGraphicFramePr>
              <p:xfrm>
                <a:off x="3804691" y="5941241"/>
                <a:ext cx="374650" cy="33231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21" imgW="139700" imgH="139700" progId="Equation.DSMT4">
                        <p:embed/>
                      </p:oleObj>
                    </mc:Choice>
                    <mc:Fallback>
                      <p:oleObj name="Equation" r:id="rId21" imgW="139700" imgH="139700" progId="Equation.DSMT4">
                        <p:embed/>
                        <p:pic>
                          <p:nvPicPr>
                            <p:cNvPr id="24" name="Object 23"/>
                            <p:cNvPicPr/>
                            <p:nvPr/>
                          </p:nvPicPr>
                          <p:blipFill>
                            <a:blip r:embed="rId1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804691" y="5941241"/>
                              <a:ext cx="374650" cy="332317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0" name="Object 2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49731151"/>
                    </p:ext>
                  </p:extLst>
                </p:nvPr>
              </p:nvGraphicFramePr>
              <p:xfrm>
                <a:off x="260740" y="5616952"/>
                <a:ext cx="486222" cy="35102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22" imgW="127000" imgH="190500" progId="Equation.DSMT4">
                        <p:embed/>
                      </p:oleObj>
                    </mc:Choice>
                    <mc:Fallback>
                      <p:oleObj name="Equation" r:id="rId22" imgW="127000" imgH="190500" progId="Equation.DSMT4">
                        <p:embed/>
                        <p:pic>
                          <p:nvPicPr>
                            <p:cNvPr id="30" name="Object 29"/>
                            <p:cNvPicPr/>
                            <p:nvPr/>
                          </p:nvPicPr>
                          <p:blipFill>
                            <a:blip r:embed="rId1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60740" y="5616952"/>
                              <a:ext cx="486222" cy="35102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30" name="Object 2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49731151"/>
                    </p:ext>
                  </p:extLst>
                </p:nvPr>
              </p:nvGraphicFramePr>
              <p:xfrm>
                <a:off x="260740" y="5616952"/>
                <a:ext cx="486222" cy="35102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23" imgW="127000" imgH="190500" progId="Equation.DSMT4">
                        <p:embed/>
                      </p:oleObj>
                    </mc:Choice>
                    <mc:Fallback>
                      <p:oleObj name="Equation" r:id="rId23" imgW="127000" imgH="190500" progId="Equation.DSMT4">
                        <p:embed/>
                        <p:pic>
                          <p:nvPicPr>
                            <p:cNvPr id="30" name="Object 29"/>
                            <p:cNvPicPr/>
                            <p:nvPr/>
                          </p:nvPicPr>
                          <p:blipFill>
                            <a:blip r:embed="rId2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60740" y="5616952"/>
                              <a:ext cx="486222" cy="35102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5356FAD-CCF3-26F8-9CA2-5E4EF3926B45}"/>
                </a:ext>
              </a:extLst>
            </p:cNvPr>
            <p:cNvCxnSpPr/>
            <p:nvPr/>
          </p:nvCxnSpPr>
          <p:spPr>
            <a:xfrm>
              <a:off x="2568897" y="5514673"/>
              <a:ext cx="11054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5E55FCD-A567-137E-AB1D-C8C53B813605}"/>
                </a:ext>
              </a:extLst>
            </p:cNvPr>
            <p:cNvCxnSpPr/>
            <p:nvPr/>
          </p:nvCxnSpPr>
          <p:spPr>
            <a:xfrm>
              <a:off x="2571465" y="6015123"/>
              <a:ext cx="11054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82FFA923-8C08-B1AE-6125-FE1D63CE615C}"/>
                </a:ext>
              </a:extLst>
            </p:cNvPr>
            <p:cNvSpPr/>
            <p:nvPr/>
          </p:nvSpPr>
          <p:spPr>
            <a:xfrm rot="5095737" flipV="1">
              <a:off x="2301423" y="5674642"/>
              <a:ext cx="534948" cy="197744"/>
            </a:xfrm>
            <a:prstGeom prst="blockArc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4A0D4D1-9E21-C7AD-E511-9D077DE8611D}"/>
                    </a:ext>
                  </a:extLst>
                </p:cNvPr>
                <p:cNvSpPr txBox="1"/>
                <p:nvPr/>
              </p:nvSpPr>
              <p:spPr>
                <a:xfrm>
                  <a:off x="4219365" y="5172233"/>
                  <a:ext cx="338087" cy="41690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̅"/>
                                  <m:ctrlPr>
                                    <a:rPr lang="en-B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 smtClean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</m:acc>
                            </m:e>
                          </m:mr>
                        </m:m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4A0D4D1-9E21-C7AD-E511-9D077DE861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9365" y="5172233"/>
                  <a:ext cx="338087" cy="416909"/>
                </a:xfrm>
                <a:prstGeom prst="rect">
                  <a:avLst/>
                </a:prstGeom>
                <a:blipFill>
                  <a:blip r:embed="rId25"/>
                  <a:stretch>
                    <a:fillRect t="-32353" r="-7143" b="-14706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427E54A-3D62-1CBD-00F5-44120530E4B5}"/>
                </a:ext>
              </a:extLst>
            </p:cNvPr>
            <p:cNvSpPr txBox="1"/>
            <p:nvPr/>
          </p:nvSpPr>
          <p:spPr>
            <a:xfrm>
              <a:off x="4109186" y="5065382"/>
              <a:ext cx="3097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sz="3200" dirty="0"/>
                <a:t>(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30EEF89-367A-C5BD-706D-CC827E0FD4EA}"/>
                </a:ext>
              </a:extLst>
            </p:cNvPr>
            <p:cNvSpPr txBox="1"/>
            <p:nvPr/>
          </p:nvSpPr>
          <p:spPr>
            <a:xfrm>
              <a:off x="4367911" y="5096443"/>
              <a:ext cx="3097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sz="3200" dirty="0"/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76EC8805-588D-B6A7-84E1-CA35C676596D}"/>
                    </a:ext>
                  </a:extLst>
                </p:cNvPr>
                <p:cNvSpPr txBox="1"/>
                <p:nvPr/>
              </p:nvSpPr>
              <p:spPr>
                <a:xfrm>
                  <a:off x="4246583" y="5732949"/>
                  <a:ext cx="344606" cy="5454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</m:mr>
                          <m:m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76EC8805-588D-B6A7-84E1-CA35C67659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46583" y="5732949"/>
                  <a:ext cx="344606" cy="545406"/>
                </a:xfrm>
                <a:prstGeom prst="rect">
                  <a:avLst/>
                </a:prstGeom>
                <a:blipFill>
                  <a:blip r:embed="rId26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2586D30-6D6F-124C-B7E0-4C326F44D09D}"/>
                </a:ext>
              </a:extLst>
            </p:cNvPr>
            <p:cNvSpPr txBox="1"/>
            <p:nvPr/>
          </p:nvSpPr>
          <p:spPr>
            <a:xfrm>
              <a:off x="4402602" y="5768674"/>
              <a:ext cx="3097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sz="3200" dirty="0"/>
                <a:t>)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8A4BCDF-93CA-D98A-AD68-B8148A0226F4}"/>
                </a:ext>
              </a:extLst>
            </p:cNvPr>
            <p:cNvSpPr txBox="1"/>
            <p:nvPr/>
          </p:nvSpPr>
          <p:spPr>
            <a:xfrm>
              <a:off x="4138124" y="5752458"/>
              <a:ext cx="3097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sz="3200" dirty="0"/>
                <a:t>(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31EEB93-277B-28E2-D9E7-9210EB3A1D3F}"/>
                </a:ext>
              </a:extLst>
            </p:cNvPr>
            <p:cNvSpPr txBox="1"/>
            <p:nvPr/>
          </p:nvSpPr>
          <p:spPr>
            <a:xfrm>
              <a:off x="3946501" y="515967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+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DB32ACA-1A6A-92DD-34A5-576FAB9ADE37}"/>
                </a:ext>
              </a:extLst>
            </p:cNvPr>
            <p:cNvSpPr txBox="1"/>
            <p:nvPr/>
          </p:nvSpPr>
          <p:spPr>
            <a:xfrm>
              <a:off x="3973913" y="5754801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036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36" y="1035152"/>
            <a:ext cx="8254576" cy="25132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83024" y="213369"/>
            <a:ext cx="1678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err="1">
                <a:solidFill>
                  <a:srgbClr val="FF0000"/>
                </a:solidFill>
                <a:latin typeface="Comic Sans MS"/>
                <a:cs typeface="Comic Sans MS"/>
              </a:rPr>
              <a:t>Glueballs</a:t>
            </a:r>
            <a:endParaRPr lang="en-US" sz="2800" u="sng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797862" y="736589"/>
            <a:ext cx="945309" cy="1257586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53188" y="1924925"/>
            <a:ext cx="782826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b="1" dirty="0" err="1">
                <a:solidFill>
                  <a:srgbClr val="FF0000"/>
                </a:solidFill>
              </a:rPr>
              <a:t>eeee</a:t>
            </a:r>
            <a:endParaRPr lang="en-US" b="1" dirty="0">
              <a:solidFill>
                <a:srgbClr val="FF0000"/>
              </a:solidFill>
            </a:endParaRPr>
          </a:p>
          <a:p>
            <a:pPr>
              <a:lnSpc>
                <a:spcPct val="50000"/>
              </a:lnSpc>
            </a:pPr>
            <a:r>
              <a:rPr lang="en-US" dirty="0" err="1">
                <a:solidFill>
                  <a:srgbClr val="FF0000"/>
                </a:solidFill>
              </a:rPr>
              <a:t>eeee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50000"/>
              </a:lnSpc>
            </a:pPr>
            <a:r>
              <a:rPr lang="en-US" dirty="0" err="1">
                <a:solidFill>
                  <a:srgbClr val="FF0000"/>
                </a:solidFill>
              </a:rPr>
              <a:t>eeee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3787034"/>
            <a:ext cx="9042400" cy="219710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7" name="Straight Connector 6"/>
          <p:cNvCxnSpPr/>
          <p:nvPr/>
        </p:nvCxnSpPr>
        <p:spPr>
          <a:xfrm flipV="1">
            <a:off x="6648378" y="4702629"/>
            <a:ext cx="694606" cy="198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0923B-44EB-2140-9730-D49B743C35AB}" type="datetime1">
              <a:rPr lang="en-US" smtClean="0"/>
              <a:t>2/28/23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22</a:t>
            </a:fld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4EAD8E1-12B9-02FB-5AA5-352C88131490}"/>
              </a:ext>
            </a:extLst>
          </p:cNvPr>
          <p:cNvSpPr txBox="1"/>
          <p:nvPr/>
        </p:nvSpPr>
        <p:spPr>
          <a:xfrm>
            <a:off x="1156946" y="94061"/>
            <a:ext cx="2687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Da </a:t>
            </a:r>
            <a:r>
              <a:rPr lang="en-US" sz="2800" dirty="0" err="1">
                <a:solidFill>
                  <a:srgbClr val="0000FF"/>
                </a:solidFill>
              </a:rPr>
              <a:t>mesma</a:t>
            </a:r>
            <a:r>
              <a:rPr lang="en-US" sz="2800" dirty="0">
                <a:solidFill>
                  <a:srgbClr val="0000FF"/>
                </a:solidFill>
              </a:rPr>
              <a:t> forma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287A0A-DAC9-8CB0-AB73-335137D51E86}"/>
              </a:ext>
            </a:extLst>
          </p:cNvPr>
          <p:cNvSpPr txBox="1"/>
          <p:nvPr/>
        </p:nvSpPr>
        <p:spPr>
          <a:xfrm>
            <a:off x="914400" y="3316406"/>
            <a:ext cx="345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Os Branching Rations deste modo :</a:t>
            </a:r>
          </a:p>
        </p:txBody>
      </p:sp>
    </p:spTree>
    <p:extLst>
      <p:ext uri="{BB962C8B-B14F-4D97-AF65-F5344CB8AC3E}">
        <p14:creationId xmlns:p14="http://schemas.microsoft.com/office/powerpoint/2010/main" val="80633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75523E-3998-DF26-CFEB-A8E61A441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AD0812-DC38-AC4B-90C0-BDA1EAFBA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293D4B-14C1-A847-A34E-A58E0FF7A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254BF6-4819-AF6E-B5C7-BC13E45A7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622" y="520043"/>
            <a:ext cx="2445378" cy="58179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FBA17C-82FD-5608-9F5C-921894B5E988}"/>
              </a:ext>
            </a:extLst>
          </p:cNvPr>
          <p:cNvSpPr txBox="1"/>
          <p:nvPr/>
        </p:nvSpPr>
        <p:spPr>
          <a:xfrm>
            <a:off x="882869" y="2381759"/>
            <a:ext cx="3745128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endParaRPr lang="en-BR" dirty="0"/>
          </a:p>
          <a:p>
            <a:r>
              <a:rPr lang="en-BR" dirty="0"/>
              <a:t>Vertices que tem de ser considerados </a:t>
            </a:r>
          </a:p>
          <a:p>
            <a:endParaRPr lang="en-BR" dirty="0"/>
          </a:p>
          <a:p>
            <a:pPr algn="ctr"/>
            <a:r>
              <a:rPr lang="en-BR" dirty="0"/>
              <a:t>no caso dos Glueballs</a:t>
            </a:r>
          </a:p>
          <a:p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29580827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C34B50-DE13-8D47-BA18-71C41914B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11/09/20</a:t>
            </a:r>
            <a:endParaRPr lang="en-B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4A179-BB98-BE46-9638-D5B0C4CFFAAE}" type="slidenum">
              <a:rPr lang="pt-BR" smtClean="0"/>
              <a:pPr>
                <a:defRPr/>
              </a:pPr>
              <a:t>24</a:t>
            </a:fld>
            <a:endParaRPr lang="pt-BR"/>
          </a:p>
        </p:txBody>
      </p:sp>
      <p:sp>
        <p:nvSpPr>
          <p:cNvPr id="5" name="TextBox 4"/>
          <p:cNvSpPr txBox="1"/>
          <p:nvPr/>
        </p:nvSpPr>
        <p:spPr>
          <a:xfrm>
            <a:off x="1263064" y="965927"/>
            <a:ext cx="7579319" cy="161582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Por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definição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Glueball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é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um Hadron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constituido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dominantemente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por gluons, que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tem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manifestação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tanto a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baixos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quanto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a altos P</a:t>
            </a:r>
            <a:r>
              <a:rPr lang="en-US" baseline="-25000" dirty="0">
                <a:solidFill>
                  <a:srgbClr val="FF0000"/>
                </a:solidFill>
                <a:latin typeface="Comic Sans MS" panose="030F0902030302020204" pitchFamily="66" charset="0"/>
              </a:rPr>
              <a:t>T 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.</a:t>
            </a:r>
          </a:p>
          <a:p>
            <a:pPr>
              <a:defRPr/>
            </a:pPr>
            <a:endParaRPr lang="en-US" sz="1350" baseline="-25000" dirty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r>
              <a:rPr lang="en-US" dirty="0">
                <a:latin typeface="Comic Sans MS" panose="030F0902030302020204" pitchFamily="66" charset="0"/>
              </a:rPr>
              <a:t>	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Sua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materialização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a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baixo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Pt, chama-se Pomeron 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como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vimos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</a:p>
          <a:p>
            <a:pPr>
              <a:defRPr/>
            </a:pP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anteriormente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.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Isto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nos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leva a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adiantar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que POMERON E GLUEBALL </a:t>
            </a:r>
          </a:p>
          <a:p>
            <a:pPr>
              <a:defRPr/>
            </a:pP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são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o 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mesmo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objeto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o que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já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foi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demonstrado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pelos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omic Sans MS" panose="030F0902030302020204" pitchFamily="66" charset="0"/>
              </a:rPr>
              <a:t>teóricos</a:t>
            </a:r>
            <a:r>
              <a:rPr lang="en-US" b="1" dirty="0">
                <a:solidFill>
                  <a:srgbClr val="0070C0"/>
                </a:solidFill>
                <a:latin typeface="Comic Sans MS" panose="030F0902030302020204" pitchFamily="66" charset="0"/>
              </a:rPr>
              <a:t>.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DDC5DF18-0F97-A040-AC66-6353EC6B7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3063" y="4434699"/>
            <a:ext cx="70305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sz="1800" dirty="0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	QUARKS </a:t>
            </a:r>
            <a:r>
              <a:rPr lang="en-US" sz="1800" dirty="0" err="1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são</a:t>
            </a:r>
            <a:r>
              <a:rPr lang="en-US" sz="1800" dirty="0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 Fermions com carga </a:t>
            </a:r>
            <a:r>
              <a:rPr lang="en-US" sz="1800" dirty="0" err="1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fracionária</a:t>
            </a:r>
            <a:r>
              <a:rPr lang="en-US" sz="1800" dirty="0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 de Spin ½ e </a:t>
            </a:r>
            <a:r>
              <a:rPr lang="en-US" sz="1800" dirty="0" err="1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os</a:t>
            </a:r>
            <a:r>
              <a:rPr lang="en-US" sz="1800" dirty="0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</a:p>
          <a:p>
            <a:pPr algn="just" eaLnBrk="1" hangingPunct="1"/>
            <a:r>
              <a:rPr lang="en-US" sz="1800" dirty="0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Gluons </a:t>
            </a:r>
            <a:r>
              <a:rPr lang="en-US" sz="1800" dirty="0" err="1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mediam</a:t>
            </a:r>
            <a:r>
              <a:rPr lang="en-US" sz="1800" dirty="0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 as </a:t>
            </a:r>
            <a:r>
              <a:rPr lang="en-US" sz="1800" dirty="0" err="1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interações</a:t>
            </a:r>
            <a:r>
              <a:rPr lang="en-US" sz="1800" dirty="0">
                <a:solidFill>
                  <a:srgbClr val="FF0000"/>
                </a:solidFill>
                <a:latin typeface="Comic Sans MS" panose="030F0902030302020204" pitchFamily="66" charset="0"/>
                <a:cs typeface="Comic Sans MS" charset="0"/>
              </a:rPr>
              <a:t> entre Quarks.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F96B01-3F32-ED46-9BC1-C80F2B65E609}"/>
              </a:ext>
            </a:extLst>
          </p:cNvPr>
          <p:cNvSpPr/>
          <p:nvPr/>
        </p:nvSpPr>
        <p:spPr>
          <a:xfrm>
            <a:off x="1263063" y="3415564"/>
            <a:ext cx="71494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E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como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voces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sabem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a QCD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é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uma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teoria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de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campos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das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interações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Fortes com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campos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de gauge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não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abelianos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mediando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as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interaçoes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entre Quarks.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32D415-4C4A-494B-94D6-4B005543DE2D}"/>
              </a:ext>
            </a:extLst>
          </p:cNvPr>
          <p:cNvSpPr/>
          <p:nvPr/>
        </p:nvSpPr>
        <p:spPr>
          <a:xfrm>
            <a:off x="1263869" y="5033743"/>
            <a:ext cx="69208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A QCD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admite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a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existência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de Bound States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sem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côr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e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também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admite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Bosons de Gauge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não-abelianos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constituidos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somente</a:t>
            </a:r>
            <a:r>
              <a:rPr lang="en-US" b="1" dirty="0">
                <a:solidFill>
                  <a:srgbClr val="0000FF"/>
                </a:solidFill>
                <a:latin typeface="Comic Sans MS" panose="030F0902030302020204" pitchFamily="66" charset="0"/>
                <a:cs typeface="Comic Sans MS" charset="0"/>
              </a:rPr>
              <a:t> de gluons.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DBA92A-5E40-FE48-BFB0-305FE9DFD6F7}"/>
              </a:ext>
            </a:extLst>
          </p:cNvPr>
          <p:cNvSpPr/>
          <p:nvPr/>
        </p:nvSpPr>
        <p:spPr>
          <a:xfrm>
            <a:off x="1344028" y="2710002"/>
            <a:ext cx="7160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Tambem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 Podemos </a:t>
            </a: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dizer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 que </a:t>
            </a: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é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 um </a:t>
            </a: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objeto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 novo </a:t>
            </a: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criado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 pela QCD.   O </a:t>
            </a: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objeto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 que </a:t>
            </a: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só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tem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côr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.</a:t>
            </a: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E5A84F5B-6AB8-D947-A8DD-184A92C9B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0613" y="500790"/>
            <a:ext cx="1028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u="sng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QCD</a:t>
            </a:r>
          </a:p>
        </p:txBody>
      </p:sp>
    </p:spTree>
    <p:extLst>
      <p:ext uri="{BB962C8B-B14F-4D97-AF65-F5344CB8AC3E}">
        <p14:creationId xmlns:p14="http://schemas.microsoft.com/office/powerpoint/2010/main" val="137364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C83D611-FC97-6042-AF60-E63C6555CEF9}"/>
              </a:ext>
            </a:extLst>
          </p:cNvPr>
          <p:cNvSpPr/>
          <p:nvPr/>
        </p:nvSpPr>
        <p:spPr>
          <a:xfrm>
            <a:off x="421703" y="4268690"/>
            <a:ext cx="60179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  <a:latin typeface="CMR10"/>
              </a:rPr>
              <a:t>3.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Daí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então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entendermos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a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dificuldade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de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observação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do Glueball. 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Os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quarks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são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</a:t>
            </a:r>
          </a:p>
          <a:p>
            <a:r>
              <a:rPr lang="en-US" sz="1350" b="1" dirty="0">
                <a:solidFill>
                  <a:srgbClr val="FF0000"/>
                </a:solidFill>
                <a:latin typeface="CMR10"/>
              </a:rPr>
              <a:t>   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ligados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por gluons e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alguns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desses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gluons se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ligam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tambem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 entre </a:t>
            </a:r>
            <a:r>
              <a:rPr lang="en-US" sz="1350" b="1" dirty="0" err="1">
                <a:solidFill>
                  <a:srgbClr val="FF0000"/>
                </a:solidFill>
                <a:latin typeface="CMR10"/>
              </a:rPr>
              <a:t>sí</a:t>
            </a:r>
            <a:r>
              <a:rPr lang="en-US" sz="1350" b="1" dirty="0">
                <a:solidFill>
                  <a:srgbClr val="FF0000"/>
                </a:solidFill>
                <a:latin typeface="CMR10"/>
              </a:rPr>
              <a:t>. </a:t>
            </a:r>
            <a:endParaRPr lang="en-US" sz="1350" b="1" dirty="0">
              <a:solidFill>
                <a:srgbClr val="FF0000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910E0C9-C0E0-D743-8DE9-3E090C6CFF5D}"/>
              </a:ext>
            </a:extLst>
          </p:cNvPr>
          <p:cNvGrpSpPr/>
          <p:nvPr/>
        </p:nvGrpSpPr>
        <p:grpSpPr>
          <a:xfrm>
            <a:off x="351412" y="5326432"/>
            <a:ext cx="8256575" cy="949046"/>
            <a:chOff x="468550" y="5958902"/>
            <a:chExt cx="9828065" cy="126539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2EC710A-D80E-7B4B-A637-43999A039DE6}"/>
                </a:ext>
              </a:extLst>
            </p:cNvPr>
            <p:cNvSpPr/>
            <p:nvPr/>
          </p:nvSpPr>
          <p:spPr>
            <a:xfrm>
              <a:off x="468550" y="5958902"/>
              <a:ext cx="7713721" cy="6976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7030A0"/>
                  </a:solidFill>
                  <a:latin typeface="Comic Sans MS" panose="030F0902030302020204" pitchFamily="66" charset="0"/>
                </a:rPr>
                <a:t>Pomeron/glueball and </a:t>
              </a:r>
              <a:r>
                <a:rPr lang="en-US" sz="1400" b="1" dirty="0" err="1">
                  <a:solidFill>
                    <a:srgbClr val="7030A0"/>
                  </a:solidFill>
                  <a:latin typeface="Comic Sans MS" panose="030F0902030302020204" pitchFamily="66" charset="0"/>
                </a:rPr>
                <a:t>odderon</a:t>
              </a:r>
              <a:r>
                <a:rPr lang="en-US" sz="1400" b="1" dirty="0">
                  <a:solidFill>
                    <a:srgbClr val="7030A0"/>
                  </a:solidFill>
                  <a:latin typeface="Comic Sans MS" panose="030F0902030302020204" pitchFamily="66" charset="0"/>
                </a:rPr>
                <a:t>/oddball trajectories </a:t>
              </a:r>
              <a:r>
                <a:rPr lang="en-US" sz="1400" b="1" dirty="0" err="1">
                  <a:solidFill>
                    <a:srgbClr val="7030A0"/>
                  </a:solidFill>
                  <a:latin typeface="Comic Sans MS" panose="030F0902030302020204" pitchFamily="66" charset="0"/>
                </a:rPr>
                <a:t>Istv</a:t>
              </a:r>
              <a:r>
                <a:rPr lang="en-US" sz="1400" b="1" dirty="0">
                  <a:solidFill>
                    <a:srgbClr val="7030A0"/>
                  </a:solidFill>
                  <a:latin typeface="Comic Sans MS" panose="030F0902030302020204" pitchFamily="66" charset="0"/>
                </a:rPr>
                <a:t> ́</a:t>
              </a:r>
              <a:r>
                <a:rPr lang="en-US" sz="1400" b="1" dirty="0" err="1">
                  <a:solidFill>
                    <a:srgbClr val="7030A0"/>
                  </a:solidFill>
                  <a:latin typeface="Comic Sans MS" panose="030F0902030302020204" pitchFamily="66" charset="0"/>
                </a:rPr>
                <a:t>anSzanyia</a:t>
              </a:r>
              <a:r>
                <a:rPr lang="en-US" sz="1400" b="1" dirty="0">
                  <a:solidFill>
                    <a:srgbClr val="7030A0"/>
                  </a:solidFill>
                  <a:latin typeface="Comic Sans MS" panose="030F0902030302020204" pitchFamily="66" charset="0"/>
                </a:rPr>
                <a:t>, L ́</a:t>
              </a:r>
              <a:r>
                <a:rPr lang="en-US" sz="1400" b="1" dirty="0" err="1">
                  <a:solidFill>
                    <a:srgbClr val="7030A0"/>
                  </a:solidFill>
                  <a:latin typeface="Comic Sans MS" panose="030F0902030302020204" pitchFamily="66" charset="0"/>
                </a:rPr>
                <a:t>aszlo</a:t>
              </a:r>
              <a:r>
                <a:rPr lang="en-US" sz="1400" b="1" dirty="0">
                  <a:solidFill>
                    <a:srgbClr val="7030A0"/>
                  </a:solidFill>
                  <a:latin typeface="Comic Sans MS" panose="030F0902030302020204" pitchFamily="66" charset="0"/>
                </a:rPr>
                <a:t> ́ </a:t>
              </a:r>
              <a:r>
                <a:rPr lang="en-US" sz="1400" b="1" dirty="0" err="1">
                  <a:solidFill>
                    <a:srgbClr val="7030A0"/>
                  </a:solidFill>
                  <a:latin typeface="Comic Sans MS" panose="030F0902030302020204" pitchFamily="66" charset="0"/>
                </a:rPr>
                <a:t>Jenkovszkyb</a:t>
              </a:r>
              <a:r>
                <a:rPr lang="en-US" sz="1400" b="1" dirty="0">
                  <a:solidFill>
                    <a:srgbClr val="7030A0"/>
                  </a:solidFill>
                  <a:latin typeface="Comic Sans MS" panose="030F0902030302020204" pitchFamily="66" charset="0"/>
                </a:rPr>
                <a:t>, Rainer </a:t>
              </a:r>
              <a:r>
                <a:rPr lang="en-US" sz="1400" b="1" dirty="0" err="1">
                  <a:solidFill>
                    <a:srgbClr val="7030A0"/>
                  </a:solidFill>
                  <a:latin typeface="Comic Sans MS" panose="030F0902030302020204" pitchFamily="66" charset="0"/>
                </a:rPr>
                <a:t>Schickerc</a:t>
              </a:r>
              <a:r>
                <a:rPr lang="en-US" sz="1400" b="1" dirty="0">
                  <a:solidFill>
                    <a:srgbClr val="7030A0"/>
                  </a:solidFill>
                  <a:latin typeface="Comic Sans MS" panose="030F0902030302020204" pitchFamily="66" charset="0"/>
                </a:rPr>
                <a:t>, Volodymyr </a:t>
              </a:r>
              <a:r>
                <a:rPr lang="en-US" sz="1400" b="1" dirty="0" err="1">
                  <a:solidFill>
                    <a:srgbClr val="7030A0"/>
                  </a:solidFill>
                  <a:latin typeface="Comic Sans MS" panose="030F0902030302020204" pitchFamily="66" charset="0"/>
                </a:rPr>
                <a:t>Svintozelskyid</a:t>
              </a:r>
              <a:r>
                <a:rPr lang="en-US" sz="1400" b="1" dirty="0">
                  <a:solidFill>
                    <a:srgbClr val="7030A0"/>
                  </a:solidFill>
                  <a:latin typeface="Comic Sans MS" panose="030F0902030302020204" pitchFamily="66" charset="0"/>
                </a:rPr>
                <a:t> 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CC5104A-CE0B-AF48-80AF-6247897CAAE7}"/>
                </a:ext>
              </a:extLst>
            </p:cNvPr>
            <p:cNvSpPr/>
            <p:nvPr/>
          </p:nvSpPr>
          <p:spPr>
            <a:xfrm>
              <a:off x="5197775" y="6608743"/>
              <a:ext cx="5098840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baseline="30000" dirty="0">
                  <a:solidFill>
                    <a:srgbClr val="FF0000"/>
                  </a:solidFill>
                  <a:latin typeface="Comic Sans MS" panose="030F0902030302020204" pitchFamily="66" charset="0"/>
                </a:rPr>
                <a:t>arXiv:1910.02494v2 [hep-</a:t>
              </a:r>
              <a:r>
                <a:rPr lang="en-US" sz="2400" b="1" baseline="30000" dirty="0" err="1">
                  <a:solidFill>
                    <a:srgbClr val="FF0000"/>
                  </a:solidFill>
                  <a:latin typeface="Comic Sans MS" panose="030F0902030302020204" pitchFamily="66" charset="0"/>
                </a:rPr>
                <a:t>ph</a:t>
              </a:r>
              <a:r>
                <a:rPr lang="en-US" sz="2400" b="1" baseline="30000" dirty="0">
                  <a:solidFill>
                    <a:srgbClr val="FF0000"/>
                  </a:solidFill>
                  <a:latin typeface="Comic Sans MS" panose="030F0902030302020204" pitchFamily="66" charset="0"/>
                </a:rPr>
                <a:t>] 22 Mar 2020</a:t>
              </a:r>
              <a:endParaRPr lang="en-BR" sz="2400" b="1" dirty="0">
                <a:solidFill>
                  <a:srgbClr val="FF0000"/>
                </a:solidFill>
                <a:latin typeface="Comic Sans MS" panose="030F0902030302020204" pitchFamily="66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5868975-825E-1A4E-A47B-47B9A53C7EA8}"/>
              </a:ext>
            </a:extLst>
          </p:cNvPr>
          <p:cNvSpPr txBox="1"/>
          <p:nvPr/>
        </p:nvSpPr>
        <p:spPr>
          <a:xfrm>
            <a:off x="496617" y="1060140"/>
            <a:ext cx="8359981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Tx/>
              <a:buAutoNum type="arabicPeriod"/>
            </a:pPr>
            <a:r>
              <a:rPr lang="en-BR" sz="1350" b="1" dirty="0">
                <a:solidFill>
                  <a:srgbClr val="FF0000"/>
                </a:solidFill>
                <a:latin typeface="Comic Sans MS" panose="030F0902030302020204" pitchFamily="66" charset="0"/>
              </a:rPr>
              <a:t>Os números quânticos possiveis são:  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J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PC 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= 0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++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 0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-+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 1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++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 1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+-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 1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--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 2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++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,2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-+ 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 2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--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,3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++ 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,3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+- 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,3</a:t>
            </a:r>
            <a:r>
              <a:rPr lang="en-BR" sz="135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-- </a:t>
            </a:r>
            <a:r>
              <a:rPr lang="en-BR" sz="1350" b="1" dirty="0">
                <a:solidFill>
                  <a:srgbClr val="0070C0"/>
                </a:solidFill>
                <a:latin typeface="Comic Sans MS" panose="030F0902030302020204" pitchFamily="66" charset="0"/>
              </a:rPr>
              <a:t>,…  </a:t>
            </a:r>
            <a:r>
              <a:rPr lang="en-BR" sz="1350" b="1" dirty="0">
                <a:solidFill>
                  <a:srgbClr val="FF0000"/>
                </a:solidFill>
                <a:latin typeface="Comic Sans MS" panose="030F0902030302020204" pitchFamily="66" charset="0"/>
              </a:rPr>
              <a:t>onde J</a:t>
            </a:r>
            <a:r>
              <a:rPr lang="en-BR" sz="1350" b="1" baseline="30000" dirty="0">
                <a:solidFill>
                  <a:srgbClr val="FF0000"/>
                </a:solidFill>
                <a:latin typeface="Comic Sans MS" panose="030F0902030302020204" pitchFamily="66" charset="0"/>
              </a:rPr>
              <a:t>PC </a:t>
            </a:r>
            <a:r>
              <a:rPr lang="en-BR" sz="1350" b="1" dirty="0">
                <a:solidFill>
                  <a:srgbClr val="FF0000"/>
                </a:solidFill>
                <a:latin typeface="Comic Sans MS" panose="030F0902030302020204" pitchFamily="66" charset="0"/>
              </a:rPr>
              <a:t>= 1</a:t>
            </a:r>
            <a:r>
              <a:rPr lang="en-BR" sz="1350" b="1" baseline="30000" dirty="0">
                <a:solidFill>
                  <a:srgbClr val="FF0000"/>
                </a:solidFill>
                <a:latin typeface="Comic Sans MS" panose="030F0902030302020204" pitchFamily="66" charset="0"/>
              </a:rPr>
              <a:t>++ </a:t>
            </a:r>
          </a:p>
          <a:p>
            <a:r>
              <a:rPr lang="en-BR" sz="1350" b="1" baseline="30000" dirty="0">
                <a:solidFill>
                  <a:srgbClr val="FF0000"/>
                </a:solidFill>
                <a:latin typeface="Comic Sans MS" panose="030F0902030302020204" pitchFamily="66" charset="0"/>
              </a:rPr>
              <a:t>     </a:t>
            </a:r>
            <a:r>
              <a:rPr lang="en-BR" sz="1350" b="1" dirty="0">
                <a:solidFill>
                  <a:srgbClr val="FF0000"/>
                </a:solidFill>
                <a:latin typeface="Comic Sans MS" panose="030F0902030302020204" pitchFamily="66" charset="0"/>
              </a:rPr>
              <a:t> são os números quânticos do Pomeron. Mas os Glueballs “Puros” são aqueles de números quânticos</a:t>
            </a:r>
          </a:p>
          <a:p>
            <a:pPr algn="ctr"/>
            <a:r>
              <a:rPr lang="en-BR" sz="1350" b="1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J</a:t>
            </a:r>
            <a:r>
              <a:rPr lang="en-BR" sz="1350" b="1" baseline="30000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PC </a:t>
            </a:r>
            <a:r>
              <a:rPr lang="en-BR" sz="1350" b="1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=0</a:t>
            </a:r>
            <a:r>
              <a:rPr lang="en-BR" sz="1350" b="1" baseline="30000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+-</a:t>
            </a:r>
            <a:r>
              <a:rPr lang="en-BR" sz="1350" b="1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, 0</a:t>
            </a:r>
            <a:r>
              <a:rPr lang="en-BR" sz="1350" b="1" baseline="30000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--</a:t>
            </a:r>
            <a:r>
              <a:rPr lang="en-BR" sz="1350" b="1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, 1</a:t>
            </a:r>
            <a:r>
              <a:rPr lang="en-BR" sz="1350" b="1" baseline="30000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-+</a:t>
            </a:r>
            <a:r>
              <a:rPr lang="en-BR" sz="1350" b="1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,2</a:t>
            </a:r>
            <a:r>
              <a:rPr lang="en-BR" sz="1350" b="1" baseline="30000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+-</a:t>
            </a:r>
            <a:r>
              <a:rPr lang="en-BR" sz="1350" b="1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,3</a:t>
            </a:r>
            <a:r>
              <a:rPr lang="en-BR" sz="1350" b="1" baseline="30000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-+</a:t>
            </a:r>
            <a:r>
              <a:rPr lang="en-BR" sz="1350" b="1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,…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FB99FF-9012-B04F-9373-993065CDC1CC}"/>
              </a:ext>
            </a:extLst>
          </p:cNvPr>
          <p:cNvSpPr txBox="1"/>
          <p:nvPr/>
        </p:nvSpPr>
        <p:spPr>
          <a:xfrm>
            <a:off x="613784" y="2250348"/>
            <a:ext cx="665759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AutoNum type="arabicPeriod" startAt="2"/>
            </a:pPr>
            <a:r>
              <a:rPr lang="en-BR" sz="1350" b="1" dirty="0">
                <a:latin typeface="Comic Sans MS" panose="030F0902030302020204" pitchFamily="66" charset="0"/>
              </a:rPr>
              <a:t>Isto nos permite dizer que os mesons candidatos a glueball e ainda o Pomeron</a:t>
            </a:r>
          </a:p>
          <a:p>
            <a:r>
              <a:rPr lang="en-BR" sz="1350" b="1" dirty="0">
                <a:latin typeface="Comic Sans MS" panose="030F0902030302020204" pitchFamily="66" charset="0"/>
              </a:rPr>
              <a:t>    seriam objetos  hybridos: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9BF32B4-16BE-3843-B1A9-397783B1A118}"/>
                  </a:ext>
                </a:extLst>
              </p:cNvPr>
              <p:cNvSpPr/>
              <p:nvPr/>
            </p:nvSpPr>
            <p:spPr>
              <a:xfrm>
                <a:off x="1267572" y="2617147"/>
                <a:ext cx="4465864" cy="17016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</a:rPr>
                  <a:t>h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(1475) = 0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-+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 </a:t>
                </a:r>
              </a:p>
              <a:p>
                <a:pPr algn="ctr"/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</a:rPr>
                  <a:t>h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(1405) = 0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-+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 </a:t>
                </a:r>
              </a:p>
              <a:p>
                <a:pPr algn="ctr"/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</a:rPr>
                  <a:t>h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’(958) =  0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-+ </a:t>
                </a:r>
              </a:p>
              <a:p>
                <a:pPr algn="ctr"/>
                <a:endParaRPr lang="en-BR" sz="1350" b="1" baseline="30000" dirty="0">
                  <a:solidFill>
                    <a:srgbClr val="0070C0"/>
                  </a:solidFill>
                  <a:latin typeface="Comic Sans MS" panose="030F0902030302020204" pitchFamily="66" charset="0"/>
                </a:endParaRPr>
              </a:p>
              <a:p>
                <a:pPr algn="ctr"/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f</a:t>
                </a:r>
                <a:r>
                  <a:rPr lang="en-BR" sz="1350" b="1" baseline="-25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0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(980), 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f</a:t>
                </a:r>
                <a:r>
                  <a:rPr lang="en-BR" sz="1350" b="1" baseline="-25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0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(1370), 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f</a:t>
                </a:r>
                <a:r>
                  <a:rPr lang="en-BR" sz="1350" b="1" baseline="-25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0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(1500), 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f</a:t>
                </a:r>
                <a:r>
                  <a:rPr lang="en-BR" sz="1350" b="1" baseline="-25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0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(1710) = 0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++ 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 </a:t>
                </a:r>
              </a:p>
              <a:p>
                <a:pPr algn="ctr"/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f</a:t>
                </a:r>
                <a:r>
                  <a:rPr lang="en-BR" sz="1350" b="1" baseline="-25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1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(1420) = 1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++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 </a:t>
                </a:r>
                <a:endParaRPr lang="en-BR" sz="1350" b="1" dirty="0">
                  <a:solidFill>
                    <a:srgbClr val="0070C0"/>
                  </a:solidFill>
                </a:endParaRPr>
              </a:p>
              <a:p>
                <a:pPr algn="ctr"/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f</a:t>
                </a:r>
                <a:r>
                  <a:rPr lang="en-BR" sz="1350" b="1" baseline="-25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2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(1950) = 2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++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</a:rPr>
                  <a:t>  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  <a:sym typeface="Wingdings" pitchFamily="2" charset="2"/>
                  </a:rPr>
                  <a:t> K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Comic Sans MS" panose="030F0902030302020204" pitchFamily="66" charset="0"/>
                    <a:sym typeface="Wingdings" pitchFamily="2" charset="2"/>
                  </a:rPr>
                  <a:t>*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  <a:sym typeface="Wingdings" pitchFamily="2" charset="2"/>
                  </a:rPr>
                  <a:t>(892)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BR" sz="135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BR" sz="1350" b="1" dirty="0">
                            <a:solidFill>
                              <a:srgbClr val="0070C0"/>
                            </a:solidFill>
                            <a:latin typeface="Comic Sans MS" panose="030F0902030302020204" pitchFamily="66" charset="0"/>
                            <a:sym typeface="Wingdings" pitchFamily="2" charset="2"/>
                          </a:rPr>
                          <m:t>K</m:t>
                        </m:r>
                        <m:r>
                          <m:rPr>
                            <m:nor/>
                          </m:rPr>
                          <a:rPr lang="en-BR" sz="1350" b="1" baseline="30000" dirty="0">
                            <a:solidFill>
                              <a:srgbClr val="0070C0"/>
                            </a:solidFill>
                            <a:latin typeface="Comic Sans MS" panose="030F0902030302020204" pitchFamily="66" charset="0"/>
                            <a:sym typeface="Wingdings" pitchFamily="2" charset="2"/>
                          </a:rPr>
                          <m:t>∗</m:t>
                        </m:r>
                      </m:e>
                    </m:acc>
                  </m:oMath>
                </a14:m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  <a:sym typeface="Wingdings" pitchFamily="2" charset="2"/>
                  </a:rPr>
                  <a:t>(892), 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p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+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p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-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,p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0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p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0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,hh,…</a:t>
                </a:r>
              </a:p>
              <a:p>
                <a:pPr algn="ctr"/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B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+ 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  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  <a:sym typeface="Wingdings" pitchFamily="2" charset="2"/>
                  </a:rPr>
                  <a:t>J/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yK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+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, 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  <a:sym typeface="Wingdings" pitchFamily="2" charset="2"/>
                  </a:rPr>
                  <a:t>J/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yp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+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, 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  <a:sym typeface="Wingdings" pitchFamily="2" charset="2"/>
                  </a:rPr>
                  <a:t>J/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yr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+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,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 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h</a:t>
                </a:r>
                <a:r>
                  <a:rPr lang="en-BR" sz="1350" b="1" baseline="-25000" dirty="0">
                    <a:solidFill>
                      <a:srgbClr val="0070C0"/>
                    </a:solidFill>
                    <a:latin typeface="Comic Sans MS" panose="030F0902030302020204" pitchFamily="66" charset="0"/>
                    <a:sym typeface="Wingdings" pitchFamily="2" charset="2"/>
                  </a:rPr>
                  <a:t>c</a:t>
                </a:r>
                <a:r>
                  <a:rPr lang="en-BR" sz="1350" b="1" dirty="0">
                    <a:solidFill>
                      <a:srgbClr val="0070C0"/>
                    </a:solidFill>
                    <a:latin typeface="Comic Sans MS" panose="030F0902030302020204" pitchFamily="66" charset="0"/>
                    <a:sym typeface="Wingdings" pitchFamily="2" charset="2"/>
                  </a:rPr>
                  <a:t>K</a:t>
                </a:r>
                <a:r>
                  <a:rPr lang="en-BR" sz="1350" b="1" baseline="30000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+ </a:t>
                </a:r>
                <a:r>
                  <a:rPr lang="en-BR" sz="1350" b="1" dirty="0">
                    <a:solidFill>
                      <a:srgbClr val="0070C0"/>
                    </a:solidFill>
                    <a:latin typeface="Symbol Tiger Expert" pitchFamily="2" charset="2"/>
                    <a:sym typeface="Wingdings" pitchFamily="2" charset="2"/>
                  </a:rPr>
                  <a:t>…</a:t>
                </a:r>
                <a:endParaRPr lang="en-BR" sz="135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9BF32B4-16BE-3843-B1A9-397783B1A1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7572" y="2617147"/>
                <a:ext cx="4465864" cy="1701684"/>
              </a:xfrm>
              <a:prstGeom prst="rect">
                <a:avLst/>
              </a:prstGeom>
              <a:blipFill>
                <a:blip r:embed="rId2"/>
                <a:stretch>
                  <a:fillRect t="-741" b="-2963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99C76B0-1455-324A-B07D-F162FB3074C4}"/>
              </a:ext>
            </a:extLst>
          </p:cNvPr>
          <p:cNvSpPr txBox="1"/>
          <p:nvPr/>
        </p:nvSpPr>
        <p:spPr>
          <a:xfrm>
            <a:off x="421703" y="4796594"/>
            <a:ext cx="597150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sz="1350" b="1" dirty="0">
                <a:solidFill>
                  <a:srgbClr val="0070C0"/>
                </a:solidFill>
              </a:rPr>
              <a:t>4. E finalmente, a seção de choque pequena, não contribui positivamene para as </a:t>
            </a:r>
          </a:p>
          <a:p>
            <a:r>
              <a:rPr lang="en-BR" sz="1350" b="1" dirty="0">
                <a:solidFill>
                  <a:srgbClr val="0070C0"/>
                </a:solidFill>
              </a:rPr>
              <a:t>observações.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25C66B-4D9E-4140-A253-822965F1D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783" y="2050946"/>
            <a:ext cx="1290205" cy="3618781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EA1DEEE-DD99-894F-B4EC-4F6B409224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124" y="6537233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21/09/21</a:t>
            </a:r>
            <a:endParaRPr lang="en-BR" dirty="0">
              <a:solidFill>
                <a:schemeClr val="tx1"/>
              </a:solidFill>
            </a:endParaRP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7592E70-5CF7-4C47-8CF5-E8A9DE7E7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4463" y="6537233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Alberto Santoro</a:t>
            </a:r>
            <a:endParaRPr lang="en-BR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397B721-550C-324A-89BF-0377F7CCB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6416" y="6469686"/>
            <a:ext cx="2057400" cy="273844"/>
          </a:xfrm>
        </p:spPr>
        <p:txBody>
          <a:bodyPr/>
          <a:lstStyle/>
          <a:p>
            <a:fld id="{B05CD1B3-9A99-8F4B-9857-C23EEBAAC291}" type="slidenum">
              <a:rPr lang="en-BR" smtClean="0">
                <a:solidFill>
                  <a:schemeClr val="tx1"/>
                </a:solidFill>
              </a:rPr>
              <a:t>25</a:t>
            </a:fld>
            <a:endParaRPr lang="en-BR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50AC97-A94E-4445-95A5-6100E1941681}"/>
              </a:ext>
            </a:extLst>
          </p:cNvPr>
          <p:cNvSpPr txBox="1"/>
          <p:nvPr/>
        </p:nvSpPr>
        <p:spPr>
          <a:xfrm>
            <a:off x="421704" y="1754441"/>
            <a:ext cx="85419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R" sz="1350" b="1" dirty="0">
                <a:solidFill>
                  <a:srgbClr val="FF0000"/>
                </a:solidFill>
                <a:latin typeface="Comic Sans MS" panose="030F0902030302020204" pitchFamily="66" charset="0"/>
              </a:rPr>
              <a:t>Aparentemente todo Glueball é um estado hybrido isto porque analisando os candidatos a glueball a partir de mésons.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B58ABC-4A26-CE4A-210D-FB9E818A6C7B}"/>
              </a:ext>
            </a:extLst>
          </p:cNvPr>
          <p:cNvSpPr txBox="1"/>
          <p:nvPr/>
        </p:nvSpPr>
        <p:spPr>
          <a:xfrm>
            <a:off x="986064" y="320767"/>
            <a:ext cx="7369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R" sz="1400" b="1" dirty="0">
                <a:solidFill>
                  <a:srgbClr val="FF0000"/>
                </a:solidFill>
                <a:latin typeface="Comic Sans MS" panose="030F0902030302020204" pitchFamily="66" charset="0"/>
              </a:rPr>
              <a:t>Se glueballs e Pomeron são o mesmo objeto então como interpretar que o Pomeron com 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J</a:t>
            </a:r>
            <a:r>
              <a:rPr lang="en-BR" sz="140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PC 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=1</a:t>
            </a:r>
            <a:r>
              <a:rPr lang="en-BR" sz="140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++  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enquanto que</a:t>
            </a:r>
            <a:r>
              <a:rPr lang="en-BR" sz="1400" b="1" dirty="0">
                <a:solidFill>
                  <a:srgbClr val="FF0000"/>
                </a:solidFill>
                <a:latin typeface="Comic Sans MS" panose="030F0902030302020204" pitchFamily="66" charset="0"/>
              </a:rPr>
              <a:t> os glueballs puros tem  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J</a:t>
            </a:r>
            <a:r>
              <a:rPr lang="en-BR" sz="140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PC 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=0</a:t>
            </a:r>
            <a:r>
              <a:rPr lang="en-BR" sz="140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+-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, 0</a:t>
            </a:r>
            <a:r>
              <a:rPr lang="en-BR" sz="140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--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, 1</a:t>
            </a:r>
            <a:r>
              <a:rPr lang="en-BR" sz="140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-+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,2</a:t>
            </a:r>
            <a:r>
              <a:rPr lang="en-BR" sz="140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+-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,3</a:t>
            </a:r>
            <a:r>
              <a:rPr lang="en-BR" sz="1400" b="1" baseline="30000" dirty="0">
                <a:solidFill>
                  <a:srgbClr val="0070C0"/>
                </a:solidFill>
                <a:latin typeface="Comic Sans MS" panose="030F0902030302020204" pitchFamily="66" charset="0"/>
              </a:rPr>
              <a:t>-+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,…  (Odderons?)</a:t>
            </a:r>
          </a:p>
        </p:txBody>
      </p:sp>
    </p:spTree>
    <p:extLst>
      <p:ext uri="{BB962C8B-B14F-4D97-AF65-F5344CB8AC3E}">
        <p14:creationId xmlns:p14="http://schemas.microsoft.com/office/powerpoint/2010/main" val="3777098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0057" y="571826"/>
            <a:ext cx="79386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>
                <a:solidFill>
                  <a:srgbClr val="FF0000"/>
                </a:solidFill>
                <a:latin typeface="Comic Sans MS"/>
                <a:cs typeface="Comic Sans MS"/>
              </a:rPr>
              <a:t>Usa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-se </a:t>
            </a:r>
            <a:r>
              <a:rPr lang="en-US" sz="2000" dirty="0" err="1">
                <a:solidFill>
                  <a:srgbClr val="FF0000"/>
                </a:solidFill>
                <a:latin typeface="Comic Sans MS"/>
                <a:cs typeface="Comic Sans MS"/>
              </a:rPr>
              <a:t>também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mic Sans MS"/>
                <a:cs typeface="Comic Sans MS"/>
              </a:rPr>
              <a:t>Análise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de Branching Ratios para </a:t>
            </a:r>
            <a:r>
              <a:rPr lang="en-US" sz="2000" dirty="0" err="1">
                <a:solidFill>
                  <a:srgbClr val="FF0000"/>
                </a:solidFill>
                <a:latin typeface="Comic Sans MS"/>
                <a:cs typeface="Comic Sans MS"/>
              </a:rPr>
              <a:t>discriminar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Mesons e Glueballs de </a:t>
            </a:r>
            <a:r>
              <a:rPr lang="en-US" sz="2000" dirty="0" err="1">
                <a:solidFill>
                  <a:srgbClr val="FF0000"/>
                </a:solidFill>
                <a:latin typeface="Comic Sans MS"/>
                <a:cs typeface="Comic Sans MS"/>
              </a:rPr>
              <a:t>dois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mic Sans MS"/>
                <a:cs typeface="Comic Sans MS"/>
              </a:rPr>
              <a:t>canais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de mesons </a:t>
            </a:r>
            <a:r>
              <a:rPr lang="en-US" sz="2000" dirty="0" err="1">
                <a:solidFill>
                  <a:srgbClr val="FF0000"/>
                </a:solidFill>
                <a:latin typeface="Comic Sans MS"/>
                <a:cs typeface="Comic Sans MS"/>
              </a:rPr>
              <a:t>pseudoescalares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de I = 0 e J</a:t>
            </a:r>
            <a:r>
              <a:rPr lang="en-US" sz="2000" baseline="30000" dirty="0">
                <a:solidFill>
                  <a:srgbClr val="FF0000"/>
                </a:solidFill>
                <a:latin typeface="Comic Sans MS"/>
                <a:cs typeface="Comic Sans MS"/>
              </a:rPr>
              <a:t>PC 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= Par</a:t>
            </a:r>
            <a:r>
              <a:rPr lang="en-US" sz="2000" baseline="30000" dirty="0">
                <a:solidFill>
                  <a:srgbClr val="FF0000"/>
                </a:solidFill>
                <a:latin typeface="Comic Sans MS"/>
                <a:cs typeface="Comic Sans MS"/>
              </a:rPr>
              <a:t>++  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.</a:t>
            </a:r>
          </a:p>
          <a:p>
            <a:pPr algn="just"/>
            <a:r>
              <a:rPr lang="en-US" sz="1200" dirty="0">
                <a:solidFill>
                  <a:srgbClr val="0070C0"/>
                </a:solidFill>
                <a:latin typeface="Comic Sans MS"/>
                <a:cs typeface="Arial"/>
              </a:rPr>
              <a:t>(</a:t>
            </a:r>
            <a:r>
              <a:rPr lang="en-US" sz="1200" dirty="0">
                <a:solidFill>
                  <a:srgbClr val="0070C0"/>
                </a:solidFill>
                <a:latin typeface="Arial"/>
                <a:cs typeface="Arial"/>
              </a:rPr>
              <a:t>“Way to Discriminate between Mesons and Glueballs or I = 0, </a:t>
            </a:r>
            <a:r>
              <a:rPr lang="en-US" sz="1200" dirty="0" err="1">
                <a:solidFill>
                  <a:srgbClr val="0070C0"/>
                </a:solidFill>
                <a:latin typeface="Arial"/>
                <a:cs typeface="Arial"/>
              </a:rPr>
              <a:t>J</a:t>
            </a:r>
            <a:r>
              <a:rPr lang="en-US" sz="1200" baseline="30000" dirty="0" err="1">
                <a:solidFill>
                  <a:srgbClr val="0070C0"/>
                </a:solidFill>
                <a:latin typeface="Arial"/>
                <a:cs typeface="Arial"/>
              </a:rPr>
              <a:t>pc</a:t>
            </a:r>
            <a:r>
              <a:rPr lang="en-US" sz="1200" dirty="0">
                <a:solidFill>
                  <a:srgbClr val="0070C0"/>
                </a:solidFill>
                <a:latin typeface="Arial"/>
                <a:cs typeface="Arial"/>
              </a:rPr>
              <a:t> =      even</a:t>
            </a:r>
            <a:r>
              <a:rPr lang="en-US" sz="1200" baseline="30000" dirty="0">
                <a:solidFill>
                  <a:srgbClr val="0070C0"/>
                </a:solidFill>
                <a:latin typeface="Arial"/>
                <a:cs typeface="Arial"/>
              </a:rPr>
              <a:t>++ </a:t>
            </a:r>
            <a:r>
              <a:rPr lang="en-US" sz="1200" dirty="0">
                <a:solidFill>
                  <a:srgbClr val="0070C0"/>
                </a:solidFill>
                <a:latin typeface="Arial"/>
                <a:cs typeface="Arial"/>
              </a:rPr>
              <a:t> Unflavored Hadrons “ –Chong-Shou Gao –Hep-</a:t>
            </a:r>
            <a:r>
              <a:rPr lang="en-US" sz="1200" dirty="0" err="1">
                <a:solidFill>
                  <a:srgbClr val="0070C0"/>
                </a:solidFill>
                <a:latin typeface="Arial"/>
                <a:cs typeface="Arial"/>
              </a:rPr>
              <a:t>ph</a:t>
            </a:r>
            <a:r>
              <a:rPr lang="en-US" sz="1200" dirty="0">
                <a:solidFill>
                  <a:srgbClr val="0070C0"/>
                </a:solidFill>
                <a:latin typeface="Arial"/>
                <a:cs typeface="Arial"/>
              </a:rPr>
              <a:t>/9901367 – 1999)</a:t>
            </a:r>
            <a:endParaRPr lang="en-US" sz="1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3600" y="2149874"/>
            <a:ext cx="779355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Um </a:t>
            </a:r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balanço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 entre </a:t>
            </a:r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os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mais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variados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tipos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 de glueball: </a:t>
            </a:r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Escalar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Pseudoescalar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vetorial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, tensorial, etc. </a:t>
            </a: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(“Modelling Glueballs” </a:t>
            </a:r>
            <a:r>
              <a:rPr lang="mr-IN" sz="1200" b="1" dirty="0">
                <a:solidFill>
                  <a:srgbClr val="FF0000"/>
                </a:solidFill>
                <a:latin typeface="Arial"/>
                <a:cs typeface="Arial"/>
              </a:rPr>
              <a:t>–</a:t>
            </a: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 Francesco </a:t>
            </a:r>
            <a:r>
              <a:rPr lang="en-US" sz="1200" b="1" dirty="0" err="1">
                <a:solidFill>
                  <a:srgbClr val="FF0000"/>
                </a:solidFill>
                <a:latin typeface="Arial"/>
                <a:cs typeface="Arial"/>
              </a:rPr>
              <a:t>Giamosa</a:t>
            </a: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mr-IN" sz="1200" b="1" dirty="0">
                <a:solidFill>
                  <a:srgbClr val="FF0000"/>
                </a:solidFill>
                <a:latin typeface="Arial"/>
                <a:cs typeface="Arial"/>
              </a:rPr>
              <a:t>–</a:t>
            </a: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Arial"/>
                <a:cs typeface="Arial"/>
              </a:rPr>
              <a:t>arXiv</a:t>
            </a: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 1609.08055 v1-26 Sep 2016)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54A35-89FF-C543-A0F6-A27ADEEB5931}" type="datetime1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26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1C0C917-2B93-EA45-BB15-0CBF1CEB72EE}"/>
              </a:ext>
            </a:extLst>
          </p:cNvPr>
          <p:cNvGrpSpPr/>
          <p:nvPr/>
        </p:nvGrpSpPr>
        <p:grpSpPr>
          <a:xfrm>
            <a:off x="820057" y="3235479"/>
            <a:ext cx="7298139" cy="1384995"/>
            <a:chOff x="820057" y="3235479"/>
            <a:chExt cx="7298139" cy="13849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9596841-B0C7-3E45-B4B5-AA470C020A80}"/>
                </a:ext>
              </a:extLst>
            </p:cNvPr>
            <p:cNvSpPr txBox="1"/>
            <p:nvPr/>
          </p:nvSpPr>
          <p:spPr>
            <a:xfrm>
              <a:off x="820057" y="3235479"/>
              <a:ext cx="729813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Em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2016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os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Oddballs (0</a:t>
              </a:r>
              <a:r>
                <a:rPr lang="en-US" sz="2400" baseline="30000" dirty="0">
                  <a:solidFill>
                    <a:srgbClr val="0000FF"/>
                  </a:solidFill>
                  <a:latin typeface="Comic Sans MS"/>
                  <a:cs typeface="Comic Sans MS"/>
                </a:rPr>
                <a:t>+-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,1</a:t>
              </a:r>
              <a:r>
                <a:rPr lang="en-US" sz="2400" baseline="30000" dirty="0">
                  <a:solidFill>
                    <a:srgbClr val="0000FF"/>
                  </a:solidFill>
                  <a:latin typeface="Comic Sans MS"/>
                  <a:cs typeface="Comic Sans MS"/>
                </a:rPr>
                <a:t>-+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,2</a:t>
              </a:r>
              <a:r>
                <a:rPr lang="en-US" sz="2400" baseline="30000" dirty="0">
                  <a:solidFill>
                    <a:srgbClr val="0000FF"/>
                  </a:solidFill>
                  <a:latin typeface="Comic Sans MS"/>
                  <a:cs typeface="Comic Sans MS"/>
                </a:rPr>
                <a:t>+-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)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foram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investigados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,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ou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seja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,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aqueles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cujos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números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quânticos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não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tem</a:t>
              </a:r>
              <a:r>
                <a:rPr lang="en-US" sz="2400" dirty="0">
                  <a:solidFill>
                    <a:srgbClr val="0000FF"/>
                  </a:solidFill>
                  <a:latin typeface="Comic Sans MS"/>
                  <a:cs typeface="Comic Sans MS"/>
                </a:rPr>
                <a:t>        </a:t>
              </a:r>
            </a:p>
            <a:p>
              <a:pPr algn="just"/>
              <a:r>
                <a:rPr lang="en-US" sz="1200" dirty="0">
                  <a:solidFill>
                    <a:srgbClr val="0000FF"/>
                  </a:solidFill>
                  <a:latin typeface="Comic Sans MS"/>
                  <a:cs typeface="Comic Sans MS"/>
                </a:rPr>
                <a:t>(Liang Tang, Cong-Feng </a:t>
              </a:r>
              <a:r>
                <a:rPr lang="en-US" sz="12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Qiao</a:t>
              </a:r>
              <a:r>
                <a:rPr lang="en-US" sz="12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mr-IN" sz="1200" dirty="0">
                  <a:solidFill>
                    <a:srgbClr val="0000FF"/>
                  </a:solidFill>
                  <a:latin typeface="Comic Sans MS"/>
                  <a:cs typeface="Comic Sans MS"/>
                </a:rPr>
                <a:t>–</a:t>
              </a:r>
              <a:r>
                <a:rPr lang="en-US" sz="12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Nucl</a:t>
              </a:r>
              <a:r>
                <a:rPr lang="en-US" sz="1200" dirty="0">
                  <a:solidFill>
                    <a:srgbClr val="0000FF"/>
                  </a:solidFill>
                  <a:latin typeface="Comic Sans MS"/>
                  <a:cs typeface="Comic Sans MS"/>
                </a:rPr>
                <a:t>. </a:t>
              </a:r>
              <a:r>
                <a:rPr lang="en-US" sz="1200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Physiic.B</a:t>
              </a:r>
              <a:r>
                <a:rPr lang="en-US" sz="1200" dirty="0">
                  <a:solidFill>
                    <a:srgbClr val="0000FF"/>
                  </a:solidFill>
                  <a:latin typeface="Comic Sans MS"/>
                  <a:cs typeface="Comic Sans MS"/>
                </a:rPr>
                <a:t> 904 (2016) 282-296)</a:t>
              </a:r>
            </a:p>
          </p:txBody>
        </p:sp>
        <p:graphicFrame>
          <p:nvGraphicFramePr>
            <p:cNvPr id="12" name="Object 11">
              <a:extLst>
                <a:ext uri="{FF2B5EF4-FFF2-40B4-BE49-F238E27FC236}">
                  <a16:creationId xmlns:a16="http://schemas.microsoft.com/office/drawing/2014/main" id="{AABA5B64-9730-EE41-9085-7E8D1D10B5B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34647" y="4015874"/>
            <a:ext cx="541115" cy="4556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41300" imgH="203200" progId="Equation.DSMT4">
                    <p:embed/>
                  </p:oleObj>
                </mc:Choice>
                <mc:Fallback>
                  <p:oleObj name="Equation" r:id="rId2" imgW="241300" imgH="203200" progId="Equation.DSMT4">
                    <p:embed/>
                    <p:pic>
                      <p:nvPicPr>
                        <p:cNvPr id="12" name="Object 11">
                          <a:extLst>
                            <a:ext uri="{FF2B5EF4-FFF2-40B4-BE49-F238E27FC236}">
                              <a16:creationId xmlns:a16="http://schemas.microsoft.com/office/drawing/2014/main" id="{AABA5B64-9730-EE41-9085-7E8D1D10B5B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534647" y="4015874"/>
                          <a:ext cx="541115" cy="4556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7DBCE16-23D1-9349-AC26-29748FDA1F1B}"/>
              </a:ext>
            </a:extLst>
          </p:cNvPr>
          <p:cNvSpPr txBox="1"/>
          <p:nvPr/>
        </p:nvSpPr>
        <p:spPr>
          <a:xfrm>
            <a:off x="863600" y="4813527"/>
            <a:ext cx="7426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FF0000"/>
                </a:solidFill>
              </a:rPr>
              <a:t>Experimentos que investigaram decaimentos radiativos –vejam as referências:</a:t>
            </a:r>
          </a:p>
        </p:txBody>
      </p:sp>
    </p:spTree>
    <p:extLst>
      <p:ext uri="{BB962C8B-B14F-4D97-AF65-F5344CB8AC3E}">
        <p14:creationId xmlns:p14="http://schemas.microsoft.com/office/powerpoint/2010/main" val="352320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B61ED-41E8-1A4E-B577-2CC852C98DD7}" type="slidenum">
              <a:rPr lang="pt-BR" smtClean="0"/>
              <a:pPr>
                <a:defRPr/>
              </a:pPr>
              <a:t>27</a:t>
            </a:fld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742948" y="628689"/>
            <a:ext cx="65213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i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Vamos</a:t>
            </a:r>
            <a:r>
              <a:rPr lang="en-US" sz="2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 </a:t>
            </a:r>
            <a:r>
              <a:rPr lang="en-US" sz="2000" b="1" i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tentar</a:t>
            </a:r>
            <a:r>
              <a:rPr lang="en-US" sz="2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 responder a </a:t>
            </a:r>
            <a:r>
              <a:rPr lang="en-US" sz="2000" b="1" i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questão</a:t>
            </a:r>
            <a:r>
              <a:rPr lang="en-US" sz="2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: </a:t>
            </a:r>
          </a:p>
          <a:p>
            <a:pPr>
              <a:defRPr/>
            </a:pPr>
            <a:r>
              <a:rPr lang="en-US" sz="2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                                           </a:t>
            </a:r>
            <a:r>
              <a:rPr lang="en-US" sz="2000" b="1" i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Onde</a:t>
            </a:r>
            <a:r>
              <a:rPr lang="en-US" sz="2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 </a:t>
            </a:r>
            <a:r>
              <a:rPr lang="en-US" sz="2000" b="1" i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procurar</a:t>
            </a:r>
            <a:r>
              <a:rPr lang="en-US" sz="2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charset="0"/>
                <a:cs typeface="Comic Sans MS" charset="0"/>
              </a:rPr>
              <a:t> Glueballs?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2948" y="3547152"/>
            <a:ext cx="73251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defRPr/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mr-IN" sz="1600" dirty="0">
                <a:solidFill>
                  <a:srgbClr val="FF0000"/>
                </a:solidFill>
                <a:sym typeface="Wingdings"/>
              </a:rPr>
              <a:t>4. Larguras da ordem das primeiras dezenas de MeV.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mr-IN" sz="1600" dirty="0" err="1">
                <a:solidFill>
                  <a:srgbClr val="FF0000"/>
                </a:solidFill>
                <a:sym typeface="Wingdings"/>
              </a:rPr>
              <a:t>E</a:t>
            </a:r>
            <a:r>
              <a:rPr lang="mr-IN" sz="16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mr-IN" sz="1600" dirty="0" err="1">
                <a:solidFill>
                  <a:srgbClr val="FF0000"/>
                </a:solidFill>
                <a:sym typeface="Wingdings"/>
              </a:rPr>
              <a:t>Massas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mr-IN" sz="1600" dirty="0" err="1">
                <a:solidFill>
                  <a:srgbClr val="FF0000"/>
                </a:solidFill>
                <a:sym typeface="Wingdings"/>
              </a:rPr>
              <a:t>da</a:t>
            </a:r>
            <a:r>
              <a:rPr lang="mr-IN" sz="1600" dirty="0">
                <a:solidFill>
                  <a:srgbClr val="FF0000"/>
                </a:solidFill>
                <a:sym typeface="Wingdings"/>
              </a:rPr>
              <a:t> Ordem do Limiar da interação.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275EA2-40DC-CA4B-9047-4D185B657EE4}"/>
              </a:ext>
            </a:extLst>
          </p:cNvPr>
          <p:cNvSpPr/>
          <p:nvPr/>
        </p:nvSpPr>
        <p:spPr>
          <a:xfrm>
            <a:off x="757454" y="1352235"/>
            <a:ext cx="71380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sz="1600" dirty="0"/>
              <a:t> </a:t>
            </a:r>
            <a:r>
              <a:rPr lang="en-US" sz="1600" dirty="0" err="1">
                <a:solidFill>
                  <a:srgbClr val="0000FF"/>
                </a:solidFill>
              </a:rPr>
              <a:t>Em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Processos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suprimidos</a:t>
            </a:r>
            <a:r>
              <a:rPr lang="en-US" sz="1600" dirty="0">
                <a:solidFill>
                  <a:srgbClr val="0000FF"/>
                </a:solidFill>
              </a:rPr>
              <a:t> pela </a:t>
            </a:r>
            <a:r>
              <a:rPr lang="en-US" sz="1600" dirty="0" err="1">
                <a:solidFill>
                  <a:srgbClr val="0000FF"/>
                </a:solidFill>
              </a:rPr>
              <a:t>Regra</a:t>
            </a:r>
            <a:r>
              <a:rPr lang="en-US" sz="1600" dirty="0">
                <a:solidFill>
                  <a:srgbClr val="0000FF"/>
                </a:solidFill>
              </a:rPr>
              <a:t> O.Z.I de Zweig mas  </a:t>
            </a:r>
            <a:r>
              <a:rPr lang="en-US" sz="1600" dirty="0" err="1">
                <a:solidFill>
                  <a:srgbClr val="0000FF"/>
                </a:solidFill>
              </a:rPr>
              <a:t>Não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totalmente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proibidos</a:t>
            </a:r>
            <a:r>
              <a:rPr lang="en-US" sz="1600" dirty="0">
                <a:solidFill>
                  <a:srgbClr val="0000FF"/>
                </a:solidFill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CE60110-7E7A-794C-BA71-83DEF48502AF}"/>
              </a:ext>
            </a:extLst>
          </p:cNvPr>
          <p:cNvGrpSpPr/>
          <p:nvPr/>
        </p:nvGrpSpPr>
        <p:grpSpPr>
          <a:xfrm>
            <a:off x="757454" y="1860123"/>
            <a:ext cx="7527473" cy="617762"/>
            <a:chOff x="990598" y="1492478"/>
            <a:chExt cx="10036630" cy="823682"/>
          </a:xfrm>
        </p:grpSpPr>
        <p:graphicFrame>
          <p:nvGraphicFramePr>
            <p:cNvPr id="5734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8764012"/>
                </p:ext>
              </p:extLst>
            </p:nvPr>
          </p:nvGraphicFramePr>
          <p:xfrm>
            <a:off x="7714194" y="1492478"/>
            <a:ext cx="1110343" cy="370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571500" imgH="190500" progId="Equation.DSMT4">
                    <p:embed/>
                  </p:oleObj>
                </mc:Choice>
                <mc:Fallback>
                  <p:oleObj name="Equation" r:id="rId2" imgW="571500" imgH="190500" progId="Equation.DSMT4">
                    <p:embed/>
                    <p:pic>
                      <p:nvPicPr>
                        <p:cNvPr id="57349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14194" y="1492478"/>
                          <a:ext cx="1110343" cy="3701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4F0D04C-1F5C-E943-8CF6-0E5F45D5A3C6}"/>
                </a:ext>
              </a:extLst>
            </p:cNvPr>
            <p:cNvSpPr/>
            <p:nvPr/>
          </p:nvSpPr>
          <p:spPr>
            <a:xfrm>
              <a:off x="990598" y="1536460"/>
              <a:ext cx="10036630" cy="7797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57175" indent="-257175">
                <a:buAutoNum type="arabicPeriod" startAt="2"/>
                <a:defRPr/>
              </a:pPr>
              <a:r>
                <a:rPr lang="en-US" sz="1600" dirty="0">
                  <a:solidFill>
                    <a:srgbClr val="FF0000"/>
                  </a:solidFill>
                </a:rPr>
                <a:t>Nos </a:t>
              </a:r>
              <a:r>
                <a:rPr lang="en-US" sz="1600" dirty="0" err="1">
                  <a:solidFill>
                    <a:srgbClr val="FF0000"/>
                  </a:solidFill>
                </a:rPr>
                <a:t>processos</a:t>
              </a:r>
              <a:r>
                <a:rPr lang="en-US" sz="1600" dirty="0">
                  <a:solidFill>
                    <a:srgbClr val="FF0000"/>
                  </a:solidFill>
                </a:rPr>
                <a:t> de </a:t>
              </a:r>
              <a:r>
                <a:rPr lang="en-US" sz="1600" dirty="0" err="1">
                  <a:solidFill>
                    <a:srgbClr val="FF0000"/>
                  </a:solidFill>
                </a:rPr>
                <a:t>decaimento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  <a:r>
                <a:rPr lang="en-US" sz="1600" dirty="0" err="1">
                  <a:solidFill>
                    <a:srgbClr val="FF0000"/>
                  </a:solidFill>
                </a:rPr>
                <a:t>radiativo</a:t>
              </a:r>
              <a:r>
                <a:rPr lang="en-US" sz="1600" dirty="0">
                  <a:solidFill>
                    <a:srgbClr val="FF0000"/>
                  </a:solidFill>
                </a:rPr>
                <a:t> do </a:t>
              </a:r>
              <a:r>
                <a:rPr lang="en-US" sz="1600" dirty="0" err="1">
                  <a:solidFill>
                    <a:srgbClr val="FF0000"/>
                  </a:solidFill>
                </a:rPr>
                <a:t>tipo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  <a:r>
                <a:rPr lang="en-US" sz="1600" dirty="0" err="1">
                  <a:solidFill>
                    <a:srgbClr val="FF0000"/>
                  </a:solidFill>
                </a:rPr>
                <a:t>onde</a:t>
              </a:r>
              <a:r>
                <a:rPr lang="en-US" sz="1600" dirty="0">
                  <a:solidFill>
                    <a:srgbClr val="FF0000"/>
                  </a:solidFill>
                </a:rPr>
                <a:t> :</a:t>
              </a:r>
            </a:p>
            <a:p>
              <a:pPr>
                <a:defRPr/>
              </a:pPr>
              <a:r>
                <a:rPr lang="en-US" sz="1600" dirty="0">
                  <a:solidFill>
                    <a:srgbClr val="FF0000"/>
                  </a:solidFill>
                </a:rPr>
                <a:t>       Se x = Gluonium o </a:t>
              </a:r>
              <a:r>
                <a:rPr lang="en-US" sz="1600" dirty="0" err="1">
                  <a:solidFill>
                    <a:srgbClr val="FF0000"/>
                  </a:solidFill>
                </a:rPr>
                <a:t>processo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  <a:r>
                <a:rPr lang="en-US" sz="1600" dirty="0" err="1">
                  <a:solidFill>
                    <a:srgbClr val="FF0000"/>
                  </a:solidFill>
                </a:rPr>
                <a:t>deverá</a:t>
              </a:r>
              <a:r>
                <a:rPr lang="en-US" sz="1600" dirty="0">
                  <a:solidFill>
                    <a:srgbClr val="FF0000"/>
                  </a:solidFill>
                </a:rPr>
                <a:t> ser </a:t>
              </a:r>
              <a:r>
                <a:rPr lang="en-US" sz="1600" dirty="0" err="1">
                  <a:solidFill>
                    <a:srgbClr val="FF0000"/>
                  </a:solidFill>
                </a:rPr>
                <a:t>menos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  <a:r>
                <a:rPr lang="en-US" sz="1600" dirty="0" err="1">
                  <a:solidFill>
                    <a:srgbClr val="FF0000"/>
                  </a:solidFill>
                </a:rPr>
                <a:t>suprimidos</a:t>
              </a:r>
              <a:r>
                <a:rPr lang="en-US" sz="1600" dirty="0">
                  <a:solidFill>
                    <a:srgbClr val="FF0000"/>
                  </a:solidFill>
                </a:rPr>
                <a:t> que se  x.= Quarkonium.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870EC008-3859-B042-835E-B10979376777}"/>
              </a:ext>
            </a:extLst>
          </p:cNvPr>
          <p:cNvSpPr/>
          <p:nvPr/>
        </p:nvSpPr>
        <p:spPr>
          <a:xfrm>
            <a:off x="742948" y="3060250"/>
            <a:ext cx="75821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FF"/>
                </a:solidFill>
              </a:rPr>
              <a:t>3. </a:t>
            </a:r>
            <a:r>
              <a:rPr lang="en-US" sz="1600" dirty="0" err="1">
                <a:solidFill>
                  <a:srgbClr val="0000FF"/>
                </a:solidFill>
              </a:rPr>
              <a:t>Processos</a:t>
            </a:r>
            <a:r>
              <a:rPr lang="en-US" sz="1600" dirty="0">
                <a:solidFill>
                  <a:srgbClr val="0000FF"/>
                </a:solidFill>
              </a:rPr>
              <a:t> que </a:t>
            </a:r>
            <a:r>
              <a:rPr lang="en-US" sz="1600" dirty="0" err="1">
                <a:solidFill>
                  <a:srgbClr val="0000FF"/>
                </a:solidFill>
              </a:rPr>
              <a:t>tenham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números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Quânticos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Exóticos</a:t>
            </a:r>
            <a:r>
              <a:rPr lang="en-US" sz="1600" dirty="0">
                <a:solidFill>
                  <a:srgbClr val="0000FF"/>
                </a:solidFill>
              </a:rPr>
              <a:t>: Oddballs  </a:t>
            </a:r>
            <a:r>
              <a:rPr lang="en-US" sz="1600" dirty="0">
                <a:solidFill>
                  <a:srgbClr val="0000FF"/>
                </a:solidFill>
                <a:sym typeface="Wingdings" pitchFamily="2" charset="2"/>
              </a:rPr>
              <a:t>  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Separar</a:t>
            </a:r>
            <a:r>
              <a:rPr lang="en-US" sz="1600" dirty="0">
                <a:solidFill>
                  <a:srgbClr val="0000FF"/>
                </a:solidFill>
                <a:sym typeface="Wingdings"/>
              </a:rPr>
              <a:t> dos 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possiveis</a:t>
            </a:r>
            <a:r>
              <a:rPr lang="en-US" sz="16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singletos</a:t>
            </a:r>
            <a:r>
              <a:rPr lang="en-US" sz="1600" dirty="0">
                <a:solidFill>
                  <a:srgbClr val="0000FF"/>
                </a:solidFill>
                <a:sym typeface="Wingdings"/>
              </a:rPr>
              <a:t> de SU(3) (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como</a:t>
            </a:r>
            <a:r>
              <a:rPr lang="en-US" sz="16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foi</a:t>
            </a:r>
            <a:r>
              <a:rPr lang="en-US" sz="1600" dirty="0">
                <a:solidFill>
                  <a:srgbClr val="0000FF"/>
                </a:solidFill>
                <a:sym typeface="Wingdings"/>
              </a:rPr>
              <a:t> o 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caso</a:t>
            </a:r>
            <a:r>
              <a:rPr lang="en-US" sz="1600" dirty="0">
                <a:solidFill>
                  <a:srgbClr val="0000FF"/>
                </a:solidFill>
                <a:sym typeface="Wingdings"/>
              </a:rPr>
              <a:t> para o E(1420)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BE093B-E9C9-B94E-A747-D53B277FB7AA}"/>
              </a:ext>
            </a:extLst>
          </p:cNvPr>
          <p:cNvSpPr txBox="1"/>
          <p:nvPr/>
        </p:nvSpPr>
        <p:spPr>
          <a:xfrm>
            <a:off x="757454" y="4261809"/>
            <a:ext cx="6912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sz="1600" dirty="0"/>
              <a:t>5. Atacar os hybridos via Analises de Ondas Parciais separando as amplitudes em </a:t>
            </a:r>
          </a:p>
          <a:p>
            <a:r>
              <a:rPr lang="en-BR" sz="1600" dirty="0"/>
              <a:t>       “Mesons” e Glueballs</a:t>
            </a:r>
          </a:p>
        </p:txBody>
      </p:sp>
      <p:pic>
        <p:nvPicPr>
          <p:cNvPr id="13" name="Picture 12" descr="A open parentheses s. t close parentheses space equals space M open parentheses s comma t close parentheses space plus space G open parentheses s comma t close parentheses" title="{&quot;mathml&quot;:&quot;&lt;math xmlns=\&quot;http://www.w3.org/1998/Math/MathML\&quot;&gt;&lt;mi&gt;A&lt;/mi&gt;&lt;mfenced&gt;&lt;mrow&gt;&lt;mi&gt;s&lt;/mi&gt;&lt;mo&gt;.&lt;/mo&gt;&lt;mi&gt;t&lt;/mi&gt;&lt;/mrow&gt;&lt;/mfenced&gt;&lt;mo&gt;&amp;#xA0;&lt;/mo&gt;&lt;mo&gt;=&lt;/mo&gt;&lt;mo&gt;&amp;#xA0;&lt;/mo&gt;&lt;mi&gt;M&lt;/mi&gt;&lt;mfenced&gt;&lt;mrow&gt;&lt;mi&gt;s&lt;/mi&gt;&lt;mo&gt;,&lt;/mo&gt;&lt;mi&gt;t&lt;/mi&gt;&lt;/mrow&gt;&lt;/mfenced&gt;&lt;mo&gt;&amp;#xA0;&lt;/mo&gt;&lt;mo&gt;+&lt;/mo&gt;&lt;mo&gt;&amp;#xA0;&lt;/mo&gt;&lt;mi&gt;G&lt;/mi&gt;&lt;mfenced&gt;&lt;mrow&gt;&lt;mi&gt;s&lt;/mi&gt;&lt;mo&gt;,&lt;/mo&gt;&lt;mi&gt;t&lt;/mi&gt;&lt;/mrow&gt;&lt;/mfenced&gt;&lt;/math&gt;&quot;}">
            <a:extLst>
              <a:ext uri="{FF2B5EF4-FFF2-40B4-BE49-F238E27FC236}">
                <a16:creationId xmlns:a16="http://schemas.microsoft.com/office/drawing/2014/main" id="{BDF6976A-0BCE-BE41-8B0D-DAB341AB841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956845"/>
            <a:ext cx="2708475" cy="2738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8CE338-8C43-764D-A8E3-B862F547A093}"/>
              </a:ext>
            </a:extLst>
          </p:cNvPr>
          <p:cNvSpPr txBox="1"/>
          <p:nvPr/>
        </p:nvSpPr>
        <p:spPr>
          <a:xfrm>
            <a:off x="745576" y="5375858"/>
            <a:ext cx="3833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sz="1600" dirty="0">
                <a:solidFill>
                  <a:srgbClr val="0070C0"/>
                </a:solidFill>
              </a:rPr>
              <a:t>6. Estudar as diferenças de Branching Ratios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6C1F59-366E-9F4A-A5AB-0886F9DA5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4615" y="2421491"/>
            <a:ext cx="2350851" cy="624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6664CD0-4E5B-7648-A30E-D4BF4B5F59CF}"/>
              </a:ext>
            </a:extLst>
          </p:cNvPr>
          <p:cNvSpPr txBox="1"/>
          <p:nvPr/>
        </p:nvSpPr>
        <p:spPr>
          <a:xfrm>
            <a:off x="916258" y="665438"/>
            <a:ext cx="7120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sz="1400" b="1" dirty="0">
                <a:solidFill>
                  <a:srgbClr val="FF0000"/>
                </a:solidFill>
                <a:latin typeface="Comic Sans MS" panose="030F0902030302020204" pitchFamily="66" charset="0"/>
              </a:rPr>
              <a:t>Na verdade, Eu acho que são duas Bolas da Vez: </a:t>
            </a: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Os supersimétricos </a:t>
            </a:r>
            <a:r>
              <a:rPr lang="en-BR" sz="1400" b="1" dirty="0">
                <a:solidFill>
                  <a:srgbClr val="FF0000"/>
                </a:solidFill>
                <a:latin typeface="Comic Sans MS" panose="030F0902030302020204" pitchFamily="66" charset="0"/>
              </a:rPr>
              <a:t>e os Glueballs 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5473C8-511C-464B-A16C-9C8646580B36}"/>
              </a:ext>
            </a:extLst>
          </p:cNvPr>
          <p:cNvGrpSpPr/>
          <p:nvPr/>
        </p:nvGrpSpPr>
        <p:grpSpPr>
          <a:xfrm>
            <a:off x="5900384" y="3078578"/>
            <a:ext cx="3033410" cy="3375146"/>
            <a:chOff x="7867178" y="2069787"/>
            <a:chExt cx="4324822" cy="3918418"/>
          </a:xfrm>
        </p:grpSpPr>
        <p:pic>
          <p:nvPicPr>
            <p:cNvPr id="5" name="Picture 4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BEDA21D2-B993-D348-9323-B61F7FAE1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67178" y="2069787"/>
              <a:ext cx="4324822" cy="3918418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4AF1383-C007-0547-9495-152EAC84BCDE}"/>
                </a:ext>
              </a:extLst>
            </p:cNvPr>
            <p:cNvSpPr/>
            <p:nvPr/>
          </p:nvSpPr>
          <p:spPr>
            <a:xfrm>
              <a:off x="8024949" y="4182187"/>
              <a:ext cx="3739291" cy="607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err="1">
                  <a:latin typeface="Comic Sans MS" panose="030F0902030302020204" pitchFamily="66" charset="0"/>
                </a:rPr>
                <a:t>Tambem</a:t>
              </a:r>
              <a:r>
                <a:rPr lang="en-US" sz="1400" dirty="0">
                  <a:latin typeface="Comic Sans MS" panose="030F0902030302020204" pitchFamily="66" charset="0"/>
                </a:rPr>
                <a:t> </a:t>
              </a:r>
              <a:r>
                <a:rPr lang="en-US" sz="1400" dirty="0" err="1">
                  <a:latin typeface="Comic Sans MS" panose="030F0902030302020204" pitchFamily="66" charset="0"/>
                </a:rPr>
                <a:t>na</a:t>
              </a:r>
              <a:r>
                <a:rPr lang="en-US" sz="1400" dirty="0">
                  <a:latin typeface="Comic Sans MS" panose="030F0902030302020204" pitchFamily="66" charset="0"/>
                </a:rPr>
                <a:t> Escola J. A. </a:t>
              </a:r>
              <a:r>
                <a:rPr lang="en-US" sz="1400" dirty="0" err="1">
                  <a:latin typeface="Comic Sans MS" panose="030F0902030302020204" pitchFamily="66" charset="0"/>
                </a:rPr>
                <a:t>Swieca</a:t>
              </a:r>
              <a:r>
                <a:rPr lang="en-US" sz="1400" dirty="0">
                  <a:latin typeface="Comic Sans MS" panose="030F0902030302020204" pitchFamily="66" charset="0"/>
                </a:rPr>
                <a:t> de 1983 –</a:t>
              </a:r>
              <a:r>
                <a:rPr lang="en-US" sz="1400" dirty="0" err="1">
                  <a:latin typeface="Comic Sans MS" panose="030F0902030302020204" pitchFamily="66" charset="0"/>
                </a:rPr>
                <a:t>pag</a:t>
              </a:r>
              <a:r>
                <a:rPr lang="en-US" sz="1400" dirty="0">
                  <a:latin typeface="Comic Sans MS" panose="030F0902030302020204" pitchFamily="66" charset="0"/>
                </a:rPr>
                <a:t>. 139</a:t>
              </a:r>
              <a:endParaRPr lang="en-BR" sz="1400" dirty="0">
                <a:latin typeface="Comic Sans MS" panose="030F0902030302020204" pitchFamily="66" charset="0"/>
              </a:endParaRPr>
            </a:p>
          </p:txBody>
        </p:sp>
      </p:grp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EE9F7852-A294-1E4F-8FE0-BF192BADE2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780" y="6526805"/>
            <a:ext cx="2057400" cy="273844"/>
          </a:xfrm>
        </p:spPr>
        <p:txBody>
          <a:bodyPr/>
          <a:lstStyle/>
          <a:p>
            <a:r>
              <a:rPr lang="en-US" dirty="0"/>
              <a:t>21/09/21</a:t>
            </a:r>
            <a:endParaRPr lang="en-BR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09AE0D8-81FF-8745-A110-A36E5E22C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48180" y="6584156"/>
            <a:ext cx="3086100" cy="273844"/>
          </a:xfrm>
        </p:spPr>
        <p:txBody>
          <a:bodyPr/>
          <a:lstStyle/>
          <a:p>
            <a:r>
              <a:rPr lang="en-US" sz="1400" dirty="0">
                <a:latin typeface="Comic Sans MS" panose="030F0902030302020204" pitchFamily="66" charset="0"/>
              </a:rPr>
              <a:t>Alberto Santoro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6978D56-DE05-2F48-A310-D80247424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36740" y="6541949"/>
            <a:ext cx="2057400" cy="273844"/>
          </a:xfrm>
        </p:spPr>
        <p:txBody>
          <a:bodyPr/>
          <a:lstStyle/>
          <a:p>
            <a:fld id="{E186E9B4-CD64-B24D-8DE1-54FEE34E1E68}" type="slidenum">
              <a:rPr lang="en-US" sz="1400" smtClean="0">
                <a:latin typeface="Comic Sans MS" panose="030F0902030302020204" pitchFamily="66" charset="0"/>
              </a:rPr>
              <a:t>28</a:t>
            </a:fld>
            <a:endParaRPr lang="en-US" sz="1400" dirty="0">
              <a:latin typeface="Comic Sans MS" panose="030F0902030302020204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F0EA26-81C6-F144-A696-DA1081C87E25}"/>
              </a:ext>
            </a:extLst>
          </p:cNvPr>
          <p:cNvSpPr txBox="1"/>
          <p:nvPr/>
        </p:nvSpPr>
        <p:spPr>
          <a:xfrm>
            <a:off x="717517" y="4194285"/>
            <a:ext cx="6127227" cy="102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E até o presente não fomos capazes de identificar, sem ambiguidades, </a:t>
            </a:r>
          </a:p>
          <a:p>
            <a:pPr algn="just">
              <a:lnSpc>
                <a:spcPct val="150000"/>
              </a:lnSpc>
            </a:pP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a existência  possível de estados ligados e/ou ressonâncias gluonicas </a:t>
            </a:r>
          </a:p>
          <a:p>
            <a:pPr algn="just">
              <a:lnSpc>
                <a:spcPct val="150000"/>
              </a:lnSpc>
            </a:pPr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ou Glueballs.</a:t>
            </a:r>
            <a:endParaRPr lang="en-BR" sz="1400" dirty="0">
              <a:solidFill>
                <a:srgbClr val="0070C0"/>
              </a:solidFill>
              <a:latin typeface="Comic Sans MS" panose="030F0902030302020204" pitchFamily="66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366174-900E-0142-83E9-A77F6F6414ED}"/>
              </a:ext>
            </a:extLst>
          </p:cNvPr>
          <p:cNvSpPr/>
          <p:nvPr/>
        </p:nvSpPr>
        <p:spPr>
          <a:xfrm>
            <a:off x="750290" y="2380061"/>
            <a:ext cx="7943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BR" sz="1400" b="1" dirty="0">
                <a:solidFill>
                  <a:srgbClr val="0070C0"/>
                </a:solidFill>
                <a:latin typeface="Comic Sans MS" panose="030F0902030302020204" pitchFamily="66" charset="0"/>
              </a:rPr>
              <a:t>A QCD não resta a menor dúvida trouxe um grande progresso na compreensão dos elementos fundamentais da natureza e de suas interações. </a:t>
            </a:r>
            <a:endParaRPr lang="en-BR" sz="1400" dirty="0">
              <a:latin typeface="Comic Sans MS" panose="030F0902030302020204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C6D3F4-7CBA-0542-B5FD-551ADA2F15AB}"/>
              </a:ext>
            </a:extLst>
          </p:cNvPr>
          <p:cNvSpPr/>
          <p:nvPr/>
        </p:nvSpPr>
        <p:spPr>
          <a:xfrm>
            <a:off x="724146" y="982675"/>
            <a:ext cx="8060626" cy="1349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BR" sz="1400" b="1" dirty="0">
                <a:solidFill>
                  <a:srgbClr val="FF0000"/>
                </a:solidFill>
                <a:latin typeface="Comic Sans MS" panose="030F0902030302020204" pitchFamily="66" charset="0"/>
              </a:rPr>
              <a:t>Nos últimos anos foram feitos muitos progressos nas descobertas de novas partículas e não só pelo CMS, incluindo as descobertas do Quark Top, o Higgs, os TetraQuarks trazendo novos conceitos de exóticas, com regras novas sobre a existência ou não de novos Estados, etc. (mas até onde eu saiba não há  nada sobre Glueballs)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CE09C3-5B1F-7043-8C7C-E6EFD1C9DE16}"/>
              </a:ext>
            </a:extLst>
          </p:cNvPr>
          <p:cNvSpPr/>
          <p:nvPr/>
        </p:nvSpPr>
        <p:spPr>
          <a:xfrm>
            <a:off x="724146" y="2874413"/>
            <a:ext cx="6492669" cy="1349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BR" sz="1400" b="1" dirty="0">
                <a:solidFill>
                  <a:srgbClr val="C00000"/>
                </a:solidFill>
                <a:latin typeface="Comic Sans MS" panose="030F0902030302020204" pitchFamily="66" charset="0"/>
              </a:rPr>
              <a:t>Mas uma “Teoria” tem que ser conhecida em todos os seus aspectos.  Uma das propriedades mais fundamentais da QCD é exatamente a existência dos gluons e sobre tudo a possibilidade de interação entre eles. Esta propriedade separa a QCD da QED.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3B5E6F-0979-A94D-AAD6-E76ABA9C77BD}"/>
              </a:ext>
            </a:extLst>
          </p:cNvPr>
          <p:cNvSpPr/>
          <p:nvPr/>
        </p:nvSpPr>
        <p:spPr>
          <a:xfrm>
            <a:off x="503986" y="5249076"/>
            <a:ext cx="2621230" cy="3797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BR" sz="1400" b="1" dirty="0">
                <a:solidFill>
                  <a:srgbClr val="FF0000"/>
                </a:solidFill>
                <a:latin typeface="Comic Sans MS" panose="030F0902030302020204" pitchFamily="66" charset="0"/>
              </a:rPr>
              <a:t>Essas são nossas Motivações.</a:t>
            </a:r>
          </a:p>
        </p:txBody>
      </p:sp>
    </p:spTree>
    <p:extLst>
      <p:ext uri="{BB962C8B-B14F-4D97-AF65-F5344CB8AC3E}">
        <p14:creationId xmlns:p14="http://schemas.microsoft.com/office/powerpoint/2010/main" val="8803628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F6A61-BCCF-C74B-8C38-4DD58D5370BC}" type="slidenum">
              <a:rPr lang="pt-BR" smtClean="0"/>
              <a:pPr>
                <a:defRPr/>
              </a:pPr>
              <a:t>29</a:t>
            </a:fld>
            <a:endParaRPr lang="pt-BR"/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8460432" y="188640"/>
          <a:ext cx="573087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700" imgH="152400" progId="Equation.DSMT4">
                  <p:embed/>
                </p:oleObj>
              </mc:Choice>
              <mc:Fallback>
                <p:oleObj name="Equation" r:id="rId2" imgW="139700" imgH="152400" progId="Equation.DSMT4">
                  <p:embed/>
                  <p:pic>
                    <p:nvPicPr>
                      <p:cNvPr id="491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0432" y="188640"/>
                        <a:ext cx="573087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1930674" y="254283"/>
            <a:ext cx="3534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x-none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anose="030F0902030302020204" pitchFamily="66" charset="0"/>
              </a:rPr>
              <a:t>Candidátos Experimentias</a:t>
            </a:r>
          </a:p>
        </p:txBody>
      </p:sp>
      <p:sp>
        <p:nvSpPr>
          <p:cNvPr id="49158" name="TextBox 6"/>
          <p:cNvSpPr txBox="1">
            <a:spLocks noChangeArrowheads="1"/>
          </p:cNvSpPr>
          <p:nvPr/>
        </p:nvSpPr>
        <p:spPr bwMode="auto">
          <a:xfrm>
            <a:off x="609643" y="952512"/>
            <a:ext cx="725390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E(1420), G(1440)=?=E</a:t>
            </a:r>
            <a:r>
              <a:rPr lang="en-US" b="1" baseline="-25000" dirty="0">
                <a:solidFill>
                  <a:srgbClr val="FF0000"/>
                </a:solidFill>
              </a:rPr>
              <a:t>R </a:t>
            </a:r>
            <a:r>
              <a:rPr lang="en-US" b="1" dirty="0">
                <a:solidFill>
                  <a:srgbClr val="FF0000"/>
                </a:solidFill>
              </a:rPr>
              <a:t> (1440), =?=</a:t>
            </a:r>
            <a:r>
              <a:rPr lang="en-US" b="1" dirty="0" err="1">
                <a:solidFill>
                  <a:srgbClr val="FF0000"/>
                </a:solidFill>
              </a:rPr>
              <a:t>i</a:t>
            </a:r>
            <a:r>
              <a:rPr lang="en-US" b="1" dirty="0">
                <a:solidFill>
                  <a:srgbClr val="FF0000"/>
                </a:solidFill>
              </a:rPr>
              <a:t>(1440),                  </a:t>
            </a:r>
          </a:p>
          <a:p>
            <a:pPr eaLnBrk="1" hangingPunct="1"/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e outros...</a:t>
            </a:r>
          </a:p>
        </p:txBody>
      </p:sp>
      <p:graphicFrame>
        <p:nvGraphicFramePr>
          <p:cNvPr id="4915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100374"/>
              </p:ext>
            </p:extLst>
          </p:nvPr>
        </p:nvGraphicFramePr>
        <p:xfrm>
          <a:off x="6473051" y="952512"/>
          <a:ext cx="1289050" cy="541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33400" imgH="203200" progId="Equation.DSMT4">
                  <p:embed/>
                </p:oleObj>
              </mc:Choice>
              <mc:Fallback>
                <p:oleObj name="Equation" r:id="rId4" imgW="533400" imgH="203200" progId="Equation.DSMT4">
                  <p:embed/>
                  <p:pic>
                    <p:nvPicPr>
                      <p:cNvPr id="4915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3051" y="952512"/>
                        <a:ext cx="1289050" cy="541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0556" y="1920322"/>
            <a:ext cx="828425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Todo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o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problema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com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candidatos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experimentais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está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nas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ambiguidade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de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sua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determinação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:</a:t>
            </a:r>
          </a:p>
          <a:p>
            <a:pPr>
              <a:defRPr/>
            </a:pPr>
            <a:endParaRPr lang="en-US" dirty="0">
              <a:solidFill>
                <a:srgbClr val="0000FF"/>
              </a:solidFill>
              <a:latin typeface="Comic Sans MS" panose="030F0902030302020204" pitchFamily="66" charset="0"/>
            </a:endParaRPr>
          </a:p>
          <a:p>
            <a:pPr>
              <a:defRPr/>
            </a:pPr>
            <a:r>
              <a:rPr lang="en-US" dirty="0">
                <a:latin typeface="Comic Sans MS" panose="030F0902030302020204" pitchFamily="66" charset="0"/>
              </a:rPr>
              <a:t>	           </a:t>
            </a:r>
            <a:r>
              <a:rPr lang="en-US" b="1" dirty="0">
                <a:latin typeface="Comic Sans MS" panose="030F0902030302020204" pitchFamily="66" charset="0"/>
              </a:rPr>
              <a:t>  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Quarkonium e/</a:t>
            </a:r>
            <a:r>
              <a:rPr lang="en-US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ou</a:t>
            </a:r>
            <a:r>
              <a:rPr lang="en-US" b="1" dirty="0">
                <a:solidFill>
                  <a:srgbClr val="FF0000"/>
                </a:solidFill>
                <a:latin typeface="Comic Sans MS" panose="030F0902030302020204" pitchFamily="66" charset="0"/>
              </a:rPr>
              <a:t> Glueball?</a:t>
            </a:r>
          </a:p>
          <a:p>
            <a:pPr>
              <a:defRPr/>
            </a:pPr>
            <a:endParaRPr lang="en-US" b="1" dirty="0">
              <a:solidFill>
                <a:srgbClr val="FF0000"/>
              </a:solidFill>
              <a:latin typeface="Comic Sans MS" panose="030F0902030302020204" pitchFamily="66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Isto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porque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seus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números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quânticos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J</a:t>
            </a:r>
            <a:r>
              <a:rPr lang="en-US" baseline="30000" dirty="0">
                <a:solidFill>
                  <a:srgbClr val="0000FF"/>
                </a:solidFill>
                <a:latin typeface="Comic Sans MS" panose="030F0902030302020204" pitchFamily="66" charset="0"/>
              </a:rPr>
              <a:t>PC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Massas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Larguras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estão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sempre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na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vizinhança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de um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singleto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de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algum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 panose="030F0902030302020204" pitchFamily="66" charset="0"/>
              </a:rPr>
              <a:t>noneto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 de SU(3</a:t>
            </a:r>
            <a:r>
              <a:rPr lang="en-US" dirty="0">
                <a:latin typeface="Comic Sans MS" panose="030F0902030302020204" pitchFamily="66" charset="0"/>
              </a:rPr>
              <a:t>).</a:t>
            </a:r>
          </a:p>
          <a:p>
            <a:pPr>
              <a:defRPr/>
            </a:pPr>
            <a:endParaRPr lang="en-US" dirty="0">
              <a:latin typeface="Comic Sans MS" panose="030F0902030302020204" pitchFamily="66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Mas a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questão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pode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ser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invertida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: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Será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que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a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dificuldade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para</a:t>
            </a:r>
            <a:endParaRPr lang="en-US" dirty="0">
              <a:solidFill>
                <a:srgbClr val="FF0000"/>
              </a:solidFill>
              <a:latin typeface="Comic Sans MS" panose="030F0902030302020204" pitchFamily="66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   a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determinação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de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alguns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estados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está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ligada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a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proximidade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de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    GLUEBALLS?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23AA4A-1A9B-3EB3-C3E9-AF1DC8E84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D582D8-314A-67F1-80C3-A37ACDC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00625-3BB3-AE56-BD43-2D26806A7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6691BF09-EDB3-0D33-3788-5CE8545A38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826" r="990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946" y="1715074"/>
            <a:ext cx="3264108" cy="342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0777C8-119C-0E02-5FF5-710E42D67CB2}"/>
              </a:ext>
            </a:extLst>
          </p:cNvPr>
          <p:cNvSpPr txBox="1"/>
          <p:nvPr/>
        </p:nvSpPr>
        <p:spPr>
          <a:xfrm>
            <a:off x="1923518" y="739030"/>
            <a:ext cx="5296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A curiosidade é que move o homem para o progresso.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32765F-0A45-4B4B-6C3A-F0C6142A7691}"/>
              </a:ext>
            </a:extLst>
          </p:cNvPr>
          <p:cNvSpPr txBox="1"/>
          <p:nvPr/>
        </p:nvSpPr>
        <p:spPr>
          <a:xfrm>
            <a:off x="1198179" y="5349766"/>
            <a:ext cx="7369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Assim fomos aos poucos descobrindo que para ir nas regiões mais profundas</a:t>
            </a:r>
          </a:p>
          <a:p>
            <a:r>
              <a:rPr lang="en-BR" dirty="0"/>
              <a:t>da Matéria, teríamos que inventar uma instrumentação para fazer isto.</a:t>
            </a:r>
          </a:p>
        </p:txBody>
      </p:sp>
    </p:spTree>
    <p:extLst>
      <p:ext uri="{BB962C8B-B14F-4D97-AF65-F5344CB8AC3E}">
        <p14:creationId xmlns:p14="http://schemas.microsoft.com/office/powerpoint/2010/main" val="19569064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881" y="15129"/>
            <a:ext cx="5932487" cy="681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F0B60-6406-7645-84DD-09FA5D539868}" type="slidenum">
              <a:rPr lang="pt-BR" smtClean="0"/>
              <a:pPr>
                <a:defRPr/>
              </a:pPr>
              <a:t>30</a:t>
            </a:fld>
            <a:endParaRPr lang="pt-BR"/>
          </a:p>
        </p:txBody>
      </p:sp>
      <p:sp>
        <p:nvSpPr>
          <p:cNvPr id="58373" name="TextBox 4"/>
          <p:cNvSpPr txBox="1">
            <a:spLocks noChangeArrowheads="1"/>
          </p:cNvSpPr>
          <p:nvPr/>
        </p:nvSpPr>
        <p:spPr bwMode="auto">
          <a:xfrm>
            <a:off x="6143314" y="2005988"/>
            <a:ext cx="12355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AMBIGUO</a:t>
            </a:r>
          </a:p>
        </p:txBody>
      </p:sp>
      <p:sp>
        <p:nvSpPr>
          <p:cNvPr id="58375" name="TextBox 7"/>
          <p:cNvSpPr txBox="1">
            <a:spLocks noChangeArrowheads="1"/>
          </p:cNvSpPr>
          <p:nvPr/>
        </p:nvSpPr>
        <p:spPr bwMode="auto">
          <a:xfrm>
            <a:off x="6228556" y="3087991"/>
            <a:ext cx="970756" cy="27699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AMBIGUO</a:t>
            </a:r>
          </a:p>
        </p:txBody>
      </p:sp>
      <p:sp>
        <p:nvSpPr>
          <p:cNvPr id="58377" name="TextBox 10"/>
          <p:cNvSpPr txBox="1">
            <a:spLocks noChangeArrowheads="1"/>
          </p:cNvSpPr>
          <p:nvPr/>
        </p:nvSpPr>
        <p:spPr bwMode="auto">
          <a:xfrm>
            <a:off x="7185285" y="3893173"/>
            <a:ext cx="1041861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                       AMBIGUO</a:t>
            </a:r>
          </a:p>
        </p:txBody>
      </p:sp>
      <p:sp>
        <p:nvSpPr>
          <p:cNvPr id="58379" name="TextBox 12"/>
          <p:cNvSpPr txBox="1">
            <a:spLocks noChangeArrowheads="1"/>
          </p:cNvSpPr>
          <p:nvPr/>
        </p:nvSpPr>
        <p:spPr bwMode="auto">
          <a:xfrm>
            <a:off x="6020694" y="4905376"/>
            <a:ext cx="1076895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                        AMBIGUO</a:t>
            </a:r>
          </a:p>
        </p:txBody>
      </p:sp>
      <p:sp>
        <p:nvSpPr>
          <p:cNvPr id="58380" name="TextBox 13"/>
          <p:cNvSpPr txBox="1">
            <a:spLocks noChangeArrowheads="1"/>
          </p:cNvSpPr>
          <p:nvPr/>
        </p:nvSpPr>
        <p:spPr bwMode="auto">
          <a:xfrm>
            <a:off x="7164280" y="5305041"/>
            <a:ext cx="1076894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                        AMBIGUO</a:t>
            </a:r>
          </a:p>
        </p:txBody>
      </p:sp>
      <p:sp>
        <p:nvSpPr>
          <p:cNvPr id="58381" name="TextBox 14"/>
          <p:cNvSpPr txBox="1">
            <a:spLocks noChangeArrowheads="1"/>
          </p:cNvSpPr>
          <p:nvPr/>
        </p:nvSpPr>
        <p:spPr bwMode="auto">
          <a:xfrm>
            <a:off x="6143314" y="5603378"/>
            <a:ext cx="929577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                        AMBIGUO</a:t>
            </a:r>
          </a:p>
        </p:txBody>
      </p:sp>
      <p:sp>
        <p:nvSpPr>
          <p:cNvPr id="58383" name="TextBox 16"/>
          <p:cNvSpPr txBox="1">
            <a:spLocks noChangeArrowheads="1"/>
          </p:cNvSpPr>
          <p:nvPr/>
        </p:nvSpPr>
        <p:spPr bwMode="auto">
          <a:xfrm>
            <a:off x="6290544" y="6284466"/>
            <a:ext cx="1002992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                        AMBIGUO</a:t>
            </a:r>
          </a:p>
        </p:txBody>
      </p:sp>
      <p:sp>
        <p:nvSpPr>
          <p:cNvPr id="58384" name="TextBox 17"/>
          <p:cNvSpPr txBox="1">
            <a:spLocks noChangeArrowheads="1"/>
          </p:cNvSpPr>
          <p:nvPr/>
        </p:nvSpPr>
        <p:spPr bwMode="auto">
          <a:xfrm>
            <a:off x="6053735" y="1638762"/>
            <a:ext cx="1320397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FF0000"/>
                </a:solidFill>
              </a:rPr>
              <a:t> GLUEBALL</a:t>
            </a:r>
          </a:p>
        </p:txBody>
      </p:sp>
      <p:sp>
        <p:nvSpPr>
          <p:cNvPr id="58385" name="TextBox 18"/>
          <p:cNvSpPr txBox="1">
            <a:spLocks noChangeArrowheads="1"/>
          </p:cNvSpPr>
          <p:nvPr/>
        </p:nvSpPr>
        <p:spPr bwMode="auto">
          <a:xfrm>
            <a:off x="6264275" y="2675567"/>
            <a:ext cx="1476375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chemeClr val="accent3">
                    <a:lumMod val="50000"/>
                  </a:schemeClr>
                </a:solidFill>
              </a:rPr>
              <a:t>AMBIGUO</a:t>
            </a:r>
          </a:p>
        </p:txBody>
      </p:sp>
      <p:sp>
        <p:nvSpPr>
          <p:cNvPr id="58387" name="TextBox 20"/>
          <p:cNvSpPr txBox="1">
            <a:spLocks noChangeArrowheads="1"/>
          </p:cNvSpPr>
          <p:nvPr/>
        </p:nvSpPr>
        <p:spPr bwMode="auto">
          <a:xfrm>
            <a:off x="6010718" y="4420624"/>
            <a:ext cx="1274674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FF0000"/>
                </a:solidFill>
              </a:rPr>
              <a:t> GLUEBALL</a:t>
            </a:r>
          </a:p>
        </p:txBody>
      </p:sp>
      <p:sp>
        <p:nvSpPr>
          <p:cNvPr id="58388" name="TextBox 21"/>
          <p:cNvSpPr txBox="1">
            <a:spLocks noChangeArrowheads="1"/>
          </p:cNvSpPr>
          <p:nvPr/>
        </p:nvSpPr>
        <p:spPr bwMode="auto">
          <a:xfrm>
            <a:off x="6060193" y="6118038"/>
            <a:ext cx="1236598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FF0000"/>
                </a:solidFill>
              </a:rPr>
              <a:t> GLUEBALL</a:t>
            </a:r>
          </a:p>
        </p:txBody>
      </p:sp>
      <p:sp>
        <p:nvSpPr>
          <p:cNvPr id="58389" name="TextBox 22"/>
          <p:cNvSpPr txBox="1">
            <a:spLocks noChangeArrowheads="1"/>
          </p:cNvSpPr>
          <p:nvPr/>
        </p:nvSpPr>
        <p:spPr bwMode="auto">
          <a:xfrm>
            <a:off x="7080564" y="2311902"/>
            <a:ext cx="1320398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FF0000"/>
                </a:solidFill>
              </a:rPr>
              <a:t> GLUEBALL</a:t>
            </a:r>
          </a:p>
        </p:txBody>
      </p:sp>
      <p:sp>
        <p:nvSpPr>
          <p:cNvPr id="58390" name="TextBox 23"/>
          <p:cNvSpPr txBox="1">
            <a:spLocks noChangeArrowheads="1"/>
          </p:cNvSpPr>
          <p:nvPr/>
        </p:nvSpPr>
        <p:spPr bwMode="auto">
          <a:xfrm>
            <a:off x="6296861" y="3728392"/>
            <a:ext cx="1476375" cy="276999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AMBIGUO</a:t>
            </a:r>
          </a:p>
        </p:txBody>
      </p:sp>
      <p:sp>
        <p:nvSpPr>
          <p:cNvPr id="58391" name="TextBox 24"/>
          <p:cNvSpPr txBox="1">
            <a:spLocks noChangeArrowheads="1"/>
          </p:cNvSpPr>
          <p:nvPr/>
        </p:nvSpPr>
        <p:spPr bwMode="auto">
          <a:xfrm>
            <a:off x="7164280" y="4693668"/>
            <a:ext cx="1474788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0000"/>
                </a:solidFill>
              </a:rPr>
              <a:t>AMBIGUO</a:t>
            </a:r>
          </a:p>
        </p:txBody>
      </p:sp>
      <p:sp>
        <p:nvSpPr>
          <p:cNvPr id="58392" name="TextBox 25"/>
          <p:cNvSpPr txBox="1">
            <a:spLocks noChangeArrowheads="1"/>
          </p:cNvSpPr>
          <p:nvPr/>
        </p:nvSpPr>
        <p:spPr bwMode="auto">
          <a:xfrm>
            <a:off x="7266118" y="1237652"/>
            <a:ext cx="1474788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AMBIGUO</a:t>
            </a:r>
          </a:p>
        </p:txBody>
      </p:sp>
      <p:sp>
        <p:nvSpPr>
          <p:cNvPr id="58393" name="TextBox 4"/>
          <p:cNvSpPr txBox="1">
            <a:spLocks noChangeArrowheads="1"/>
          </p:cNvSpPr>
          <p:nvPr/>
        </p:nvSpPr>
        <p:spPr bwMode="auto">
          <a:xfrm>
            <a:off x="15875" y="620713"/>
            <a:ext cx="1519238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/>
              <a:t>5.</a:t>
            </a:r>
          </a:p>
          <a:p>
            <a:pPr eaLnBrk="1" hangingPunct="1"/>
            <a:endParaRPr lang="en-US" b="1"/>
          </a:p>
          <a:p>
            <a:pPr eaLnBrk="1" hangingPunct="1"/>
            <a:r>
              <a:rPr lang="en-US" b="1"/>
              <a:t>Verificar</a:t>
            </a:r>
          </a:p>
          <a:p>
            <a:pPr eaLnBrk="1" hangingPunct="1"/>
            <a:r>
              <a:rPr lang="en-US" b="1"/>
              <a:t>     os</a:t>
            </a:r>
          </a:p>
          <a:p>
            <a:pPr eaLnBrk="1" hangingPunct="1"/>
            <a:r>
              <a:rPr lang="en-US" b="1"/>
              <a:t>números</a:t>
            </a:r>
          </a:p>
          <a:p>
            <a:pPr eaLnBrk="1" hangingPunct="1"/>
            <a:endParaRPr lang="en-US" b="1"/>
          </a:p>
          <a:p>
            <a:pPr eaLnBrk="1" hangingPunct="1"/>
            <a:r>
              <a:rPr lang="en-US" b="1"/>
              <a:t>Quânticos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DADC2E-F75E-B5D7-6186-93DA29CC6D55}"/>
              </a:ext>
            </a:extLst>
          </p:cNvPr>
          <p:cNvSpPr txBox="1"/>
          <p:nvPr/>
        </p:nvSpPr>
        <p:spPr>
          <a:xfrm>
            <a:off x="6228557" y="3392558"/>
            <a:ext cx="970755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  <a:latin typeface="Comic Sans MS" panose="030F0902030302020204" pitchFamily="66" charset="0"/>
              </a:rPr>
              <a:t>GLUEBALL</a:t>
            </a:r>
            <a:endParaRPr lang="en-BR" sz="1100" dirty="0">
              <a:latin typeface="Comic Sans MS" panose="030F0902030302020204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310" y="758570"/>
            <a:ext cx="8340194" cy="2474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Mas as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procuras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por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Glueball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, e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aliás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também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por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Pomeron</a:t>
            </a:r>
            <a:endParaRPr lang="en-US" sz="2400" dirty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têm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sido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na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história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dos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experimentos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em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Física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de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Altas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Energias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muito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pobres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e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em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geral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dentro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do panorama da </a:t>
            </a:r>
          </a:p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espectroscopia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de hadrons,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principalmente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de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Mésons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. </a:t>
            </a:r>
          </a:p>
          <a:p>
            <a:pPr>
              <a:lnSpc>
                <a:spcPct val="130000"/>
              </a:lnSpc>
            </a:pP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ênfase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é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dada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aos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Mixings.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1553" y="3233094"/>
            <a:ext cx="8139668" cy="2474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Os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estudos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com Mixings,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servem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para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mostrar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que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o</a:t>
            </a:r>
          </a:p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Glueball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não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é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feito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puramente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de gluons e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tenha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talvez</a:t>
            </a:r>
            <a:endParaRPr lang="en-US" sz="2400" dirty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uma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componente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de quarks do mar,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assim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como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os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quarks de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valência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dos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mésons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e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barions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também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Arial"/>
                <a:cs typeface="Arial"/>
              </a:rPr>
              <a:t>contém</a:t>
            </a:r>
            <a:endParaRPr lang="en-US" sz="2400" dirty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gluons.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34DFC-9054-0E48-988C-80BAA365A48E}" type="datetime1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365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21D824-F9AF-599E-8D9E-A1E0CFD5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AEC841-2DC0-2A41-9AF5-270402E28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FB3F3E-3A16-B758-9B35-C6484E925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32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7CB8CA2-0DC9-C49D-1DA7-FDF1DC990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6138" y="1931495"/>
            <a:ext cx="1034864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BR"/>
          </a:p>
        </p:txBody>
      </p:sp>
      <p:pic>
        <p:nvPicPr>
          <p:cNvPr id="1025" name="Picture 1" descr="The Future Circular Collider | CERN">
            <a:extLst>
              <a:ext uri="{FF2B5EF4-FFF2-40B4-BE49-F238E27FC236}">
                <a16:creationId xmlns:a16="http://schemas.microsoft.com/office/drawing/2014/main" id="{74D757D7-8C60-0F9E-FB45-B2786D194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37" y="1145630"/>
            <a:ext cx="7273160" cy="508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F31B3A-7FFF-CD94-9A70-60E8F3437A08}"/>
              </a:ext>
            </a:extLst>
          </p:cNvPr>
          <p:cNvSpPr txBox="1"/>
          <p:nvPr/>
        </p:nvSpPr>
        <p:spPr>
          <a:xfrm>
            <a:off x="1130737" y="300600"/>
            <a:ext cx="7083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rgbClr val="FF0000"/>
                </a:solidFill>
                <a:latin typeface="Comic Sans MS" panose="030F0902030302020204" pitchFamily="66" charset="0"/>
              </a:rPr>
              <a:t>Se não encontrarmos o Glueball no LHC será que encontraremos </a:t>
            </a:r>
          </a:p>
          <a:p>
            <a:r>
              <a:rPr lang="en-BR" b="1" dirty="0">
                <a:solidFill>
                  <a:srgbClr val="FF0000"/>
                </a:solidFill>
                <a:latin typeface="Comic Sans MS" panose="030F0902030302020204" pitchFamily="66" charset="0"/>
              </a:rPr>
              <a:t>				nos FCC-ee, hh?</a:t>
            </a:r>
          </a:p>
        </p:txBody>
      </p:sp>
    </p:spTree>
    <p:extLst>
      <p:ext uri="{BB962C8B-B14F-4D97-AF65-F5344CB8AC3E}">
        <p14:creationId xmlns:p14="http://schemas.microsoft.com/office/powerpoint/2010/main" val="26847581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3C945B-2CCE-1D93-1A4C-E68D53B8B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602345-8CF4-6E67-E779-75E0D34A5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CB9B1-3BA9-9851-64BF-EB47C3E71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33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5D201E-58BB-AA17-B69E-5632655D270B}"/>
              </a:ext>
            </a:extLst>
          </p:cNvPr>
          <p:cNvSpPr txBox="1"/>
          <p:nvPr/>
        </p:nvSpPr>
        <p:spPr>
          <a:xfrm>
            <a:off x="1218597" y="1030014"/>
            <a:ext cx="7116051" cy="1292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BR" dirty="0">
                <a:latin typeface="Comic Sans MS" panose="030F0902030302020204" pitchFamily="66" charset="0"/>
              </a:rPr>
              <a:t>Vamos parar por aqui. O assunto começa a ter um tom mais </a:t>
            </a:r>
          </a:p>
          <a:p>
            <a:pPr algn="just">
              <a:lnSpc>
                <a:spcPct val="150000"/>
              </a:lnSpc>
            </a:pPr>
            <a:r>
              <a:rPr lang="en-BR" dirty="0">
                <a:latin typeface="Comic Sans MS" panose="030F0902030302020204" pitchFamily="66" charset="0"/>
              </a:rPr>
              <a:t>técnico e alguns colegas e eu estamos investigando alguns </a:t>
            </a:r>
          </a:p>
          <a:p>
            <a:pPr algn="just">
              <a:lnSpc>
                <a:spcPct val="150000"/>
              </a:lnSpc>
            </a:pPr>
            <a:r>
              <a:rPr lang="en-BR" dirty="0">
                <a:latin typeface="Comic Sans MS" panose="030F0902030302020204" pitchFamily="66" charset="0"/>
              </a:rPr>
              <a:t>decaimentosque são importantes para elucidar algumas questões.</a:t>
            </a:r>
          </a:p>
        </p:txBody>
      </p:sp>
    </p:spTree>
    <p:extLst>
      <p:ext uri="{BB962C8B-B14F-4D97-AF65-F5344CB8AC3E}">
        <p14:creationId xmlns:p14="http://schemas.microsoft.com/office/powerpoint/2010/main" val="39653216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A8F34D-D889-C323-2228-715F8CE63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708CA0-B686-AA24-2AC2-CF0465273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F7CCA-54F4-86F1-A030-D929139AC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34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584C34-63D5-EBFD-2B75-811C545E5639}"/>
              </a:ext>
            </a:extLst>
          </p:cNvPr>
          <p:cNvSpPr txBox="1"/>
          <p:nvPr/>
        </p:nvSpPr>
        <p:spPr>
          <a:xfrm>
            <a:off x="1660634" y="515007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FF0000"/>
                </a:solidFill>
                <a:latin typeface="Comic Sans MS" panose="030F0902030302020204" pitchFamily="66" charset="0"/>
              </a:rPr>
              <a:t>III.  SUGESTÕES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A98CDD-6E29-17FE-B363-34CC81B5E671}"/>
              </a:ext>
            </a:extLst>
          </p:cNvPr>
          <p:cNvSpPr txBox="1"/>
          <p:nvPr/>
        </p:nvSpPr>
        <p:spPr>
          <a:xfrm>
            <a:off x="1135117" y="1166648"/>
            <a:ext cx="503221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BR" dirty="0"/>
          </a:p>
          <a:p>
            <a:r>
              <a:rPr lang="en-BR" dirty="0"/>
              <a:t>Os que quiserem mais informações, podem</a:t>
            </a:r>
          </a:p>
          <a:p>
            <a:endParaRPr lang="en-BR" dirty="0"/>
          </a:p>
          <a:p>
            <a:r>
              <a:rPr lang="en-BR" dirty="0"/>
              <a:t>-Adquirir os livros da LISHEP e/ou (Livraria da Física)</a:t>
            </a:r>
          </a:p>
          <a:p>
            <a:endParaRPr lang="en-BR" dirty="0"/>
          </a:p>
          <a:p>
            <a:r>
              <a:rPr lang="en-BR" dirty="0"/>
              <a:t>-Participar da LISHEP próxima. (Se inscrevendo)</a:t>
            </a:r>
          </a:p>
          <a:p>
            <a:endParaRPr lang="en-BR" dirty="0"/>
          </a:p>
          <a:p>
            <a:r>
              <a:rPr lang="en-BR" dirty="0"/>
              <a:t>Vejam os livros e o cartaz desse próximo ano.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72AD53-2F5A-5209-1AE0-223136520B3B}"/>
              </a:ext>
            </a:extLst>
          </p:cNvPr>
          <p:cNvSpPr txBox="1"/>
          <p:nvPr/>
        </p:nvSpPr>
        <p:spPr>
          <a:xfrm>
            <a:off x="2273300" y="3733800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FF0000"/>
                </a:solidFill>
                <a:latin typeface="Comic Sans MS" panose="030F0902030302020204" pitchFamily="66" charset="0"/>
              </a:rPr>
              <a:t>IV - CONCLUSÃO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2FCF5E-9B2D-C64C-CD7E-D778FC26C2D3}"/>
              </a:ext>
            </a:extLst>
          </p:cNvPr>
          <p:cNvSpPr txBox="1"/>
          <p:nvPr/>
        </p:nvSpPr>
        <p:spPr>
          <a:xfrm>
            <a:off x="1016000" y="4356100"/>
            <a:ext cx="5665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/>
              <a:t>É possivel que somente na era dos FCC o Glueball apareça.</a:t>
            </a:r>
          </a:p>
        </p:txBody>
      </p:sp>
    </p:spTree>
    <p:extLst>
      <p:ext uri="{BB962C8B-B14F-4D97-AF65-F5344CB8AC3E}">
        <p14:creationId xmlns:p14="http://schemas.microsoft.com/office/powerpoint/2010/main" val="3451102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/>
              <a:t>27 de novembro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 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CA32-066A-DC42-B138-B2C5A3CE62E0}" type="slidenum">
              <a:rPr lang="en-US" smtClean="0"/>
              <a:t>35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96533" y="0"/>
            <a:ext cx="5495665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/>
                <a:cs typeface="Comic Sans MS"/>
              </a:rPr>
              <a:t>ESFORÇOS DA LISHEP:  LIVROS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461665"/>
            <a:ext cx="9195232" cy="6208888"/>
            <a:chOff x="-1" y="0"/>
            <a:chExt cx="9195232" cy="6858000"/>
          </a:xfrm>
        </p:grpSpPr>
        <p:pic>
          <p:nvPicPr>
            <p:cNvPr id="7" name="Picture 6" descr="561021_407696362600124_1622190245_n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4987" y="3255243"/>
              <a:ext cx="2105333" cy="3602755"/>
            </a:xfrm>
            <a:prstGeom prst="rect">
              <a:avLst/>
            </a:prstGeom>
          </p:spPr>
        </p:pic>
        <p:pic>
          <p:nvPicPr>
            <p:cNvPr id="8" name="Picture 7" descr="252775_407696249266802_1967922937_n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0320" y="3255244"/>
              <a:ext cx="2254911" cy="3602756"/>
            </a:xfrm>
            <a:prstGeom prst="rect">
              <a:avLst/>
            </a:prstGeom>
          </p:spPr>
        </p:pic>
        <p:pic>
          <p:nvPicPr>
            <p:cNvPr id="9" name="Picture 8" descr="380751_407693822600378_70515403_n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3255242"/>
              <a:ext cx="2590801" cy="3602757"/>
            </a:xfrm>
            <a:prstGeom prst="rect">
              <a:avLst/>
            </a:prstGeom>
          </p:spPr>
        </p:pic>
        <p:pic>
          <p:nvPicPr>
            <p:cNvPr id="10" name="Picture 9" descr="424027_336564036380024_1256095313_n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4187" y="0"/>
              <a:ext cx="2278680" cy="3255244"/>
            </a:xfrm>
            <a:prstGeom prst="rect">
              <a:avLst/>
            </a:prstGeom>
          </p:spPr>
        </p:pic>
        <p:pic>
          <p:nvPicPr>
            <p:cNvPr id="11" name="Picture 10" descr="165303_173479332688496_7596230_n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800" y="0"/>
              <a:ext cx="2271888" cy="3255244"/>
            </a:xfrm>
            <a:prstGeom prst="rect">
              <a:avLst/>
            </a:prstGeom>
          </p:spPr>
        </p:pic>
        <p:pic>
          <p:nvPicPr>
            <p:cNvPr id="12" name="Picture 11" descr="168352_173479356021827_2295709_n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0320" y="1"/>
              <a:ext cx="2203680" cy="3255243"/>
            </a:xfrm>
            <a:prstGeom prst="rect">
              <a:avLst/>
            </a:prstGeom>
          </p:spPr>
        </p:pic>
        <p:pic>
          <p:nvPicPr>
            <p:cNvPr id="13" name="Picture 12" descr="532244_407694442600316_334336241_n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800" y="3255244"/>
              <a:ext cx="2244187" cy="3602755"/>
            </a:xfrm>
            <a:prstGeom prst="rect">
              <a:avLst/>
            </a:prstGeom>
          </p:spPr>
        </p:pic>
        <p:pic>
          <p:nvPicPr>
            <p:cNvPr id="14" name="Picture 13" descr="169093_173479126021850_4771736_n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590800" cy="3255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39331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/>
              <a:t>27 de novembro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 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CA32-066A-DC42-B138-B2C5A3CE62E0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 descr="163843_173479159355180_5866462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30659" cy="4004076"/>
          </a:xfrm>
          <a:prstGeom prst="rect">
            <a:avLst/>
          </a:prstGeom>
        </p:spPr>
      </p:pic>
      <p:pic>
        <p:nvPicPr>
          <p:cNvPr id="6" name="Picture 5" descr="260245_216202158416213_4033172_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890" y="45381"/>
            <a:ext cx="3107828" cy="3958693"/>
          </a:xfrm>
          <a:prstGeom prst="rect">
            <a:avLst/>
          </a:prstGeom>
        </p:spPr>
      </p:pic>
      <p:pic>
        <p:nvPicPr>
          <p:cNvPr id="7" name="Picture 6" descr="165496_175121735857589_4449009_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660" y="45382"/>
            <a:ext cx="2870230" cy="395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587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A5E19C-CC02-7BA2-8073-9EBC63366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3D2F4-6FA3-0BFB-A8E2-B82846D38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AE9E68-27A9-F67E-6F97-33CCA5A6E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37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3DAA81-3376-10CB-63C8-4FCBE4858056}"/>
              </a:ext>
            </a:extLst>
          </p:cNvPr>
          <p:cNvSpPr txBox="1"/>
          <p:nvPr/>
        </p:nvSpPr>
        <p:spPr>
          <a:xfrm>
            <a:off x="2590800" y="2354317"/>
            <a:ext cx="3712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Obrigado pela paciência em me ouvir.</a:t>
            </a:r>
          </a:p>
        </p:txBody>
      </p:sp>
    </p:spTree>
    <p:extLst>
      <p:ext uri="{BB962C8B-B14F-4D97-AF65-F5344CB8AC3E}">
        <p14:creationId xmlns:p14="http://schemas.microsoft.com/office/powerpoint/2010/main" val="7887263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4638F6-1E61-9ADA-BA40-E296E992F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8D3DA4-EA2F-55BC-D0C7-95D8F10A5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5A1ED-D138-3EC1-9F84-A9D35E97C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38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F1A84A-8DC7-79BB-7B0E-C0C2B7968FF9}"/>
              </a:ext>
            </a:extLst>
          </p:cNvPr>
          <p:cNvSpPr txBox="1"/>
          <p:nvPr/>
        </p:nvSpPr>
        <p:spPr>
          <a:xfrm>
            <a:off x="3216166" y="2816772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latin typeface="Comic Sans MS" panose="030F0902030302020204" pitchFamily="66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3602961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3565EC-FFFE-2574-8A54-04FC882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EA0F5F-9641-1B06-1377-2FDB0D83F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19A8D3-CC6C-A47D-D0E1-05904C58A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40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5A103-E3C3-8EFF-F6FF-B42EA55E0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BD1684-35CC-CA1D-5D71-C3A335CF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BC805-05EC-E738-16A2-914B95CE2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410766-AF85-C838-B7D0-7D3E7DF0CF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" b="98333" l="2111" r="96889">
                        <a14:foregroundMark x1="14222" y1="13667" x2="14222" y2="136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5057" y="2756"/>
            <a:ext cx="2385275" cy="238527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31C188D-2D40-3AF6-36B8-2F2628EEA109}"/>
              </a:ext>
            </a:extLst>
          </p:cNvPr>
          <p:cNvGrpSpPr/>
          <p:nvPr/>
        </p:nvGrpSpPr>
        <p:grpSpPr>
          <a:xfrm>
            <a:off x="3431341" y="275895"/>
            <a:ext cx="5278529" cy="1762027"/>
            <a:chOff x="292205" y="2549842"/>
            <a:chExt cx="5354850" cy="175831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3CF708A-41ED-0139-5FF1-0A55A11C94F1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205" y="2549842"/>
              <a:ext cx="3310255" cy="17583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7BF20CE-17E1-5830-C670-6384185C6C0C}"/>
                </a:ext>
              </a:extLst>
            </p:cNvPr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6945" y="2553335"/>
              <a:ext cx="2150110" cy="175133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" name="LHC-event.mov (objeto video quicktime) (Converted).mov">
            <a:hlinkClick r:id="" action="ppaction://media"/>
            <a:extLst>
              <a:ext uri="{FF2B5EF4-FFF2-40B4-BE49-F238E27FC236}">
                <a16:creationId xmlns:a16="http://schemas.microsoft.com/office/drawing/2014/main" id="{5C0FD006-AA24-37A3-4261-D0E9D0A71D9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3455" y="1992113"/>
            <a:ext cx="7457090" cy="43505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293290-EE38-1C08-1541-567F555867B0}"/>
              </a:ext>
            </a:extLst>
          </p:cNvPr>
          <p:cNvSpPr txBox="1"/>
          <p:nvPr/>
        </p:nvSpPr>
        <p:spPr>
          <a:xfrm>
            <a:off x="1046066" y="96134"/>
            <a:ext cx="22121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E. O. Lawrence 1930</a:t>
            </a:r>
          </a:p>
          <a:p>
            <a:r>
              <a:rPr lang="en-US" dirty="0">
                <a:solidFill>
                  <a:srgbClr val="000000"/>
                </a:solidFill>
              </a:rPr>
              <a:t>80 KeV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E275A9-EFC2-59E0-4030-702098B480EC}"/>
              </a:ext>
            </a:extLst>
          </p:cNvPr>
          <p:cNvGrpSpPr/>
          <p:nvPr/>
        </p:nvGrpSpPr>
        <p:grpSpPr>
          <a:xfrm>
            <a:off x="2728837" y="115871"/>
            <a:ext cx="2164331" cy="2147141"/>
            <a:chOff x="1835917" y="2943412"/>
            <a:chExt cx="2164331" cy="214714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F1AEE03-D02D-15E5-656D-EE377A9FC2C0}"/>
                </a:ext>
              </a:extLst>
            </p:cNvPr>
            <p:cNvGrpSpPr/>
            <p:nvPr/>
          </p:nvGrpSpPr>
          <p:grpSpPr>
            <a:xfrm>
              <a:off x="1835917" y="2943412"/>
              <a:ext cx="2164331" cy="2147141"/>
              <a:chOff x="1835917" y="2943412"/>
              <a:chExt cx="2164331" cy="2147141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9BBA3007-A4FF-6ACB-31CF-09EA1DEEEA84}"/>
                  </a:ext>
                </a:extLst>
              </p:cNvPr>
              <p:cNvGrpSpPr/>
              <p:nvPr/>
            </p:nvGrpSpPr>
            <p:grpSpPr>
              <a:xfrm>
                <a:off x="1835917" y="2943412"/>
                <a:ext cx="2164331" cy="2147141"/>
                <a:chOff x="1613667" y="2864989"/>
                <a:chExt cx="2164331" cy="2147141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62AFEA8E-323C-A288-3AEE-5761B21CF6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 rot="12320166">
                  <a:off x="1613667" y="2864989"/>
                  <a:ext cx="2164331" cy="2147141"/>
                </a:xfrm>
                <a:prstGeom prst="rect">
                  <a:avLst/>
                </a:prstGeom>
              </p:spPr>
            </p:pic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D8D151C-7F94-BAE5-3F84-BF8FC1535632}"/>
                    </a:ext>
                  </a:extLst>
                </p:cNvPr>
                <p:cNvSpPr txBox="1"/>
                <p:nvPr/>
              </p:nvSpPr>
              <p:spPr>
                <a:xfrm>
                  <a:off x="2369701" y="2972183"/>
                  <a:ext cx="1049903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err="1">
                      <a:solidFill>
                        <a:srgbClr val="000000"/>
                      </a:solidFill>
                    </a:rPr>
                    <a:t>Mesmo</a:t>
                  </a:r>
                  <a:endParaRPr lang="en-US" dirty="0">
                    <a:solidFill>
                      <a:srgbClr val="000000"/>
                    </a:solidFill>
                  </a:endParaRPr>
                </a:p>
                <a:p>
                  <a:r>
                    <a:rPr lang="en-US" dirty="0" err="1">
                      <a:solidFill>
                        <a:srgbClr val="000000"/>
                      </a:solidFill>
                    </a:rPr>
                    <a:t>Tamanho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77370282-43A8-5512-10BE-FF8331572B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23828" y="3593127"/>
                <a:ext cx="1155381" cy="196080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1DA17C2-1E3D-751D-EAF8-0899EF63EB54}"/>
                </a:ext>
              </a:extLst>
            </p:cNvPr>
            <p:cNvSpPr txBox="1"/>
            <p:nvPr/>
          </p:nvSpPr>
          <p:spPr>
            <a:xfrm rot="20944174">
              <a:off x="2494188" y="3707855"/>
              <a:ext cx="1245430" cy="369332"/>
            </a:xfrm>
            <a:prstGeom prst="rect">
              <a:avLst/>
            </a:prstGeom>
            <a:noFill/>
            <a:ln w="3810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Comic Sans MS"/>
                  <a:cs typeface="Comic Sans MS"/>
                </a:rPr>
                <a:t>~ 10 cm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F364AC1-7DBF-CC65-C378-D64766DAFEED}"/>
              </a:ext>
            </a:extLst>
          </p:cNvPr>
          <p:cNvSpPr txBox="1"/>
          <p:nvPr/>
        </p:nvSpPr>
        <p:spPr>
          <a:xfrm>
            <a:off x="929924" y="678809"/>
            <a:ext cx="7636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R" dirty="0">
                <a:solidFill>
                  <a:srgbClr val="FF0000"/>
                </a:solidFill>
                <a:latin typeface="Comic Sans MS" panose="030F0902030302020204" pitchFamily="66" charset="0"/>
              </a:rPr>
              <a:t>Para trabalharmos na área da Fisica de Altas Energias, temos que ter em mente:</a:t>
            </a:r>
          </a:p>
          <a:p>
            <a:r>
              <a:rPr lang="en-BR" dirty="0">
                <a:solidFill>
                  <a:srgbClr val="FF0000"/>
                </a:solidFill>
                <a:latin typeface="Comic Sans MS" panose="030F0902030302020204" pitchFamily="66" charset="0"/>
              </a:rPr>
              <a:t>Uma instrumentação bastante complexa. Vou mostrar o FERMILAB e o CERN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F4AEF9-CBDD-3B6C-28C1-2BECFA083C1C}"/>
              </a:ext>
            </a:extLst>
          </p:cNvPr>
          <p:cNvSpPr txBox="1"/>
          <p:nvPr/>
        </p:nvSpPr>
        <p:spPr>
          <a:xfrm>
            <a:off x="491971" y="2595932"/>
            <a:ext cx="8751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FF0000"/>
                </a:solidFill>
                <a:latin typeface="Comic Sans MS" panose="030F0902030302020204" pitchFamily="66" charset="0"/>
              </a:rPr>
              <a:t>Vamos dar uma olhada no último Grande Acelerador Construido pela Comunidade</a:t>
            </a:r>
          </a:p>
          <a:p>
            <a:r>
              <a:rPr lang="en-BR" dirty="0">
                <a:solidFill>
                  <a:srgbClr val="FF0000"/>
                </a:solidFill>
                <a:latin typeface="Comic Sans MS" panose="030F0902030302020204" pitchFamily="66" charset="0"/>
              </a:rPr>
              <a:t>Científica Internacional.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BA40ED-9365-565F-D08A-50D344AA35C3}"/>
              </a:ext>
            </a:extLst>
          </p:cNvPr>
          <p:cNvSpPr txBox="1"/>
          <p:nvPr/>
        </p:nvSpPr>
        <p:spPr>
          <a:xfrm>
            <a:off x="491971" y="1992113"/>
            <a:ext cx="83285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R" dirty="0">
                <a:solidFill>
                  <a:srgbClr val="FF0000"/>
                </a:solidFill>
                <a:latin typeface="Comic Sans MS" panose="030F0902030302020204" pitchFamily="66" charset="0"/>
              </a:rPr>
              <a:t>Um acelerador – Um conjunto de detectores  - Um complexo de Computação</a:t>
            </a:r>
          </a:p>
        </p:txBody>
      </p:sp>
    </p:spTree>
    <p:extLst>
      <p:ext uri="{BB962C8B-B14F-4D97-AF65-F5344CB8AC3E}">
        <p14:creationId xmlns:p14="http://schemas.microsoft.com/office/powerpoint/2010/main" val="403697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7" grpId="0"/>
      <p:bldP spid="5" grpId="0"/>
      <p:bldP spid="17" grpId="0"/>
      <p:bldP spid="17" grpId="1"/>
      <p:bldP spid="19" grpId="0"/>
      <p:bldP spid="19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C49087-3C00-12D2-E490-72CFE65EF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1862B9-F94E-C24F-A9C2-7BD54449E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81C36-0420-BDE2-652B-164BCD336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40</a:t>
            </a:fld>
            <a:endParaRPr lang="en-US"/>
          </a:p>
        </p:txBody>
      </p:sp>
      <p:pic>
        <p:nvPicPr>
          <p:cNvPr id="2050" name="Picture 2" descr="Dois barcos de pesca foto de stock. Imagem de acima - 154984192">
            <a:extLst>
              <a:ext uri="{FF2B5EF4-FFF2-40B4-BE49-F238E27FC236}">
                <a16:creationId xmlns:a16="http://schemas.microsoft.com/office/drawing/2014/main" id="{0950E78F-A764-7074-FDED-E0E2A591C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433" y="814771"/>
            <a:ext cx="5541579" cy="554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8EDA21-E413-F373-C0C9-8EEB8D70628A}"/>
              </a:ext>
            </a:extLst>
          </p:cNvPr>
          <p:cNvSpPr txBox="1"/>
          <p:nvPr/>
        </p:nvSpPr>
        <p:spPr>
          <a:xfrm>
            <a:off x="290864" y="1242085"/>
            <a:ext cx="15615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0070C0"/>
                </a:solidFill>
              </a:rPr>
              <a:t>Tambaqui,</a:t>
            </a:r>
          </a:p>
          <a:p>
            <a:r>
              <a:rPr lang="en-BR" dirty="0">
                <a:solidFill>
                  <a:srgbClr val="0070C0"/>
                </a:solidFill>
              </a:rPr>
              <a:t>Pacu, Sardinha</a:t>
            </a:r>
          </a:p>
          <a:p>
            <a:endParaRPr lang="en-BR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4F4D5E-CEC1-32BF-1291-2E423DA566D8}"/>
              </a:ext>
            </a:extLst>
          </p:cNvPr>
          <p:cNvSpPr txBox="1"/>
          <p:nvPr/>
        </p:nvSpPr>
        <p:spPr>
          <a:xfrm>
            <a:off x="7620000" y="1103586"/>
            <a:ext cx="11067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FF0000"/>
                </a:solidFill>
              </a:rPr>
              <a:t>Tucunare,</a:t>
            </a:r>
          </a:p>
          <a:p>
            <a:r>
              <a:rPr lang="en-BR" dirty="0">
                <a:solidFill>
                  <a:srgbClr val="FF0000"/>
                </a:solidFill>
              </a:rPr>
              <a:t>Matrinxã,</a:t>
            </a:r>
          </a:p>
          <a:p>
            <a:r>
              <a:rPr lang="en-BR" dirty="0">
                <a:solidFill>
                  <a:srgbClr val="FF0000"/>
                </a:solidFill>
              </a:rPr>
              <a:t>Pescada</a:t>
            </a:r>
          </a:p>
          <a:p>
            <a:endParaRPr lang="en-BR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7C93196-CEBD-4EF3-5B41-CCCDE322A75F}"/>
              </a:ext>
            </a:extLst>
          </p:cNvPr>
          <p:cNvCxnSpPr>
            <a:cxnSpLocks/>
          </p:cNvCxnSpPr>
          <p:nvPr/>
        </p:nvCxnSpPr>
        <p:spPr>
          <a:xfrm>
            <a:off x="1550274" y="1458310"/>
            <a:ext cx="1942226" cy="161224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6847C8-AB87-F90A-8D4D-3E2EE2A2BA1F}"/>
              </a:ext>
            </a:extLst>
          </p:cNvPr>
          <p:cNvCxnSpPr>
            <a:cxnSpLocks/>
          </p:cNvCxnSpPr>
          <p:nvPr/>
        </p:nvCxnSpPr>
        <p:spPr>
          <a:xfrm flipH="1">
            <a:off x="5461000" y="1429407"/>
            <a:ext cx="2159000" cy="252029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40996BD-4710-7807-B453-6696797D22CF}"/>
              </a:ext>
            </a:extLst>
          </p:cNvPr>
          <p:cNvSpPr txBox="1"/>
          <p:nvPr/>
        </p:nvSpPr>
        <p:spPr>
          <a:xfrm>
            <a:off x="3124200" y="355600"/>
            <a:ext cx="387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Modelo de troca de números quanticos</a:t>
            </a:r>
          </a:p>
        </p:txBody>
      </p:sp>
    </p:spTree>
    <p:extLst>
      <p:ext uri="{BB962C8B-B14F-4D97-AF65-F5344CB8AC3E}">
        <p14:creationId xmlns:p14="http://schemas.microsoft.com/office/powerpoint/2010/main" val="30763572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3A4D6A-31BE-A835-3EF7-2BA86ADC0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292DB1-782D-3975-D2B1-BDEB500E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142EDF-41DF-B526-3567-D53A95283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41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A0766-00DD-40D7-A33F-381264A4C6E5}"/>
              </a:ext>
            </a:extLst>
          </p:cNvPr>
          <p:cNvSpPr txBox="1"/>
          <p:nvPr/>
        </p:nvSpPr>
        <p:spPr>
          <a:xfrm>
            <a:off x="950404" y="203496"/>
            <a:ext cx="813235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0070C0"/>
                </a:solidFill>
                <a:latin typeface="Comic Sans MS" panose="030F0902030302020204" pitchFamily="66" charset="0"/>
              </a:rPr>
              <a:t>Na perspectiva de trabalho em Glueball estamos Helayel, Mundim e eu</a:t>
            </a:r>
          </a:p>
          <a:p>
            <a:r>
              <a:rPr lang="en-BR" dirty="0">
                <a:solidFill>
                  <a:srgbClr val="0070C0"/>
                </a:solidFill>
                <a:latin typeface="Comic Sans MS" panose="030F0902030302020204" pitchFamily="66" charset="0"/>
              </a:rPr>
              <a:t>mesmo explorando alguns poucos gráficos que representam decaimentos</a:t>
            </a:r>
          </a:p>
          <a:p>
            <a:r>
              <a:rPr lang="en-BR" dirty="0">
                <a:solidFill>
                  <a:srgbClr val="0070C0"/>
                </a:solidFill>
                <a:latin typeface="Comic Sans MS" panose="030F0902030302020204" pitchFamily="66" charset="0"/>
              </a:rPr>
              <a:t> bastantes suprimidos. Pensamos em dividir cada um deles em duas partes: </a:t>
            </a:r>
          </a:p>
          <a:p>
            <a:r>
              <a:rPr lang="en-BR" dirty="0">
                <a:solidFill>
                  <a:srgbClr val="C00000"/>
                </a:solidFill>
                <a:latin typeface="Comic Sans MS" panose="030F0902030302020204" pitchFamily="66" charset="0"/>
              </a:rPr>
              <a:t>Uma parte Ressonante Mesonica </a:t>
            </a:r>
            <a:r>
              <a:rPr lang="en-BR" dirty="0">
                <a:solidFill>
                  <a:srgbClr val="0070C0"/>
                </a:solidFill>
                <a:latin typeface="Comic Sans MS" panose="030F0902030302020204" pitchFamily="66" charset="0"/>
              </a:rPr>
              <a:t>e outra </a:t>
            </a:r>
            <a:r>
              <a:rPr lang="en-BR" b="1" dirty="0">
                <a:solidFill>
                  <a:schemeClr val="accent3">
                    <a:lumMod val="75000"/>
                  </a:schemeClr>
                </a:solidFill>
                <a:latin typeface="Comic Sans MS" panose="030F0902030302020204" pitchFamily="66" charset="0"/>
              </a:rPr>
              <a:t>um estado ligado representando</a:t>
            </a:r>
          </a:p>
          <a:p>
            <a:r>
              <a:rPr lang="en-BR" b="1" dirty="0">
                <a:solidFill>
                  <a:schemeClr val="accent3">
                    <a:lumMod val="75000"/>
                  </a:schemeClr>
                </a:solidFill>
                <a:latin typeface="Comic Sans MS" panose="030F0902030302020204" pitchFamily="66" charset="0"/>
              </a:rPr>
              <a:t>um glueball.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08B789-F798-6D2A-84F1-1CD607957C5A}"/>
                  </a:ext>
                </a:extLst>
              </p:cNvPr>
              <p:cNvSpPr txBox="1"/>
              <p:nvPr/>
            </p:nvSpPr>
            <p:spPr>
              <a:xfrm>
                <a:off x="1254826" y="1650236"/>
                <a:ext cx="6056017" cy="11070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A (h</a:t>
                </a:r>
                <a:r>
                  <a:rPr lang="en-BR" dirty="0">
                    <a:sym typeface="Wingdings" pitchFamily="2" charset="2"/>
                  </a:rPr>
                  <a:t> Mesons) = G(glueball) + M(meson)   onde</a:t>
                </a:r>
              </a:p>
              <a:p>
                <a:endParaRPr lang="en-BR" dirty="0"/>
              </a:p>
              <a:p>
                <a:r>
                  <a:rPr lang="en-BR" dirty="0"/>
                  <a:t>                              G(glueball)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B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BR" dirty="0"/>
                  <a:t>   e  M(méson)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B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</m:oMath>
                </a14:m>
                <a:endParaRPr lang="en-BR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08B789-F798-6D2A-84F1-1CD607957C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826" y="1650236"/>
                <a:ext cx="6056017" cy="1107098"/>
              </a:xfrm>
              <a:prstGeom prst="rect">
                <a:avLst/>
              </a:prstGeom>
              <a:blipFill>
                <a:blip r:embed="rId2"/>
                <a:stretch>
                  <a:fillRect l="-837" t="-3448" b="-1149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0BB0F5F-7B3D-9F09-7899-4BA71C45BF66}"/>
                  </a:ext>
                </a:extLst>
              </p:cNvPr>
              <p:cNvSpPr txBox="1"/>
              <p:nvPr/>
            </p:nvSpPr>
            <p:spPr>
              <a:xfrm>
                <a:off x="544967" y="2721565"/>
                <a:ext cx="8336193" cy="946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Mas se considerarmos os gráficos de Feymann correspondentes para cada decaimento,</a:t>
                </a:r>
              </a:p>
              <a:p>
                <a:r>
                  <a:rPr lang="en-BR" dirty="0"/>
                  <a:t>teremos:</a:t>
                </a:r>
              </a:p>
              <a:p>
                <a:r>
                  <a:rPr lang="en-BR" dirty="0"/>
                  <a:t>1) Decaimento de  </a:t>
                </a:r>
                <a14:m>
                  <m:oMath xmlns:m="http://schemas.openxmlformats.org/officeDocument/2006/math">
                    <m:r>
                      <a:rPr lang="en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 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B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0BB0F5F-7B3D-9F09-7899-4BA71C45BF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967" y="2721565"/>
                <a:ext cx="8336193" cy="946991"/>
              </a:xfrm>
              <a:prstGeom prst="rect">
                <a:avLst/>
              </a:prstGeom>
              <a:blipFill>
                <a:blip r:embed="rId3"/>
                <a:stretch>
                  <a:fillRect l="-608" t="-2667" b="-8000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BE14358-1CF9-8E60-6FA6-064593A681E4}"/>
              </a:ext>
            </a:extLst>
          </p:cNvPr>
          <p:cNvGrpSpPr/>
          <p:nvPr/>
        </p:nvGrpSpPr>
        <p:grpSpPr>
          <a:xfrm>
            <a:off x="3768987" y="3192371"/>
            <a:ext cx="4205978" cy="1445503"/>
            <a:chOff x="1723697" y="4649148"/>
            <a:chExt cx="4205978" cy="1445503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376D842-BFE2-F5CF-0FE3-E58DBDC3AAD5}"/>
                </a:ext>
              </a:extLst>
            </p:cNvPr>
            <p:cNvGrpSpPr/>
            <p:nvPr/>
          </p:nvGrpSpPr>
          <p:grpSpPr>
            <a:xfrm>
              <a:off x="1723697" y="4966933"/>
              <a:ext cx="3304892" cy="1127718"/>
              <a:chOff x="1723697" y="4966933"/>
              <a:chExt cx="3304892" cy="1127718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4C64379B-169C-8968-821B-7FC35E32AFE2}"/>
                  </a:ext>
                </a:extLst>
              </p:cNvPr>
              <p:cNvCxnSpPr/>
              <p:nvPr/>
            </p:nvCxnSpPr>
            <p:spPr>
              <a:xfrm>
                <a:off x="1723697" y="5150069"/>
                <a:ext cx="14005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F1ADF16D-EA2D-3012-ED98-50D95C7CBAE0}"/>
                  </a:ext>
                </a:extLst>
              </p:cNvPr>
              <p:cNvCxnSpPr/>
              <p:nvPr/>
            </p:nvCxnSpPr>
            <p:spPr>
              <a:xfrm>
                <a:off x="1723697" y="5680842"/>
                <a:ext cx="14005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33A95FE9-262B-5CFB-4893-D850C8096F9B}"/>
                  </a:ext>
                </a:extLst>
              </p:cNvPr>
              <p:cNvGrpSpPr/>
              <p:nvPr/>
            </p:nvGrpSpPr>
            <p:grpSpPr>
              <a:xfrm rot="20981580">
                <a:off x="3496143" y="5027734"/>
                <a:ext cx="1301869" cy="276999"/>
                <a:chOff x="4539208" y="6142761"/>
                <a:chExt cx="1604088" cy="27699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TextBox 11">
                      <a:extLst>
                        <a:ext uri="{FF2B5EF4-FFF2-40B4-BE49-F238E27FC236}">
                          <a16:creationId xmlns:a16="http://schemas.microsoft.com/office/drawing/2014/main" id="{4997AED9-759F-03A2-3568-BAF4FBA4A1B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72000" y="6142761"/>
                      <a:ext cx="15712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∞∞∞∞∞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2" name="TextBox 11">
                      <a:extLst>
                        <a:ext uri="{FF2B5EF4-FFF2-40B4-BE49-F238E27FC236}">
                          <a16:creationId xmlns:a16="http://schemas.microsoft.com/office/drawing/2014/main" id="{4997AED9-759F-03A2-3568-BAF4FBA4A1B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72000" y="6142761"/>
                      <a:ext cx="1571296" cy="27699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TextBox 12">
                      <a:extLst>
                        <a:ext uri="{FF2B5EF4-FFF2-40B4-BE49-F238E27FC236}">
                          <a16:creationId xmlns:a16="http://schemas.microsoft.com/office/drawing/2014/main" id="{6CB8F96D-F317-4B98-790E-75BB2F54C8E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39208" y="6142761"/>
                      <a:ext cx="15712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∞∞∞∞∞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3" name="TextBox 12">
                      <a:extLst>
                        <a:ext uri="{FF2B5EF4-FFF2-40B4-BE49-F238E27FC236}">
                          <a16:creationId xmlns:a16="http://schemas.microsoft.com/office/drawing/2014/main" id="{6CB8F96D-F317-4B98-790E-75BB2F54C8E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39208" y="6142761"/>
                      <a:ext cx="1571296" cy="27699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AB96A49C-5DB4-9DB4-7A39-F05B8FC97917}"/>
                  </a:ext>
                </a:extLst>
              </p:cNvPr>
              <p:cNvGrpSpPr/>
              <p:nvPr/>
            </p:nvGrpSpPr>
            <p:grpSpPr>
              <a:xfrm rot="307873">
                <a:off x="3346117" y="5407546"/>
                <a:ext cx="1682472" cy="507803"/>
                <a:chOff x="6518200" y="5322810"/>
                <a:chExt cx="1606296" cy="27747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TextBox 13">
                      <a:extLst>
                        <a:ext uri="{FF2B5EF4-FFF2-40B4-BE49-F238E27FC236}">
                          <a16:creationId xmlns:a16="http://schemas.microsoft.com/office/drawing/2014/main" id="{549C1EC2-C7EB-6596-625E-8F7E5068AA8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18200" y="5322810"/>
                      <a:ext cx="15712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∞∞∞∞∞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4" name="TextBox 13">
                      <a:extLst>
                        <a:ext uri="{FF2B5EF4-FFF2-40B4-BE49-F238E27FC236}">
                          <a16:creationId xmlns:a16="http://schemas.microsoft.com/office/drawing/2014/main" id="{549C1EC2-C7EB-6596-625E-8F7E5068AA8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18200" y="5322810"/>
                      <a:ext cx="1571296" cy="276999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2EB12B75-54AB-E388-1551-8A5604F56C7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53200" y="5323290"/>
                      <a:ext cx="15712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∞∞∞∞∞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2EB12B75-54AB-E388-1551-8A5604F56C7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53200" y="5323290"/>
                      <a:ext cx="1571296" cy="276999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34ECF29-1CAD-CAD6-AB9E-B862C4E4752D}"/>
                  </a:ext>
                </a:extLst>
              </p:cNvPr>
              <p:cNvGrpSpPr/>
              <p:nvPr/>
            </p:nvGrpSpPr>
            <p:grpSpPr>
              <a:xfrm>
                <a:off x="2872235" y="4966933"/>
                <a:ext cx="903326" cy="1127718"/>
                <a:chOff x="7164345" y="1726711"/>
                <a:chExt cx="1087264" cy="1266953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864A811B-51B7-FBC4-F3B7-312214889AF5}"/>
                    </a:ext>
                  </a:extLst>
                </p:cNvPr>
                <p:cNvSpPr/>
                <p:nvPr/>
              </p:nvSpPr>
              <p:spPr>
                <a:xfrm>
                  <a:off x="7252078" y="1803046"/>
                  <a:ext cx="914400" cy="914400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R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29E93118-586D-8774-49F3-175C62A1AFCA}"/>
                        </a:ext>
                      </a:extLst>
                    </p:cNvPr>
                    <p:cNvSpPr txBox="1"/>
                    <p:nvPr/>
                  </p:nvSpPr>
                  <p:spPr>
                    <a:xfrm rot="20245462">
                      <a:off x="7401174" y="1758448"/>
                      <a:ext cx="24846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29E93118-586D-8774-49F3-175C62A1AFC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20245462">
                      <a:off x="7401174" y="1758448"/>
                      <a:ext cx="248465" cy="276999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8333" r="-16667" b="-16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8E63D97F-AF64-A2AA-2C35-8A6ACD59C960}"/>
                    </a:ext>
                  </a:extLst>
                </p:cNvPr>
                <p:cNvGrpSpPr/>
                <p:nvPr/>
              </p:nvGrpSpPr>
              <p:grpSpPr>
                <a:xfrm>
                  <a:off x="7199991" y="1726711"/>
                  <a:ext cx="1031920" cy="684562"/>
                  <a:chOff x="7199991" y="1726711"/>
                  <a:chExt cx="1031920" cy="684562"/>
                </a:xfrm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CF3EAD5F-1360-6E3E-8AA5-5C46ED08D93A}"/>
                      </a:ext>
                    </a:extLst>
                  </p:cNvPr>
                  <p:cNvGrpSpPr/>
                  <p:nvPr/>
                </p:nvGrpSpPr>
                <p:grpSpPr>
                  <a:xfrm>
                    <a:off x="7199991" y="1733976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5" name="TextBox 24">
                          <a:extLst>
                            <a:ext uri="{FF2B5EF4-FFF2-40B4-BE49-F238E27FC236}">
                              <a16:creationId xmlns:a16="http://schemas.microsoft.com/office/drawing/2014/main" id="{DE48AF92-AFE2-69CB-0892-38662215D8E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25" name="TextBox 24">
                          <a:extLst>
                            <a:ext uri="{FF2B5EF4-FFF2-40B4-BE49-F238E27FC236}">
                              <a16:creationId xmlns:a16="http://schemas.microsoft.com/office/drawing/2014/main" id="{DE48AF92-AFE2-69CB-0892-38662215D8E7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9"/>
                          <a:stretch>
                            <a:fillRect t="-8696" r="-34783" b="-2173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6" name="TextBox 25">
                          <a:extLst>
                            <a:ext uri="{FF2B5EF4-FFF2-40B4-BE49-F238E27FC236}">
                              <a16:creationId xmlns:a16="http://schemas.microsoft.com/office/drawing/2014/main" id="{F7A01FF8-B6FB-C2B6-1A69-0C2C3E24A5E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26" name="TextBox 25">
                          <a:extLst>
                            <a:ext uri="{FF2B5EF4-FFF2-40B4-BE49-F238E27FC236}">
                              <a16:creationId xmlns:a16="http://schemas.microsoft.com/office/drawing/2014/main" id="{F7A01FF8-B6FB-C2B6-1A69-0C2C3E24A5EA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10"/>
                          <a:stretch>
                            <a:fillRect t="-9091" r="-30435" b="-2727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8" name="TextBox 27">
                          <a:extLst>
                            <a:ext uri="{FF2B5EF4-FFF2-40B4-BE49-F238E27FC236}">
                              <a16:creationId xmlns:a16="http://schemas.microsoft.com/office/drawing/2014/main" id="{FC033C78-D6D6-C025-FE29-F9D30914E48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28" name="TextBox 27">
                          <a:extLst>
                            <a:ext uri="{FF2B5EF4-FFF2-40B4-BE49-F238E27FC236}">
                              <a16:creationId xmlns:a16="http://schemas.microsoft.com/office/drawing/2014/main" id="{FC033C78-D6D6-C025-FE29-F9D30914E484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11"/>
                          <a:stretch>
                            <a:fillRect l="-21053" r="-21053" b="-9091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2" name="TextBox 31">
                          <a:extLst>
                            <a:ext uri="{FF2B5EF4-FFF2-40B4-BE49-F238E27FC236}">
                              <a16:creationId xmlns:a16="http://schemas.microsoft.com/office/drawing/2014/main" id="{BF800F13-F656-6A4F-9703-18C6C782F5D0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32" name="TextBox 31">
                          <a:extLst>
                            <a:ext uri="{FF2B5EF4-FFF2-40B4-BE49-F238E27FC236}">
                              <a16:creationId xmlns:a16="http://schemas.microsoft.com/office/drawing/2014/main" id="{BF800F13-F656-6A4F-9703-18C6C782F5D0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12"/>
                          <a:stretch>
                            <a:fillRect l="-20833" r="-8333" b="-11538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E7590E90-D982-85A3-7588-0FBEC5F8F3B7}"/>
                      </a:ext>
                    </a:extLst>
                  </p:cNvPr>
                  <p:cNvGrpSpPr/>
                  <p:nvPr/>
                </p:nvGrpSpPr>
                <p:grpSpPr>
                  <a:xfrm rot="5091307">
                    <a:off x="7663507" y="1842868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5" name="TextBox 34">
                          <a:extLst>
                            <a:ext uri="{FF2B5EF4-FFF2-40B4-BE49-F238E27FC236}">
                              <a16:creationId xmlns:a16="http://schemas.microsoft.com/office/drawing/2014/main" id="{1B941A72-D2A7-D3F2-02CF-E564C8BDAB5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35" name="TextBox 34">
                          <a:extLst>
                            <a:ext uri="{FF2B5EF4-FFF2-40B4-BE49-F238E27FC236}">
                              <a16:creationId xmlns:a16="http://schemas.microsoft.com/office/drawing/2014/main" id="{1B941A72-D2A7-D3F2-02CF-E564C8BDAB5A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13"/>
                          <a:stretch>
                            <a:fillRect l="-21739" r="-8696" b="-250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6" name="TextBox 35">
                          <a:extLst>
                            <a:ext uri="{FF2B5EF4-FFF2-40B4-BE49-F238E27FC236}">
                              <a16:creationId xmlns:a16="http://schemas.microsoft.com/office/drawing/2014/main" id="{2A373E61-6ABA-174B-87B3-359EDB20A64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36" name="TextBox 35">
                          <a:extLst>
                            <a:ext uri="{FF2B5EF4-FFF2-40B4-BE49-F238E27FC236}">
                              <a16:creationId xmlns:a16="http://schemas.microsoft.com/office/drawing/2014/main" id="{2A373E61-6ABA-174B-87B3-359EDB20A641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14"/>
                          <a:stretch>
                            <a:fillRect l="-21739" r="-13043" b="-291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7" name="TextBox 36">
                          <a:extLst>
                            <a:ext uri="{FF2B5EF4-FFF2-40B4-BE49-F238E27FC236}">
                              <a16:creationId xmlns:a16="http://schemas.microsoft.com/office/drawing/2014/main" id="{D7B0CE60-36AB-795C-FC1E-9AEF9B21199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37" name="TextBox 36">
                          <a:extLst>
                            <a:ext uri="{FF2B5EF4-FFF2-40B4-BE49-F238E27FC236}">
                              <a16:creationId xmlns:a16="http://schemas.microsoft.com/office/drawing/2014/main" id="{D7B0CE60-36AB-795C-FC1E-9AEF9B211993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15"/>
                          <a:stretch>
                            <a:fillRect l="-21053" t="-15789" b="-2105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8" name="TextBox 37">
                          <a:extLst>
                            <a:ext uri="{FF2B5EF4-FFF2-40B4-BE49-F238E27FC236}">
                              <a16:creationId xmlns:a16="http://schemas.microsoft.com/office/drawing/2014/main" id="{2A962A13-B282-3FF3-02F2-D343883E79E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38" name="TextBox 37">
                          <a:extLst>
                            <a:ext uri="{FF2B5EF4-FFF2-40B4-BE49-F238E27FC236}">
                              <a16:creationId xmlns:a16="http://schemas.microsoft.com/office/drawing/2014/main" id="{2A962A13-B282-3FF3-02F2-D343883E79EC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16"/>
                          <a:stretch>
                            <a:fillRect l="-16000" t="-16667" b="-41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71B7383B-7963-D5FE-59BD-BD689F9F2570}"/>
                    </a:ext>
                  </a:extLst>
                </p:cNvPr>
                <p:cNvGrpSpPr/>
                <p:nvPr/>
              </p:nvGrpSpPr>
              <p:grpSpPr>
                <a:xfrm rot="7457261">
                  <a:off x="7393368" y="2135423"/>
                  <a:ext cx="1031920" cy="684562"/>
                  <a:chOff x="7199991" y="1726711"/>
                  <a:chExt cx="1031920" cy="684562"/>
                </a:xfrm>
              </p:grpSpPr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4E253E8D-76C5-010D-8D69-BE08FA8A8C7E}"/>
                      </a:ext>
                    </a:extLst>
                  </p:cNvPr>
                  <p:cNvGrpSpPr/>
                  <p:nvPr/>
                </p:nvGrpSpPr>
                <p:grpSpPr>
                  <a:xfrm>
                    <a:off x="7199991" y="1733976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7" name="TextBox 46">
                          <a:extLst>
                            <a:ext uri="{FF2B5EF4-FFF2-40B4-BE49-F238E27FC236}">
                              <a16:creationId xmlns:a16="http://schemas.microsoft.com/office/drawing/2014/main" id="{59CE7028-5D46-0C5B-4A77-F70F487924A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47" name="TextBox 46">
                          <a:extLst>
                            <a:ext uri="{FF2B5EF4-FFF2-40B4-BE49-F238E27FC236}">
                              <a16:creationId xmlns:a16="http://schemas.microsoft.com/office/drawing/2014/main" id="{59CE7028-5D46-0C5B-4A77-F70F487924A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17"/>
                          <a:stretch>
                            <a:fillRect l="-13043" t="-23529" b="-4705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8" name="TextBox 47">
                          <a:extLst>
                            <a:ext uri="{FF2B5EF4-FFF2-40B4-BE49-F238E27FC236}">
                              <a16:creationId xmlns:a16="http://schemas.microsoft.com/office/drawing/2014/main" id="{A5EDD533-348C-7879-17D8-E4030C72396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48" name="TextBox 47">
                          <a:extLst>
                            <a:ext uri="{FF2B5EF4-FFF2-40B4-BE49-F238E27FC236}">
                              <a16:creationId xmlns:a16="http://schemas.microsoft.com/office/drawing/2014/main" id="{A5EDD533-348C-7879-17D8-E4030C723966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18"/>
                          <a:stretch>
                            <a:fillRect l="-13043" t="-17647" b="-52941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9" name="TextBox 48">
                          <a:extLst>
                            <a:ext uri="{FF2B5EF4-FFF2-40B4-BE49-F238E27FC236}">
                              <a16:creationId xmlns:a16="http://schemas.microsoft.com/office/drawing/2014/main" id="{4D3EDAB6-213B-E240-B683-F0963CFEDF10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49" name="TextBox 48">
                          <a:extLst>
                            <a:ext uri="{FF2B5EF4-FFF2-40B4-BE49-F238E27FC236}">
                              <a16:creationId xmlns:a16="http://schemas.microsoft.com/office/drawing/2014/main" id="{4D3EDAB6-213B-E240-B683-F0963CFEDF10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19"/>
                          <a:stretch>
                            <a:fillRect l="-14815" t="-19231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0" name="TextBox 49">
                          <a:extLst>
                            <a:ext uri="{FF2B5EF4-FFF2-40B4-BE49-F238E27FC236}">
                              <a16:creationId xmlns:a16="http://schemas.microsoft.com/office/drawing/2014/main" id="{AD6E8631-CB87-C069-541B-C16A8CCD490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50" name="TextBox 49">
                          <a:extLst>
                            <a:ext uri="{FF2B5EF4-FFF2-40B4-BE49-F238E27FC236}">
                              <a16:creationId xmlns:a16="http://schemas.microsoft.com/office/drawing/2014/main" id="{AD6E8631-CB87-C069-541B-C16A8CCD490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20"/>
                          <a:stretch>
                            <a:fillRect l="-20000" t="-19231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312331B2-4F69-7820-4BD2-9154ED3177B8}"/>
                      </a:ext>
                    </a:extLst>
                  </p:cNvPr>
                  <p:cNvGrpSpPr/>
                  <p:nvPr/>
                </p:nvGrpSpPr>
                <p:grpSpPr>
                  <a:xfrm rot="5091307">
                    <a:off x="7663507" y="1842868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3" name="TextBox 42">
                          <a:extLst>
                            <a:ext uri="{FF2B5EF4-FFF2-40B4-BE49-F238E27FC236}">
                              <a16:creationId xmlns:a16="http://schemas.microsoft.com/office/drawing/2014/main" id="{8279EA61-4D9A-5416-53DE-EE2BDDE4487D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43" name="TextBox 42">
                          <a:extLst>
                            <a:ext uri="{FF2B5EF4-FFF2-40B4-BE49-F238E27FC236}">
                              <a16:creationId xmlns:a16="http://schemas.microsoft.com/office/drawing/2014/main" id="{8279EA61-4D9A-5416-53DE-EE2BDDE4487D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21"/>
                          <a:stretch>
                            <a:fillRect l="-42105" t="-22727" r="-1578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4" name="TextBox 43">
                          <a:extLst>
                            <a:ext uri="{FF2B5EF4-FFF2-40B4-BE49-F238E27FC236}">
                              <a16:creationId xmlns:a16="http://schemas.microsoft.com/office/drawing/2014/main" id="{7CAFE144-A6AE-3C2A-257D-EFAD1144380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44" name="TextBox 43">
                          <a:extLst>
                            <a:ext uri="{FF2B5EF4-FFF2-40B4-BE49-F238E27FC236}">
                              <a16:creationId xmlns:a16="http://schemas.microsoft.com/office/drawing/2014/main" id="{7CAFE144-A6AE-3C2A-257D-EFAD1144380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22"/>
                          <a:stretch>
                            <a:fillRect l="-42105" t="-17391" r="-1578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5" name="TextBox 44">
                          <a:extLst>
                            <a:ext uri="{FF2B5EF4-FFF2-40B4-BE49-F238E27FC236}">
                              <a16:creationId xmlns:a16="http://schemas.microsoft.com/office/drawing/2014/main" id="{B77BA0E1-E5D4-E689-63EC-7FF40AFBAE9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45" name="TextBox 44">
                          <a:extLst>
                            <a:ext uri="{FF2B5EF4-FFF2-40B4-BE49-F238E27FC236}">
                              <a16:creationId xmlns:a16="http://schemas.microsoft.com/office/drawing/2014/main" id="{B77BA0E1-E5D4-E689-63EC-7FF40AFBAE99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23"/>
                          <a:stretch>
                            <a:fillRect t="-15385" r="-15385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6" name="TextBox 45">
                          <a:extLst>
                            <a:ext uri="{FF2B5EF4-FFF2-40B4-BE49-F238E27FC236}">
                              <a16:creationId xmlns:a16="http://schemas.microsoft.com/office/drawing/2014/main" id="{B9C58445-E3E9-B0DA-2772-5AEA06BD8EB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46" name="TextBox 45">
                          <a:extLst>
                            <a:ext uri="{FF2B5EF4-FFF2-40B4-BE49-F238E27FC236}">
                              <a16:creationId xmlns:a16="http://schemas.microsoft.com/office/drawing/2014/main" id="{B9C58445-E3E9-B0DA-2772-5AEA06BD8EB2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24"/>
                          <a:stretch>
                            <a:fillRect t="-15385" r="-15385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6A24A639-B99A-EE8B-84DD-216BB86C4A12}"/>
                    </a:ext>
                  </a:extLst>
                </p:cNvPr>
                <p:cNvGrpSpPr/>
                <p:nvPr/>
              </p:nvGrpSpPr>
              <p:grpSpPr>
                <a:xfrm rot="14379700">
                  <a:off x="6990666" y="2044313"/>
                  <a:ext cx="1031920" cy="684562"/>
                  <a:chOff x="7199991" y="1726711"/>
                  <a:chExt cx="1031920" cy="684562"/>
                </a:xfrm>
              </p:grpSpPr>
              <p:grpSp>
                <p:nvGrpSpPr>
                  <p:cNvPr id="52" name="Group 51">
                    <a:extLst>
                      <a:ext uri="{FF2B5EF4-FFF2-40B4-BE49-F238E27FC236}">
                        <a16:creationId xmlns:a16="http://schemas.microsoft.com/office/drawing/2014/main" id="{6055AE95-243B-3C9D-550E-72B1AD4D3033}"/>
                      </a:ext>
                    </a:extLst>
                  </p:cNvPr>
                  <p:cNvGrpSpPr/>
                  <p:nvPr/>
                </p:nvGrpSpPr>
                <p:grpSpPr>
                  <a:xfrm>
                    <a:off x="7199991" y="1733976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8" name="TextBox 57">
                          <a:extLst>
                            <a:ext uri="{FF2B5EF4-FFF2-40B4-BE49-F238E27FC236}">
                              <a16:creationId xmlns:a16="http://schemas.microsoft.com/office/drawing/2014/main" id="{D0F3FCD6-83F8-5C07-F661-D4EC71A1EA4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58" name="TextBox 57">
                          <a:extLst>
                            <a:ext uri="{FF2B5EF4-FFF2-40B4-BE49-F238E27FC236}">
                              <a16:creationId xmlns:a16="http://schemas.microsoft.com/office/drawing/2014/main" id="{D0F3FCD6-83F8-5C07-F661-D4EC71A1EA48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25"/>
                          <a:stretch>
                            <a:fillRect l="-41176" t="-17391" r="-29412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9" name="TextBox 58">
                          <a:extLst>
                            <a:ext uri="{FF2B5EF4-FFF2-40B4-BE49-F238E27FC236}">
                              <a16:creationId xmlns:a16="http://schemas.microsoft.com/office/drawing/2014/main" id="{58081C84-FB0E-6E19-8983-54D913EDFB0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59" name="TextBox 58">
                          <a:extLst>
                            <a:ext uri="{FF2B5EF4-FFF2-40B4-BE49-F238E27FC236}">
                              <a16:creationId xmlns:a16="http://schemas.microsoft.com/office/drawing/2014/main" id="{58081C84-FB0E-6E19-8983-54D913EDFB0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26"/>
                          <a:stretch>
                            <a:fillRect l="-41176" t="-18182" r="-29412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0" name="TextBox 59">
                          <a:extLst>
                            <a:ext uri="{FF2B5EF4-FFF2-40B4-BE49-F238E27FC236}">
                              <a16:creationId xmlns:a16="http://schemas.microsoft.com/office/drawing/2014/main" id="{91DE81A9-B8F7-AD08-2979-B401E4BC223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60" name="TextBox 59">
                          <a:extLst>
                            <a:ext uri="{FF2B5EF4-FFF2-40B4-BE49-F238E27FC236}">
                              <a16:creationId xmlns:a16="http://schemas.microsoft.com/office/drawing/2014/main" id="{91DE81A9-B8F7-AD08-2979-B401E4BC2233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27"/>
                          <a:stretch>
                            <a:fillRect t="-20000" r="-19231" b="-40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1" name="TextBox 60">
                          <a:extLst>
                            <a:ext uri="{FF2B5EF4-FFF2-40B4-BE49-F238E27FC236}">
                              <a16:creationId xmlns:a16="http://schemas.microsoft.com/office/drawing/2014/main" id="{91637201-D4D7-CFDF-7373-40877821A79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TextBox 60">
                          <a:extLst>
                            <a:ext uri="{FF2B5EF4-FFF2-40B4-BE49-F238E27FC236}">
                              <a16:creationId xmlns:a16="http://schemas.microsoft.com/office/drawing/2014/main" id="{91637201-D4D7-CFDF-7373-40877821A792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28"/>
                          <a:stretch>
                            <a:fillRect t="-20000" r="-13636" b="-150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AE788626-24BD-DF3B-1566-F5B0BADF0DA4}"/>
                      </a:ext>
                    </a:extLst>
                  </p:cNvPr>
                  <p:cNvGrpSpPr/>
                  <p:nvPr/>
                </p:nvGrpSpPr>
                <p:grpSpPr>
                  <a:xfrm rot="5091307">
                    <a:off x="7663507" y="1842868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4" name="TextBox 53">
                          <a:extLst>
                            <a:ext uri="{FF2B5EF4-FFF2-40B4-BE49-F238E27FC236}">
                              <a16:creationId xmlns:a16="http://schemas.microsoft.com/office/drawing/2014/main" id="{5F17ABAC-1BC3-0D4D-D0C0-066CAD82E87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54" name="TextBox 53">
                          <a:extLst>
                            <a:ext uri="{FF2B5EF4-FFF2-40B4-BE49-F238E27FC236}">
                              <a16:creationId xmlns:a16="http://schemas.microsoft.com/office/drawing/2014/main" id="{5F17ABAC-1BC3-0D4D-D0C0-066CAD82E874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29"/>
                          <a:stretch>
                            <a:fillRect t="-35294" r="-19048" b="-29412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5" name="TextBox 54">
                          <a:extLst>
                            <a:ext uri="{FF2B5EF4-FFF2-40B4-BE49-F238E27FC236}">
                              <a16:creationId xmlns:a16="http://schemas.microsoft.com/office/drawing/2014/main" id="{6CB53DE9-479B-05DF-5254-96B6A1FE419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55" name="TextBox 54">
                          <a:extLst>
                            <a:ext uri="{FF2B5EF4-FFF2-40B4-BE49-F238E27FC236}">
                              <a16:creationId xmlns:a16="http://schemas.microsoft.com/office/drawing/2014/main" id="{6CB53DE9-479B-05DF-5254-96B6A1FE419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30"/>
                          <a:stretch>
                            <a:fillRect t="-37500" r="-23810" b="-3125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6" name="TextBox 55">
                          <a:extLst>
                            <a:ext uri="{FF2B5EF4-FFF2-40B4-BE49-F238E27FC236}">
                              <a16:creationId xmlns:a16="http://schemas.microsoft.com/office/drawing/2014/main" id="{91302779-1215-F092-BD63-97E34D8F239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56" name="TextBox 55">
                          <a:extLst>
                            <a:ext uri="{FF2B5EF4-FFF2-40B4-BE49-F238E27FC236}">
                              <a16:creationId xmlns:a16="http://schemas.microsoft.com/office/drawing/2014/main" id="{91302779-1215-F092-BD63-97E34D8F2393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31"/>
                          <a:stretch>
                            <a:fillRect r="-19231" b="-11111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7" name="TextBox 56">
                          <a:extLst>
                            <a:ext uri="{FF2B5EF4-FFF2-40B4-BE49-F238E27FC236}">
                              <a16:creationId xmlns:a16="http://schemas.microsoft.com/office/drawing/2014/main" id="{83B1320C-6E2A-E25C-2B6D-3004C180AB0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57" name="TextBox 56">
                          <a:extLst>
                            <a:ext uri="{FF2B5EF4-FFF2-40B4-BE49-F238E27FC236}">
                              <a16:creationId xmlns:a16="http://schemas.microsoft.com/office/drawing/2014/main" id="{83B1320C-6E2A-E25C-2B6D-3004C180AB04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32"/>
                          <a:stretch>
                            <a:fillRect l="-14286" r="-19048" b="-1304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</p:grp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8D684640-4F79-3C0F-C26B-55169984F693}"/>
                </a:ext>
              </a:extLst>
            </p:cNvPr>
            <p:cNvGrpSpPr/>
            <p:nvPr/>
          </p:nvGrpSpPr>
          <p:grpSpPr>
            <a:xfrm>
              <a:off x="5274113" y="4814078"/>
              <a:ext cx="409812" cy="369332"/>
              <a:chOff x="7459949" y="4612872"/>
              <a:chExt cx="409812" cy="36933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6ED00B3F-0CF3-0FF0-9DEC-B9E667EF4571}"/>
                  </a:ext>
                </a:extLst>
              </p:cNvPr>
              <p:cNvSpPr/>
              <p:nvPr/>
            </p:nvSpPr>
            <p:spPr>
              <a:xfrm>
                <a:off x="7459949" y="4612872"/>
                <a:ext cx="409812" cy="36933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168A0276-C8DE-FC8A-1A0E-130B442548A0}"/>
                      </a:ext>
                    </a:extLst>
                  </p:cNvPr>
                  <p:cNvSpPr txBox="1"/>
                  <p:nvPr/>
                </p:nvSpPr>
                <p:spPr>
                  <a:xfrm>
                    <a:off x="7486133" y="4612872"/>
                    <a:ext cx="383628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  </m:t>
                              </m:r>
                            </m:sup>
                          </m:sSup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168A0276-C8DE-FC8A-1A0E-130B442548A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86133" y="4612872"/>
                    <a:ext cx="383628" cy="369332"/>
                  </a:xfrm>
                  <a:prstGeom prst="rect">
                    <a:avLst/>
                  </a:prstGeom>
                  <a:blipFill>
                    <a:blip r:embed="rId33"/>
                    <a:stretch>
                      <a:fillRect r="-35484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882B996-7CD8-F8E0-2598-B1A32D7B1DCD}"/>
                </a:ext>
              </a:extLst>
            </p:cNvPr>
            <p:cNvGrpSpPr/>
            <p:nvPr/>
          </p:nvGrpSpPr>
          <p:grpSpPr>
            <a:xfrm>
              <a:off x="5268455" y="5477866"/>
              <a:ext cx="409812" cy="378186"/>
              <a:chOff x="6771555" y="4880729"/>
              <a:chExt cx="409812" cy="37818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F85B3B5A-E0BD-EE15-BF1C-A06FFFC4DC0C}"/>
                  </a:ext>
                </a:extLst>
              </p:cNvPr>
              <p:cNvSpPr/>
              <p:nvPr/>
            </p:nvSpPr>
            <p:spPr>
              <a:xfrm>
                <a:off x="6771555" y="4889583"/>
                <a:ext cx="409812" cy="36933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8F6CB540-EFEB-6968-FCC1-A80C7442BE07}"/>
                      </a:ext>
                    </a:extLst>
                  </p:cNvPr>
                  <p:cNvSpPr txBox="1"/>
                  <p:nvPr/>
                </p:nvSpPr>
                <p:spPr>
                  <a:xfrm>
                    <a:off x="6781782" y="4880729"/>
                    <a:ext cx="383628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  </m:t>
                              </m:r>
                            </m:sup>
                          </m:sSup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8F6CB540-EFEB-6968-FCC1-A80C7442BE0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81782" y="4880729"/>
                    <a:ext cx="383628" cy="369332"/>
                  </a:xfrm>
                  <a:prstGeom prst="rect">
                    <a:avLst/>
                  </a:prstGeom>
                  <a:blipFill>
                    <a:blip r:embed="rId34"/>
                    <a:stretch>
                      <a:fillRect r="-35484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3BEF4BF-2040-69F8-C3FA-4A7860E3A772}"/>
                </a:ext>
              </a:extLst>
            </p:cNvPr>
            <p:cNvCxnSpPr>
              <a:cxnSpLocks/>
              <a:endCxn id="71" idx="1"/>
            </p:cNvCxnSpPr>
            <p:nvPr/>
          </p:nvCxnSpPr>
          <p:spPr>
            <a:xfrm flipV="1">
              <a:off x="4625902" y="4998744"/>
              <a:ext cx="674395" cy="623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67685BBF-EBEC-CA1E-8EAD-99298CEC40B3}"/>
                </a:ext>
              </a:extLst>
            </p:cNvPr>
            <p:cNvCxnSpPr>
              <a:cxnSpLocks/>
            </p:cNvCxnSpPr>
            <p:nvPr/>
          </p:nvCxnSpPr>
          <p:spPr>
            <a:xfrm>
              <a:off x="4613787" y="5098173"/>
              <a:ext cx="731513" cy="4589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3359C03-B541-1201-4B72-B20CE295E8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1478" y="5118460"/>
              <a:ext cx="673822" cy="4429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CD53EFFA-8D37-BBC8-E2E9-280DB345BD6E}"/>
                </a:ext>
              </a:extLst>
            </p:cNvPr>
            <p:cNvCxnSpPr>
              <a:cxnSpLocks/>
              <a:endCxn id="73" idx="1"/>
            </p:cNvCxnSpPr>
            <p:nvPr/>
          </p:nvCxnSpPr>
          <p:spPr>
            <a:xfrm>
              <a:off x="4671478" y="5598471"/>
              <a:ext cx="607204" cy="640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E6BD1FB1-9FE2-FF0D-26A9-AD52B0753AA9}"/>
                    </a:ext>
                  </a:extLst>
                </p:cNvPr>
                <p:cNvSpPr txBox="1"/>
                <p:nvPr/>
              </p:nvSpPr>
              <p:spPr>
                <a:xfrm>
                  <a:off x="5695495" y="5403917"/>
                  <a:ext cx="1917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E6BD1FB1-9FE2-FF0D-26A9-AD52B0753A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5495" y="5403917"/>
                  <a:ext cx="191784" cy="276999"/>
                </a:xfrm>
                <a:prstGeom prst="rect">
                  <a:avLst/>
                </a:prstGeom>
                <a:blipFill>
                  <a:blip r:embed="rId35"/>
                  <a:stretch>
                    <a:fillRect l="-18750" r="-12500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03018A5E-DF21-DE38-F390-2B0FF68D6566}"/>
                    </a:ext>
                  </a:extLst>
                </p:cNvPr>
                <p:cNvSpPr txBox="1"/>
                <p:nvPr/>
              </p:nvSpPr>
              <p:spPr>
                <a:xfrm>
                  <a:off x="5683145" y="4954852"/>
                  <a:ext cx="193258" cy="2830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03018A5E-DF21-DE38-F390-2B0FF68D65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83145" y="4954852"/>
                  <a:ext cx="193258" cy="283091"/>
                </a:xfrm>
                <a:prstGeom prst="rect">
                  <a:avLst/>
                </a:prstGeom>
                <a:blipFill>
                  <a:blip r:embed="rId36"/>
                  <a:stretch>
                    <a:fillRect l="-31250" r="-25000" b="-8696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7F91D61E-0FCD-342F-D5F7-68E300D350C5}"/>
                </a:ext>
              </a:extLst>
            </p:cNvPr>
            <p:cNvSpPr txBox="1"/>
            <p:nvPr/>
          </p:nvSpPr>
          <p:spPr>
            <a:xfrm>
              <a:off x="5586917" y="464914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u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BC47147A-5344-7B7B-BAD5-DE7123A9EDCA}"/>
                </a:ext>
              </a:extLst>
            </p:cNvPr>
            <p:cNvSpPr txBox="1"/>
            <p:nvPr/>
          </p:nvSpPr>
          <p:spPr>
            <a:xfrm>
              <a:off x="5623181" y="5612983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d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F53FCD92-80B9-19AA-0CD6-5A49C13BE48F}"/>
                </a:ext>
              </a:extLst>
            </p:cNvPr>
            <p:cNvSpPr txBox="1"/>
            <p:nvPr/>
          </p:nvSpPr>
          <p:spPr>
            <a:xfrm>
              <a:off x="2089295" y="4965403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4B39F36-06ED-A550-70A3-27B61FD374C7}"/>
                </a:ext>
              </a:extLst>
            </p:cNvPr>
            <p:cNvSpPr txBox="1"/>
            <p:nvPr/>
          </p:nvSpPr>
          <p:spPr>
            <a:xfrm rot="10493136">
              <a:off x="2084900" y="5507452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E75D94A-A202-21DB-531C-0913E18499F5}"/>
                </a:ext>
              </a:extLst>
            </p:cNvPr>
            <p:cNvSpPr txBox="1"/>
            <p:nvPr/>
          </p:nvSpPr>
          <p:spPr>
            <a:xfrm rot="10493136">
              <a:off x="4844049" y="4842008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BE5E433C-0E10-F4C4-C7B8-A10802700787}"/>
                </a:ext>
              </a:extLst>
            </p:cNvPr>
            <p:cNvSpPr txBox="1"/>
            <p:nvPr/>
          </p:nvSpPr>
          <p:spPr>
            <a:xfrm rot="10493136">
              <a:off x="4849086" y="5458825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A250116A-C2AB-FD9F-008F-483680EE3653}"/>
                </a:ext>
              </a:extLst>
            </p:cNvPr>
            <p:cNvSpPr txBox="1"/>
            <p:nvPr/>
          </p:nvSpPr>
          <p:spPr>
            <a:xfrm rot="3026384">
              <a:off x="4728424" y="5077340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39C3B796-F0CA-CE34-25A1-93897918C559}"/>
                </a:ext>
              </a:extLst>
            </p:cNvPr>
            <p:cNvSpPr txBox="1"/>
            <p:nvPr/>
          </p:nvSpPr>
          <p:spPr>
            <a:xfrm rot="19248489">
              <a:off x="4567392" y="5314779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BB8A7D2-5E93-018E-3B7D-8C62839472B6}"/>
                </a:ext>
              </a:extLst>
            </p:cNvPr>
            <p:cNvSpPr txBox="1"/>
            <p:nvPr/>
          </p:nvSpPr>
          <p:spPr>
            <a:xfrm>
              <a:off x="4660421" y="5212437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u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AC2A172A-36DB-9DC5-DF53-3403FFB75A97}"/>
                    </a:ext>
                  </a:extLst>
                </p:cNvPr>
                <p:cNvSpPr txBox="1"/>
                <p:nvPr/>
              </p:nvSpPr>
              <p:spPr>
                <a:xfrm>
                  <a:off x="4755354" y="5628740"/>
                  <a:ext cx="1917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AC2A172A-36DB-9DC5-DF53-3403FFB75A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5354" y="5628740"/>
                  <a:ext cx="191784" cy="276999"/>
                </a:xfrm>
                <a:prstGeom prst="rect">
                  <a:avLst/>
                </a:prstGeom>
                <a:blipFill>
                  <a:blip r:embed="rId37"/>
                  <a:stretch>
                    <a:fillRect l="-18750" r="-12500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B3DCDCC-C9AF-DA34-94C6-09B6EB871942}"/>
                </a:ext>
              </a:extLst>
            </p:cNvPr>
            <p:cNvSpPr txBox="1"/>
            <p:nvPr/>
          </p:nvSpPr>
          <p:spPr>
            <a:xfrm>
              <a:off x="4704920" y="4987157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C7142AED-039A-A1CE-B7D6-A1102ECDA051}"/>
                    </a:ext>
                  </a:extLst>
                </p:cNvPr>
                <p:cNvSpPr txBox="1"/>
                <p:nvPr/>
              </p:nvSpPr>
              <p:spPr>
                <a:xfrm>
                  <a:off x="4699940" y="4771927"/>
                  <a:ext cx="193258" cy="2830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C7142AED-039A-A1CE-B7D6-A1102ECDA0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99940" y="4771927"/>
                  <a:ext cx="193258" cy="283091"/>
                </a:xfrm>
                <a:prstGeom prst="rect">
                  <a:avLst/>
                </a:prstGeom>
                <a:blipFill>
                  <a:blip r:embed="rId38"/>
                  <a:stretch>
                    <a:fillRect l="-31250" t="-4348" r="-25000" b="-4348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A6635AA2-3ABD-6C67-28A2-6B6D30684204}"/>
                </a:ext>
              </a:extLst>
            </p:cNvPr>
            <p:cNvSpPr txBox="1"/>
            <p:nvPr/>
          </p:nvSpPr>
          <p:spPr>
            <a:xfrm>
              <a:off x="1997482" y="4859679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4FF8CD74-5D34-3586-2D54-AC6CD94520C0}"/>
                    </a:ext>
                  </a:extLst>
                </p:cNvPr>
                <p:cNvSpPr txBox="1"/>
                <p:nvPr/>
              </p:nvSpPr>
              <p:spPr>
                <a:xfrm>
                  <a:off x="2016367" y="5717552"/>
                  <a:ext cx="16504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4FF8CD74-5D34-3586-2D54-AC6CD94520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6367" y="5717552"/>
                  <a:ext cx="165045" cy="276999"/>
                </a:xfrm>
                <a:prstGeom prst="rect">
                  <a:avLst/>
                </a:prstGeom>
                <a:blipFill>
                  <a:blip r:embed="rId39"/>
                  <a:stretch>
                    <a:fillRect l="-14286" r="-21429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6C74552D-63A3-87A8-3C88-344D15884940}"/>
                  </a:ext>
                </a:extLst>
              </p:cNvPr>
              <p:cNvSpPr txBox="1"/>
              <p:nvPr/>
            </p:nvSpPr>
            <p:spPr>
              <a:xfrm>
                <a:off x="735724" y="4373847"/>
                <a:ext cx="5735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2) O segundo caso é similar mas para o decaimento do J/</a:t>
                </a:r>
                <a14:m>
                  <m:oMath xmlns:m="http://schemas.openxmlformats.org/officeDocument/2006/math">
                    <m:r>
                      <a:rPr lang="en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en-BR" dirty="0"/>
              </a:p>
            </p:txBody>
          </p:sp>
        </mc:Choice>
        <mc:Fallback xmlns="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6C74552D-63A3-87A8-3C88-344D15884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724" y="4373847"/>
                <a:ext cx="5735929" cy="369332"/>
              </a:xfrm>
              <a:prstGeom prst="rect">
                <a:avLst/>
              </a:prstGeom>
              <a:blipFill>
                <a:blip r:embed="rId40"/>
                <a:stretch>
                  <a:fillRect l="-1106" t="-6667" b="-26667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A17AD9C-7C8B-4664-0A3E-047626036DA3}"/>
              </a:ext>
            </a:extLst>
          </p:cNvPr>
          <p:cNvGrpSpPr/>
          <p:nvPr/>
        </p:nvGrpSpPr>
        <p:grpSpPr>
          <a:xfrm>
            <a:off x="1973297" y="4804801"/>
            <a:ext cx="4205978" cy="1445503"/>
            <a:chOff x="1723697" y="4649148"/>
            <a:chExt cx="4205978" cy="1445503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7433F579-EFAC-7286-F003-5E7DB4F67D89}"/>
                </a:ext>
              </a:extLst>
            </p:cNvPr>
            <p:cNvGrpSpPr/>
            <p:nvPr/>
          </p:nvGrpSpPr>
          <p:grpSpPr>
            <a:xfrm>
              <a:off x="1723697" y="4966933"/>
              <a:ext cx="3304892" cy="1127718"/>
              <a:chOff x="1723697" y="4966933"/>
              <a:chExt cx="3304892" cy="1127718"/>
            </a:xfrm>
          </p:grpSpPr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7D98D9A8-A795-D707-CF67-675B3F7FD449}"/>
                  </a:ext>
                </a:extLst>
              </p:cNvPr>
              <p:cNvCxnSpPr/>
              <p:nvPr/>
            </p:nvCxnSpPr>
            <p:spPr>
              <a:xfrm>
                <a:off x="1723697" y="5150069"/>
                <a:ext cx="14005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03320A6F-45EE-A673-BA31-FC307F0319B1}"/>
                  </a:ext>
                </a:extLst>
              </p:cNvPr>
              <p:cNvCxnSpPr/>
              <p:nvPr/>
            </p:nvCxnSpPr>
            <p:spPr>
              <a:xfrm>
                <a:off x="1723697" y="5680842"/>
                <a:ext cx="14005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3" name="Group 152">
                <a:extLst>
                  <a:ext uri="{FF2B5EF4-FFF2-40B4-BE49-F238E27FC236}">
                    <a16:creationId xmlns:a16="http://schemas.microsoft.com/office/drawing/2014/main" id="{29E72D5B-05CE-1906-2AAB-40AE106A466C}"/>
                  </a:ext>
                </a:extLst>
              </p:cNvPr>
              <p:cNvGrpSpPr/>
              <p:nvPr/>
            </p:nvGrpSpPr>
            <p:grpSpPr>
              <a:xfrm rot="20981580">
                <a:off x="3496143" y="5027734"/>
                <a:ext cx="1301869" cy="276999"/>
                <a:chOff x="4539208" y="6142761"/>
                <a:chExt cx="1604088" cy="27699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3" name="TextBox 192">
                      <a:extLst>
                        <a:ext uri="{FF2B5EF4-FFF2-40B4-BE49-F238E27FC236}">
                          <a16:creationId xmlns:a16="http://schemas.microsoft.com/office/drawing/2014/main" id="{9E9AFEA8-4E10-9E14-0AFF-A30AC640D77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72000" y="6142761"/>
                      <a:ext cx="15712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∞∞∞∞∞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93" name="TextBox 192">
                      <a:extLst>
                        <a:ext uri="{FF2B5EF4-FFF2-40B4-BE49-F238E27FC236}">
                          <a16:creationId xmlns:a16="http://schemas.microsoft.com/office/drawing/2014/main" id="{9E9AFEA8-4E10-9E14-0AFF-A30AC640D77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72000" y="6142761"/>
                      <a:ext cx="1571296" cy="276999"/>
                    </a:xfrm>
                    <a:prstGeom prst="rect">
                      <a:avLst/>
                    </a:prstGeom>
                    <a:blipFill>
                      <a:blip r:embed="rId4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4" name="TextBox 193">
                      <a:extLst>
                        <a:ext uri="{FF2B5EF4-FFF2-40B4-BE49-F238E27FC236}">
                          <a16:creationId xmlns:a16="http://schemas.microsoft.com/office/drawing/2014/main" id="{C138CFAE-60A8-E08F-FD2D-394E3CF4E29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39208" y="6142761"/>
                      <a:ext cx="15712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∞∞∞∞∞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94" name="TextBox 193">
                      <a:extLst>
                        <a:ext uri="{FF2B5EF4-FFF2-40B4-BE49-F238E27FC236}">
                          <a16:creationId xmlns:a16="http://schemas.microsoft.com/office/drawing/2014/main" id="{C138CFAE-60A8-E08F-FD2D-394E3CF4E29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39208" y="6142761"/>
                      <a:ext cx="1571296" cy="276999"/>
                    </a:xfrm>
                    <a:prstGeom prst="rect">
                      <a:avLst/>
                    </a:prstGeom>
                    <a:blipFill>
                      <a:blip r:embed="rId4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54" name="Group 153">
                <a:extLst>
                  <a:ext uri="{FF2B5EF4-FFF2-40B4-BE49-F238E27FC236}">
                    <a16:creationId xmlns:a16="http://schemas.microsoft.com/office/drawing/2014/main" id="{22566E1D-AF4B-6CEE-3F24-04D5B1D8BF3E}"/>
                  </a:ext>
                </a:extLst>
              </p:cNvPr>
              <p:cNvGrpSpPr/>
              <p:nvPr/>
            </p:nvGrpSpPr>
            <p:grpSpPr>
              <a:xfrm rot="307873">
                <a:off x="3346117" y="5407546"/>
                <a:ext cx="1682472" cy="507803"/>
                <a:chOff x="6518200" y="5322810"/>
                <a:chExt cx="1606296" cy="27747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1" name="TextBox 190">
                      <a:extLst>
                        <a:ext uri="{FF2B5EF4-FFF2-40B4-BE49-F238E27FC236}">
                          <a16:creationId xmlns:a16="http://schemas.microsoft.com/office/drawing/2014/main" id="{4C6B9677-9B26-FB47-05BD-F9AE8073158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18200" y="5322810"/>
                      <a:ext cx="15712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∞∞∞∞∞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91" name="TextBox 190">
                      <a:extLst>
                        <a:ext uri="{FF2B5EF4-FFF2-40B4-BE49-F238E27FC236}">
                          <a16:creationId xmlns:a16="http://schemas.microsoft.com/office/drawing/2014/main" id="{4C6B9677-9B26-FB47-05BD-F9AE8073158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18200" y="5322810"/>
                      <a:ext cx="1571296" cy="276999"/>
                    </a:xfrm>
                    <a:prstGeom prst="rect">
                      <a:avLst/>
                    </a:prstGeom>
                    <a:blipFill>
                      <a:blip r:embed="rId4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2" name="TextBox 191">
                      <a:extLst>
                        <a:ext uri="{FF2B5EF4-FFF2-40B4-BE49-F238E27FC236}">
                          <a16:creationId xmlns:a16="http://schemas.microsoft.com/office/drawing/2014/main" id="{5961EABA-9170-4863-5196-6BF041620E5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53200" y="5323290"/>
                      <a:ext cx="15712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∞∞∞∞∞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92" name="TextBox 191">
                      <a:extLst>
                        <a:ext uri="{FF2B5EF4-FFF2-40B4-BE49-F238E27FC236}">
                          <a16:creationId xmlns:a16="http://schemas.microsoft.com/office/drawing/2014/main" id="{5961EABA-9170-4863-5196-6BF041620E5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53200" y="5323290"/>
                      <a:ext cx="1571296" cy="276999"/>
                    </a:xfrm>
                    <a:prstGeom prst="rect">
                      <a:avLst/>
                    </a:prstGeom>
                    <a:blipFill>
                      <a:blip r:embed="rId4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D17D3528-C32E-1417-CA42-5A903ED4EBD3}"/>
                  </a:ext>
                </a:extLst>
              </p:cNvPr>
              <p:cNvGrpSpPr/>
              <p:nvPr/>
            </p:nvGrpSpPr>
            <p:grpSpPr>
              <a:xfrm>
                <a:off x="2872235" y="4966933"/>
                <a:ext cx="903326" cy="1127718"/>
                <a:chOff x="7164345" y="1726711"/>
                <a:chExt cx="1087264" cy="1266953"/>
              </a:xfrm>
            </p:grpSpPr>
            <p:sp>
              <p:nvSpPr>
                <p:cNvPr id="156" name="Oval 155">
                  <a:extLst>
                    <a:ext uri="{FF2B5EF4-FFF2-40B4-BE49-F238E27FC236}">
                      <a16:creationId xmlns:a16="http://schemas.microsoft.com/office/drawing/2014/main" id="{BCB4B80C-8EC9-35DF-7BA2-2637BDEF514C}"/>
                    </a:ext>
                  </a:extLst>
                </p:cNvPr>
                <p:cNvSpPr/>
                <p:nvPr/>
              </p:nvSpPr>
              <p:spPr>
                <a:xfrm>
                  <a:off x="7252078" y="1803046"/>
                  <a:ext cx="914400" cy="914400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R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7" name="TextBox 156">
                      <a:extLst>
                        <a:ext uri="{FF2B5EF4-FFF2-40B4-BE49-F238E27FC236}">
                          <a16:creationId xmlns:a16="http://schemas.microsoft.com/office/drawing/2014/main" id="{8A542A7B-7E5F-596C-AC0D-22426D309230}"/>
                        </a:ext>
                      </a:extLst>
                    </p:cNvPr>
                    <p:cNvSpPr txBox="1"/>
                    <p:nvPr/>
                  </p:nvSpPr>
                  <p:spPr>
                    <a:xfrm rot="20245462">
                      <a:off x="7401174" y="1758448"/>
                      <a:ext cx="24846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57" name="TextBox 156">
                      <a:extLst>
                        <a:ext uri="{FF2B5EF4-FFF2-40B4-BE49-F238E27FC236}">
                          <a16:creationId xmlns:a16="http://schemas.microsoft.com/office/drawing/2014/main" id="{8A542A7B-7E5F-596C-AC0D-22426D30923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20245462">
                      <a:off x="7401174" y="1758448"/>
                      <a:ext cx="248465" cy="276999"/>
                    </a:xfrm>
                    <a:prstGeom prst="rect">
                      <a:avLst/>
                    </a:prstGeom>
                    <a:blipFill>
                      <a:blip r:embed="rId45"/>
                      <a:stretch>
                        <a:fillRect l="-4167" r="-20833" b="-16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58" name="Group 157">
                  <a:extLst>
                    <a:ext uri="{FF2B5EF4-FFF2-40B4-BE49-F238E27FC236}">
                      <a16:creationId xmlns:a16="http://schemas.microsoft.com/office/drawing/2014/main" id="{6409CD6A-241B-57C8-22FB-92EABD048B5D}"/>
                    </a:ext>
                  </a:extLst>
                </p:cNvPr>
                <p:cNvGrpSpPr/>
                <p:nvPr/>
              </p:nvGrpSpPr>
              <p:grpSpPr>
                <a:xfrm>
                  <a:off x="7199991" y="1726711"/>
                  <a:ext cx="1031920" cy="684562"/>
                  <a:chOff x="7199991" y="1726711"/>
                  <a:chExt cx="1031920" cy="684562"/>
                </a:xfrm>
              </p:grpSpPr>
              <p:grpSp>
                <p:nvGrpSpPr>
                  <p:cNvPr id="181" name="Group 180">
                    <a:extLst>
                      <a:ext uri="{FF2B5EF4-FFF2-40B4-BE49-F238E27FC236}">
                        <a16:creationId xmlns:a16="http://schemas.microsoft.com/office/drawing/2014/main" id="{DB426B3F-0662-C935-E492-DBA886720235}"/>
                      </a:ext>
                    </a:extLst>
                  </p:cNvPr>
                  <p:cNvGrpSpPr/>
                  <p:nvPr/>
                </p:nvGrpSpPr>
                <p:grpSpPr>
                  <a:xfrm>
                    <a:off x="7199991" y="1733976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7" name="TextBox 186">
                          <a:extLst>
                            <a:ext uri="{FF2B5EF4-FFF2-40B4-BE49-F238E27FC236}">
                              <a16:creationId xmlns:a16="http://schemas.microsoft.com/office/drawing/2014/main" id="{4BBEA806-ED78-BE25-87DE-0F80846B3C6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87" name="TextBox 186">
                          <a:extLst>
                            <a:ext uri="{FF2B5EF4-FFF2-40B4-BE49-F238E27FC236}">
                              <a16:creationId xmlns:a16="http://schemas.microsoft.com/office/drawing/2014/main" id="{4BBEA806-ED78-BE25-87DE-0F80846B3C64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46"/>
                          <a:stretch>
                            <a:fillRect t="-8696" r="-30435" b="-2173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8" name="TextBox 187">
                          <a:extLst>
                            <a:ext uri="{FF2B5EF4-FFF2-40B4-BE49-F238E27FC236}">
                              <a16:creationId xmlns:a16="http://schemas.microsoft.com/office/drawing/2014/main" id="{97B012E6-ECFE-08AF-6B91-07FB4D5C5E2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88" name="TextBox 187">
                          <a:extLst>
                            <a:ext uri="{FF2B5EF4-FFF2-40B4-BE49-F238E27FC236}">
                              <a16:creationId xmlns:a16="http://schemas.microsoft.com/office/drawing/2014/main" id="{97B012E6-ECFE-08AF-6B91-07FB4D5C5E26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47"/>
                          <a:stretch>
                            <a:fillRect t="-8696" r="-29167" b="-2173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9" name="TextBox 188">
                          <a:extLst>
                            <a:ext uri="{FF2B5EF4-FFF2-40B4-BE49-F238E27FC236}">
                              <a16:creationId xmlns:a16="http://schemas.microsoft.com/office/drawing/2014/main" id="{664B99CB-4480-CEAF-C968-5FA0674D055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89" name="TextBox 188">
                          <a:extLst>
                            <a:ext uri="{FF2B5EF4-FFF2-40B4-BE49-F238E27FC236}">
                              <a16:creationId xmlns:a16="http://schemas.microsoft.com/office/drawing/2014/main" id="{664B99CB-4480-CEAF-C968-5FA0674D0557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48"/>
                          <a:stretch>
                            <a:fillRect l="-21053" r="-15789" b="-1428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90" name="TextBox 189">
                          <a:extLst>
                            <a:ext uri="{FF2B5EF4-FFF2-40B4-BE49-F238E27FC236}">
                              <a16:creationId xmlns:a16="http://schemas.microsoft.com/office/drawing/2014/main" id="{4B846249-FA0C-18A7-6941-54E3BBF014D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90" name="TextBox 189">
                          <a:extLst>
                            <a:ext uri="{FF2B5EF4-FFF2-40B4-BE49-F238E27FC236}">
                              <a16:creationId xmlns:a16="http://schemas.microsoft.com/office/drawing/2014/main" id="{4B846249-FA0C-18A7-6941-54E3BBF014D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49"/>
                          <a:stretch>
                            <a:fillRect l="-20833" r="-4167" b="-11538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182" name="Group 181">
                    <a:extLst>
                      <a:ext uri="{FF2B5EF4-FFF2-40B4-BE49-F238E27FC236}">
                        <a16:creationId xmlns:a16="http://schemas.microsoft.com/office/drawing/2014/main" id="{C552D5BB-6A56-4010-E00E-8FA3E94A32D2}"/>
                      </a:ext>
                    </a:extLst>
                  </p:cNvPr>
                  <p:cNvGrpSpPr/>
                  <p:nvPr/>
                </p:nvGrpSpPr>
                <p:grpSpPr>
                  <a:xfrm rot="5091307">
                    <a:off x="7663507" y="1842868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3" name="TextBox 182">
                          <a:extLst>
                            <a:ext uri="{FF2B5EF4-FFF2-40B4-BE49-F238E27FC236}">
                              <a16:creationId xmlns:a16="http://schemas.microsoft.com/office/drawing/2014/main" id="{0E0DF0BB-CB30-0A43-FBD3-0A05A74C2A0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83" name="TextBox 182">
                          <a:extLst>
                            <a:ext uri="{FF2B5EF4-FFF2-40B4-BE49-F238E27FC236}">
                              <a16:creationId xmlns:a16="http://schemas.microsoft.com/office/drawing/2014/main" id="{0E0DF0BB-CB30-0A43-FBD3-0A05A74C2A0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50"/>
                          <a:stretch>
                            <a:fillRect l="-17391" r="-13043" b="-291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4" name="TextBox 183">
                          <a:extLst>
                            <a:ext uri="{FF2B5EF4-FFF2-40B4-BE49-F238E27FC236}">
                              <a16:creationId xmlns:a16="http://schemas.microsoft.com/office/drawing/2014/main" id="{702B8F17-F9F5-9624-2B04-84EEB3A7DE6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84" name="TextBox 183">
                          <a:extLst>
                            <a:ext uri="{FF2B5EF4-FFF2-40B4-BE49-F238E27FC236}">
                              <a16:creationId xmlns:a16="http://schemas.microsoft.com/office/drawing/2014/main" id="{702B8F17-F9F5-9624-2B04-84EEB3A7DE68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51"/>
                          <a:stretch>
                            <a:fillRect l="-17391" r="-13043" b="-240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5" name="TextBox 184">
                          <a:extLst>
                            <a:ext uri="{FF2B5EF4-FFF2-40B4-BE49-F238E27FC236}">
                              <a16:creationId xmlns:a16="http://schemas.microsoft.com/office/drawing/2014/main" id="{BC159B91-7BD9-BC5F-3303-9291BEB18C9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85" name="TextBox 184">
                          <a:extLst>
                            <a:ext uri="{FF2B5EF4-FFF2-40B4-BE49-F238E27FC236}">
                              <a16:creationId xmlns:a16="http://schemas.microsoft.com/office/drawing/2014/main" id="{BC159B91-7BD9-BC5F-3303-9291BEB18C99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52"/>
                          <a:stretch>
                            <a:fillRect l="-15000" t="-15000" b="-150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6" name="TextBox 185">
                          <a:extLst>
                            <a:ext uri="{FF2B5EF4-FFF2-40B4-BE49-F238E27FC236}">
                              <a16:creationId xmlns:a16="http://schemas.microsoft.com/office/drawing/2014/main" id="{49C0A6B5-6A36-84AF-2A7B-6C1D4F9F757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86" name="TextBox 185">
                          <a:extLst>
                            <a:ext uri="{FF2B5EF4-FFF2-40B4-BE49-F238E27FC236}">
                              <a16:creationId xmlns:a16="http://schemas.microsoft.com/office/drawing/2014/main" id="{49C0A6B5-6A36-84AF-2A7B-6C1D4F9F7577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53"/>
                          <a:stretch>
                            <a:fillRect l="-20833" t="-16667" b="-41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  <p:grpSp>
              <p:nvGrpSpPr>
                <p:cNvPr id="159" name="Group 158">
                  <a:extLst>
                    <a:ext uri="{FF2B5EF4-FFF2-40B4-BE49-F238E27FC236}">
                      <a16:creationId xmlns:a16="http://schemas.microsoft.com/office/drawing/2014/main" id="{DF251509-C191-9751-D0FA-06E72B0C9476}"/>
                    </a:ext>
                  </a:extLst>
                </p:cNvPr>
                <p:cNvGrpSpPr/>
                <p:nvPr/>
              </p:nvGrpSpPr>
              <p:grpSpPr>
                <a:xfrm rot="7457261">
                  <a:off x="7393368" y="2135423"/>
                  <a:ext cx="1031920" cy="684562"/>
                  <a:chOff x="7199991" y="1726711"/>
                  <a:chExt cx="1031920" cy="684562"/>
                </a:xfrm>
              </p:grpSpPr>
              <p:grpSp>
                <p:nvGrpSpPr>
                  <p:cNvPr id="171" name="Group 170">
                    <a:extLst>
                      <a:ext uri="{FF2B5EF4-FFF2-40B4-BE49-F238E27FC236}">
                        <a16:creationId xmlns:a16="http://schemas.microsoft.com/office/drawing/2014/main" id="{E8FB120A-9BD9-145E-B7EA-5F692887924B}"/>
                      </a:ext>
                    </a:extLst>
                  </p:cNvPr>
                  <p:cNvGrpSpPr/>
                  <p:nvPr/>
                </p:nvGrpSpPr>
                <p:grpSpPr>
                  <a:xfrm>
                    <a:off x="7199991" y="1733976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7" name="TextBox 176">
                          <a:extLst>
                            <a:ext uri="{FF2B5EF4-FFF2-40B4-BE49-F238E27FC236}">
                              <a16:creationId xmlns:a16="http://schemas.microsoft.com/office/drawing/2014/main" id="{B84BA2C6-9FB5-583F-582A-D3256017662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77" name="TextBox 176">
                          <a:extLst>
                            <a:ext uri="{FF2B5EF4-FFF2-40B4-BE49-F238E27FC236}">
                              <a16:creationId xmlns:a16="http://schemas.microsoft.com/office/drawing/2014/main" id="{B84BA2C6-9FB5-583F-582A-D32560176629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54"/>
                          <a:stretch>
                            <a:fillRect l="-17391" t="-16667" b="-44444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8" name="TextBox 177">
                          <a:extLst>
                            <a:ext uri="{FF2B5EF4-FFF2-40B4-BE49-F238E27FC236}">
                              <a16:creationId xmlns:a16="http://schemas.microsoft.com/office/drawing/2014/main" id="{CC672DD3-3A98-D702-FB6E-525FCA89DBC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78" name="TextBox 177">
                          <a:extLst>
                            <a:ext uri="{FF2B5EF4-FFF2-40B4-BE49-F238E27FC236}">
                              <a16:creationId xmlns:a16="http://schemas.microsoft.com/office/drawing/2014/main" id="{CC672DD3-3A98-D702-FB6E-525FCA89DBC2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55"/>
                          <a:stretch>
                            <a:fillRect l="-13043" t="-17647" b="-52941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9" name="TextBox 178">
                          <a:extLst>
                            <a:ext uri="{FF2B5EF4-FFF2-40B4-BE49-F238E27FC236}">
                              <a16:creationId xmlns:a16="http://schemas.microsoft.com/office/drawing/2014/main" id="{6C629CBA-BD1B-7ADD-B7E7-59CE4C2394A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79" name="TextBox 178">
                          <a:extLst>
                            <a:ext uri="{FF2B5EF4-FFF2-40B4-BE49-F238E27FC236}">
                              <a16:creationId xmlns:a16="http://schemas.microsoft.com/office/drawing/2014/main" id="{6C629CBA-BD1B-7ADD-B7E7-59CE4C2394AC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56"/>
                          <a:stretch>
                            <a:fillRect l="-19231" t="-19231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0" name="TextBox 179">
                          <a:extLst>
                            <a:ext uri="{FF2B5EF4-FFF2-40B4-BE49-F238E27FC236}">
                              <a16:creationId xmlns:a16="http://schemas.microsoft.com/office/drawing/2014/main" id="{58DB8DD6-51AF-9E02-ACC5-7045118B1D0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80" name="TextBox 179">
                          <a:extLst>
                            <a:ext uri="{FF2B5EF4-FFF2-40B4-BE49-F238E27FC236}">
                              <a16:creationId xmlns:a16="http://schemas.microsoft.com/office/drawing/2014/main" id="{58DB8DD6-51AF-9E02-ACC5-7045118B1D0A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57"/>
                          <a:stretch>
                            <a:fillRect l="-15385" t="-19231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172" name="Group 171">
                    <a:extLst>
                      <a:ext uri="{FF2B5EF4-FFF2-40B4-BE49-F238E27FC236}">
                        <a16:creationId xmlns:a16="http://schemas.microsoft.com/office/drawing/2014/main" id="{89A58CFF-94FA-4967-B64C-8883B2D0E62F}"/>
                      </a:ext>
                    </a:extLst>
                  </p:cNvPr>
                  <p:cNvGrpSpPr/>
                  <p:nvPr/>
                </p:nvGrpSpPr>
                <p:grpSpPr>
                  <a:xfrm rot="5091307">
                    <a:off x="7663507" y="1842868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3" name="TextBox 172">
                          <a:extLst>
                            <a:ext uri="{FF2B5EF4-FFF2-40B4-BE49-F238E27FC236}">
                              <a16:creationId xmlns:a16="http://schemas.microsoft.com/office/drawing/2014/main" id="{9341D056-5637-D721-7728-6362E9D4ABE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73" name="TextBox 172">
                          <a:extLst>
                            <a:ext uri="{FF2B5EF4-FFF2-40B4-BE49-F238E27FC236}">
                              <a16:creationId xmlns:a16="http://schemas.microsoft.com/office/drawing/2014/main" id="{9341D056-5637-D721-7728-6362E9D4ABE8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58"/>
                          <a:stretch>
                            <a:fillRect l="-42105" t="-17391" r="-1578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4" name="TextBox 173">
                          <a:extLst>
                            <a:ext uri="{FF2B5EF4-FFF2-40B4-BE49-F238E27FC236}">
                              <a16:creationId xmlns:a16="http://schemas.microsoft.com/office/drawing/2014/main" id="{EC86BFFF-B2B6-12A5-61CE-6EF50ADA356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74" name="TextBox 173">
                          <a:extLst>
                            <a:ext uri="{FF2B5EF4-FFF2-40B4-BE49-F238E27FC236}">
                              <a16:creationId xmlns:a16="http://schemas.microsoft.com/office/drawing/2014/main" id="{EC86BFFF-B2B6-12A5-61CE-6EF50ADA356C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59"/>
                          <a:stretch>
                            <a:fillRect l="-42105" t="-21739" r="-1052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5" name="TextBox 174">
                          <a:extLst>
                            <a:ext uri="{FF2B5EF4-FFF2-40B4-BE49-F238E27FC236}">
                              <a16:creationId xmlns:a16="http://schemas.microsoft.com/office/drawing/2014/main" id="{319BE89D-7E70-8D7B-EC06-BB2D79B2D9D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75" name="TextBox 174">
                          <a:extLst>
                            <a:ext uri="{FF2B5EF4-FFF2-40B4-BE49-F238E27FC236}">
                              <a16:creationId xmlns:a16="http://schemas.microsoft.com/office/drawing/2014/main" id="{319BE89D-7E70-8D7B-EC06-BB2D79B2D9D3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60"/>
                          <a:stretch>
                            <a:fillRect t="-15385" r="-200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6" name="TextBox 175">
                          <a:extLst>
                            <a:ext uri="{FF2B5EF4-FFF2-40B4-BE49-F238E27FC236}">
                              <a16:creationId xmlns:a16="http://schemas.microsoft.com/office/drawing/2014/main" id="{BBC81200-26DB-ABDC-FF52-C0E7AB76B6E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76" name="TextBox 175">
                          <a:extLst>
                            <a:ext uri="{FF2B5EF4-FFF2-40B4-BE49-F238E27FC236}">
                              <a16:creationId xmlns:a16="http://schemas.microsoft.com/office/drawing/2014/main" id="{BBC81200-26DB-ABDC-FF52-C0E7AB76B6E4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61"/>
                          <a:stretch>
                            <a:fillRect t="-15385" r="-14815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  <p:grpSp>
              <p:nvGrpSpPr>
                <p:cNvPr id="160" name="Group 159">
                  <a:extLst>
                    <a:ext uri="{FF2B5EF4-FFF2-40B4-BE49-F238E27FC236}">
                      <a16:creationId xmlns:a16="http://schemas.microsoft.com/office/drawing/2014/main" id="{E3E98840-E0E0-7CAB-0BB9-72BED6ABB0F6}"/>
                    </a:ext>
                  </a:extLst>
                </p:cNvPr>
                <p:cNvGrpSpPr/>
                <p:nvPr/>
              </p:nvGrpSpPr>
              <p:grpSpPr>
                <a:xfrm rot="14379700">
                  <a:off x="6990666" y="2044313"/>
                  <a:ext cx="1031920" cy="684562"/>
                  <a:chOff x="7199991" y="1726711"/>
                  <a:chExt cx="1031920" cy="684562"/>
                </a:xfrm>
              </p:grpSpPr>
              <p:grpSp>
                <p:nvGrpSpPr>
                  <p:cNvPr id="161" name="Group 160">
                    <a:extLst>
                      <a:ext uri="{FF2B5EF4-FFF2-40B4-BE49-F238E27FC236}">
                        <a16:creationId xmlns:a16="http://schemas.microsoft.com/office/drawing/2014/main" id="{A95F111C-7E5B-C2AA-E62E-8C199C83E82B}"/>
                      </a:ext>
                    </a:extLst>
                  </p:cNvPr>
                  <p:cNvGrpSpPr/>
                  <p:nvPr/>
                </p:nvGrpSpPr>
                <p:grpSpPr>
                  <a:xfrm>
                    <a:off x="7199991" y="1733976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7" name="TextBox 166">
                          <a:extLst>
                            <a:ext uri="{FF2B5EF4-FFF2-40B4-BE49-F238E27FC236}">
                              <a16:creationId xmlns:a16="http://schemas.microsoft.com/office/drawing/2014/main" id="{AF1BB448-296E-5A13-E6DA-A7066C28928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67" name="TextBox 166">
                          <a:extLst>
                            <a:ext uri="{FF2B5EF4-FFF2-40B4-BE49-F238E27FC236}">
                              <a16:creationId xmlns:a16="http://schemas.microsoft.com/office/drawing/2014/main" id="{AF1BB448-296E-5A13-E6DA-A7066C28928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62"/>
                          <a:stretch>
                            <a:fillRect l="-43750" t="-17391" r="-375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8" name="TextBox 167">
                          <a:extLst>
                            <a:ext uri="{FF2B5EF4-FFF2-40B4-BE49-F238E27FC236}">
                              <a16:creationId xmlns:a16="http://schemas.microsoft.com/office/drawing/2014/main" id="{F64F775D-FF26-0CCE-5A07-A238A4508A7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68" name="TextBox 167">
                          <a:extLst>
                            <a:ext uri="{FF2B5EF4-FFF2-40B4-BE49-F238E27FC236}">
                              <a16:creationId xmlns:a16="http://schemas.microsoft.com/office/drawing/2014/main" id="{F64F775D-FF26-0CCE-5A07-A238A4508A71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63"/>
                          <a:stretch>
                            <a:fillRect l="-41176" t="-13043" r="-29412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9" name="TextBox 168">
                          <a:extLst>
                            <a:ext uri="{FF2B5EF4-FFF2-40B4-BE49-F238E27FC236}">
                              <a16:creationId xmlns:a16="http://schemas.microsoft.com/office/drawing/2014/main" id="{4B99919F-736A-82AF-463D-8BDB1B66A58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69" name="TextBox 168">
                          <a:extLst>
                            <a:ext uri="{FF2B5EF4-FFF2-40B4-BE49-F238E27FC236}">
                              <a16:creationId xmlns:a16="http://schemas.microsoft.com/office/drawing/2014/main" id="{4B99919F-736A-82AF-463D-8BDB1B66A58E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64"/>
                          <a:stretch>
                            <a:fillRect t="-16000" r="-15385" b="-40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0" name="TextBox 169">
                          <a:extLst>
                            <a:ext uri="{FF2B5EF4-FFF2-40B4-BE49-F238E27FC236}">
                              <a16:creationId xmlns:a16="http://schemas.microsoft.com/office/drawing/2014/main" id="{6D927EF3-DD4C-D3E3-C59F-C75A08F6B25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70" name="TextBox 169">
                          <a:extLst>
                            <a:ext uri="{FF2B5EF4-FFF2-40B4-BE49-F238E27FC236}">
                              <a16:creationId xmlns:a16="http://schemas.microsoft.com/office/drawing/2014/main" id="{6D927EF3-DD4C-D3E3-C59F-C75A08F6B25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65"/>
                          <a:stretch>
                            <a:fillRect t="-14286" r="-19048" b="-1428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162" name="Group 161">
                    <a:extLst>
                      <a:ext uri="{FF2B5EF4-FFF2-40B4-BE49-F238E27FC236}">
                        <a16:creationId xmlns:a16="http://schemas.microsoft.com/office/drawing/2014/main" id="{E91709DA-6B26-19DA-778E-9D50D410FE40}"/>
                      </a:ext>
                    </a:extLst>
                  </p:cNvPr>
                  <p:cNvGrpSpPr/>
                  <p:nvPr/>
                </p:nvGrpSpPr>
                <p:grpSpPr>
                  <a:xfrm rot="5091307">
                    <a:off x="7663507" y="1842868"/>
                    <a:ext cx="684562" cy="452247"/>
                    <a:chOff x="7199991" y="1733976"/>
                    <a:chExt cx="684562" cy="452247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3" name="TextBox 162">
                          <a:extLst>
                            <a:ext uri="{FF2B5EF4-FFF2-40B4-BE49-F238E27FC236}">
                              <a16:creationId xmlns:a16="http://schemas.microsoft.com/office/drawing/2014/main" id="{D793F819-FCEA-FF2A-D643-FDB5C1869A7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63" name="TextBox 162">
                          <a:extLst>
                            <a:ext uri="{FF2B5EF4-FFF2-40B4-BE49-F238E27FC236}">
                              <a16:creationId xmlns:a16="http://schemas.microsoft.com/office/drawing/2014/main" id="{D793F819-FCEA-FF2A-D643-FDB5C1869A7B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248877" y="195810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66"/>
                          <a:stretch>
                            <a:fillRect t="-43750" r="-19048" b="-2500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4" name="TextBox 163">
                          <a:extLst>
                            <a:ext uri="{FF2B5EF4-FFF2-40B4-BE49-F238E27FC236}">
                              <a16:creationId xmlns:a16="http://schemas.microsoft.com/office/drawing/2014/main" id="{4D06C7F4-AAB8-352D-220D-1EACFA10C13D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64" name="TextBox 163">
                          <a:extLst>
                            <a:ext uri="{FF2B5EF4-FFF2-40B4-BE49-F238E27FC236}">
                              <a16:creationId xmlns:a16="http://schemas.microsoft.com/office/drawing/2014/main" id="{4D06C7F4-AAB8-352D-220D-1EACFA10C13D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8736970">
                          <a:off x="7353980" y="1812119"/>
                          <a:ext cx="179228" cy="276999"/>
                        </a:xfrm>
                        <a:prstGeom prst="rect">
                          <a:avLst/>
                        </a:prstGeom>
                        <a:blipFill>
                          <a:blip r:embed="rId67"/>
                          <a:stretch>
                            <a:fillRect t="-35294" r="-19048" b="-23529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5" name="TextBox 164">
                          <a:extLst>
                            <a:ext uri="{FF2B5EF4-FFF2-40B4-BE49-F238E27FC236}">
                              <a16:creationId xmlns:a16="http://schemas.microsoft.com/office/drawing/2014/main" id="{3B0D0780-5D59-AB74-5246-D62FC932F99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65" name="TextBox 164">
                          <a:extLst>
                            <a:ext uri="{FF2B5EF4-FFF2-40B4-BE49-F238E27FC236}">
                              <a16:creationId xmlns:a16="http://schemas.microsoft.com/office/drawing/2014/main" id="{3B0D0780-5D59-AB74-5246-D62FC932F998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200257">
                          <a:off x="7517918" y="1734628"/>
                          <a:ext cx="248466" cy="276999"/>
                        </a:xfrm>
                        <a:prstGeom prst="rect">
                          <a:avLst/>
                        </a:prstGeom>
                        <a:blipFill>
                          <a:blip r:embed="rId68"/>
                          <a:stretch>
                            <a:fillRect r="-15385" b="-14815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66" name="TextBox 165">
                          <a:extLst>
                            <a:ext uri="{FF2B5EF4-FFF2-40B4-BE49-F238E27FC236}">
                              <a16:creationId xmlns:a16="http://schemas.microsoft.com/office/drawing/2014/main" id="{EF1AED5C-3EB6-1D5F-06ED-7A95771D123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B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BR" dirty="0"/>
                        </a:p>
                      </p:txBody>
                    </p:sp>
                  </mc:Choice>
                  <mc:Fallback xmlns="">
                    <p:sp>
                      <p:nvSpPr>
                        <p:cNvPr id="166" name="TextBox 165">
                          <a:extLst>
                            <a:ext uri="{FF2B5EF4-FFF2-40B4-BE49-F238E27FC236}">
                              <a16:creationId xmlns:a16="http://schemas.microsoft.com/office/drawing/2014/main" id="{EF1AED5C-3EB6-1D5F-06ED-7A95771D123C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rot="1505644">
                          <a:off x="7636088" y="1733976"/>
                          <a:ext cx="248465" cy="276999"/>
                        </a:xfrm>
                        <a:prstGeom prst="rect">
                          <a:avLst/>
                        </a:prstGeom>
                        <a:blipFill>
                          <a:blip r:embed="rId69"/>
                          <a:stretch>
                            <a:fillRect l="-14286" r="-23810" b="-833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B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</p:grp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15256B0-F8E0-4751-A5B8-77B898FA485F}"/>
                </a:ext>
              </a:extLst>
            </p:cNvPr>
            <p:cNvGrpSpPr/>
            <p:nvPr/>
          </p:nvGrpSpPr>
          <p:grpSpPr>
            <a:xfrm>
              <a:off x="5274113" y="4814078"/>
              <a:ext cx="409812" cy="369332"/>
              <a:chOff x="7459949" y="4612872"/>
              <a:chExt cx="409812" cy="369332"/>
            </a:xfrm>
          </p:grpSpPr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976ECFEC-F760-4D6E-0EC0-A34165ED4E7F}"/>
                  </a:ext>
                </a:extLst>
              </p:cNvPr>
              <p:cNvSpPr/>
              <p:nvPr/>
            </p:nvSpPr>
            <p:spPr>
              <a:xfrm>
                <a:off x="7459949" y="4612872"/>
                <a:ext cx="409812" cy="36933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156E6C6-030A-BDAB-1F33-E903317F2BA5}"/>
                      </a:ext>
                    </a:extLst>
                  </p:cNvPr>
                  <p:cNvSpPr txBox="1"/>
                  <p:nvPr/>
                </p:nvSpPr>
                <p:spPr>
                  <a:xfrm>
                    <a:off x="7486133" y="4612872"/>
                    <a:ext cx="383628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  </m:t>
                              </m:r>
                            </m:sup>
                          </m:sSup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156E6C6-030A-BDAB-1F33-E903317F2BA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86133" y="4612872"/>
                    <a:ext cx="383628" cy="369332"/>
                  </a:xfrm>
                  <a:prstGeom prst="rect">
                    <a:avLst/>
                  </a:prstGeom>
                  <a:blipFill>
                    <a:blip r:embed="rId70"/>
                    <a:stretch>
                      <a:fillRect r="-31250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A0241ACA-2561-1ACD-ABB1-3D4298E9DF9A}"/>
                </a:ext>
              </a:extLst>
            </p:cNvPr>
            <p:cNvGrpSpPr/>
            <p:nvPr/>
          </p:nvGrpSpPr>
          <p:grpSpPr>
            <a:xfrm>
              <a:off x="5268455" y="5477866"/>
              <a:ext cx="409812" cy="378186"/>
              <a:chOff x="6771555" y="4880729"/>
              <a:chExt cx="409812" cy="378186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2163D1B9-F57C-3863-BA9B-A7564DD2CF08}"/>
                  </a:ext>
                </a:extLst>
              </p:cNvPr>
              <p:cNvSpPr/>
              <p:nvPr/>
            </p:nvSpPr>
            <p:spPr>
              <a:xfrm>
                <a:off x="6771555" y="4889583"/>
                <a:ext cx="409812" cy="36933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165D9DE8-CE29-5854-4891-6D0BBAAF124E}"/>
                      </a:ext>
                    </a:extLst>
                  </p:cNvPr>
                  <p:cNvSpPr txBox="1"/>
                  <p:nvPr/>
                </p:nvSpPr>
                <p:spPr>
                  <a:xfrm>
                    <a:off x="6781782" y="4880729"/>
                    <a:ext cx="383628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  </m:t>
                              </m:r>
                            </m:sup>
                          </m:sSup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165D9DE8-CE29-5854-4891-6D0BBAAF124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81782" y="4880729"/>
                    <a:ext cx="383628" cy="369332"/>
                  </a:xfrm>
                  <a:prstGeom prst="rect">
                    <a:avLst/>
                  </a:prstGeom>
                  <a:blipFill>
                    <a:blip r:embed="rId71"/>
                    <a:stretch>
                      <a:fillRect r="-35484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16BF29D2-66E1-AC85-74F6-92CCFD1000B6}"/>
                </a:ext>
              </a:extLst>
            </p:cNvPr>
            <p:cNvCxnSpPr>
              <a:cxnSpLocks/>
              <a:endCxn id="150" idx="1"/>
            </p:cNvCxnSpPr>
            <p:nvPr/>
          </p:nvCxnSpPr>
          <p:spPr>
            <a:xfrm flipV="1">
              <a:off x="4625902" y="4998744"/>
              <a:ext cx="674395" cy="623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2EE0E49-E8FA-9422-26F9-CEC14D3670F7}"/>
                </a:ext>
              </a:extLst>
            </p:cNvPr>
            <p:cNvCxnSpPr>
              <a:cxnSpLocks/>
            </p:cNvCxnSpPr>
            <p:nvPr/>
          </p:nvCxnSpPr>
          <p:spPr>
            <a:xfrm>
              <a:off x="4613787" y="5098173"/>
              <a:ext cx="731513" cy="4589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E0A7A7B8-EDA1-C1BE-8C08-225B23D29E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1478" y="5118460"/>
              <a:ext cx="673822" cy="4429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B6C20356-FEC6-4A6D-123D-53180AA88F52}"/>
                </a:ext>
              </a:extLst>
            </p:cNvPr>
            <p:cNvCxnSpPr>
              <a:cxnSpLocks/>
              <a:endCxn id="148" idx="1"/>
            </p:cNvCxnSpPr>
            <p:nvPr/>
          </p:nvCxnSpPr>
          <p:spPr>
            <a:xfrm>
              <a:off x="4671478" y="5598471"/>
              <a:ext cx="607204" cy="640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E04782AD-EF8F-357D-A3F6-D16B85D0D0D0}"/>
                    </a:ext>
                  </a:extLst>
                </p:cNvPr>
                <p:cNvSpPr txBox="1"/>
                <p:nvPr/>
              </p:nvSpPr>
              <p:spPr>
                <a:xfrm>
                  <a:off x="5695495" y="5403917"/>
                  <a:ext cx="1917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E04782AD-EF8F-357D-A3F6-D16B85D0D0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5495" y="5403917"/>
                  <a:ext cx="191784" cy="276999"/>
                </a:xfrm>
                <a:prstGeom prst="rect">
                  <a:avLst/>
                </a:prstGeom>
                <a:blipFill>
                  <a:blip r:embed="rId72"/>
                  <a:stretch>
                    <a:fillRect l="-18750" r="-12500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646C886E-8F9D-5E4F-3DFE-2E9B707C42DF}"/>
                    </a:ext>
                  </a:extLst>
                </p:cNvPr>
                <p:cNvSpPr txBox="1"/>
                <p:nvPr/>
              </p:nvSpPr>
              <p:spPr>
                <a:xfrm>
                  <a:off x="5683145" y="4954852"/>
                  <a:ext cx="193258" cy="2830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646C886E-8F9D-5E4F-3DFE-2E9B707C42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83145" y="4954852"/>
                  <a:ext cx="193258" cy="283091"/>
                </a:xfrm>
                <a:prstGeom prst="rect">
                  <a:avLst/>
                </a:prstGeom>
                <a:blipFill>
                  <a:blip r:embed="rId73"/>
                  <a:stretch>
                    <a:fillRect l="-31250" r="-25000" b="-8696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18890AD8-C3DE-D1E1-6976-AD0BA59EA4F1}"/>
                </a:ext>
              </a:extLst>
            </p:cNvPr>
            <p:cNvSpPr txBox="1"/>
            <p:nvPr/>
          </p:nvSpPr>
          <p:spPr>
            <a:xfrm>
              <a:off x="5586917" y="464914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u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D38BBB4-9B20-6DB6-D4FE-AB03ED0B59D2}"/>
                </a:ext>
              </a:extLst>
            </p:cNvPr>
            <p:cNvSpPr txBox="1"/>
            <p:nvPr/>
          </p:nvSpPr>
          <p:spPr>
            <a:xfrm>
              <a:off x="5623181" y="5612983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d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3ECF3CF1-9FBA-1111-3AB1-890DA6B8EE2D}"/>
                </a:ext>
              </a:extLst>
            </p:cNvPr>
            <p:cNvSpPr txBox="1"/>
            <p:nvPr/>
          </p:nvSpPr>
          <p:spPr>
            <a:xfrm>
              <a:off x="2089295" y="4965403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A853AFEF-3C1B-20D5-272D-415767820DEB}"/>
                </a:ext>
              </a:extLst>
            </p:cNvPr>
            <p:cNvSpPr txBox="1"/>
            <p:nvPr/>
          </p:nvSpPr>
          <p:spPr>
            <a:xfrm rot="10493136">
              <a:off x="2084900" y="5507452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30C8C22F-50E9-C384-C453-3507767F78B6}"/>
                </a:ext>
              </a:extLst>
            </p:cNvPr>
            <p:cNvSpPr txBox="1"/>
            <p:nvPr/>
          </p:nvSpPr>
          <p:spPr>
            <a:xfrm rot="10493136">
              <a:off x="4844049" y="4842008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181A035-3285-F69B-9242-F73FA4F50CEA}"/>
                </a:ext>
              </a:extLst>
            </p:cNvPr>
            <p:cNvSpPr txBox="1"/>
            <p:nvPr/>
          </p:nvSpPr>
          <p:spPr>
            <a:xfrm rot="10493136">
              <a:off x="4849086" y="5458825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70BA8731-8B2E-C5BF-B7C1-FFB38AD2938D}"/>
                </a:ext>
              </a:extLst>
            </p:cNvPr>
            <p:cNvSpPr txBox="1"/>
            <p:nvPr/>
          </p:nvSpPr>
          <p:spPr>
            <a:xfrm rot="3026384">
              <a:off x="4728424" y="5077340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97CA84DC-4906-BE35-7D7C-FB7EBF4E0E38}"/>
                </a:ext>
              </a:extLst>
            </p:cNvPr>
            <p:cNvSpPr txBox="1"/>
            <p:nvPr/>
          </p:nvSpPr>
          <p:spPr>
            <a:xfrm rot="19248489">
              <a:off x="4567392" y="5314779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03A24FE7-B7DF-C702-BC99-344AC7F9CF52}"/>
                </a:ext>
              </a:extLst>
            </p:cNvPr>
            <p:cNvSpPr txBox="1"/>
            <p:nvPr/>
          </p:nvSpPr>
          <p:spPr>
            <a:xfrm>
              <a:off x="4660421" y="5212437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u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DA16D7D0-C066-0F45-F07A-3B8A9B915C2E}"/>
                    </a:ext>
                  </a:extLst>
                </p:cNvPr>
                <p:cNvSpPr txBox="1"/>
                <p:nvPr/>
              </p:nvSpPr>
              <p:spPr>
                <a:xfrm>
                  <a:off x="4755354" y="5628740"/>
                  <a:ext cx="1917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DA16D7D0-C066-0F45-F07A-3B8A9B915C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5354" y="5628740"/>
                  <a:ext cx="191784" cy="276999"/>
                </a:xfrm>
                <a:prstGeom prst="rect">
                  <a:avLst/>
                </a:prstGeom>
                <a:blipFill>
                  <a:blip r:embed="rId74"/>
                  <a:stretch>
                    <a:fillRect l="-20000" r="-20000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9B7ACBC-3776-C4F6-11D8-158B1CC5F01D}"/>
                </a:ext>
              </a:extLst>
            </p:cNvPr>
            <p:cNvSpPr txBox="1"/>
            <p:nvPr/>
          </p:nvSpPr>
          <p:spPr>
            <a:xfrm>
              <a:off x="4704920" y="4987157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82E1E96A-CB22-797C-8E37-C982C1C397C8}"/>
                    </a:ext>
                  </a:extLst>
                </p:cNvPr>
                <p:cNvSpPr txBox="1"/>
                <p:nvPr/>
              </p:nvSpPr>
              <p:spPr>
                <a:xfrm>
                  <a:off x="4699940" y="4771927"/>
                  <a:ext cx="193258" cy="2830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82E1E96A-CB22-797C-8E37-C982C1C397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99940" y="4771927"/>
                  <a:ext cx="193258" cy="283091"/>
                </a:xfrm>
                <a:prstGeom prst="rect">
                  <a:avLst/>
                </a:prstGeom>
                <a:blipFill>
                  <a:blip r:embed="rId75"/>
                  <a:stretch>
                    <a:fillRect l="-29412" r="-17647" b="-4167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23989F99-2CB6-60DE-2194-4A610B95934A}"/>
                </a:ext>
              </a:extLst>
            </p:cNvPr>
            <p:cNvSpPr txBox="1"/>
            <p:nvPr/>
          </p:nvSpPr>
          <p:spPr>
            <a:xfrm>
              <a:off x="1997482" y="4859679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c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6" name="TextBox 145">
                  <a:extLst>
                    <a:ext uri="{FF2B5EF4-FFF2-40B4-BE49-F238E27FC236}">
                      <a16:creationId xmlns:a16="http://schemas.microsoft.com/office/drawing/2014/main" id="{8E51A5BA-DE8E-1A0E-D12B-F7F1A24E102D}"/>
                    </a:ext>
                  </a:extLst>
                </p:cNvPr>
                <p:cNvSpPr txBox="1"/>
                <p:nvPr/>
              </p:nvSpPr>
              <p:spPr>
                <a:xfrm>
                  <a:off x="2016367" y="5717552"/>
                  <a:ext cx="16600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46" name="TextBox 145">
                  <a:extLst>
                    <a:ext uri="{FF2B5EF4-FFF2-40B4-BE49-F238E27FC236}">
                      <a16:creationId xmlns:a16="http://schemas.microsoft.com/office/drawing/2014/main" id="{8E51A5BA-DE8E-1A0E-D12B-F7F1A24E10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6367" y="5717552"/>
                  <a:ext cx="166006" cy="276999"/>
                </a:xfrm>
                <a:prstGeom prst="rect">
                  <a:avLst/>
                </a:prstGeom>
                <a:blipFill>
                  <a:blip r:embed="rId76"/>
                  <a:stretch>
                    <a:fillRect l="-21429" r="-14286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BC7DE5F8-60FC-EDBE-E13E-20DE9E4CDE8B}"/>
                  </a:ext>
                </a:extLst>
              </p:cNvPr>
              <p:cNvSpPr txBox="1"/>
              <p:nvPr/>
            </p:nvSpPr>
            <p:spPr>
              <a:xfrm>
                <a:off x="1594339" y="5379821"/>
                <a:ext cx="56027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BR" dirty="0"/>
                  <a:t>J/</a:t>
                </a:r>
                <a14:m>
                  <m:oMath xmlns:m="http://schemas.openxmlformats.org/officeDocument/2006/math">
                    <m:r>
                      <a:rPr lang="en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endParaRPr lang="en-BR" dirty="0"/>
              </a:p>
            </p:txBody>
          </p:sp>
        </mc:Choice>
        <mc:Fallback xmlns=""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BC7DE5F8-60FC-EDBE-E13E-20DE9E4CD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4339" y="5379821"/>
                <a:ext cx="560276" cy="369332"/>
              </a:xfrm>
              <a:prstGeom prst="rect">
                <a:avLst/>
              </a:prstGeom>
              <a:blipFill>
                <a:blip r:embed="rId77"/>
                <a:stretch>
                  <a:fillRect l="-8889" t="-6667" b="-26667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56A9FB0F-A166-5063-CCD3-5123DCACB496}"/>
                  </a:ext>
                </a:extLst>
              </p:cNvPr>
              <p:cNvSpPr txBox="1"/>
              <p:nvPr/>
            </p:nvSpPr>
            <p:spPr>
              <a:xfrm>
                <a:off x="982664" y="4875860"/>
                <a:ext cx="238278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BR" dirty="0"/>
                  <a:t>J/</a:t>
                </a:r>
                <a14:m>
                  <m:oMath xmlns:m="http://schemas.openxmlformats.org/officeDocument/2006/math">
                    <m:r>
                      <a:rPr lang="en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 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BR" dirty="0"/>
              </a:p>
            </p:txBody>
          </p:sp>
        </mc:Choice>
        <mc:Fallback xmlns=""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56A9FB0F-A166-5063-CCD3-5123DCACB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64" y="4875860"/>
                <a:ext cx="2382780" cy="369332"/>
              </a:xfrm>
              <a:prstGeom prst="rect">
                <a:avLst/>
              </a:prstGeom>
              <a:blipFill>
                <a:blip r:embed="rId78"/>
                <a:stretch>
                  <a:fillRect l="-2128" t="-10345" b="-27586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35532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3F8936-8DD1-A693-0936-7AB622A07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059E05-33EC-C7FA-327F-0EED61CBE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08EF5-AA06-03C2-5614-58C19FF0A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42</a:t>
            </a:fld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20B60068-8FC8-EF61-D54C-1A96733D103C}"/>
              </a:ext>
            </a:extLst>
          </p:cNvPr>
          <p:cNvGrpSpPr/>
          <p:nvPr/>
        </p:nvGrpSpPr>
        <p:grpSpPr>
          <a:xfrm>
            <a:off x="1312364" y="3542832"/>
            <a:ext cx="4646999" cy="2042182"/>
            <a:chOff x="1219761" y="1514857"/>
            <a:chExt cx="4646999" cy="2042182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D34F740-59A8-08E3-5526-7727524B2F36}"/>
                </a:ext>
              </a:extLst>
            </p:cNvPr>
            <p:cNvCxnSpPr/>
            <p:nvPr/>
          </p:nvCxnSpPr>
          <p:spPr>
            <a:xfrm>
              <a:off x="1608083" y="2322786"/>
              <a:ext cx="140050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B8678BE-2CA4-251D-FBCC-27F00D07C703}"/>
                </a:ext>
              </a:extLst>
            </p:cNvPr>
            <p:cNvCxnSpPr/>
            <p:nvPr/>
          </p:nvCxnSpPr>
          <p:spPr>
            <a:xfrm>
              <a:off x="1608083" y="2853559"/>
              <a:ext cx="140050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0F07B01-F7DD-8164-064B-D01210F4B277}"/>
                </a:ext>
              </a:extLst>
            </p:cNvPr>
            <p:cNvGrpSpPr/>
            <p:nvPr/>
          </p:nvGrpSpPr>
          <p:grpSpPr>
            <a:xfrm rot="20981580">
              <a:off x="3380529" y="2200451"/>
              <a:ext cx="1301869" cy="276999"/>
              <a:chOff x="4539208" y="6142761"/>
              <a:chExt cx="1604088" cy="27699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2DD3CA34-9C4B-0786-5EBC-EBAF8BB97588}"/>
                      </a:ext>
                    </a:extLst>
                  </p:cNvPr>
                  <p:cNvSpPr txBox="1"/>
                  <p:nvPr/>
                </p:nvSpPr>
                <p:spPr>
                  <a:xfrm>
                    <a:off x="4572000" y="6142761"/>
                    <a:ext cx="1571296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B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∞∞∞∞∞</m:t>
                          </m:r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2DD3CA34-9C4B-0786-5EBC-EBAF8BB9758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72000" y="6142761"/>
                    <a:ext cx="1571296" cy="276999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B12590FC-0E67-C69C-7C71-503977ED1C79}"/>
                      </a:ext>
                    </a:extLst>
                  </p:cNvPr>
                  <p:cNvSpPr txBox="1"/>
                  <p:nvPr/>
                </p:nvSpPr>
                <p:spPr>
                  <a:xfrm>
                    <a:off x="4539208" y="6142761"/>
                    <a:ext cx="1571296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B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∞∞∞∞∞</m:t>
                          </m:r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B12590FC-0E67-C69C-7C71-503977ED1C7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39208" y="6142761"/>
                    <a:ext cx="1571296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C14FABF-8BC8-63DD-98BD-57881FEF06E3}"/>
                </a:ext>
              </a:extLst>
            </p:cNvPr>
            <p:cNvGrpSpPr/>
            <p:nvPr/>
          </p:nvGrpSpPr>
          <p:grpSpPr>
            <a:xfrm rot="307873">
              <a:off x="3136742" y="2842977"/>
              <a:ext cx="1682472" cy="507803"/>
              <a:chOff x="6518200" y="5322810"/>
              <a:chExt cx="1606296" cy="27747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1C828F62-4E1B-3DF9-003B-C1B8671EF435}"/>
                      </a:ext>
                    </a:extLst>
                  </p:cNvPr>
                  <p:cNvSpPr txBox="1"/>
                  <p:nvPr/>
                </p:nvSpPr>
                <p:spPr>
                  <a:xfrm>
                    <a:off x="6518200" y="5322810"/>
                    <a:ext cx="1571296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B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∞∞∞∞∞</m:t>
                          </m:r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1C828F62-4E1B-3DF9-003B-C1B8671EF43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8200" y="5322810"/>
                    <a:ext cx="1571296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BD7DE815-4AF6-68DE-8BC7-A1767722E580}"/>
                      </a:ext>
                    </a:extLst>
                  </p:cNvPr>
                  <p:cNvSpPr txBox="1"/>
                  <p:nvPr/>
                </p:nvSpPr>
                <p:spPr>
                  <a:xfrm>
                    <a:off x="6553200" y="5323290"/>
                    <a:ext cx="1571296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B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∞∞∞∞∞</m:t>
                          </m:r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BD7DE815-4AF6-68DE-8BC7-A1767722E58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53200" y="5323290"/>
                    <a:ext cx="1571296" cy="2769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9D03165-B838-0896-9076-43C5108CE240}"/>
                </a:ext>
              </a:extLst>
            </p:cNvPr>
            <p:cNvGrpSpPr/>
            <p:nvPr/>
          </p:nvGrpSpPr>
          <p:grpSpPr>
            <a:xfrm>
              <a:off x="2756621" y="2139650"/>
              <a:ext cx="903326" cy="1127718"/>
              <a:chOff x="7164345" y="1726711"/>
              <a:chExt cx="1087264" cy="1266953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84D473A9-6B28-2E01-5B38-5886A57595DF}"/>
                  </a:ext>
                </a:extLst>
              </p:cNvPr>
              <p:cNvSpPr/>
              <p:nvPr/>
            </p:nvSpPr>
            <p:spPr>
              <a:xfrm>
                <a:off x="7252078" y="1803046"/>
                <a:ext cx="914400" cy="914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9D7C7E02-05EF-B21E-99C0-0E1C82A9DAE9}"/>
                      </a:ext>
                    </a:extLst>
                  </p:cNvPr>
                  <p:cNvSpPr txBox="1"/>
                  <p:nvPr/>
                </p:nvSpPr>
                <p:spPr>
                  <a:xfrm rot="20245462">
                    <a:off x="7401174" y="1758448"/>
                    <a:ext cx="24846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B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9D7C7E02-05EF-B21E-99C0-0E1C82A9DAE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45462">
                    <a:off x="7401174" y="1758448"/>
                    <a:ext cx="248465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4167" r="-16667" b="-11538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4EF83145-72BF-16FF-E183-DAAEE4E7DDEC}"/>
                  </a:ext>
                </a:extLst>
              </p:cNvPr>
              <p:cNvGrpSpPr/>
              <p:nvPr/>
            </p:nvGrpSpPr>
            <p:grpSpPr>
              <a:xfrm>
                <a:off x="7199991" y="1726711"/>
                <a:ext cx="1031920" cy="684562"/>
                <a:chOff x="7199991" y="1726711"/>
                <a:chExt cx="1031920" cy="684562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967CAF1D-089A-1577-984A-9888050EB2C2}"/>
                    </a:ext>
                  </a:extLst>
                </p:cNvPr>
                <p:cNvGrpSpPr/>
                <p:nvPr/>
              </p:nvGrpSpPr>
              <p:grpSpPr>
                <a:xfrm>
                  <a:off x="7199991" y="1733976"/>
                  <a:ext cx="684562" cy="452247"/>
                  <a:chOff x="7199991" y="1733976"/>
                  <a:chExt cx="684562" cy="452247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9" name="TextBox 68">
                        <a:extLst>
                          <a:ext uri="{FF2B5EF4-FFF2-40B4-BE49-F238E27FC236}">
                            <a16:creationId xmlns:a16="http://schemas.microsoft.com/office/drawing/2014/main" id="{5B69731E-A7CB-0693-7229-33F5F42040DC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69" name="TextBox 68">
                        <a:extLst>
                          <a:ext uri="{FF2B5EF4-FFF2-40B4-BE49-F238E27FC236}">
                            <a16:creationId xmlns:a16="http://schemas.microsoft.com/office/drawing/2014/main" id="{5B69731E-A7CB-0693-7229-33F5F42040DC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t="-8696" r="-34783" b="-2173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0" name="TextBox 69">
                        <a:extLst>
                          <a:ext uri="{FF2B5EF4-FFF2-40B4-BE49-F238E27FC236}">
                            <a16:creationId xmlns:a16="http://schemas.microsoft.com/office/drawing/2014/main" id="{0BD9B9DB-1820-DB06-3C3E-B8CCF7F70B0E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70" name="TextBox 69">
                        <a:extLst>
                          <a:ext uri="{FF2B5EF4-FFF2-40B4-BE49-F238E27FC236}">
                            <a16:creationId xmlns:a16="http://schemas.microsoft.com/office/drawing/2014/main" id="{0BD9B9DB-1820-DB06-3C3E-B8CCF7F70B0E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t="-4348" r="-34783" b="-2608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1" name="TextBox 70">
                        <a:extLst>
                          <a:ext uri="{FF2B5EF4-FFF2-40B4-BE49-F238E27FC236}">
                            <a16:creationId xmlns:a16="http://schemas.microsoft.com/office/drawing/2014/main" id="{EC9CE324-982D-B6E9-FB82-D2AD587798E1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71" name="TextBox 70">
                        <a:extLst>
                          <a:ext uri="{FF2B5EF4-FFF2-40B4-BE49-F238E27FC236}">
                            <a16:creationId xmlns:a16="http://schemas.microsoft.com/office/drawing/2014/main" id="{EC9CE324-982D-B6E9-FB82-D2AD587798E1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 l="-21053" r="-21053" b="-13636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2" name="TextBox 71">
                        <a:extLst>
                          <a:ext uri="{FF2B5EF4-FFF2-40B4-BE49-F238E27FC236}">
                            <a16:creationId xmlns:a16="http://schemas.microsoft.com/office/drawing/2014/main" id="{0324F4EB-C0EE-2098-DEA7-7DD86DEEAA8A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72" name="TextBox 71">
                        <a:extLst>
                          <a:ext uri="{FF2B5EF4-FFF2-40B4-BE49-F238E27FC236}">
                            <a16:creationId xmlns:a16="http://schemas.microsoft.com/office/drawing/2014/main" id="{0324F4EB-C0EE-2098-DEA7-7DD86DEEAA8A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 l="-16000" b="-15385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28DFC6A7-7817-6E82-9B51-C7C1047A362D}"/>
                    </a:ext>
                  </a:extLst>
                </p:cNvPr>
                <p:cNvGrpSpPr/>
                <p:nvPr/>
              </p:nvGrpSpPr>
              <p:grpSpPr>
                <a:xfrm rot="5091307">
                  <a:off x="7663507" y="1842868"/>
                  <a:ext cx="684562" cy="452247"/>
                  <a:chOff x="7199991" y="1733976"/>
                  <a:chExt cx="684562" cy="452247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5" name="TextBox 64">
                        <a:extLst>
                          <a:ext uri="{FF2B5EF4-FFF2-40B4-BE49-F238E27FC236}">
                            <a16:creationId xmlns:a16="http://schemas.microsoft.com/office/drawing/2014/main" id="{D5A5FD2D-7ACA-C451-60B1-FFBA088DF1E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65" name="TextBox 64">
                        <a:extLst>
                          <a:ext uri="{FF2B5EF4-FFF2-40B4-BE49-F238E27FC236}">
                            <a16:creationId xmlns:a16="http://schemas.microsoft.com/office/drawing/2014/main" id="{D5A5FD2D-7ACA-C451-60B1-FFBA088DF1E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11"/>
                        <a:stretch>
                          <a:fillRect l="-22727" r="-13636" b="-2500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6" name="TextBox 65">
                        <a:extLst>
                          <a:ext uri="{FF2B5EF4-FFF2-40B4-BE49-F238E27FC236}">
                            <a16:creationId xmlns:a16="http://schemas.microsoft.com/office/drawing/2014/main" id="{6A1680FA-34E6-F06B-F627-40003349612F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66" name="TextBox 65">
                        <a:extLst>
                          <a:ext uri="{FF2B5EF4-FFF2-40B4-BE49-F238E27FC236}">
                            <a16:creationId xmlns:a16="http://schemas.microsoft.com/office/drawing/2014/main" id="{6A1680FA-34E6-F06B-F627-40003349612F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12"/>
                        <a:stretch>
                          <a:fillRect l="-17391" r="-13043" b="-291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7" name="TextBox 66">
                        <a:extLst>
                          <a:ext uri="{FF2B5EF4-FFF2-40B4-BE49-F238E27FC236}">
                            <a16:creationId xmlns:a16="http://schemas.microsoft.com/office/drawing/2014/main" id="{D52D96FA-1BAB-DDE1-0132-94DED4C0F2A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67" name="TextBox 66">
                        <a:extLst>
                          <a:ext uri="{FF2B5EF4-FFF2-40B4-BE49-F238E27FC236}">
                            <a16:creationId xmlns:a16="http://schemas.microsoft.com/office/drawing/2014/main" id="{D52D96FA-1BAB-DDE1-0132-94DED4C0F2A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blipFill>
                        <a:blip r:embed="rId13"/>
                        <a:stretch>
                          <a:fillRect l="-20000" t="-15789" b="-2105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8" name="TextBox 67">
                        <a:extLst>
                          <a:ext uri="{FF2B5EF4-FFF2-40B4-BE49-F238E27FC236}">
                            <a16:creationId xmlns:a16="http://schemas.microsoft.com/office/drawing/2014/main" id="{EF854FFA-8396-A50A-3225-3AFCA88EDE26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68" name="TextBox 67">
                        <a:extLst>
                          <a:ext uri="{FF2B5EF4-FFF2-40B4-BE49-F238E27FC236}">
                            <a16:creationId xmlns:a16="http://schemas.microsoft.com/office/drawing/2014/main" id="{EF854FFA-8396-A50A-3225-3AFCA88EDE26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l="-16000" t="-20833" b="-41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A484C676-EF92-A9C5-F188-44DAD874E26A}"/>
                  </a:ext>
                </a:extLst>
              </p:cNvPr>
              <p:cNvGrpSpPr/>
              <p:nvPr/>
            </p:nvGrpSpPr>
            <p:grpSpPr>
              <a:xfrm rot="7457261">
                <a:off x="7393368" y="2135423"/>
                <a:ext cx="1031920" cy="684562"/>
                <a:chOff x="7199991" y="1726711"/>
                <a:chExt cx="1031920" cy="684562"/>
              </a:xfrm>
            </p:grpSpPr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B90C7599-96FA-0B7E-B9E7-68533AFAF53F}"/>
                    </a:ext>
                  </a:extLst>
                </p:cNvPr>
                <p:cNvGrpSpPr/>
                <p:nvPr/>
              </p:nvGrpSpPr>
              <p:grpSpPr>
                <a:xfrm>
                  <a:off x="7199991" y="1733976"/>
                  <a:ext cx="684562" cy="452247"/>
                  <a:chOff x="7199991" y="1733976"/>
                  <a:chExt cx="684562" cy="452247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9" name="TextBox 58">
                        <a:extLst>
                          <a:ext uri="{FF2B5EF4-FFF2-40B4-BE49-F238E27FC236}">
                            <a16:creationId xmlns:a16="http://schemas.microsoft.com/office/drawing/2014/main" id="{5DB3AF2F-B230-EC95-C2AA-B8DCC6B22187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59" name="TextBox 58">
                        <a:extLst>
                          <a:ext uri="{FF2B5EF4-FFF2-40B4-BE49-F238E27FC236}">
                            <a16:creationId xmlns:a16="http://schemas.microsoft.com/office/drawing/2014/main" id="{5DB3AF2F-B230-EC95-C2AA-B8DCC6B22187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 l="-13043" t="-16667" b="-4444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0" name="TextBox 59">
                        <a:extLst>
                          <a:ext uri="{FF2B5EF4-FFF2-40B4-BE49-F238E27FC236}">
                            <a16:creationId xmlns:a16="http://schemas.microsoft.com/office/drawing/2014/main" id="{DF78B9F5-14C3-8A74-89F1-3ABA150DB181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60" name="TextBox 59">
                        <a:extLst>
                          <a:ext uri="{FF2B5EF4-FFF2-40B4-BE49-F238E27FC236}">
                            <a16:creationId xmlns:a16="http://schemas.microsoft.com/office/drawing/2014/main" id="{DF78B9F5-14C3-8A74-89F1-3ABA150DB181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16"/>
                        <a:stretch>
                          <a:fillRect l="-13043" t="-11111" b="-4444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1" name="TextBox 60">
                        <a:extLst>
                          <a:ext uri="{FF2B5EF4-FFF2-40B4-BE49-F238E27FC236}">
                            <a16:creationId xmlns:a16="http://schemas.microsoft.com/office/drawing/2014/main" id="{E7F77DF8-0305-E911-F9B4-F2ADCC02A423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61" name="TextBox 60">
                        <a:extLst>
                          <a:ext uri="{FF2B5EF4-FFF2-40B4-BE49-F238E27FC236}">
                            <a16:creationId xmlns:a16="http://schemas.microsoft.com/office/drawing/2014/main" id="{E7F77DF8-0305-E911-F9B4-F2ADCC02A423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blipFill>
                        <a:blip r:embed="rId17"/>
                        <a:stretch>
                          <a:fillRect l="-19231" t="-19231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2" name="TextBox 61">
                        <a:extLst>
                          <a:ext uri="{FF2B5EF4-FFF2-40B4-BE49-F238E27FC236}">
                            <a16:creationId xmlns:a16="http://schemas.microsoft.com/office/drawing/2014/main" id="{F5AD6F8F-7767-A940-D815-3D80577520DB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62" name="TextBox 61">
                        <a:extLst>
                          <a:ext uri="{FF2B5EF4-FFF2-40B4-BE49-F238E27FC236}">
                            <a16:creationId xmlns:a16="http://schemas.microsoft.com/office/drawing/2014/main" id="{F5AD6F8F-7767-A940-D815-3D80577520D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blipFill>
                        <a:blip r:embed="rId18"/>
                        <a:stretch>
                          <a:fillRect l="-19231" t="-19231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C2D61045-3CEC-F884-851D-27607EAB7E6E}"/>
                    </a:ext>
                  </a:extLst>
                </p:cNvPr>
                <p:cNvGrpSpPr/>
                <p:nvPr/>
              </p:nvGrpSpPr>
              <p:grpSpPr>
                <a:xfrm rot="5091307">
                  <a:off x="7663507" y="1842868"/>
                  <a:ext cx="684562" cy="452247"/>
                  <a:chOff x="7199991" y="1733976"/>
                  <a:chExt cx="684562" cy="452247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5" name="TextBox 54">
                        <a:extLst>
                          <a:ext uri="{FF2B5EF4-FFF2-40B4-BE49-F238E27FC236}">
                            <a16:creationId xmlns:a16="http://schemas.microsoft.com/office/drawing/2014/main" id="{24807107-C683-EFE3-FED3-FBD42DC653D5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55" name="TextBox 54">
                        <a:extLst>
                          <a:ext uri="{FF2B5EF4-FFF2-40B4-BE49-F238E27FC236}">
                            <a16:creationId xmlns:a16="http://schemas.microsoft.com/office/drawing/2014/main" id="{24807107-C683-EFE3-FED3-FBD42DC653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19"/>
                        <a:stretch>
                          <a:fillRect l="-35000" t="-17391" r="-1000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6" name="TextBox 55">
                        <a:extLst>
                          <a:ext uri="{FF2B5EF4-FFF2-40B4-BE49-F238E27FC236}">
                            <a16:creationId xmlns:a16="http://schemas.microsoft.com/office/drawing/2014/main" id="{87986E17-28D8-C421-5B9C-842B14737512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56" name="TextBox 55">
                        <a:extLst>
                          <a:ext uri="{FF2B5EF4-FFF2-40B4-BE49-F238E27FC236}">
                            <a16:creationId xmlns:a16="http://schemas.microsoft.com/office/drawing/2014/main" id="{87986E17-28D8-C421-5B9C-842B14737512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20"/>
                        <a:stretch>
                          <a:fillRect l="-36842" t="-21739" r="-1578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7" name="TextBox 56">
                        <a:extLst>
                          <a:ext uri="{FF2B5EF4-FFF2-40B4-BE49-F238E27FC236}">
                            <a16:creationId xmlns:a16="http://schemas.microsoft.com/office/drawing/2014/main" id="{3FCABC05-32B8-150E-9953-9EEE04BDC40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57" name="TextBox 56">
                        <a:extLst>
                          <a:ext uri="{FF2B5EF4-FFF2-40B4-BE49-F238E27FC236}">
                            <a16:creationId xmlns:a16="http://schemas.microsoft.com/office/drawing/2014/main" id="{3FCABC05-32B8-150E-9953-9EEE04BDC40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blipFill>
                        <a:blip r:embed="rId21"/>
                        <a:stretch>
                          <a:fillRect t="-11111" r="-15385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8" name="TextBox 57">
                        <a:extLst>
                          <a:ext uri="{FF2B5EF4-FFF2-40B4-BE49-F238E27FC236}">
                            <a16:creationId xmlns:a16="http://schemas.microsoft.com/office/drawing/2014/main" id="{941FFD0B-9777-69D2-EF80-AEC90D6BCC48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58" name="TextBox 57">
                        <a:extLst>
                          <a:ext uri="{FF2B5EF4-FFF2-40B4-BE49-F238E27FC236}">
                            <a16:creationId xmlns:a16="http://schemas.microsoft.com/office/drawing/2014/main" id="{941FFD0B-9777-69D2-EF80-AEC90D6BCC48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blipFill>
                        <a:blip r:embed="rId22"/>
                        <a:stretch>
                          <a:fillRect t="-15385" r="-14815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6AABE527-2FA3-1CFB-E1AF-776DE7FC3812}"/>
                  </a:ext>
                </a:extLst>
              </p:cNvPr>
              <p:cNvGrpSpPr/>
              <p:nvPr/>
            </p:nvGrpSpPr>
            <p:grpSpPr>
              <a:xfrm rot="14379700">
                <a:off x="6990666" y="2044313"/>
                <a:ext cx="1031920" cy="684562"/>
                <a:chOff x="7199991" y="1726711"/>
                <a:chExt cx="1031920" cy="684562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33614A0D-2338-7A73-8D27-0B1A37D2A8A1}"/>
                    </a:ext>
                  </a:extLst>
                </p:cNvPr>
                <p:cNvGrpSpPr/>
                <p:nvPr/>
              </p:nvGrpSpPr>
              <p:grpSpPr>
                <a:xfrm>
                  <a:off x="7199991" y="1733976"/>
                  <a:ext cx="684562" cy="452247"/>
                  <a:chOff x="7199991" y="1733976"/>
                  <a:chExt cx="684562" cy="452247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9" name="TextBox 48">
                        <a:extLst>
                          <a:ext uri="{FF2B5EF4-FFF2-40B4-BE49-F238E27FC236}">
                            <a16:creationId xmlns:a16="http://schemas.microsoft.com/office/drawing/2014/main" id="{4684F896-39CA-D532-96EC-F3DEAD726FA9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49" name="TextBox 48">
                        <a:extLst>
                          <a:ext uri="{FF2B5EF4-FFF2-40B4-BE49-F238E27FC236}">
                            <a16:creationId xmlns:a16="http://schemas.microsoft.com/office/drawing/2014/main" id="{4684F896-39CA-D532-96EC-F3DEAD726FA9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23"/>
                        <a:stretch>
                          <a:fillRect l="-35294" t="-17391" r="-29412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0" name="TextBox 49">
                        <a:extLst>
                          <a:ext uri="{FF2B5EF4-FFF2-40B4-BE49-F238E27FC236}">
                            <a16:creationId xmlns:a16="http://schemas.microsoft.com/office/drawing/2014/main" id="{4141B406-9578-2DF5-D955-C3ABC964E61F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50" name="TextBox 49">
                        <a:extLst>
                          <a:ext uri="{FF2B5EF4-FFF2-40B4-BE49-F238E27FC236}">
                            <a16:creationId xmlns:a16="http://schemas.microsoft.com/office/drawing/2014/main" id="{4141B406-9578-2DF5-D955-C3ABC964E61F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24"/>
                        <a:stretch>
                          <a:fillRect l="-35294" t="-18182" r="-29412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1" name="TextBox 50">
                        <a:extLst>
                          <a:ext uri="{FF2B5EF4-FFF2-40B4-BE49-F238E27FC236}">
                            <a16:creationId xmlns:a16="http://schemas.microsoft.com/office/drawing/2014/main" id="{2CC14BBB-C1E2-DBDD-3B69-E74C3C4C8A8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51" name="TextBox 50">
                        <a:extLst>
                          <a:ext uri="{FF2B5EF4-FFF2-40B4-BE49-F238E27FC236}">
                            <a16:creationId xmlns:a16="http://schemas.microsoft.com/office/drawing/2014/main" id="{2CC14BBB-C1E2-DBDD-3B69-E74C3C4C8A8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blipFill>
                        <a:blip r:embed="rId25"/>
                        <a:stretch>
                          <a:fillRect t="-20000" r="-2000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2" name="TextBox 51">
                        <a:extLst>
                          <a:ext uri="{FF2B5EF4-FFF2-40B4-BE49-F238E27FC236}">
                            <a16:creationId xmlns:a16="http://schemas.microsoft.com/office/drawing/2014/main" id="{83D0ABF1-0BB3-93D0-4729-74FA9DA3098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52" name="TextBox 51">
                        <a:extLst>
                          <a:ext uri="{FF2B5EF4-FFF2-40B4-BE49-F238E27FC236}">
                            <a16:creationId xmlns:a16="http://schemas.microsoft.com/office/drawing/2014/main" id="{83D0ABF1-0BB3-93D0-4729-74FA9DA3098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blipFill>
                        <a:blip r:embed="rId26"/>
                        <a:stretch>
                          <a:fillRect t="-20000" r="-14286" b="-1500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8B070986-59F5-B70D-0EB0-2D9588500FC3}"/>
                    </a:ext>
                  </a:extLst>
                </p:cNvPr>
                <p:cNvGrpSpPr/>
                <p:nvPr/>
              </p:nvGrpSpPr>
              <p:grpSpPr>
                <a:xfrm rot="5091307">
                  <a:off x="7663507" y="1842868"/>
                  <a:ext cx="684562" cy="452247"/>
                  <a:chOff x="7199991" y="1733976"/>
                  <a:chExt cx="684562" cy="452247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5" name="TextBox 44">
                        <a:extLst>
                          <a:ext uri="{FF2B5EF4-FFF2-40B4-BE49-F238E27FC236}">
                            <a16:creationId xmlns:a16="http://schemas.microsoft.com/office/drawing/2014/main" id="{17AC006B-0E89-C851-748A-093DB509DCA9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45" name="TextBox 44">
                        <a:extLst>
                          <a:ext uri="{FF2B5EF4-FFF2-40B4-BE49-F238E27FC236}">
                            <a16:creationId xmlns:a16="http://schemas.microsoft.com/office/drawing/2014/main" id="{17AC006B-0E89-C851-748A-093DB509DCA9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248877" y="195810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27"/>
                        <a:stretch>
                          <a:fillRect t="-35294" r="-25000" b="-2352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6" name="TextBox 45">
                        <a:extLst>
                          <a:ext uri="{FF2B5EF4-FFF2-40B4-BE49-F238E27FC236}">
                            <a16:creationId xmlns:a16="http://schemas.microsoft.com/office/drawing/2014/main" id="{ECB500DE-31E4-5FA4-7B45-12ED602359E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46" name="TextBox 45">
                        <a:extLst>
                          <a:ext uri="{FF2B5EF4-FFF2-40B4-BE49-F238E27FC236}">
                            <a16:creationId xmlns:a16="http://schemas.microsoft.com/office/drawing/2014/main" id="{ECB500DE-31E4-5FA4-7B45-12ED602359E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736970">
                        <a:off x="7353980" y="1812119"/>
                        <a:ext cx="179228" cy="276999"/>
                      </a:xfrm>
                      <a:prstGeom prst="rect">
                        <a:avLst/>
                      </a:prstGeom>
                      <a:blipFill>
                        <a:blip r:embed="rId28"/>
                        <a:stretch>
                          <a:fillRect t="-37500" r="-19048" b="-3125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7" name="TextBox 46">
                        <a:extLst>
                          <a:ext uri="{FF2B5EF4-FFF2-40B4-BE49-F238E27FC236}">
                            <a16:creationId xmlns:a16="http://schemas.microsoft.com/office/drawing/2014/main" id="{00BDEB5F-DED0-BF0B-3AA6-2E5475367721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47" name="TextBox 46">
                        <a:extLst>
                          <a:ext uri="{FF2B5EF4-FFF2-40B4-BE49-F238E27FC236}">
                            <a16:creationId xmlns:a16="http://schemas.microsoft.com/office/drawing/2014/main" id="{00BDEB5F-DED0-BF0B-3AA6-2E5475367721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200257">
                        <a:off x="7517918" y="1734628"/>
                        <a:ext cx="248466" cy="276999"/>
                      </a:xfrm>
                      <a:prstGeom prst="rect">
                        <a:avLst/>
                      </a:prstGeom>
                      <a:blipFill>
                        <a:blip r:embed="rId29"/>
                        <a:stretch>
                          <a:fillRect l="-4000" r="-16000" b="-15385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8" name="TextBox 47">
                        <a:extLst>
                          <a:ext uri="{FF2B5EF4-FFF2-40B4-BE49-F238E27FC236}">
                            <a16:creationId xmlns:a16="http://schemas.microsoft.com/office/drawing/2014/main" id="{E278BD71-61AA-E6F3-9581-8CBB9EB52C1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48" name="TextBox 47">
                        <a:extLst>
                          <a:ext uri="{FF2B5EF4-FFF2-40B4-BE49-F238E27FC236}">
                            <a16:creationId xmlns:a16="http://schemas.microsoft.com/office/drawing/2014/main" id="{E278BD71-61AA-E6F3-9581-8CBB9EB52C1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505644">
                        <a:off x="7636088" y="1733976"/>
                        <a:ext cx="248465" cy="276999"/>
                      </a:xfrm>
                      <a:prstGeom prst="rect">
                        <a:avLst/>
                      </a:prstGeom>
                      <a:blipFill>
                        <a:blip r:embed="rId30"/>
                        <a:stretch>
                          <a:fillRect l="-14286" r="-19048" b="-1304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6819C97-D8C1-0E0D-A853-DF8838D716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06837" y="1931785"/>
              <a:ext cx="598870" cy="3239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3A5700F-B120-B243-FC1C-4554B1AF9E53}"/>
                </a:ext>
              </a:extLst>
            </p:cNvPr>
            <p:cNvCxnSpPr>
              <a:cxnSpLocks/>
            </p:cNvCxnSpPr>
            <p:nvPr/>
          </p:nvCxnSpPr>
          <p:spPr>
            <a:xfrm>
              <a:off x="4498173" y="2270890"/>
              <a:ext cx="731513" cy="4589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DA2EF25-0F61-83C1-6B37-8E3A19F933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2084" y="2810867"/>
              <a:ext cx="763030" cy="1951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67ADE2C-3F77-151D-E763-40415B62A9FC}"/>
                </a:ext>
              </a:extLst>
            </p:cNvPr>
            <p:cNvCxnSpPr>
              <a:cxnSpLocks/>
            </p:cNvCxnSpPr>
            <p:nvPr/>
          </p:nvCxnSpPr>
          <p:spPr>
            <a:xfrm>
              <a:off x="4550449" y="2730237"/>
              <a:ext cx="685802" cy="45904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D32342A-BF55-FCBE-64CC-062317BE3A0F}"/>
                </a:ext>
              </a:extLst>
            </p:cNvPr>
            <p:cNvGrpSpPr/>
            <p:nvPr/>
          </p:nvGrpSpPr>
          <p:grpSpPr>
            <a:xfrm>
              <a:off x="5076001" y="1514857"/>
              <a:ext cx="619298" cy="588795"/>
              <a:chOff x="7536941" y="1821865"/>
              <a:chExt cx="619298" cy="588795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035E02C7-87AB-C981-DC93-5FAF168FA1AD}"/>
                  </a:ext>
                </a:extLst>
              </p:cNvPr>
              <p:cNvGrpSpPr/>
              <p:nvPr/>
            </p:nvGrpSpPr>
            <p:grpSpPr>
              <a:xfrm>
                <a:off x="7536941" y="1986795"/>
                <a:ext cx="409812" cy="369332"/>
                <a:chOff x="7459949" y="4612872"/>
                <a:chExt cx="409812" cy="369332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1E782DC0-F864-5CED-8001-F319447AC774}"/>
                    </a:ext>
                  </a:extLst>
                </p:cNvPr>
                <p:cNvSpPr/>
                <p:nvPr/>
              </p:nvSpPr>
              <p:spPr>
                <a:xfrm>
                  <a:off x="7459949" y="4612872"/>
                  <a:ext cx="409812" cy="369332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R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287177E4-C6D6-39E1-9B7F-7BA9EE24C04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486133" y="4612872"/>
                      <a:ext cx="38362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  </m:t>
                                </m:r>
                              </m:sup>
                            </m:sSup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287177E4-C6D6-39E1-9B7F-7BA9EE24C04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486133" y="4612872"/>
                      <a:ext cx="383628" cy="369332"/>
                    </a:xfrm>
                    <a:prstGeom prst="rect">
                      <a:avLst/>
                    </a:prstGeom>
                    <a:blipFill>
                      <a:blip r:embed="rId31"/>
                      <a:stretch>
                        <a:fillRect r="-3125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2B1C535-B43C-D907-0F28-E06EDC33124D}"/>
                      </a:ext>
                    </a:extLst>
                  </p:cNvPr>
                  <p:cNvSpPr txBox="1"/>
                  <p:nvPr/>
                </p:nvSpPr>
                <p:spPr>
                  <a:xfrm>
                    <a:off x="7945973" y="2127569"/>
                    <a:ext cx="193258" cy="2830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acc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2B1C535-B43C-D907-0F28-E06EDC33124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45973" y="2127569"/>
                    <a:ext cx="193258" cy="283091"/>
                  </a:xfrm>
                  <a:prstGeom prst="rect">
                    <a:avLst/>
                  </a:prstGeom>
                  <a:blipFill>
                    <a:blip r:embed="rId32"/>
                    <a:stretch>
                      <a:fillRect l="-31250" r="-25000" b="-4167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601113A-AA1D-F683-03B6-E987BDBD4F08}"/>
                  </a:ext>
                </a:extLst>
              </p:cNvPr>
              <p:cNvSpPr txBox="1"/>
              <p:nvPr/>
            </p:nvSpPr>
            <p:spPr>
              <a:xfrm>
                <a:off x="7849745" y="1821865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u</a:t>
                </a:r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BCE02ED4-035A-FAA7-F9CE-B86B473B1CE8}"/>
                </a:ext>
              </a:extLst>
            </p:cNvPr>
            <p:cNvGrpSpPr/>
            <p:nvPr/>
          </p:nvGrpSpPr>
          <p:grpSpPr>
            <a:xfrm>
              <a:off x="5205540" y="2483711"/>
              <a:ext cx="661220" cy="578398"/>
              <a:chOff x="7536950" y="2840436"/>
              <a:chExt cx="661220" cy="578398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0FC146F7-C74F-0111-F3C2-9DA8BF8E62D7}"/>
                  </a:ext>
                </a:extLst>
              </p:cNvPr>
              <p:cNvGrpSpPr/>
              <p:nvPr/>
            </p:nvGrpSpPr>
            <p:grpSpPr>
              <a:xfrm>
                <a:off x="7536950" y="2914385"/>
                <a:ext cx="409812" cy="378186"/>
                <a:chOff x="6771555" y="4880729"/>
                <a:chExt cx="409812" cy="378186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2DF18A19-B19F-8AF0-64DF-62F215D2C7BA}"/>
                    </a:ext>
                  </a:extLst>
                </p:cNvPr>
                <p:cNvSpPr/>
                <p:nvPr/>
              </p:nvSpPr>
              <p:spPr>
                <a:xfrm>
                  <a:off x="6771555" y="4889583"/>
                  <a:ext cx="409812" cy="369332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R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80E0F041-5C3D-EED2-C17A-B6D4AA4C65A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781782" y="4880729"/>
                      <a:ext cx="38362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  </m:t>
                                </m:r>
                              </m:sup>
                            </m:sSup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80E0F041-5C3D-EED2-C17A-B6D4AA4C65A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781782" y="4880729"/>
                      <a:ext cx="383628" cy="369332"/>
                    </a:xfrm>
                    <a:prstGeom prst="rect">
                      <a:avLst/>
                    </a:prstGeom>
                    <a:blipFill>
                      <a:blip r:embed="rId33"/>
                      <a:stretch>
                        <a:fillRect r="-3225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3CE338D0-C0A9-841F-ED68-FA90FD4273DE}"/>
                      </a:ext>
                    </a:extLst>
                  </p:cNvPr>
                  <p:cNvSpPr txBox="1"/>
                  <p:nvPr/>
                </p:nvSpPr>
                <p:spPr>
                  <a:xfrm>
                    <a:off x="7963990" y="2840436"/>
                    <a:ext cx="19178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3CE338D0-C0A9-841F-ED68-FA90FD4273D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63990" y="2840436"/>
                    <a:ext cx="191784" cy="276999"/>
                  </a:xfrm>
                  <a:prstGeom prst="rect">
                    <a:avLst/>
                  </a:prstGeom>
                  <a:blipFill>
                    <a:blip r:embed="rId34"/>
                    <a:stretch>
                      <a:fillRect l="-11765" r="-11765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3B4A974-1435-B4C1-6052-955FAA6C433F}"/>
                  </a:ext>
                </a:extLst>
              </p:cNvPr>
              <p:cNvSpPr txBox="1"/>
              <p:nvPr/>
            </p:nvSpPr>
            <p:spPr>
              <a:xfrm>
                <a:off x="7891676" y="3049502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d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9F8885A-E811-EEB8-981D-0D1F02FC4104}"/>
                </a:ext>
              </a:extLst>
            </p:cNvPr>
            <p:cNvSpPr txBox="1"/>
            <p:nvPr/>
          </p:nvSpPr>
          <p:spPr>
            <a:xfrm>
              <a:off x="1973681" y="2138120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0EEC433-4377-28A0-6BBA-00C8447B6500}"/>
                </a:ext>
              </a:extLst>
            </p:cNvPr>
            <p:cNvSpPr txBox="1"/>
            <p:nvPr/>
          </p:nvSpPr>
          <p:spPr>
            <a:xfrm rot="10493136">
              <a:off x="1969286" y="2680169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7AB9B5-394A-7EC5-6DDF-21333F609114}"/>
                </a:ext>
              </a:extLst>
            </p:cNvPr>
            <p:cNvSpPr txBox="1"/>
            <p:nvPr/>
          </p:nvSpPr>
          <p:spPr>
            <a:xfrm rot="1289642">
              <a:off x="4602044" y="2949651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1277C83-C039-7836-C8F9-1C55FE7C969F}"/>
                </a:ext>
              </a:extLst>
            </p:cNvPr>
            <p:cNvSpPr txBox="1"/>
            <p:nvPr/>
          </p:nvSpPr>
          <p:spPr>
            <a:xfrm rot="12939387">
              <a:off x="4853383" y="2884106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6D7DD2-8F80-56D8-77A6-F75979768C81}"/>
                </a:ext>
              </a:extLst>
            </p:cNvPr>
            <p:cNvSpPr txBox="1"/>
            <p:nvPr/>
          </p:nvSpPr>
          <p:spPr>
            <a:xfrm rot="2347082">
              <a:off x="4927634" y="2168344"/>
              <a:ext cx="3398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6E8D16E-BEB3-1BE0-7E27-32A09E963A37}"/>
                </a:ext>
              </a:extLst>
            </p:cNvPr>
            <p:cNvSpPr txBox="1"/>
            <p:nvPr/>
          </p:nvSpPr>
          <p:spPr>
            <a:xfrm rot="19248489">
              <a:off x="4739271" y="2138119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E3D9194-E91C-5B9A-BD59-EB85D29A0691}"/>
                </a:ext>
              </a:extLst>
            </p:cNvPr>
            <p:cNvSpPr txBox="1"/>
            <p:nvPr/>
          </p:nvSpPr>
          <p:spPr>
            <a:xfrm>
              <a:off x="4943527" y="2114985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u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F05CB69-5B9E-D64C-7048-CABF4598AF1E}"/>
                    </a:ext>
                  </a:extLst>
                </p:cNvPr>
                <p:cNvSpPr txBox="1"/>
                <p:nvPr/>
              </p:nvSpPr>
              <p:spPr>
                <a:xfrm>
                  <a:off x="4923475" y="2622210"/>
                  <a:ext cx="1917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F05CB69-5B9E-D64C-7048-CABF4598AF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3475" y="2622210"/>
                  <a:ext cx="191784" cy="276999"/>
                </a:xfrm>
                <a:prstGeom prst="rect">
                  <a:avLst/>
                </a:prstGeom>
                <a:blipFill>
                  <a:blip r:embed="rId35"/>
                  <a:stretch>
                    <a:fillRect l="-20000" r="-20000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DD6C385-55DF-1FC4-5D38-5203CD8F1BBF}"/>
                </a:ext>
              </a:extLst>
            </p:cNvPr>
            <p:cNvSpPr txBox="1"/>
            <p:nvPr/>
          </p:nvSpPr>
          <p:spPr>
            <a:xfrm>
              <a:off x="4996097" y="235647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44BB2EC-61E5-2719-08F1-78DA8EB8B996}"/>
                    </a:ext>
                  </a:extLst>
                </p:cNvPr>
                <p:cNvSpPr txBox="1"/>
                <p:nvPr/>
              </p:nvSpPr>
              <p:spPr>
                <a:xfrm>
                  <a:off x="4598161" y="1774539"/>
                  <a:ext cx="193258" cy="2830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44BB2EC-61E5-2719-08F1-78DA8EB8B9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8161" y="1774539"/>
                  <a:ext cx="193258" cy="283091"/>
                </a:xfrm>
                <a:prstGeom prst="rect">
                  <a:avLst/>
                </a:prstGeom>
                <a:blipFill>
                  <a:blip r:embed="rId36"/>
                  <a:stretch>
                    <a:fillRect l="-31250" r="-25000" b="-8696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D1864A3-6185-EB42-8510-41EDD9738988}"/>
                </a:ext>
              </a:extLst>
            </p:cNvPr>
            <p:cNvSpPr txBox="1"/>
            <p:nvPr/>
          </p:nvSpPr>
          <p:spPr>
            <a:xfrm>
              <a:off x="1881868" y="2032396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c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A46F97E1-3D42-7B2F-8EC5-3F0C1F47AC3F}"/>
                    </a:ext>
                  </a:extLst>
                </p:cNvPr>
                <p:cNvSpPr txBox="1"/>
                <p:nvPr/>
              </p:nvSpPr>
              <p:spPr>
                <a:xfrm>
                  <a:off x="1900753" y="2890269"/>
                  <a:ext cx="16600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A46F97E1-3D42-7B2F-8EC5-3F0C1F47AC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0753" y="2890269"/>
                  <a:ext cx="166007" cy="276999"/>
                </a:xfrm>
                <a:prstGeom prst="rect">
                  <a:avLst/>
                </a:prstGeom>
                <a:blipFill>
                  <a:blip r:embed="rId37"/>
                  <a:stretch>
                    <a:fillRect l="-14286" r="-14286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F336F5DC-0AC2-306A-EE25-ECF8667730F1}"/>
                </a:ext>
              </a:extLst>
            </p:cNvPr>
            <p:cNvGrpSpPr/>
            <p:nvPr/>
          </p:nvGrpSpPr>
          <p:grpSpPr>
            <a:xfrm rot="307873">
              <a:off x="3247182" y="2543689"/>
              <a:ext cx="1682472" cy="507803"/>
              <a:chOff x="6518200" y="5322810"/>
              <a:chExt cx="1606296" cy="27747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542A2624-FCF8-CEEC-8462-10A8F8C86E00}"/>
                      </a:ext>
                    </a:extLst>
                  </p:cNvPr>
                  <p:cNvSpPr txBox="1"/>
                  <p:nvPr/>
                </p:nvSpPr>
                <p:spPr>
                  <a:xfrm>
                    <a:off x="6518200" y="5322810"/>
                    <a:ext cx="1571296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B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∞∞∞∞∞</m:t>
                          </m:r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542A2624-FCF8-CEEC-8462-10A8F8C86E0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8200" y="5322810"/>
                    <a:ext cx="1571296" cy="276999"/>
                  </a:xfrm>
                  <a:prstGeom prst="rect">
                    <a:avLst/>
                  </a:prstGeom>
                  <a:blipFill>
                    <a:blip r:embed="rId3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2" name="TextBox 81">
                    <a:extLst>
                      <a:ext uri="{FF2B5EF4-FFF2-40B4-BE49-F238E27FC236}">
                        <a16:creationId xmlns:a16="http://schemas.microsoft.com/office/drawing/2014/main" id="{808315CB-2AE2-69DF-4614-C70AE61BB0F6}"/>
                      </a:ext>
                    </a:extLst>
                  </p:cNvPr>
                  <p:cNvSpPr txBox="1"/>
                  <p:nvPr/>
                </p:nvSpPr>
                <p:spPr>
                  <a:xfrm>
                    <a:off x="6553200" y="5323290"/>
                    <a:ext cx="1571296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B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∞∞∞∞∞</m:t>
                          </m:r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82" name="TextBox 81">
                    <a:extLst>
                      <a:ext uri="{FF2B5EF4-FFF2-40B4-BE49-F238E27FC236}">
                        <a16:creationId xmlns:a16="http://schemas.microsoft.com/office/drawing/2014/main" id="{808315CB-2AE2-69DF-4614-C70AE61BB0F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53200" y="5323290"/>
                    <a:ext cx="1571296" cy="276999"/>
                  </a:xfrm>
                  <a:prstGeom prst="rect">
                    <a:avLst/>
                  </a:prstGeom>
                  <a:blipFill>
                    <a:blip r:embed="rId3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DD1B3A4-6FD0-0349-789E-4F416FE0C83B}"/>
                </a:ext>
              </a:extLst>
            </p:cNvPr>
            <p:cNvCxnSpPr>
              <a:cxnSpLocks/>
            </p:cNvCxnSpPr>
            <p:nvPr/>
          </p:nvCxnSpPr>
          <p:spPr>
            <a:xfrm>
              <a:off x="4430158" y="3039281"/>
              <a:ext cx="775382" cy="227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EE1954A9-A96C-1C69-74F1-787DF1BEA4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52591" y="2030608"/>
              <a:ext cx="674072" cy="6768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0983145-29A3-4EA8-5379-4EEDDB7D6A11}"/>
                </a:ext>
              </a:extLst>
            </p:cNvPr>
            <p:cNvGrpSpPr/>
            <p:nvPr/>
          </p:nvGrpSpPr>
          <p:grpSpPr>
            <a:xfrm>
              <a:off x="5192154" y="2972515"/>
              <a:ext cx="600936" cy="584524"/>
              <a:chOff x="7651531" y="3612799"/>
              <a:chExt cx="600936" cy="584524"/>
            </a:xfrm>
          </p:grpSpPr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BFE84843-7A37-1E13-AA88-7173955F391D}"/>
                  </a:ext>
                </a:extLst>
              </p:cNvPr>
              <p:cNvGrpSpPr/>
              <p:nvPr/>
            </p:nvGrpSpPr>
            <p:grpSpPr>
              <a:xfrm>
                <a:off x="7651531" y="3711541"/>
                <a:ext cx="409812" cy="378186"/>
                <a:chOff x="6771555" y="4880729"/>
                <a:chExt cx="409812" cy="378186"/>
              </a:xfrm>
            </p:grpSpPr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ACA2E68C-9A83-56F3-1C49-EAC6D7120734}"/>
                    </a:ext>
                  </a:extLst>
                </p:cNvPr>
                <p:cNvSpPr/>
                <p:nvPr/>
              </p:nvSpPr>
              <p:spPr>
                <a:xfrm>
                  <a:off x="6771555" y="4889583"/>
                  <a:ext cx="409812" cy="369332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R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CEE73C7B-71DB-3547-904A-505F407BC7C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781782" y="4880729"/>
                      <a:ext cx="38362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0  </m:t>
                                </m:r>
                              </m:sup>
                            </m:sSup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CEE73C7B-71DB-3547-904A-505F407BC7C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781782" y="4880729"/>
                      <a:ext cx="383628" cy="369332"/>
                    </a:xfrm>
                    <a:prstGeom prst="rect">
                      <a:avLst/>
                    </a:prstGeom>
                    <a:blipFill>
                      <a:blip r:embed="rId40"/>
                      <a:stretch>
                        <a:fillRect r="-2903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8D36D9B1-466E-D689-441A-8300971ED06B}"/>
                      </a:ext>
                    </a:extLst>
                  </p:cNvPr>
                  <p:cNvSpPr txBox="1"/>
                  <p:nvPr/>
                </p:nvSpPr>
                <p:spPr>
                  <a:xfrm>
                    <a:off x="8021280" y="3920324"/>
                    <a:ext cx="19178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8D36D9B1-466E-D689-441A-8300971ED0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21280" y="3920324"/>
                    <a:ext cx="191784" cy="276999"/>
                  </a:xfrm>
                  <a:prstGeom prst="rect">
                    <a:avLst/>
                  </a:prstGeom>
                  <a:blipFill>
                    <a:blip r:embed="rId41"/>
                    <a:stretch>
                      <a:fillRect l="-18750" r="-12500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7CC054D-8F23-8668-96B1-B8EAF3027054}"/>
                  </a:ext>
                </a:extLst>
              </p:cNvPr>
              <p:cNvSpPr txBox="1"/>
              <p:nvPr/>
            </p:nvSpPr>
            <p:spPr>
              <a:xfrm>
                <a:off x="7945973" y="3612799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u</a:t>
                </a:r>
              </a:p>
            </p:txBody>
          </p: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CBDBC45-CBDD-8504-9B54-8258D0849C83}"/>
                </a:ext>
              </a:extLst>
            </p:cNvPr>
            <p:cNvSpPr txBox="1"/>
            <p:nvPr/>
          </p:nvSpPr>
          <p:spPr>
            <a:xfrm rot="9510592">
              <a:off x="4657107" y="1916113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DDCCEF9-4B61-B80D-BEEF-B32FED8052C1}"/>
                </a:ext>
              </a:extLst>
            </p:cNvPr>
            <p:cNvSpPr txBox="1"/>
            <p:nvPr/>
          </p:nvSpPr>
          <p:spPr>
            <a:xfrm rot="10493136">
              <a:off x="4946485" y="2668893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 &gt;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D3CE0C32-D7F9-AA49-9C6A-82749E51DCB8}"/>
                    </a:ext>
                  </a:extLst>
                </p:cNvPr>
                <p:cNvSpPr txBox="1"/>
                <p:nvPr/>
              </p:nvSpPr>
              <p:spPr>
                <a:xfrm>
                  <a:off x="5072988" y="2909965"/>
                  <a:ext cx="1917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B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D3CE0C32-D7F9-AA49-9C6A-82749E51DC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2988" y="2909965"/>
                  <a:ext cx="191784" cy="276999"/>
                </a:xfrm>
                <a:prstGeom prst="rect">
                  <a:avLst/>
                </a:prstGeom>
                <a:blipFill>
                  <a:blip r:embed="rId42"/>
                  <a:stretch>
                    <a:fillRect l="-12500" r="-12500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E72F59ED-FB38-8356-AD5A-B5D3F1B1ADE8}"/>
                </a:ext>
              </a:extLst>
            </p:cNvPr>
            <p:cNvSpPr txBox="1"/>
            <p:nvPr/>
          </p:nvSpPr>
          <p:spPr>
            <a:xfrm>
              <a:off x="4747157" y="3132459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R" dirty="0"/>
                <a:t>u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70FD69E9-48DD-FDB7-B742-97FE3B876E90}"/>
                    </a:ext>
                  </a:extLst>
                </p:cNvPr>
                <p:cNvSpPr txBox="1"/>
                <p:nvPr/>
              </p:nvSpPr>
              <p:spPr>
                <a:xfrm>
                  <a:off x="1219761" y="2394248"/>
                  <a:ext cx="6093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B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70FD69E9-48DD-FDB7-B742-97FE3B876E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9761" y="2394248"/>
                  <a:ext cx="609334" cy="369332"/>
                </a:xfrm>
                <a:prstGeom prst="rect">
                  <a:avLst/>
                </a:prstGeom>
                <a:blipFill>
                  <a:blip r:embed="rId43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78B8C394-AAE1-8843-1295-41E22458E471}"/>
                </a:ext>
              </a:extLst>
            </p:cNvPr>
            <p:cNvGrpSpPr/>
            <p:nvPr/>
          </p:nvGrpSpPr>
          <p:grpSpPr>
            <a:xfrm>
              <a:off x="1365891" y="1757544"/>
              <a:ext cx="1717248" cy="369332"/>
              <a:chOff x="1374815" y="1484818"/>
              <a:chExt cx="1717248" cy="36933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7D99E761-E33E-3AC4-4549-8AEB947691BE}"/>
                      </a:ext>
                    </a:extLst>
                  </p:cNvPr>
                  <p:cNvSpPr txBox="1"/>
                  <p:nvPr/>
                </p:nvSpPr>
                <p:spPr>
                  <a:xfrm>
                    <a:off x="1374815" y="1484818"/>
                    <a:ext cx="83535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B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a14:m>
                    <a:r>
                      <a:rPr lang="en-BR" dirty="0"/>
                      <a:t> </a:t>
                    </a:r>
                    <a:r>
                      <a:rPr lang="en-BR" dirty="0">
                        <a:sym typeface="Wingdings" pitchFamily="2" charset="2"/>
                      </a:rPr>
                      <a:t></a:t>
                    </a:r>
                    <a:endParaRPr lang="en-BR" dirty="0"/>
                  </a:p>
                </p:txBody>
              </p:sp>
            </mc:Choice>
            <mc:Fallback xmlns="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7D99E761-E33E-3AC4-4549-8AEB947691B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74815" y="1484818"/>
                    <a:ext cx="835357" cy="369332"/>
                  </a:xfrm>
                  <a:prstGeom prst="rect">
                    <a:avLst/>
                  </a:prstGeom>
                  <a:blipFill>
                    <a:blip r:embed="rId44"/>
                    <a:stretch>
                      <a:fillRect t="-6667" r="-4478" b="-23333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TextBox 105">
                    <a:extLst>
                      <a:ext uri="{FF2B5EF4-FFF2-40B4-BE49-F238E27FC236}">
                        <a16:creationId xmlns:a16="http://schemas.microsoft.com/office/drawing/2014/main" id="{3AD1B0F9-C028-1281-C0BC-F5A6C377BFB7}"/>
                      </a:ext>
                    </a:extLst>
                  </p:cNvPr>
                  <p:cNvSpPr txBox="1"/>
                  <p:nvPr/>
                </p:nvSpPr>
                <p:spPr>
                  <a:xfrm>
                    <a:off x="2221825" y="1486184"/>
                    <a:ext cx="870238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06" name="TextBox 105">
                    <a:extLst>
                      <a:ext uri="{FF2B5EF4-FFF2-40B4-BE49-F238E27FC236}">
                        <a16:creationId xmlns:a16="http://schemas.microsoft.com/office/drawing/2014/main" id="{3AD1B0F9-C028-1281-C0BC-F5A6C377BFB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21825" y="1486184"/>
                    <a:ext cx="870238" cy="276999"/>
                  </a:xfrm>
                  <a:prstGeom prst="rect">
                    <a:avLst/>
                  </a:prstGeom>
                  <a:blipFill>
                    <a:blip r:embed="rId45"/>
                    <a:stretch>
                      <a:fillRect l="-2857" t="-4348" r="-1429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C6CCFC6C-4F26-B4BC-15CC-39AF04052041}"/>
              </a:ext>
            </a:extLst>
          </p:cNvPr>
          <p:cNvSpPr txBox="1"/>
          <p:nvPr/>
        </p:nvSpPr>
        <p:spPr>
          <a:xfrm>
            <a:off x="1224171" y="3121378"/>
            <a:ext cx="2484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4) E o quarto caso seria: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02BEA837-226B-E9E8-B2A6-DDFA7A3CD4FD}"/>
                  </a:ext>
                </a:extLst>
              </p:cNvPr>
              <p:cNvSpPr txBox="1"/>
              <p:nvPr/>
            </p:nvSpPr>
            <p:spPr>
              <a:xfrm>
                <a:off x="1035978" y="673131"/>
                <a:ext cx="6466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3) Terceiro caso é similar mas para o decaimento do J/</a:t>
                </a:r>
                <a14:m>
                  <m:oMath xmlns:m="http://schemas.openxmlformats.org/officeDocument/2006/math">
                    <m:r>
                      <a:rPr lang="en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𝑟𝑎𝑑𝑖𝑎𝑡𝑖𝑣𝑜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en-BR" dirty="0"/>
              </a:p>
            </p:txBody>
          </p:sp>
        </mc:Choice>
        <mc:Fallback xmlns="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02BEA837-226B-E9E8-B2A6-DDFA7A3CD4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978" y="673131"/>
                <a:ext cx="6466770" cy="369332"/>
              </a:xfrm>
              <a:prstGeom prst="rect">
                <a:avLst/>
              </a:prstGeom>
              <a:blipFill>
                <a:blip r:embed="rId46"/>
                <a:stretch>
                  <a:fillRect l="-784" t="-6452" b="-22581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46F60CA6-3654-236D-ED59-21855BAD566C}"/>
                  </a:ext>
                </a:extLst>
              </p:cNvPr>
              <p:cNvSpPr txBox="1"/>
              <p:nvPr/>
            </p:nvSpPr>
            <p:spPr>
              <a:xfrm>
                <a:off x="1894593" y="1679105"/>
                <a:ext cx="56027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BR" dirty="0"/>
                  <a:t>J/</a:t>
                </a:r>
                <a14:m>
                  <m:oMath xmlns:m="http://schemas.openxmlformats.org/officeDocument/2006/math">
                    <m:r>
                      <a:rPr lang="en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endParaRPr lang="en-BR" dirty="0"/>
              </a:p>
            </p:txBody>
          </p:sp>
        </mc:Choice>
        <mc:Fallback xmlns="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46F60CA6-3654-236D-ED59-21855BAD5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593" y="1679105"/>
                <a:ext cx="560276" cy="369332"/>
              </a:xfrm>
              <a:prstGeom prst="rect">
                <a:avLst/>
              </a:prstGeom>
              <a:blipFill>
                <a:blip r:embed="rId47"/>
                <a:stretch>
                  <a:fillRect l="-11111" t="-6667" b="-23333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6" name="Group 185">
            <a:extLst>
              <a:ext uri="{FF2B5EF4-FFF2-40B4-BE49-F238E27FC236}">
                <a16:creationId xmlns:a16="http://schemas.microsoft.com/office/drawing/2014/main" id="{811F71D4-19BA-4C3A-BABD-49893A9D62C2}"/>
              </a:ext>
            </a:extLst>
          </p:cNvPr>
          <p:cNvGrpSpPr/>
          <p:nvPr/>
        </p:nvGrpSpPr>
        <p:grpSpPr>
          <a:xfrm>
            <a:off x="952263" y="1126890"/>
            <a:ext cx="5196611" cy="1445503"/>
            <a:chOff x="1282918" y="1104085"/>
            <a:chExt cx="5196611" cy="1445503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A3D8689-1F8A-37AE-2E7C-FFE6A2295136}"/>
                </a:ext>
              </a:extLst>
            </p:cNvPr>
            <p:cNvGrpSpPr/>
            <p:nvPr/>
          </p:nvGrpSpPr>
          <p:grpSpPr>
            <a:xfrm>
              <a:off x="2273551" y="1104085"/>
              <a:ext cx="4205978" cy="1445503"/>
              <a:chOff x="1723697" y="4649148"/>
              <a:chExt cx="4205978" cy="1445503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1BED78F7-98A7-3EAF-D31C-3EAF4EA1561F}"/>
                  </a:ext>
                </a:extLst>
              </p:cNvPr>
              <p:cNvGrpSpPr/>
              <p:nvPr/>
            </p:nvGrpSpPr>
            <p:grpSpPr>
              <a:xfrm>
                <a:off x="1723697" y="4966933"/>
                <a:ext cx="3304892" cy="1127718"/>
                <a:chOff x="1723697" y="4966933"/>
                <a:chExt cx="3304892" cy="1127718"/>
              </a:xfrm>
            </p:grpSpPr>
            <p:cxnSp>
              <p:nvCxnSpPr>
                <p:cNvPr id="140" name="Straight Arrow Connector 139">
                  <a:extLst>
                    <a:ext uri="{FF2B5EF4-FFF2-40B4-BE49-F238E27FC236}">
                      <a16:creationId xmlns:a16="http://schemas.microsoft.com/office/drawing/2014/main" id="{DCD23913-FD68-24B2-D701-DA5271A05911}"/>
                    </a:ext>
                  </a:extLst>
                </p:cNvPr>
                <p:cNvCxnSpPr/>
                <p:nvPr/>
              </p:nvCxnSpPr>
              <p:spPr>
                <a:xfrm>
                  <a:off x="1723697" y="5150069"/>
                  <a:ext cx="1400503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68F347E7-D8C5-BC7D-F281-4824B02B23C2}"/>
                    </a:ext>
                  </a:extLst>
                </p:cNvPr>
                <p:cNvCxnSpPr/>
                <p:nvPr/>
              </p:nvCxnSpPr>
              <p:spPr>
                <a:xfrm>
                  <a:off x="1723697" y="5680842"/>
                  <a:ext cx="1400503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7EE7107F-4791-9CB5-09CD-B04C997FD19D}"/>
                    </a:ext>
                  </a:extLst>
                </p:cNvPr>
                <p:cNvGrpSpPr/>
                <p:nvPr/>
              </p:nvGrpSpPr>
              <p:grpSpPr>
                <a:xfrm rot="20981580">
                  <a:off x="3496144" y="5027734"/>
                  <a:ext cx="1301869" cy="276999"/>
                  <a:chOff x="4539208" y="6142761"/>
                  <a:chExt cx="1604088" cy="276999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82" name="TextBox 181">
                        <a:extLst>
                          <a:ext uri="{FF2B5EF4-FFF2-40B4-BE49-F238E27FC236}">
                            <a16:creationId xmlns:a16="http://schemas.microsoft.com/office/drawing/2014/main" id="{EBC1762A-4760-35B0-3907-250D75A5E6F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572000" y="6142761"/>
                        <a:ext cx="157129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∞∞∞∞∞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182" name="TextBox 181">
                        <a:extLst>
                          <a:ext uri="{FF2B5EF4-FFF2-40B4-BE49-F238E27FC236}">
                            <a16:creationId xmlns:a16="http://schemas.microsoft.com/office/drawing/2014/main" id="{EBC1762A-4760-35B0-3907-250D75A5E6F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572000" y="6142761"/>
                        <a:ext cx="1571296" cy="276999"/>
                      </a:xfrm>
                      <a:prstGeom prst="rect">
                        <a:avLst/>
                      </a:prstGeom>
                      <a:blipFill>
                        <a:blip r:embed="rId4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83" name="TextBox 182">
                        <a:extLst>
                          <a:ext uri="{FF2B5EF4-FFF2-40B4-BE49-F238E27FC236}">
                            <a16:creationId xmlns:a16="http://schemas.microsoft.com/office/drawing/2014/main" id="{238FD755-C691-8CAE-035B-C3591BFCBED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539208" y="6142761"/>
                        <a:ext cx="157129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∞∞∞∞∞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183" name="TextBox 182">
                        <a:extLst>
                          <a:ext uri="{FF2B5EF4-FFF2-40B4-BE49-F238E27FC236}">
                            <a16:creationId xmlns:a16="http://schemas.microsoft.com/office/drawing/2014/main" id="{238FD755-C691-8CAE-035B-C3591BFCBED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539208" y="6142761"/>
                        <a:ext cx="1571296" cy="276999"/>
                      </a:xfrm>
                      <a:prstGeom prst="rect">
                        <a:avLst/>
                      </a:prstGeom>
                      <a:blipFill>
                        <a:blip r:embed="rId4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143" name="Group 142">
                  <a:extLst>
                    <a:ext uri="{FF2B5EF4-FFF2-40B4-BE49-F238E27FC236}">
                      <a16:creationId xmlns:a16="http://schemas.microsoft.com/office/drawing/2014/main" id="{5DD83C37-943B-8CBA-8959-B0436707F22C}"/>
                    </a:ext>
                  </a:extLst>
                </p:cNvPr>
                <p:cNvGrpSpPr/>
                <p:nvPr/>
              </p:nvGrpSpPr>
              <p:grpSpPr>
                <a:xfrm rot="307873">
                  <a:off x="3346117" y="5407546"/>
                  <a:ext cx="1682472" cy="507803"/>
                  <a:chOff x="6518200" y="5322810"/>
                  <a:chExt cx="1606296" cy="277479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80" name="TextBox 179">
                        <a:extLst>
                          <a:ext uri="{FF2B5EF4-FFF2-40B4-BE49-F238E27FC236}">
                            <a16:creationId xmlns:a16="http://schemas.microsoft.com/office/drawing/2014/main" id="{9F19BE84-E36C-AAD9-FA86-0DF01085E93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8200" y="5322810"/>
                        <a:ext cx="157129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∞∞∞∞∞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180" name="TextBox 179">
                        <a:extLst>
                          <a:ext uri="{FF2B5EF4-FFF2-40B4-BE49-F238E27FC236}">
                            <a16:creationId xmlns:a16="http://schemas.microsoft.com/office/drawing/2014/main" id="{9F19BE84-E36C-AAD9-FA86-0DF01085E932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8200" y="5322810"/>
                        <a:ext cx="1571296" cy="276999"/>
                      </a:xfrm>
                      <a:prstGeom prst="rect">
                        <a:avLst/>
                      </a:prstGeom>
                      <a:blipFill>
                        <a:blip r:embed="rId50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81" name="TextBox 180">
                        <a:extLst>
                          <a:ext uri="{FF2B5EF4-FFF2-40B4-BE49-F238E27FC236}">
                            <a16:creationId xmlns:a16="http://schemas.microsoft.com/office/drawing/2014/main" id="{78C62133-5E94-5F69-D870-59348081221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53200" y="5323290"/>
                        <a:ext cx="1571296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∞∞∞∞∞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181" name="TextBox 180">
                        <a:extLst>
                          <a:ext uri="{FF2B5EF4-FFF2-40B4-BE49-F238E27FC236}">
                            <a16:creationId xmlns:a16="http://schemas.microsoft.com/office/drawing/2014/main" id="{78C62133-5E94-5F69-D870-59348081221A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53200" y="5323290"/>
                        <a:ext cx="1571296" cy="276999"/>
                      </a:xfrm>
                      <a:prstGeom prst="rect">
                        <a:avLst/>
                      </a:prstGeom>
                      <a:blipFill>
                        <a:blip r:embed="rId51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144" name="Group 143">
                  <a:extLst>
                    <a:ext uri="{FF2B5EF4-FFF2-40B4-BE49-F238E27FC236}">
                      <a16:creationId xmlns:a16="http://schemas.microsoft.com/office/drawing/2014/main" id="{56C4DD08-4D8F-7A65-FD22-F458739500C9}"/>
                    </a:ext>
                  </a:extLst>
                </p:cNvPr>
                <p:cNvGrpSpPr/>
                <p:nvPr/>
              </p:nvGrpSpPr>
              <p:grpSpPr>
                <a:xfrm>
                  <a:off x="2872235" y="4966933"/>
                  <a:ext cx="903326" cy="1127718"/>
                  <a:chOff x="7164345" y="1726711"/>
                  <a:chExt cx="1087264" cy="1266953"/>
                </a:xfrm>
              </p:grpSpPr>
              <p:sp>
                <p:nvSpPr>
                  <p:cNvPr id="145" name="Oval 144">
                    <a:extLst>
                      <a:ext uri="{FF2B5EF4-FFF2-40B4-BE49-F238E27FC236}">
                        <a16:creationId xmlns:a16="http://schemas.microsoft.com/office/drawing/2014/main" id="{AAC2ED1D-31F4-A98A-0ED2-9C07EDCCE622}"/>
                      </a:ext>
                    </a:extLst>
                  </p:cNvPr>
                  <p:cNvSpPr/>
                  <p:nvPr/>
                </p:nvSpPr>
                <p:spPr>
                  <a:xfrm>
                    <a:off x="7252078" y="1803046"/>
                    <a:ext cx="914400" cy="914400"/>
                  </a:xfrm>
                  <a:prstGeom prst="ellipse">
                    <a:avLst/>
                  </a:prstGeom>
                  <a:no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R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46" name="TextBox 145">
                        <a:extLst>
                          <a:ext uri="{FF2B5EF4-FFF2-40B4-BE49-F238E27FC236}">
                            <a16:creationId xmlns:a16="http://schemas.microsoft.com/office/drawing/2014/main" id="{DC46CBDE-94E3-929E-CA8E-D022D246254A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20245462">
                        <a:off x="7401174" y="1758448"/>
                        <a:ext cx="248465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oMath>
                          </m:oMathPara>
                        </a14:m>
                        <a:endParaRPr lang="en-BR" dirty="0"/>
                      </a:p>
                    </p:txBody>
                  </p:sp>
                </mc:Choice>
                <mc:Fallback xmlns="">
                  <p:sp>
                    <p:nvSpPr>
                      <p:cNvPr id="146" name="TextBox 145">
                        <a:extLst>
                          <a:ext uri="{FF2B5EF4-FFF2-40B4-BE49-F238E27FC236}">
                            <a16:creationId xmlns:a16="http://schemas.microsoft.com/office/drawing/2014/main" id="{DC46CBDE-94E3-929E-CA8E-D022D246254A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20245462">
                        <a:off x="7401174" y="1758448"/>
                        <a:ext cx="248465" cy="276999"/>
                      </a:xfrm>
                      <a:prstGeom prst="rect">
                        <a:avLst/>
                      </a:prstGeom>
                      <a:blipFill>
                        <a:blip r:embed="rId52"/>
                        <a:stretch>
                          <a:fillRect l="-8333" r="-20833" b="-1153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B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147" name="Group 146">
                    <a:extLst>
                      <a:ext uri="{FF2B5EF4-FFF2-40B4-BE49-F238E27FC236}">
                        <a16:creationId xmlns:a16="http://schemas.microsoft.com/office/drawing/2014/main" id="{AE37BB1C-6305-2C3B-05F9-99974301B365}"/>
                      </a:ext>
                    </a:extLst>
                  </p:cNvPr>
                  <p:cNvGrpSpPr/>
                  <p:nvPr/>
                </p:nvGrpSpPr>
                <p:grpSpPr>
                  <a:xfrm>
                    <a:off x="7199991" y="1726711"/>
                    <a:ext cx="1031920" cy="684562"/>
                    <a:chOff x="7199991" y="1726711"/>
                    <a:chExt cx="1031920" cy="684562"/>
                  </a:xfrm>
                </p:grpSpPr>
                <p:grpSp>
                  <p:nvGrpSpPr>
                    <p:cNvPr id="170" name="Group 169">
                      <a:extLst>
                        <a:ext uri="{FF2B5EF4-FFF2-40B4-BE49-F238E27FC236}">
                          <a16:creationId xmlns:a16="http://schemas.microsoft.com/office/drawing/2014/main" id="{6C2B8200-2D8C-8933-1899-A4BFE025FC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99991" y="1733976"/>
                      <a:ext cx="684562" cy="452247"/>
                      <a:chOff x="7199991" y="1733976"/>
                      <a:chExt cx="684562" cy="452247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6" name="TextBox 175">
                            <a:extLst>
                              <a:ext uri="{FF2B5EF4-FFF2-40B4-BE49-F238E27FC236}">
                                <a16:creationId xmlns:a16="http://schemas.microsoft.com/office/drawing/2014/main" id="{E1D1F6F0-6C67-4B30-3F5A-806ABBEBED5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76" name="TextBox 175">
                            <a:extLst>
                              <a:ext uri="{FF2B5EF4-FFF2-40B4-BE49-F238E27FC236}">
                                <a16:creationId xmlns:a16="http://schemas.microsoft.com/office/drawing/2014/main" id="{E1D1F6F0-6C67-4B30-3F5A-806ABBEBED51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53"/>
                            <a:stretch>
                              <a:fillRect t="-4348" r="-34783" b="-2608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7" name="TextBox 176">
                            <a:extLst>
                              <a:ext uri="{FF2B5EF4-FFF2-40B4-BE49-F238E27FC236}">
                                <a16:creationId xmlns:a16="http://schemas.microsoft.com/office/drawing/2014/main" id="{3E9329F0-6A46-1212-1330-0416A1D3C9B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77" name="TextBox 176">
                            <a:extLst>
                              <a:ext uri="{FF2B5EF4-FFF2-40B4-BE49-F238E27FC236}">
                                <a16:creationId xmlns:a16="http://schemas.microsoft.com/office/drawing/2014/main" id="{3E9329F0-6A46-1212-1330-0416A1D3C9B4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54"/>
                            <a:stretch>
                              <a:fillRect t="-4348" r="-34783" b="-21739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8" name="TextBox 177">
                            <a:extLst>
                              <a:ext uri="{FF2B5EF4-FFF2-40B4-BE49-F238E27FC236}">
                                <a16:creationId xmlns:a16="http://schemas.microsoft.com/office/drawing/2014/main" id="{97F0D6D1-2E37-323B-AD78-84CD8E619D3D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78" name="TextBox 177">
                            <a:extLst>
                              <a:ext uri="{FF2B5EF4-FFF2-40B4-BE49-F238E27FC236}">
                                <a16:creationId xmlns:a16="http://schemas.microsoft.com/office/drawing/2014/main" id="{97F0D6D1-2E37-323B-AD78-84CD8E619D3D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blipFill>
                            <a:blip r:embed="rId55"/>
                            <a:stretch>
                              <a:fillRect l="-21053" r="-21053" b="-9091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9" name="TextBox 178">
                            <a:extLst>
                              <a:ext uri="{FF2B5EF4-FFF2-40B4-BE49-F238E27FC236}">
                                <a16:creationId xmlns:a16="http://schemas.microsoft.com/office/drawing/2014/main" id="{7A58D4F3-D3A4-70F0-92EC-51B448EFBE4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79" name="TextBox 178">
                            <a:extLst>
                              <a:ext uri="{FF2B5EF4-FFF2-40B4-BE49-F238E27FC236}">
                                <a16:creationId xmlns:a16="http://schemas.microsoft.com/office/drawing/2014/main" id="{7A58D4F3-D3A4-70F0-92EC-51B448EFBE4C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blipFill>
                            <a:blip r:embed="rId56"/>
                            <a:stretch>
                              <a:fillRect l="-16000" r="-4000" b="-1538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grpSp>
                  <p:nvGrpSpPr>
                    <p:cNvPr id="171" name="Group 170">
                      <a:extLst>
                        <a:ext uri="{FF2B5EF4-FFF2-40B4-BE49-F238E27FC236}">
                          <a16:creationId xmlns:a16="http://schemas.microsoft.com/office/drawing/2014/main" id="{48B409F4-FA71-5A6D-ACD3-29ADC9D2E35F}"/>
                        </a:ext>
                      </a:extLst>
                    </p:cNvPr>
                    <p:cNvGrpSpPr/>
                    <p:nvPr/>
                  </p:nvGrpSpPr>
                  <p:grpSpPr>
                    <a:xfrm rot="5091307">
                      <a:off x="7663507" y="1842868"/>
                      <a:ext cx="684562" cy="452247"/>
                      <a:chOff x="7199991" y="1733976"/>
                      <a:chExt cx="684562" cy="452247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2" name="TextBox 171">
                            <a:extLst>
                              <a:ext uri="{FF2B5EF4-FFF2-40B4-BE49-F238E27FC236}">
                                <a16:creationId xmlns:a16="http://schemas.microsoft.com/office/drawing/2014/main" id="{9B548E18-F56D-E55D-8F84-6E7A7239045D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72" name="TextBox 171">
                            <a:extLst>
                              <a:ext uri="{FF2B5EF4-FFF2-40B4-BE49-F238E27FC236}">
                                <a16:creationId xmlns:a16="http://schemas.microsoft.com/office/drawing/2014/main" id="{9B548E18-F56D-E55D-8F84-6E7A7239045D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57"/>
                            <a:stretch>
                              <a:fillRect l="-21739" r="-8696" b="-2916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3" name="TextBox 172">
                            <a:extLst>
                              <a:ext uri="{FF2B5EF4-FFF2-40B4-BE49-F238E27FC236}">
                                <a16:creationId xmlns:a16="http://schemas.microsoft.com/office/drawing/2014/main" id="{3DEA2026-4E1F-E7C8-1802-257881AC14C3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73" name="TextBox 172">
                            <a:extLst>
                              <a:ext uri="{FF2B5EF4-FFF2-40B4-BE49-F238E27FC236}">
                                <a16:creationId xmlns:a16="http://schemas.microsoft.com/office/drawing/2014/main" id="{3DEA2026-4E1F-E7C8-1802-257881AC14C3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58"/>
                            <a:stretch>
                              <a:fillRect l="-21739" r="-8696" b="-25000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4" name="TextBox 173">
                            <a:extLst>
                              <a:ext uri="{FF2B5EF4-FFF2-40B4-BE49-F238E27FC236}">
                                <a16:creationId xmlns:a16="http://schemas.microsoft.com/office/drawing/2014/main" id="{7D77129B-7EFF-18FD-9E65-B33A7730CFF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74" name="TextBox 173">
                            <a:extLst>
                              <a:ext uri="{FF2B5EF4-FFF2-40B4-BE49-F238E27FC236}">
                                <a16:creationId xmlns:a16="http://schemas.microsoft.com/office/drawing/2014/main" id="{7D77129B-7EFF-18FD-9E65-B33A7730CFF1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blipFill>
                            <a:blip r:embed="rId59"/>
                            <a:stretch>
                              <a:fillRect l="-20000" t="-15000" b="-15000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75" name="TextBox 174">
                            <a:extLst>
                              <a:ext uri="{FF2B5EF4-FFF2-40B4-BE49-F238E27FC236}">
                                <a16:creationId xmlns:a16="http://schemas.microsoft.com/office/drawing/2014/main" id="{94839376-4D3F-527B-5FBC-2B4DA3B5847F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75" name="TextBox 174">
                            <a:extLst>
                              <a:ext uri="{FF2B5EF4-FFF2-40B4-BE49-F238E27FC236}">
                                <a16:creationId xmlns:a16="http://schemas.microsoft.com/office/drawing/2014/main" id="{94839376-4D3F-527B-5FBC-2B4DA3B5847F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blipFill>
                            <a:blip r:embed="rId60"/>
                            <a:stretch>
                              <a:fillRect l="-16000" t="-20833" b="-416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</p:grpSp>
              <p:grpSp>
                <p:nvGrpSpPr>
                  <p:cNvPr id="148" name="Group 147">
                    <a:extLst>
                      <a:ext uri="{FF2B5EF4-FFF2-40B4-BE49-F238E27FC236}">
                        <a16:creationId xmlns:a16="http://schemas.microsoft.com/office/drawing/2014/main" id="{4A4BB40F-0872-1843-5B85-A3507966C0A4}"/>
                      </a:ext>
                    </a:extLst>
                  </p:cNvPr>
                  <p:cNvGrpSpPr/>
                  <p:nvPr/>
                </p:nvGrpSpPr>
                <p:grpSpPr>
                  <a:xfrm rot="7457261">
                    <a:off x="7393368" y="2135423"/>
                    <a:ext cx="1031920" cy="684562"/>
                    <a:chOff x="7199991" y="1726711"/>
                    <a:chExt cx="1031920" cy="684562"/>
                  </a:xfrm>
                </p:grpSpPr>
                <p:grpSp>
                  <p:nvGrpSpPr>
                    <p:cNvPr id="160" name="Group 159">
                      <a:extLst>
                        <a:ext uri="{FF2B5EF4-FFF2-40B4-BE49-F238E27FC236}">
                          <a16:creationId xmlns:a16="http://schemas.microsoft.com/office/drawing/2014/main" id="{D74534DD-ACF2-8107-A7EF-A6ABEDF1E6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99991" y="1733976"/>
                      <a:ext cx="684562" cy="452247"/>
                      <a:chOff x="7199991" y="1733976"/>
                      <a:chExt cx="684562" cy="452247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66" name="TextBox 165">
                            <a:extLst>
                              <a:ext uri="{FF2B5EF4-FFF2-40B4-BE49-F238E27FC236}">
                                <a16:creationId xmlns:a16="http://schemas.microsoft.com/office/drawing/2014/main" id="{BA907939-8999-06ED-67C9-D9EFCDDFC99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66" name="TextBox 165">
                            <a:extLst>
                              <a:ext uri="{FF2B5EF4-FFF2-40B4-BE49-F238E27FC236}">
                                <a16:creationId xmlns:a16="http://schemas.microsoft.com/office/drawing/2014/main" id="{BA907939-8999-06ED-67C9-D9EFCDDFC99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61"/>
                            <a:stretch>
                              <a:fillRect l="-13043" t="-17647" b="-47059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67" name="TextBox 166">
                            <a:extLst>
                              <a:ext uri="{FF2B5EF4-FFF2-40B4-BE49-F238E27FC236}">
                                <a16:creationId xmlns:a16="http://schemas.microsoft.com/office/drawing/2014/main" id="{4E02FA42-7CE4-B3CC-64F9-73800E7DC5E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67" name="TextBox 166">
                            <a:extLst>
                              <a:ext uri="{FF2B5EF4-FFF2-40B4-BE49-F238E27FC236}">
                                <a16:creationId xmlns:a16="http://schemas.microsoft.com/office/drawing/2014/main" id="{4E02FA42-7CE4-B3CC-64F9-73800E7DC5E4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62"/>
                            <a:stretch>
                              <a:fillRect l="-13043" t="-16667" b="-44444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68" name="TextBox 167">
                            <a:extLst>
                              <a:ext uri="{FF2B5EF4-FFF2-40B4-BE49-F238E27FC236}">
                                <a16:creationId xmlns:a16="http://schemas.microsoft.com/office/drawing/2014/main" id="{167FB7AC-96FB-1525-6A8B-2A548A45B36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68" name="TextBox 167">
                            <a:extLst>
                              <a:ext uri="{FF2B5EF4-FFF2-40B4-BE49-F238E27FC236}">
                                <a16:creationId xmlns:a16="http://schemas.microsoft.com/office/drawing/2014/main" id="{167FB7AC-96FB-1525-6A8B-2A548A45B36C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blipFill>
                            <a:blip r:embed="rId63"/>
                            <a:stretch>
                              <a:fillRect l="-14815" t="-19231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69" name="TextBox 168">
                            <a:extLst>
                              <a:ext uri="{FF2B5EF4-FFF2-40B4-BE49-F238E27FC236}">
                                <a16:creationId xmlns:a16="http://schemas.microsoft.com/office/drawing/2014/main" id="{72E5A35D-FB87-D8D6-B46C-12D057938DF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69" name="TextBox 168">
                            <a:extLst>
                              <a:ext uri="{FF2B5EF4-FFF2-40B4-BE49-F238E27FC236}">
                                <a16:creationId xmlns:a16="http://schemas.microsoft.com/office/drawing/2014/main" id="{72E5A35D-FB87-D8D6-B46C-12D057938DFA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blipFill>
                            <a:blip r:embed="rId64"/>
                            <a:stretch>
                              <a:fillRect l="-15385" t="-19231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grpSp>
                  <p:nvGrpSpPr>
                    <p:cNvPr id="161" name="Group 160">
                      <a:extLst>
                        <a:ext uri="{FF2B5EF4-FFF2-40B4-BE49-F238E27FC236}">
                          <a16:creationId xmlns:a16="http://schemas.microsoft.com/office/drawing/2014/main" id="{5A3CA72A-6193-2255-F292-58C36998405D}"/>
                        </a:ext>
                      </a:extLst>
                    </p:cNvPr>
                    <p:cNvGrpSpPr/>
                    <p:nvPr/>
                  </p:nvGrpSpPr>
                  <p:grpSpPr>
                    <a:xfrm rot="5091307">
                      <a:off x="7663507" y="1842868"/>
                      <a:ext cx="684562" cy="452247"/>
                      <a:chOff x="7199991" y="1733976"/>
                      <a:chExt cx="684562" cy="452247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62" name="TextBox 161">
                            <a:extLst>
                              <a:ext uri="{FF2B5EF4-FFF2-40B4-BE49-F238E27FC236}">
                                <a16:creationId xmlns:a16="http://schemas.microsoft.com/office/drawing/2014/main" id="{607DE6AB-65B8-183D-B836-BCC520B673C0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62" name="TextBox 161">
                            <a:extLst>
                              <a:ext uri="{FF2B5EF4-FFF2-40B4-BE49-F238E27FC236}">
                                <a16:creationId xmlns:a16="http://schemas.microsoft.com/office/drawing/2014/main" id="{607DE6AB-65B8-183D-B836-BCC520B673C0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65"/>
                            <a:stretch>
                              <a:fillRect l="-47368" t="-18182" r="-10526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63" name="TextBox 162">
                            <a:extLst>
                              <a:ext uri="{FF2B5EF4-FFF2-40B4-BE49-F238E27FC236}">
                                <a16:creationId xmlns:a16="http://schemas.microsoft.com/office/drawing/2014/main" id="{A7B393F0-3BC2-109A-C5B5-6B4881F4BAD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63" name="TextBox 162">
                            <a:extLst>
                              <a:ext uri="{FF2B5EF4-FFF2-40B4-BE49-F238E27FC236}">
                                <a16:creationId xmlns:a16="http://schemas.microsoft.com/office/drawing/2014/main" id="{A7B393F0-3BC2-109A-C5B5-6B4881F4BAD7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66"/>
                            <a:stretch>
                              <a:fillRect l="-35000" t="-22727" r="-10000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64" name="TextBox 163">
                            <a:extLst>
                              <a:ext uri="{FF2B5EF4-FFF2-40B4-BE49-F238E27FC236}">
                                <a16:creationId xmlns:a16="http://schemas.microsoft.com/office/drawing/2014/main" id="{1A5B7539-6E4B-F6BC-1C7D-D362B0BE52B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64" name="TextBox 163">
                            <a:extLst>
                              <a:ext uri="{FF2B5EF4-FFF2-40B4-BE49-F238E27FC236}">
                                <a16:creationId xmlns:a16="http://schemas.microsoft.com/office/drawing/2014/main" id="{1A5B7539-6E4B-F6BC-1C7D-D362B0BE52BB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blipFill>
                            <a:blip r:embed="rId67"/>
                            <a:stretch>
                              <a:fillRect t="-14815" r="-1538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65" name="TextBox 164">
                            <a:extLst>
                              <a:ext uri="{FF2B5EF4-FFF2-40B4-BE49-F238E27FC236}">
                                <a16:creationId xmlns:a16="http://schemas.microsoft.com/office/drawing/2014/main" id="{92ADB0D5-6298-AA3B-C9E8-4DD4375B5A90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65" name="TextBox 164">
                            <a:extLst>
                              <a:ext uri="{FF2B5EF4-FFF2-40B4-BE49-F238E27FC236}">
                                <a16:creationId xmlns:a16="http://schemas.microsoft.com/office/drawing/2014/main" id="{92ADB0D5-6298-AA3B-C9E8-4DD4375B5A90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blipFill>
                            <a:blip r:embed="rId68"/>
                            <a:stretch>
                              <a:fillRect t="-15385" r="-19231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</p:grpSp>
              <p:grpSp>
                <p:nvGrpSpPr>
                  <p:cNvPr id="149" name="Group 148">
                    <a:extLst>
                      <a:ext uri="{FF2B5EF4-FFF2-40B4-BE49-F238E27FC236}">
                        <a16:creationId xmlns:a16="http://schemas.microsoft.com/office/drawing/2014/main" id="{548ADE3A-345B-1413-452A-BB0AECCE4346}"/>
                      </a:ext>
                    </a:extLst>
                  </p:cNvPr>
                  <p:cNvGrpSpPr/>
                  <p:nvPr/>
                </p:nvGrpSpPr>
                <p:grpSpPr>
                  <a:xfrm rot="14379700">
                    <a:off x="6990666" y="2044313"/>
                    <a:ext cx="1031920" cy="684562"/>
                    <a:chOff x="7199991" y="1726711"/>
                    <a:chExt cx="1031920" cy="684562"/>
                  </a:xfrm>
                </p:grpSpPr>
                <p:grpSp>
                  <p:nvGrpSpPr>
                    <p:cNvPr id="150" name="Group 149">
                      <a:extLst>
                        <a:ext uri="{FF2B5EF4-FFF2-40B4-BE49-F238E27FC236}">
                          <a16:creationId xmlns:a16="http://schemas.microsoft.com/office/drawing/2014/main" id="{4D980F74-2AC6-27D5-3392-ADB8F2A659C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99991" y="1733976"/>
                      <a:ext cx="684562" cy="452247"/>
                      <a:chOff x="7199991" y="1733976"/>
                      <a:chExt cx="684562" cy="452247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6" name="TextBox 155">
                            <a:extLst>
                              <a:ext uri="{FF2B5EF4-FFF2-40B4-BE49-F238E27FC236}">
                                <a16:creationId xmlns:a16="http://schemas.microsoft.com/office/drawing/2014/main" id="{45DB6708-65FA-6717-C2A4-C9399620B3B8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56" name="TextBox 155">
                            <a:extLst>
                              <a:ext uri="{FF2B5EF4-FFF2-40B4-BE49-F238E27FC236}">
                                <a16:creationId xmlns:a16="http://schemas.microsoft.com/office/drawing/2014/main" id="{45DB6708-65FA-6717-C2A4-C9399620B3B8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69"/>
                            <a:stretch>
                              <a:fillRect l="-41176" t="-13043" r="-29412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7" name="TextBox 156">
                            <a:extLst>
                              <a:ext uri="{FF2B5EF4-FFF2-40B4-BE49-F238E27FC236}">
                                <a16:creationId xmlns:a16="http://schemas.microsoft.com/office/drawing/2014/main" id="{83C295BC-668A-39C9-428D-BFC2CF86FC99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57" name="TextBox 156">
                            <a:extLst>
                              <a:ext uri="{FF2B5EF4-FFF2-40B4-BE49-F238E27FC236}">
                                <a16:creationId xmlns:a16="http://schemas.microsoft.com/office/drawing/2014/main" id="{83C295BC-668A-39C9-428D-BFC2CF86FC99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70"/>
                            <a:stretch>
                              <a:fillRect l="-41176" t="-17391" r="-29412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8" name="TextBox 157">
                            <a:extLst>
                              <a:ext uri="{FF2B5EF4-FFF2-40B4-BE49-F238E27FC236}">
                                <a16:creationId xmlns:a16="http://schemas.microsoft.com/office/drawing/2014/main" id="{6FFF073A-40EF-75B3-4B6A-8EB6C8A4D75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58" name="TextBox 157">
                            <a:extLst>
                              <a:ext uri="{FF2B5EF4-FFF2-40B4-BE49-F238E27FC236}">
                                <a16:creationId xmlns:a16="http://schemas.microsoft.com/office/drawing/2014/main" id="{6FFF073A-40EF-75B3-4B6A-8EB6C8A4D75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blipFill>
                            <a:blip r:embed="rId71"/>
                            <a:stretch>
                              <a:fillRect t="-16000" r="-20000" b="-4000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9" name="TextBox 158">
                            <a:extLst>
                              <a:ext uri="{FF2B5EF4-FFF2-40B4-BE49-F238E27FC236}">
                                <a16:creationId xmlns:a16="http://schemas.microsoft.com/office/drawing/2014/main" id="{E5CDD4F2-CAAF-5FF3-E03E-8F74624FD43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59" name="TextBox 158">
                            <a:extLst>
                              <a:ext uri="{FF2B5EF4-FFF2-40B4-BE49-F238E27FC236}">
                                <a16:creationId xmlns:a16="http://schemas.microsoft.com/office/drawing/2014/main" id="{E5CDD4F2-CAAF-5FF3-E03E-8F74624FD43B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blipFill>
                            <a:blip r:embed="rId72"/>
                            <a:stretch>
                              <a:fillRect t="-20000" r="-13636" b="-15000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grpSp>
                  <p:nvGrpSpPr>
                    <p:cNvPr id="151" name="Group 150">
                      <a:extLst>
                        <a:ext uri="{FF2B5EF4-FFF2-40B4-BE49-F238E27FC236}">
                          <a16:creationId xmlns:a16="http://schemas.microsoft.com/office/drawing/2014/main" id="{A848D690-4195-00B7-A468-8676898FA92B}"/>
                        </a:ext>
                      </a:extLst>
                    </p:cNvPr>
                    <p:cNvGrpSpPr/>
                    <p:nvPr/>
                  </p:nvGrpSpPr>
                  <p:grpSpPr>
                    <a:xfrm rot="5091307">
                      <a:off x="7663507" y="1842868"/>
                      <a:ext cx="684562" cy="452247"/>
                      <a:chOff x="7199991" y="1733976"/>
                      <a:chExt cx="684562" cy="452247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2" name="TextBox 151">
                            <a:extLst>
                              <a:ext uri="{FF2B5EF4-FFF2-40B4-BE49-F238E27FC236}">
                                <a16:creationId xmlns:a16="http://schemas.microsoft.com/office/drawing/2014/main" id="{7907D29F-1169-B66D-C03C-7E96FAF4B70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52" name="TextBox 151">
                            <a:extLst>
                              <a:ext uri="{FF2B5EF4-FFF2-40B4-BE49-F238E27FC236}">
                                <a16:creationId xmlns:a16="http://schemas.microsoft.com/office/drawing/2014/main" id="{7907D29F-1169-B66D-C03C-7E96FAF4B70A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248877" y="195810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73"/>
                            <a:stretch>
                              <a:fillRect t="-37500" r="-19048" b="-31250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3" name="TextBox 152">
                            <a:extLst>
                              <a:ext uri="{FF2B5EF4-FFF2-40B4-BE49-F238E27FC236}">
                                <a16:creationId xmlns:a16="http://schemas.microsoft.com/office/drawing/2014/main" id="{1A81D0E4-B45C-EED6-6755-92BE1F91794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53" name="TextBox 152">
                            <a:extLst>
                              <a:ext uri="{FF2B5EF4-FFF2-40B4-BE49-F238E27FC236}">
                                <a16:creationId xmlns:a16="http://schemas.microsoft.com/office/drawing/2014/main" id="{1A81D0E4-B45C-EED6-6755-92BE1F91794A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8736970">
                            <a:off x="7353980" y="1812119"/>
                            <a:ext cx="179228" cy="276999"/>
                          </a:xfrm>
                          <a:prstGeom prst="rect">
                            <a:avLst/>
                          </a:prstGeom>
                          <a:blipFill>
                            <a:blip r:embed="rId74"/>
                            <a:stretch>
                              <a:fillRect t="-43750" r="-20000" b="-25000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4" name="TextBox 153">
                            <a:extLst>
                              <a:ext uri="{FF2B5EF4-FFF2-40B4-BE49-F238E27FC236}">
                                <a16:creationId xmlns:a16="http://schemas.microsoft.com/office/drawing/2014/main" id="{6FF59769-4CEA-83AE-6282-8A8FC7C216F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54" name="TextBox 153">
                            <a:extLst>
                              <a:ext uri="{FF2B5EF4-FFF2-40B4-BE49-F238E27FC236}">
                                <a16:creationId xmlns:a16="http://schemas.microsoft.com/office/drawing/2014/main" id="{6FF59769-4CEA-83AE-6282-8A8FC7C216F7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200257">
                            <a:off x="7517918" y="1734628"/>
                            <a:ext cx="248466" cy="276999"/>
                          </a:xfrm>
                          <a:prstGeom prst="rect">
                            <a:avLst/>
                          </a:prstGeom>
                          <a:blipFill>
                            <a:blip r:embed="rId75"/>
                            <a:stretch>
                              <a:fillRect l="-4000" r="-20000" b="-14815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5" name="TextBox 154">
                            <a:extLst>
                              <a:ext uri="{FF2B5EF4-FFF2-40B4-BE49-F238E27FC236}">
                                <a16:creationId xmlns:a16="http://schemas.microsoft.com/office/drawing/2014/main" id="{12D63891-A6CC-0481-40F1-583F7329E7C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oMath>
                              </m:oMathPara>
                            </a14:m>
                            <a:endParaRPr lang="en-BR" dirty="0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55" name="TextBox 154">
                            <a:extLst>
                              <a:ext uri="{FF2B5EF4-FFF2-40B4-BE49-F238E27FC236}">
                                <a16:creationId xmlns:a16="http://schemas.microsoft.com/office/drawing/2014/main" id="{12D63891-A6CC-0481-40F1-583F7329E7C1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 rot="1505644">
                            <a:off x="7636088" y="1733976"/>
                            <a:ext cx="248465" cy="276999"/>
                          </a:xfrm>
                          <a:prstGeom prst="rect">
                            <a:avLst/>
                          </a:prstGeom>
                          <a:blipFill>
                            <a:blip r:embed="rId76"/>
                            <a:stretch>
                              <a:fillRect l="-14286" r="-19048" b="-13043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BR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</p:grpSp>
            </p:grp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27825995-4BAD-1438-09E4-F404A8552C12}"/>
                  </a:ext>
                </a:extLst>
              </p:cNvPr>
              <p:cNvGrpSpPr/>
              <p:nvPr/>
            </p:nvGrpSpPr>
            <p:grpSpPr>
              <a:xfrm>
                <a:off x="5274113" y="4814078"/>
                <a:ext cx="409812" cy="369332"/>
                <a:chOff x="7459949" y="4612872"/>
                <a:chExt cx="409812" cy="369332"/>
              </a:xfrm>
            </p:grpSpPr>
            <p:sp>
              <p:nvSpPr>
                <p:cNvPr id="138" name="Oval 137">
                  <a:extLst>
                    <a:ext uri="{FF2B5EF4-FFF2-40B4-BE49-F238E27FC236}">
                      <a16:creationId xmlns:a16="http://schemas.microsoft.com/office/drawing/2014/main" id="{29A7852C-6E17-A9A9-6983-859DB5F9F653}"/>
                    </a:ext>
                  </a:extLst>
                </p:cNvPr>
                <p:cNvSpPr/>
                <p:nvPr/>
              </p:nvSpPr>
              <p:spPr>
                <a:xfrm>
                  <a:off x="7459949" y="4612872"/>
                  <a:ext cx="409812" cy="369332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R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9" name="TextBox 138">
                      <a:extLst>
                        <a:ext uri="{FF2B5EF4-FFF2-40B4-BE49-F238E27FC236}">
                          <a16:creationId xmlns:a16="http://schemas.microsoft.com/office/drawing/2014/main" id="{A86D8D41-6635-BFCC-DDE2-6EB3776302D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486133" y="4612872"/>
                      <a:ext cx="38362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  </m:t>
                                </m:r>
                              </m:sup>
                            </m:sSup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39" name="TextBox 138">
                      <a:extLst>
                        <a:ext uri="{FF2B5EF4-FFF2-40B4-BE49-F238E27FC236}">
                          <a16:creationId xmlns:a16="http://schemas.microsoft.com/office/drawing/2014/main" id="{A86D8D41-6635-BFCC-DDE2-6EB3776302D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486133" y="4612872"/>
                      <a:ext cx="383628" cy="369332"/>
                    </a:xfrm>
                    <a:prstGeom prst="rect">
                      <a:avLst/>
                    </a:prstGeom>
                    <a:blipFill>
                      <a:blip r:embed="rId77"/>
                      <a:stretch>
                        <a:fillRect r="-3548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577520B7-A3CF-17D1-1BBB-EEA6B0FECB33}"/>
                  </a:ext>
                </a:extLst>
              </p:cNvPr>
              <p:cNvGrpSpPr/>
              <p:nvPr/>
            </p:nvGrpSpPr>
            <p:grpSpPr>
              <a:xfrm>
                <a:off x="5268455" y="5477866"/>
                <a:ext cx="409812" cy="378186"/>
                <a:chOff x="6771555" y="4880729"/>
                <a:chExt cx="409812" cy="378186"/>
              </a:xfrm>
            </p:grpSpPr>
            <p:sp>
              <p:nvSpPr>
                <p:cNvPr id="136" name="Oval 135">
                  <a:extLst>
                    <a:ext uri="{FF2B5EF4-FFF2-40B4-BE49-F238E27FC236}">
                      <a16:creationId xmlns:a16="http://schemas.microsoft.com/office/drawing/2014/main" id="{A7233764-CCCE-F851-CC8D-1BC2D35AB09C}"/>
                    </a:ext>
                  </a:extLst>
                </p:cNvPr>
                <p:cNvSpPr/>
                <p:nvPr/>
              </p:nvSpPr>
              <p:spPr>
                <a:xfrm>
                  <a:off x="6771555" y="4889583"/>
                  <a:ext cx="409812" cy="369332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R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7" name="TextBox 136">
                      <a:extLst>
                        <a:ext uri="{FF2B5EF4-FFF2-40B4-BE49-F238E27FC236}">
                          <a16:creationId xmlns:a16="http://schemas.microsoft.com/office/drawing/2014/main" id="{20CC2086-AAA6-8840-C9E1-627B7795079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781782" y="4880729"/>
                      <a:ext cx="38362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  </m:t>
                                </m:r>
                              </m:sup>
                            </m:sSup>
                          </m:oMath>
                        </m:oMathPara>
                      </a14:m>
                      <a:endParaRPr lang="en-BR" dirty="0"/>
                    </a:p>
                  </p:txBody>
                </p:sp>
              </mc:Choice>
              <mc:Fallback xmlns="">
                <p:sp>
                  <p:nvSpPr>
                    <p:cNvPr id="137" name="TextBox 136">
                      <a:extLst>
                        <a:ext uri="{FF2B5EF4-FFF2-40B4-BE49-F238E27FC236}">
                          <a16:creationId xmlns:a16="http://schemas.microsoft.com/office/drawing/2014/main" id="{20CC2086-AAA6-8840-C9E1-627B7795079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781782" y="4880729"/>
                      <a:ext cx="383628" cy="369332"/>
                    </a:xfrm>
                    <a:prstGeom prst="rect">
                      <a:avLst/>
                    </a:prstGeom>
                    <a:blipFill>
                      <a:blip r:embed="rId78"/>
                      <a:stretch>
                        <a:fillRect r="-3125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B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26C7810B-5371-F860-9458-995F7D8B9461}"/>
                  </a:ext>
                </a:extLst>
              </p:cNvPr>
              <p:cNvCxnSpPr>
                <a:cxnSpLocks/>
                <a:endCxn id="139" idx="1"/>
              </p:cNvCxnSpPr>
              <p:nvPr/>
            </p:nvCxnSpPr>
            <p:spPr>
              <a:xfrm flipV="1">
                <a:off x="4625902" y="4998744"/>
                <a:ext cx="674395" cy="623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294ED787-EEFE-F58D-A57C-0AD3D7B0D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13787" y="5098173"/>
                <a:ext cx="731513" cy="4589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E28D2378-7EA6-00EB-1431-268EB00029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1478" y="5118460"/>
                <a:ext cx="673822" cy="44297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25E83F29-883B-2E60-B4DA-FDBEE4E2A8D4}"/>
                  </a:ext>
                </a:extLst>
              </p:cNvPr>
              <p:cNvCxnSpPr>
                <a:cxnSpLocks/>
                <a:endCxn id="137" idx="1"/>
              </p:cNvCxnSpPr>
              <p:nvPr/>
            </p:nvCxnSpPr>
            <p:spPr>
              <a:xfrm>
                <a:off x="4671478" y="5598471"/>
                <a:ext cx="607204" cy="6406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0" name="TextBox 119">
                    <a:extLst>
                      <a:ext uri="{FF2B5EF4-FFF2-40B4-BE49-F238E27FC236}">
                        <a16:creationId xmlns:a16="http://schemas.microsoft.com/office/drawing/2014/main" id="{BAD05EC2-A87A-BD4A-EDB2-C5C20D5586C4}"/>
                      </a:ext>
                    </a:extLst>
                  </p:cNvPr>
                  <p:cNvSpPr txBox="1"/>
                  <p:nvPr/>
                </p:nvSpPr>
                <p:spPr>
                  <a:xfrm>
                    <a:off x="5695495" y="5403917"/>
                    <a:ext cx="19178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20" name="TextBox 119">
                    <a:extLst>
                      <a:ext uri="{FF2B5EF4-FFF2-40B4-BE49-F238E27FC236}">
                        <a16:creationId xmlns:a16="http://schemas.microsoft.com/office/drawing/2014/main" id="{BAD05EC2-A87A-BD4A-EDB2-C5C20D5586C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95495" y="5403917"/>
                    <a:ext cx="191784" cy="276999"/>
                  </a:xfrm>
                  <a:prstGeom prst="rect">
                    <a:avLst/>
                  </a:prstGeom>
                  <a:blipFill>
                    <a:blip r:embed="rId79"/>
                    <a:stretch>
                      <a:fillRect l="-12500" r="-12500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1" name="TextBox 120">
                    <a:extLst>
                      <a:ext uri="{FF2B5EF4-FFF2-40B4-BE49-F238E27FC236}">
                        <a16:creationId xmlns:a16="http://schemas.microsoft.com/office/drawing/2014/main" id="{CA14E5B7-5F76-B85C-4147-8493DCF36860}"/>
                      </a:ext>
                    </a:extLst>
                  </p:cNvPr>
                  <p:cNvSpPr txBox="1"/>
                  <p:nvPr/>
                </p:nvSpPr>
                <p:spPr>
                  <a:xfrm>
                    <a:off x="5683145" y="4954852"/>
                    <a:ext cx="193258" cy="2830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acc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21" name="TextBox 120">
                    <a:extLst>
                      <a:ext uri="{FF2B5EF4-FFF2-40B4-BE49-F238E27FC236}">
                        <a16:creationId xmlns:a16="http://schemas.microsoft.com/office/drawing/2014/main" id="{CA14E5B7-5F76-B85C-4147-8493DCF3686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83145" y="4954852"/>
                    <a:ext cx="193258" cy="283091"/>
                  </a:xfrm>
                  <a:prstGeom prst="rect">
                    <a:avLst/>
                  </a:prstGeom>
                  <a:blipFill>
                    <a:blip r:embed="rId80"/>
                    <a:stretch>
                      <a:fillRect l="-23529" r="-17647" b="-8696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476C2D82-96C4-DB93-B020-D3D3978905C9}"/>
                  </a:ext>
                </a:extLst>
              </p:cNvPr>
              <p:cNvSpPr txBox="1"/>
              <p:nvPr/>
            </p:nvSpPr>
            <p:spPr>
              <a:xfrm>
                <a:off x="5586917" y="464914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u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A38FE7CC-BFB0-B31F-F88B-2E90774782CD}"/>
                  </a:ext>
                </a:extLst>
              </p:cNvPr>
              <p:cNvSpPr txBox="1"/>
              <p:nvPr/>
            </p:nvSpPr>
            <p:spPr>
              <a:xfrm>
                <a:off x="5623181" y="5612983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d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BB79B210-F886-6BAC-A5BC-1E7F27265919}"/>
                  </a:ext>
                </a:extLst>
              </p:cNvPr>
              <p:cNvSpPr txBox="1"/>
              <p:nvPr/>
            </p:nvSpPr>
            <p:spPr>
              <a:xfrm>
                <a:off x="2089295" y="4965403"/>
                <a:ext cx="352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 &gt;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8E87AA2F-1BD5-3EF0-8E88-9AC1CA70E445}"/>
                  </a:ext>
                </a:extLst>
              </p:cNvPr>
              <p:cNvSpPr txBox="1"/>
              <p:nvPr/>
            </p:nvSpPr>
            <p:spPr>
              <a:xfrm rot="10493136">
                <a:off x="2084900" y="5507452"/>
                <a:ext cx="352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 &gt;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6530B733-44CF-FBEE-F26A-68497046970E}"/>
                  </a:ext>
                </a:extLst>
              </p:cNvPr>
              <p:cNvSpPr txBox="1"/>
              <p:nvPr/>
            </p:nvSpPr>
            <p:spPr>
              <a:xfrm rot="10493136">
                <a:off x="4844049" y="4842008"/>
                <a:ext cx="352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 &gt;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911E334C-5351-E647-1ACC-AAD6335FF45C}"/>
                  </a:ext>
                </a:extLst>
              </p:cNvPr>
              <p:cNvSpPr txBox="1"/>
              <p:nvPr/>
            </p:nvSpPr>
            <p:spPr>
              <a:xfrm rot="10493136">
                <a:off x="4849086" y="5458825"/>
                <a:ext cx="352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 &gt;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F3EC50D5-97EA-C8DE-D457-19D6AAAB563B}"/>
                  </a:ext>
                </a:extLst>
              </p:cNvPr>
              <p:cNvSpPr txBox="1"/>
              <p:nvPr/>
            </p:nvSpPr>
            <p:spPr>
              <a:xfrm rot="3026384">
                <a:off x="4728424" y="5077340"/>
                <a:ext cx="352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 &gt;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FE61C92C-7D7A-083B-75A8-9FCCCA937607}"/>
                  </a:ext>
                </a:extLst>
              </p:cNvPr>
              <p:cNvSpPr txBox="1"/>
              <p:nvPr/>
            </p:nvSpPr>
            <p:spPr>
              <a:xfrm rot="19248489">
                <a:off x="4567392" y="5314779"/>
                <a:ext cx="352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 &gt;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09D8F758-9D23-A3B2-7162-7D39586ABB2A}"/>
                  </a:ext>
                </a:extLst>
              </p:cNvPr>
              <p:cNvSpPr txBox="1"/>
              <p:nvPr/>
            </p:nvSpPr>
            <p:spPr>
              <a:xfrm>
                <a:off x="4660421" y="5212437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u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1" name="TextBox 130">
                    <a:extLst>
                      <a:ext uri="{FF2B5EF4-FFF2-40B4-BE49-F238E27FC236}">
                        <a16:creationId xmlns:a16="http://schemas.microsoft.com/office/drawing/2014/main" id="{B7975CBE-2EA1-C197-9680-1299C8E5CEA3}"/>
                      </a:ext>
                    </a:extLst>
                  </p:cNvPr>
                  <p:cNvSpPr txBox="1"/>
                  <p:nvPr/>
                </p:nvSpPr>
                <p:spPr>
                  <a:xfrm>
                    <a:off x="4755354" y="5628740"/>
                    <a:ext cx="19178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31" name="TextBox 130">
                    <a:extLst>
                      <a:ext uri="{FF2B5EF4-FFF2-40B4-BE49-F238E27FC236}">
                        <a16:creationId xmlns:a16="http://schemas.microsoft.com/office/drawing/2014/main" id="{B7975CBE-2EA1-C197-9680-1299C8E5CEA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55354" y="5628740"/>
                    <a:ext cx="191784" cy="276999"/>
                  </a:xfrm>
                  <a:prstGeom prst="rect">
                    <a:avLst/>
                  </a:prstGeom>
                  <a:blipFill>
                    <a:blip r:embed="rId81"/>
                    <a:stretch>
                      <a:fillRect l="-12500" r="-12500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3E52AA99-DB06-11F3-E975-33670A8B460E}"/>
                  </a:ext>
                </a:extLst>
              </p:cNvPr>
              <p:cNvSpPr txBox="1"/>
              <p:nvPr/>
            </p:nvSpPr>
            <p:spPr>
              <a:xfrm>
                <a:off x="4704920" y="4987157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d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3" name="TextBox 132">
                    <a:extLst>
                      <a:ext uri="{FF2B5EF4-FFF2-40B4-BE49-F238E27FC236}">
                        <a16:creationId xmlns:a16="http://schemas.microsoft.com/office/drawing/2014/main" id="{F8463D57-D458-6708-14E3-103A01B576DB}"/>
                      </a:ext>
                    </a:extLst>
                  </p:cNvPr>
                  <p:cNvSpPr txBox="1"/>
                  <p:nvPr/>
                </p:nvSpPr>
                <p:spPr>
                  <a:xfrm>
                    <a:off x="4699940" y="4771927"/>
                    <a:ext cx="193258" cy="2830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acc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33" name="TextBox 132">
                    <a:extLst>
                      <a:ext uri="{FF2B5EF4-FFF2-40B4-BE49-F238E27FC236}">
                        <a16:creationId xmlns:a16="http://schemas.microsoft.com/office/drawing/2014/main" id="{F8463D57-D458-6708-14E3-103A01B576D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99940" y="4771927"/>
                    <a:ext cx="193258" cy="283091"/>
                  </a:xfrm>
                  <a:prstGeom prst="rect">
                    <a:avLst/>
                  </a:prstGeom>
                  <a:blipFill>
                    <a:blip r:embed="rId82"/>
                    <a:stretch>
                      <a:fillRect l="-31250" r="-25000" b="-4348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3834BFD8-4651-22FA-5124-2E36ACED5B1B}"/>
                  </a:ext>
                </a:extLst>
              </p:cNvPr>
              <p:cNvSpPr txBox="1"/>
              <p:nvPr/>
            </p:nvSpPr>
            <p:spPr>
              <a:xfrm>
                <a:off x="1997482" y="4859679"/>
                <a:ext cx="282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c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5" name="TextBox 134">
                    <a:extLst>
                      <a:ext uri="{FF2B5EF4-FFF2-40B4-BE49-F238E27FC236}">
                        <a16:creationId xmlns:a16="http://schemas.microsoft.com/office/drawing/2014/main" id="{FDEA0A92-4439-199B-F5E1-E98D2C17C61A}"/>
                      </a:ext>
                    </a:extLst>
                  </p:cNvPr>
                  <p:cNvSpPr txBox="1"/>
                  <p:nvPr/>
                </p:nvSpPr>
                <p:spPr>
                  <a:xfrm>
                    <a:off x="2016367" y="5717552"/>
                    <a:ext cx="166006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BR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acc>
                        </m:oMath>
                      </m:oMathPara>
                    </a14:m>
                    <a:endParaRPr lang="en-BR" dirty="0"/>
                  </a:p>
                </p:txBody>
              </p:sp>
            </mc:Choice>
            <mc:Fallback xmlns="">
              <p:sp>
                <p:nvSpPr>
                  <p:cNvPr id="135" name="TextBox 134">
                    <a:extLst>
                      <a:ext uri="{FF2B5EF4-FFF2-40B4-BE49-F238E27FC236}">
                        <a16:creationId xmlns:a16="http://schemas.microsoft.com/office/drawing/2014/main" id="{FDEA0A92-4439-199B-F5E1-E98D2C17C61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16367" y="5717552"/>
                    <a:ext cx="166006" cy="276999"/>
                  </a:xfrm>
                  <a:prstGeom prst="rect">
                    <a:avLst/>
                  </a:prstGeom>
                  <a:blipFill>
                    <a:blip r:embed="rId83"/>
                    <a:stretch>
                      <a:fillRect l="-21429" r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B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B4E41A43-A3AB-B0C5-2304-C9954C52D44E}"/>
                    </a:ext>
                  </a:extLst>
                </p:cNvPr>
                <p:cNvSpPr txBox="1"/>
                <p:nvPr/>
              </p:nvSpPr>
              <p:spPr>
                <a:xfrm>
                  <a:off x="1282918" y="1175144"/>
                  <a:ext cx="238278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BR" dirty="0"/>
                    <a:t>J/</a:t>
                  </a:r>
                  <a14:m>
                    <m:oMath xmlns:m="http://schemas.openxmlformats.org/officeDocument/2006/math">
                      <m:r>
                        <a:rPr lang="en-B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endParaRPr lang="en-BR" dirty="0"/>
                </a:p>
              </p:txBody>
            </p:sp>
          </mc:Choice>
          <mc:Fallback xmlns=""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B4E41A43-A3AB-B0C5-2304-C9954C52D4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2918" y="1175144"/>
                  <a:ext cx="2382780" cy="369332"/>
                </a:xfrm>
                <a:prstGeom prst="rect">
                  <a:avLst/>
                </a:prstGeom>
                <a:blipFill>
                  <a:blip r:embed="rId84"/>
                  <a:stretch>
                    <a:fillRect l="-1587" t="-6667" b="-26667"/>
                  </a:stretch>
                </a:blipFill>
              </p:spPr>
              <p:txBody>
                <a:bodyPr/>
                <a:lstStyle/>
                <a:p>
                  <a:r>
                    <a:rPr lang="en-B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7" name="TextBox 186">
            <a:extLst>
              <a:ext uri="{FF2B5EF4-FFF2-40B4-BE49-F238E27FC236}">
                <a16:creationId xmlns:a16="http://schemas.microsoft.com/office/drawing/2014/main" id="{91E61AC2-C54A-C1F5-0594-81D1ACF53E60}"/>
              </a:ext>
            </a:extLst>
          </p:cNvPr>
          <p:cNvSpPr txBox="1"/>
          <p:nvPr/>
        </p:nvSpPr>
        <p:spPr>
          <a:xfrm>
            <a:off x="6553200" y="1238373"/>
            <a:ext cx="15802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2 vertices qgg</a:t>
            </a:r>
          </a:p>
          <a:p>
            <a:r>
              <a:rPr lang="en-BR" dirty="0"/>
              <a:t>2 vertices ggg</a:t>
            </a:r>
          </a:p>
          <a:p>
            <a:r>
              <a:rPr lang="en-BR" dirty="0"/>
              <a:t>2 vertices q    g</a:t>
            </a:r>
          </a:p>
          <a:p>
            <a:r>
              <a:rPr lang="en-BR" dirty="0"/>
              <a:t>1 vertice  </a:t>
            </a:r>
            <a:r>
              <a:rPr lang="en-BR" dirty="0">
                <a:latin typeface="Symbol Tiger Expert" pitchFamily="2" charset="2"/>
              </a:rPr>
              <a:t>g</a:t>
            </a:r>
            <a:r>
              <a:rPr lang="en-BR" dirty="0"/>
              <a:t> cc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0ABD6210-639A-512D-0B76-F1A641F38A33}"/>
                  </a:ext>
                </a:extLst>
              </p:cNvPr>
              <p:cNvSpPr txBox="1"/>
              <p:nvPr/>
            </p:nvSpPr>
            <p:spPr>
              <a:xfrm>
                <a:off x="7620000" y="1817689"/>
                <a:ext cx="369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B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endParaRPr lang="en-BR" dirty="0"/>
              </a:p>
            </p:txBody>
          </p:sp>
        </mc:Choice>
        <mc:Fallback xmlns=""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0ABD6210-639A-512D-0B76-F1A641F38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1817689"/>
                <a:ext cx="369588" cy="369332"/>
              </a:xfrm>
              <a:prstGeom prst="rect">
                <a:avLst/>
              </a:prstGeom>
              <a:blipFill>
                <a:blip r:embed="rId8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" name="Freeform 193">
            <a:extLst>
              <a:ext uri="{FF2B5EF4-FFF2-40B4-BE49-F238E27FC236}">
                <a16:creationId xmlns:a16="http://schemas.microsoft.com/office/drawing/2014/main" id="{C6C2743E-AF93-5E68-1541-EF74D3A5EC15}"/>
              </a:ext>
            </a:extLst>
          </p:cNvPr>
          <p:cNvSpPr/>
          <p:nvPr/>
        </p:nvSpPr>
        <p:spPr>
          <a:xfrm rot="19126508" flipV="1">
            <a:off x="2874529" y="1373200"/>
            <a:ext cx="609334" cy="93131"/>
          </a:xfrm>
          <a:custGeom>
            <a:avLst/>
            <a:gdLst>
              <a:gd name="connsiteX0" fmla="*/ 21664 w 789577"/>
              <a:gd name="connsiteY0" fmla="*/ 0 h 210207"/>
              <a:gd name="connsiteX1" fmla="*/ 11154 w 789577"/>
              <a:gd name="connsiteY1" fmla="*/ 52552 h 210207"/>
              <a:gd name="connsiteX2" fmla="*/ 11154 w 789577"/>
              <a:gd name="connsiteY2" fmla="*/ 115614 h 210207"/>
              <a:gd name="connsiteX3" fmla="*/ 42685 w 789577"/>
              <a:gd name="connsiteY3" fmla="*/ 136635 h 210207"/>
              <a:gd name="connsiteX4" fmla="*/ 74216 w 789577"/>
              <a:gd name="connsiteY4" fmla="*/ 115614 h 210207"/>
              <a:gd name="connsiteX5" fmla="*/ 74216 w 789577"/>
              <a:gd name="connsiteY5" fmla="*/ 31531 h 210207"/>
              <a:gd name="connsiteX6" fmla="*/ 42685 w 789577"/>
              <a:gd name="connsiteY6" fmla="*/ 21021 h 210207"/>
              <a:gd name="connsiteX7" fmla="*/ 21664 w 789577"/>
              <a:gd name="connsiteY7" fmla="*/ 52552 h 210207"/>
              <a:gd name="connsiteX8" fmla="*/ 74216 w 789577"/>
              <a:gd name="connsiteY8" fmla="*/ 157655 h 210207"/>
              <a:gd name="connsiteX9" fmla="*/ 105747 w 789577"/>
              <a:gd name="connsiteY9" fmla="*/ 94593 h 210207"/>
              <a:gd name="connsiteX10" fmla="*/ 84727 w 789577"/>
              <a:gd name="connsiteY10" fmla="*/ 63062 h 210207"/>
              <a:gd name="connsiteX11" fmla="*/ 53195 w 789577"/>
              <a:gd name="connsiteY11" fmla="*/ 52552 h 210207"/>
              <a:gd name="connsiteX12" fmla="*/ 53195 w 789577"/>
              <a:gd name="connsiteY12" fmla="*/ 168166 h 210207"/>
              <a:gd name="connsiteX13" fmla="*/ 95237 w 789577"/>
              <a:gd name="connsiteY13" fmla="*/ 178676 h 210207"/>
              <a:gd name="connsiteX14" fmla="*/ 126768 w 789577"/>
              <a:gd name="connsiteY14" fmla="*/ 168166 h 210207"/>
              <a:gd name="connsiteX15" fmla="*/ 126768 w 789577"/>
              <a:gd name="connsiteY15" fmla="*/ 52552 h 210207"/>
              <a:gd name="connsiteX16" fmla="*/ 95237 w 789577"/>
              <a:gd name="connsiteY16" fmla="*/ 31531 h 210207"/>
              <a:gd name="connsiteX17" fmla="*/ 84727 w 789577"/>
              <a:gd name="connsiteY17" fmla="*/ 147145 h 210207"/>
              <a:gd name="connsiteX18" fmla="*/ 116258 w 789577"/>
              <a:gd name="connsiteY18" fmla="*/ 168166 h 210207"/>
              <a:gd name="connsiteX19" fmla="*/ 147789 w 789577"/>
              <a:gd name="connsiteY19" fmla="*/ 157655 h 210207"/>
              <a:gd name="connsiteX20" fmla="*/ 147789 w 789577"/>
              <a:gd name="connsiteY20" fmla="*/ 94593 h 210207"/>
              <a:gd name="connsiteX21" fmla="*/ 116258 w 789577"/>
              <a:gd name="connsiteY21" fmla="*/ 73573 h 210207"/>
              <a:gd name="connsiteX22" fmla="*/ 105747 w 789577"/>
              <a:gd name="connsiteY22" fmla="*/ 168166 h 210207"/>
              <a:gd name="connsiteX23" fmla="*/ 147789 w 789577"/>
              <a:gd name="connsiteY23" fmla="*/ 157655 h 210207"/>
              <a:gd name="connsiteX24" fmla="*/ 147789 w 789577"/>
              <a:gd name="connsiteY24" fmla="*/ 94593 h 210207"/>
              <a:gd name="connsiteX25" fmla="*/ 116258 w 789577"/>
              <a:gd name="connsiteY25" fmla="*/ 105104 h 210207"/>
              <a:gd name="connsiteX26" fmla="*/ 158299 w 789577"/>
              <a:gd name="connsiteY26" fmla="*/ 178676 h 210207"/>
              <a:gd name="connsiteX27" fmla="*/ 189830 w 789577"/>
              <a:gd name="connsiteY27" fmla="*/ 168166 h 210207"/>
              <a:gd name="connsiteX28" fmla="*/ 221361 w 789577"/>
              <a:gd name="connsiteY28" fmla="*/ 105104 h 210207"/>
              <a:gd name="connsiteX29" fmla="*/ 210851 w 789577"/>
              <a:gd name="connsiteY29" fmla="*/ 73573 h 210207"/>
              <a:gd name="connsiteX30" fmla="*/ 168809 w 789577"/>
              <a:gd name="connsiteY30" fmla="*/ 84083 h 210207"/>
              <a:gd name="connsiteX31" fmla="*/ 179320 w 789577"/>
              <a:gd name="connsiteY31" fmla="*/ 147145 h 210207"/>
              <a:gd name="connsiteX32" fmla="*/ 210851 w 789577"/>
              <a:gd name="connsiteY32" fmla="*/ 157655 h 210207"/>
              <a:gd name="connsiteX33" fmla="*/ 242382 w 789577"/>
              <a:gd name="connsiteY33" fmla="*/ 147145 h 210207"/>
              <a:gd name="connsiteX34" fmla="*/ 252892 w 789577"/>
              <a:gd name="connsiteY34" fmla="*/ 84083 h 210207"/>
              <a:gd name="connsiteX35" fmla="*/ 242382 w 789577"/>
              <a:gd name="connsiteY35" fmla="*/ 42042 h 210207"/>
              <a:gd name="connsiteX36" fmla="*/ 210851 w 789577"/>
              <a:gd name="connsiteY36" fmla="*/ 31531 h 210207"/>
              <a:gd name="connsiteX37" fmla="*/ 179320 w 789577"/>
              <a:gd name="connsiteY37" fmla="*/ 63062 h 210207"/>
              <a:gd name="connsiteX38" fmla="*/ 200340 w 789577"/>
              <a:gd name="connsiteY38" fmla="*/ 147145 h 210207"/>
              <a:gd name="connsiteX39" fmla="*/ 231871 w 789577"/>
              <a:gd name="connsiteY39" fmla="*/ 168166 h 210207"/>
              <a:gd name="connsiteX40" fmla="*/ 263402 w 789577"/>
              <a:gd name="connsiteY40" fmla="*/ 157655 h 210207"/>
              <a:gd name="connsiteX41" fmla="*/ 273913 w 789577"/>
              <a:gd name="connsiteY41" fmla="*/ 63062 h 210207"/>
              <a:gd name="connsiteX42" fmla="*/ 242382 w 789577"/>
              <a:gd name="connsiteY42" fmla="*/ 73573 h 210207"/>
              <a:gd name="connsiteX43" fmla="*/ 231871 w 789577"/>
              <a:gd name="connsiteY43" fmla="*/ 147145 h 210207"/>
              <a:gd name="connsiteX44" fmla="*/ 263402 w 789577"/>
              <a:gd name="connsiteY44" fmla="*/ 178676 h 210207"/>
              <a:gd name="connsiteX45" fmla="*/ 315954 w 789577"/>
              <a:gd name="connsiteY45" fmla="*/ 168166 h 210207"/>
              <a:gd name="connsiteX46" fmla="*/ 357995 w 789577"/>
              <a:gd name="connsiteY46" fmla="*/ 105104 h 210207"/>
              <a:gd name="connsiteX47" fmla="*/ 315954 w 789577"/>
              <a:gd name="connsiteY47" fmla="*/ 52552 h 210207"/>
              <a:gd name="connsiteX48" fmla="*/ 284423 w 789577"/>
              <a:gd name="connsiteY48" fmla="*/ 63062 h 210207"/>
              <a:gd name="connsiteX49" fmla="*/ 326464 w 789577"/>
              <a:gd name="connsiteY49" fmla="*/ 157655 h 210207"/>
              <a:gd name="connsiteX50" fmla="*/ 389527 w 789577"/>
              <a:gd name="connsiteY50" fmla="*/ 147145 h 210207"/>
              <a:gd name="connsiteX51" fmla="*/ 379016 w 789577"/>
              <a:gd name="connsiteY51" fmla="*/ 52552 h 210207"/>
              <a:gd name="connsiteX52" fmla="*/ 315954 w 789577"/>
              <a:gd name="connsiteY52" fmla="*/ 84083 h 210207"/>
              <a:gd name="connsiteX53" fmla="*/ 326464 w 789577"/>
              <a:gd name="connsiteY53" fmla="*/ 136635 h 210207"/>
              <a:gd name="connsiteX54" fmla="*/ 357995 w 789577"/>
              <a:gd name="connsiteY54" fmla="*/ 157655 h 210207"/>
              <a:gd name="connsiteX55" fmla="*/ 431568 w 789577"/>
              <a:gd name="connsiteY55" fmla="*/ 126124 h 210207"/>
              <a:gd name="connsiteX56" fmla="*/ 421058 w 789577"/>
              <a:gd name="connsiteY56" fmla="*/ 94593 h 210207"/>
              <a:gd name="connsiteX57" fmla="*/ 389527 w 789577"/>
              <a:gd name="connsiteY57" fmla="*/ 73573 h 210207"/>
              <a:gd name="connsiteX58" fmla="*/ 357995 w 789577"/>
              <a:gd name="connsiteY58" fmla="*/ 84083 h 210207"/>
              <a:gd name="connsiteX59" fmla="*/ 357995 w 789577"/>
              <a:gd name="connsiteY59" fmla="*/ 178676 h 210207"/>
              <a:gd name="connsiteX60" fmla="*/ 389527 w 789577"/>
              <a:gd name="connsiteY60" fmla="*/ 199697 h 210207"/>
              <a:gd name="connsiteX61" fmla="*/ 452589 w 789577"/>
              <a:gd name="connsiteY61" fmla="*/ 157655 h 210207"/>
              <a:gd name="connsiteX62" fmla="*/ 463099 w 789577"/>
              <a:gd name="connsiteY62" fmla="*/ 126124 h 210207"/>
              <a:gd name="connsiteX63" fmla="*/ 410547 w 789577"/>
              <a:gd name="connsiteY63" fmla="*/ 84083 h 210207"/>
              <a:gd name="connsiteX64" fmla="*/ 379016 w 789577"/>
              <a:gd name="connsiteY64" fmla="*/ 94593 h 210207"/>
              <a:gd name="connsiteX65" fmla="*/ 368506 w 789577"/>
              <a:gd name="connsiteY65" fmla="*/ 126124 h 210207"/>
              <a:gd name="connsiteX66" fmla="*/ 421058 w 789577"/>
              <a:gd name="connsiteY66" fmla="*/ 168166 h 210207"/>
              <a:gd name="connsiteX67" fmla="*/ 463099 w 789577"/>
              <a:gd name="connsiteY67" fmla="*/ 157655 h 210207"/>
              <a:gd name="connsiteX68" fmla="*/ 484120 w 789577"/>
              <a:gd name="connsiteY68" fmla="*/ 126124 h 210207"/>
              <a:gd name="connsiteX69" fmla="*/ 452589 w 789577"/>
              <a:gd name="connsiteY69" fmla="*/ 63062 h 210207"/>
              <a:gd name="connsiteX70" fmla="*/ 389527 w 789577"/>
              <a:gd name="connsiteY70" fmla="*/ 84083 h 210207"/>
              <a:gd name="connsiteX71" fmla="*/ 442078 w 789577"/>
              <a:gd name="connsiteY71" fmla="*/ 157655 h 210207"/>
              <a:gd name="connsiteX72" fmla="*/ 515651 w 789577"/>
              <a:gd name="connsiteY72" fmla="*/ 115614 h 210207"/>
              <a:gd name="connsiteX73" fmla="*/ 484120 w 789577"/>
              <a:gd name="connsiteY73" fmla="*/ 84083 h 210207"/>
              <a:gd name="connsiteX74" fmla="*/ 452589 w 789577"/>
              <a:gd name="connsiteY74" fmla="*/ 73573 h 210207"/>
              <a:gd name="connsiteX75" fmla="*/ 431568 w 789577"/>
              <a:gd name="connsiteY75" fmla="*/ 147145 h 210207"/>
              <a:gd name="connsiteX76" fmla="*/ 494630 w 789577"/>
              <a:gd name="connsiteY76" fmla="*/ 168166 h 210207"/>
              <a:gd name="connsiteX77" fmla="*/ 526161 w 789577"/>
              <a:gd name="connsiteY77" fmla="*/ 178676 h 210207"/>
              <a:gd name="connsiteX78" fmla="*/ 557692 w 789577"/>
              <a:gd name="connsiteY78" fmla="*/ 168166 h 210207"/>
              <a:gd name="connsiteX79" fmla="*/ 515651 w 789577"/>
              <a:gd name="connsiteY79" fmla="*/ 73573 h 210207"/>
              <a:gd name="connsiteX80" fmla="*/ 484120 w 789577"/>
              <a:gd name="connsiteY80" fmla="*/ 105104 h 210207"/>
              <a:gd name="connsiteX81" fmla="*/ 568202 w 789577"/>
              <a:gd name="connsiteY81" fmla="*/ 178676 h 210207"/>
              <a:gd name="connsiteX82" fmla="*/ 599733 w 789577"/>
              <a:gd name="connsiteY82" fmla="*/ 115614 h 210207"/>
              <a:gd name="connsiteX83" fmla="*/ 568202 w 789577"/>
              <a:gd name="connsiteY83" fmla="*/ 94593 h 210207"/>
              <a:gd name="connsiteX84" fmla="*/ 505140 w 789577"/>
              <a:gd name="connsiteY84" fmla="*/ 105104 h 210207"/>
              <a:gd name="connsiteX85" fmla="*/ 547182 w 789577"/>
              <a:gd name="connsiteY85" fmla="*/ 168166 h 210207"/>
              <a:gd name="connsiteX86" fmla="*/ 631264 w 789577"/>
              <a:gd name="connsiteY86" fmla="*/ 126124 h 210207"/>
              <a:gd name="connsiteX87" fmla="*/ 620754 w 789577"/>
              <a:gd name="connsiteY87" fmla="*/ 94593 h 210207"/>
              <a:gd name="connsiteX88" fmla="*/ 557692 w 789577"/>
              <a:gd name="connsiteY88" fmla="*/ 73573 h 210207"/>
              <a:gd name="connsiteX89" fmla="*/ 526161 w 789577"/>
              <a:gd name="connsiteY89" fmla="*/ 84083 h 210207"/>
              <a:gd name="connsiteX90" fmla="*/ 536671 w 789577"/>
              <a:gd name="connsiteY90" fmla="*/ 147145 h 210207"/>
              <a:gd name="connsiteX91" fmla="*/ 568202 w 789577"/>
              <a:gd name="connsiteY91" fmla="*/ 157655 h 210207"/>
              <a:gd name="connsiteX92" fmla="*/ 599733 w 789577"/>
              <a:gd name="connsiteY92" fmla="*/ 147145 h 210207"/>
              <a:gd name="connsiteX93" fmla="*/ 589223 w 789577"/>
              <a:gd name="connsiteY93" fmla="*/ 84083 h 210207"/>
              <a:gd name="connsiteX94" fmla="*/ 557692 w 789577"/>
              <a:gd name="connsiteY94" fmla="*/ 73573 h 210207"/>
              <a:gd name="connsiteX95" fmla="*/ 505140 w 789577"/>
              <a:gd name="connsiteY95" fmla="*/ 115614 h 210207"/>
              <a:gd name="connsiteX96" fmla="*/ 515651 w 789577"/>
              <a:gd name="connsiteY96" fmla="*/ 147145 h 210207"/>
              <a:gd name="connsiteX97" fmla="*/ 578713 w 789577"/>
              <a:gd name="connsiteY97" fmla="*/ 189186 h 210207"/>
              <a:gd name="connsiteX98" fmla="*/ 610244 w 789577"/>
              <a:gd name="connsiteY98" fmla="*/ 178676 h 210207"/>
              <a:gd name="connsiteX99" fmla="*/ 620754 w 789577"/>
              <a:gd name="connsiteY99" fmla="*/ 115614 h 210207"/>
              <a:gd name="connsiteX100" fmla="*/ 589223 w 789577"/>
              <a:gd name="connsiteY100" fmla="*/ 94593 h 210207"/>
              <a:gd name="connsiteX101" fmla="*/ 515651 w 789577"/>
              <a:gd name="connsiteY101" fmla="*/ 115614 h 210207"/>
              <a:gd name="connsiteX102" fmla="*/ 494630 w 789577"/>
              <a:gd name="connsiteY102" fmla="*/ 147145 h 210207"/>
              <a:gd name="connsiteX103" fmla="*/ 505140 w 789577"/>
              <a:gd name="connsiteY103" fmla="*/ 178676 h 210207"/>
              <a:gd name="connsiteX104" fmla="*/ 536671 w 789577"/>
              <a:gd name="connsiteY104" fmla="*/ 189186 h 210207"/>
              <a:gd name="connsiteX105" fmla="*/ 631264 w 789577"/>
              <a:gd name="connsiteY105" fmla="*/ 168166 h 210207"/>
              <a:gd name="connsiteX106" fmla="*/ 662795 w 789577"/>
              <a:gd name="connsiteY106" fmla="*/ 136635 h 210207"/>
              <a:gd name="connsiteX107" fmla="*/ 620754 w 789577"/>
              <a:gd name="connsiteY107" fmla="*/ 94593 h 210207"/>
              <a:gd name="connsiteX108" fmla="*/ 599733 w 789577"/>
              <a:gd name="connsiteY108" fmla="*/ 126124 h 210207"/>
              <a:gd name="connsiteX109" fmla="*/ 620754 w 789577"/>
              <a:gd name="connsiteY109" fmla="*/ 189186 h 210207"/>
              <a:gd name="connsiteX110" fmla="*/ 715347 w 789577"/>
              <a:gd name="connsiteY110" fmla="*/ 157655 h 210207"/>
              <a:gd name="connsiteX111" fmla="*/ 725858 w 789577"/>
              <a:gd name="connsiteY111" fmla="*/ 126124 h 210207"/>
              <a:gd name="connsiteX112" fmla="*/ 662795 w 789577"/>
              <a:gd name="connsiteY112" fmla="*/ 94593 h 210207"/>
              <a:gd name="connsiteX113" fmla="*/ 631264 w 789577"/>
              <a:gd name="connsiteY113" fmla="*/ 115614 h 210207"/>
              <a:gd name="connsiteX114" fmla="*/ 641775 w 789577"/>
              <a:gd name="connsiteY114" fmla="*/ 157655 h 210207"/>
              <a:gd name="connsiteX115" fmla="*/ 704837 w 789577"/>
              <a:gd name="connsiteY115" fmla="*/ 168166 h 210207"/>
              <a:gd name="connsiteX116" fmla="*/ 757389 w 789577"/>
              <a:gd name="connsiteY116" fmla="*/ 157655 h 210207"/>
              <a:gd name="connsiteX117" fmla="*/ 715347 w 789577"/>
              <a:gd name="connsiteY117" fmla="*/ 94593 h 210207"/>
              <a:gd name="connsiteX118" fmla="*/ 683816 w 789577"/>
              <a:gd name="connsiteY118" fmla="*/ 105104 h 210207"/>
              <a:gd name="connsiteX119" fmla="*/ 673306 w 789577"/>
              <a:gd name="connsiteY119" fmla="*/ 136635 h 210207"/>
              <a:gd name="connsiteX120" fmla="*/ 715347 w 789577"/>
              <a:gd name="connsiteY120" fmla="*/ 199697 h 210207"/>
              <a:gd name="connsiteX121" fmla="*/ 746878 w 789577"/>
              <a:gd name="connsiteY121" fmla="*/ 210207 h 210207"/>
              <a:gd name="connsiteX122" fmla="*/ 778409 w 789577"/>
              <a:gd name="connsiteY122" fmla="*/ 115614 h 210207"/>
              <a:gd name="connsiteX123" fmla="*/ 746878 w 789577"/>
              <a:gd name="connsiteY123" fmla="*/ 105104 h 210207"/>
              <a:gd name="connsiteX124" fmla="*/ 704837 w 789577"/>
              <a:gd name="connsiteY124" fmla="*/ 94593 h 21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789577" h="210207">
                <a:moveTo>
                  <a:pt x="21664" y="0"/>
                </a:moveTo>
                <a:cubicBezTo>
                  <a:pt x="18161" y="17517"/>
                  <a:pt x="15487" y="35221"/>
                  <a:pt x="11154" y="52552"/>
                </a:cubicBezTo>
                <a:cubicBezTo>
                  <a:pt x="4481" y="79245"/>
                  <a:pt x="-10200" y="88921"/>
                  <a:pt x="11154" y="115614"/>
                </a:cubicBezTo>
                <a:cubicBezTo>
                  <a:pt x="19045" y="125478"/>
                  <a:pt x="32175" y="129628"/>
                  <a:pt x="42685" y="136635"/>
                </a:cubicBezTo>
                <a:cubicBezTo>
                  <a:pt x="53195" y="129628"/>
                  <a:pt x="67209" y="126124"/>
                  <a:pt x="74216" y="115614"/>
                </a:cubicBezTo>
                <a:cubicBezTo>
                  <a:pt x="86957" y="96503"/>
                  <a:pt x="89505" y="50642"/>
                  <a:pt x="74216" y="31531"/>
                </a:cubicBezTo>
                <a:cubicBezTo>
                  <a:pt x="67295" y="22880"/>
                  <a:pt x="53195" y="24524"/>
                  <a:pt x="42685" y="21021"/>
                </a:cubicBezTo>
                <a:cubicBezTo>
                  <a:pt x="35678" y="31531"/>
                  <a:pt x="21664" y="39920"/>
                  <a:pt x="21664" y="52552"/>
                </a:cubicBezTo>
                <a:cubicBezTo>
                  <a:pt x="21664" y="132834"/>
                  <a:pt x="29177" y="127630"/>
                  <a:pt x="74216" y="157655"/>
                </a:cubicBezTo>
                <a:cubicBezTo>
                  <a:pt x="81537" y="146674"/>
                  <a:pt x="108648" y="112000"/>
                  <a:pt x="105747" y="94593"/>
                </a:cubicBezTo>
                <a:cubicBezTo>
                  <a:pt x="103670" y="82133"/>
                  <a:pt x="94591" y="70953"/>
                  <a:pt x="84727" y="63062"/>
                </a:cubicBezTo>
                <a:cubicBezTo>
                  <a:pt x="76076" y="56141"/>
                  <a:pt x="63706" y="56055"/>
                  <a:pt x="53195" y="52552"/>
                </a:cubicBezTo>
                <a:cubicBezTo>
                  <a:pt x="39774" y="92816"/>
                  <a:pt x="25960" y="119144"/>
                  <a:pt x="53195" y="168166"/>
                </a:cubicBezTo>
                <a:cubicBezTo>
                  <a:pt x="60210" y="180793"/>
                  <a:pt x="81223" y="175173"/>
                  <a:pt x="95237" y="178676"/>
                </a:cubicBezTo>
                <a:cubicBezTo>
                  <a:pt x="105747" y="175173"/>
                  <a:pt x="118934" y="176000"/>
                  <a:pt x="126768" y="168166"/>
                </a:cubicBezTo>
                <a:cubicBezTo>
                  <a:pt x="149995" y="144939"/>
                  <a:pt x="129002" y="58138"/>
                  <a:pt x="126768" y="52552"/>
                </a:cubicBezTo>
                <a:cubicBezTo>
                  <a:pt x="122077" y="40824"/>
                  <a:pt x="105747" y="38538"/>
                  <a:pt x="95237" y="31531"/>
                </a:cubicBezTo>
                <a:cubicBezTo>
                  <a:pt x="65974" y="75424"/>
                  <a:pt x="56043" y="75436"/>
                  <a:pt x="84727" y="147145"/>
                </a:cubicBezTo>
                <a:cubicBezTo>
                  <a:pt x="89418" y="158873"/>
                  <a:pt x="105748" y="161159"/>
                  <a:pt x="116258" y="168166"/>
                </a:cubicBezTo>
                <a:cubicBezTo>
                  <a:pt x="126768" y="164662"/>
                  <a:pt x="139955" y="165489"/>
                  <a:pt x="147789" y="157655"/>
                </a:cubicBezTo>
                <a:cubicBezTo>
                  <a:pt x="163359" y="142084"/>
                  <a:pt x="160245" y="110164"/>
                  <a:pt x="147789" y="94593"/>
                </a:cubicBezTo>
                <a:cubicBezTo>
                  <a:pt x="139898" y="84729"/>
                  <a:pt x="126768" y="80580"/>
                  <a:pt x="116258" y="73573"/>
                </a:cubicBezTo>
                <a:cubicBezTo>
                  <a:pt x="98338" y="100452"/>
                  <a:pt x="67986" y="130405"/>
                  <a:pt x="105747" y="168166"/>
                </a:cubicBezTo>
                <a:cubicBezTo>
                  <a:pt x="115961" y="178380"/>
                  <a:pt x="133775" y="161159"/>
                  <a:pt x="147789" y="157655"/>
                </a:cubicBezTo>
                <a:cubicBezTo>
                  <a:pt x="159589" y="139954"/>
                  <a:pt x="192042" y="112294"/>
                  <a:pt x="147789" y="94593"/>
                </a:cubicBezTo>
                <a:cubicBezTo>
                  <a:pt x="137502" y="90478"/>
                  <a:pt x="126768" y="101600"/>
                  <a:pt x="116258" y="105104"/>
                </a:cubicBezTo>
                <a:cubicBezTo>
                  <a:pt x="123060" y="145915"/>
                  <a:pt x="109426" y="178676"/>
                  <a:pt x="158299" y="178676"/>
                </a:cubicBezTo>
                <a:cubicBezTo>
                  <a:pt x="169378" y="178676"/>
                  <a:pt x="179320" y="171669"/>
                  <a:pt x="189830" y="168166"/>
                </a:cubicBezTo>
                <a:cubicBezTo>
                  <a:pt x="200459" y="152223"/>
                  <a:pt x="221361" y="126862"/>
                  <a:pt x="221361" y="105104"/>
                </a:cubicBezTo>
                <a:cubicBezTo>
                  <a:pt x="221361" y="94025"/>
                  <a:pt x="214354" y="84083"/>
                  <a:pt x="210851" y="73573"/>
                </a:cubicBezTo>
                <a:cubicBezTo>
                  <a:pt x="196837" y="77076"/>
                  <a:pt x="180089" y="75059"/>
                  <a:pt x="168809" y="84083"/>
                </a:cubicBezTo>
                <a:cubicBezTo>
                  <a:pt x="144784" y="103303"/>
                  <a:pt x="163009" y="134096"/>
                  <a:pt x="179320" y="147145"/>
                </a:cubicBezTo>
                <a:cubicBezTo>
                  <a:pt x="187971" y="154066"/>
                  <a:pt x="200341" y="154152"/>
                  <a:pt x="210851" y="157655"/>
                </a:cubicBezTo>
                <a:cubicBezTo>
                  <a:pt x="221361" y="154152"/>
                  <a:pt x="233731" y="154066"/>
                  <a:pt x="242382" y="147145"/>
                </a:cubicBezTo>
                <a:cubicBezTo>
                  <a:pt x="275893" y="120336"/>
                  <a:pt x="261831" y="115371"/>
                  <a:pt x="252892" y="84083"/>
                </a:cubicBezTo>
                <a:cubicBezTo>
                  <a:pt x="248924" y="70194"/>
                  <a:pt x="251406" y="53322"/>
                  <a:pt x="242382" y="42042"/>
                </a:cubicBezTo>
                <a:cubicBezTo>
                  <a:pt x="235461" y="33391"/>
                  <a:pt x="221361" y="35035"/>
                  <a:pt x="210851" y="31531"/>
                </a:cubicBezTo>
                <a:cubicBezTo>
                  <a:pt x="200341" y="42041"/>
                  <a:pt x="182925" y="48642"/>
                  <a:pt x="179320" y="63062"/>
                </a:cubicBezTo>
                <a:cubicBezTo>
                  <a:pt x="178946" y="64557"/>
                  <a:pt x="192278" y="137068"/>
                  <a:pt x="200340" y="147145"/>
                </a:cubicBezTo>
                <a:cubicBezTo>
                  <a:pt x="208231" y="157009"/>
                  <a:pt x="221361" y="161159"/>
                  <a:pt x="231871" y="168166"/>
                </a:cubicBezTo>
                <a:cubicBezTo>
                  <a:pt x="242381" y="164662"/>
                  <a:pt x="254751" y="164576"/>
                  <a:pt x="263402" y="157655"/>
                </a:cubicBezTo>
                <a:cubicBezTo>
                  <a:pt x="299625" y="128677"/>
                  <a:pt x="280796" y="104364"/>
                  <a:pt x="273913" y="63062"/>
                </a:cubicBezTo>
                <a:cubicBezTo>
                  <a:pt x="263403" y="66566"/>
                  <a:pt x="251033" y="66652"/>
                  <a:pt x="242382" y="73573"/>
                </a:cubicBezTo>
                <a:cubicBezTo>
                  <a:pt x="215853" y="94797"/>
                  <a:pt x="215434" y="118380"/>
                  <a:pt x="231871" y="147145"/>
                </a:cubicBezTo>
                <a:cubicBezTo>
                  <a:pt x="239246" y="160050"/>
                  <a:pt x="252892" y="168166"/>
                  <a:pt x="263402" y="178676"/>
                </a:cubicBezTo>
                <a:cubicBezTo>
                  <a:pt x="280919" y="175173"/>
                  <a:pt x="301853" y="179134"/>
                  <a:pt x="315954" y="168166"/>
                </a:cubicBezTo>
                <a:cubicBezTo>
                  <a:pt x="335896" y="152656"/>
                  <a:pt x="357995" y="105104"/>
                  <a:pt x="357995" y="105104"/>
                </a:cubicBezTo>
                <a:cubicBezTo>
                  <a:pt x="349797" y="80510"/>
                  <a:pt x="349512" y="58145"/>
                  <a:pt x="315954" y="52552"/>
                </a:cubicBezTo>
                <a:cubicBezTo>
                  <a:pt x="305026" y="50731"/>
                  <a:pt x="294933" y="59559"/>
                  <a:pt x="284423" y="63062"/>
                </a:cubicBezTo>
                <a:cubicBezTo>
                  <a:pt x="288473" y="91412"/>
                  <a:pt x="278525" y="152329"/>
                  <a:pt x="326464" y="157655"/>
                </a:cubicBezTo>
                <a:cubicBezTo>
                  <a:pt x="347645" y="160008"/>
                  <a:pt x="368506" y="150648"/>
                  <a:pt x="389527" y="147145"/>
                </a:cubicBezTo>
                <a:cubicBezTo>
                  <a:pt x="415247" y="69982"/>
                  <a:pt x="426215" y="99751"/>
                  <a:pt x="379016" y="52552"/>
                </a:cubicBezTo>
                <a:cubicBezTo>
                  <a:pt x="367478" y="56398"/>
                  <a:pt x="320244" y="69069"/>
                  <a:pt x="315954" y="84083"/>
                </a:cubicBezTo>
                <a:cubicBezTo>
                  <a:pt x="311046" y="101260"/>
                  <a:pt x="317601" y="121125"/>
                  <a:pt x="326464" y="136635"/>
                </a:cubicBezTo>
                <a:cubicBezTo>
                  <a:pt x="332731" y="147602"/>
                  <a:pt x="347485" y="150648"/>
                  <a:pt x="357995" y="157655"/>
                </a:cubicBezTo>
                <a:cubicBezTo>
                  <a:pt x="371713" y="154226"/>
                  <a:pt x="423503" y="146287"/>
                  <a:pt x="431568" y="126124"/>
                </a:cubicBezTo>
                <a:cubicBezTo>
                  <a:pt x="435683" y="115838"/>
                  <a:pt x="427979" y="103244"/>
                  <a:pt x="421058" y="94593"/>
                </a:cubicBezTo>
                <a:cubicBezTo>
                  <a:pt x="413167" y="84729"/>
                  <a:pt x="400037" y="80580"/>
                  <a:pt x="389527" y="73573"/>
                </a:cubicBezTo>
                <a:cubicBezTo>
                  <a:pt x="379016" y="77076"/>
                  <a:pt x="366646" y="77162"/>
                  <a:pt x="357995" y="84083"/>
                </a:cubicBezTo>
                <a:cubicBezTo>
                  <a:pt x="331473" y="105300"/>
                  <a:pt x="321073" y="154062"/>
                  <a:pt x="357995" y="178676"/>
                </a:cubicBezTo>
                <a:lnTo>
                  <a:pt x="389527" y="199697"/>
                </a:lnTo>
                <a:cubicBezTo>
                  <a:pt x="422584" y="188677"/>
                  <a:pt x="430095" y="191396"/>
                  <a:pt x="452589" y="157655"/>
                </a:cubicBezTo>
                <a:cubicBezTo>
                  <a:pt x="458734" y="148437"/>
                  <a:pt x="459596" y="136634"/>
                  <a:pt x="463099" y="126124"/>
                </a:cubicBezTo>
                <a:cubicBezTo>
                  <a:pt x="446958" y="101913"/>
                  <a:pt x="444392" y="84083"/>
                  <a:pt x="410547" y="84083"/>
                </a:cubicBezTo>
                <a:cubicBezTo>
                  <a:pt x="399468" y="84083"/>
                  <a:pt x="389526" y="91090"/>
                  <a:pt x="379016" y="94593"/>
                </a:cubicBezTo>
                <a:cubicBezTo>
                  <a:pt x="375513" y="105103"/>
                  <a:pt x="366685" y="115196"/>
                  <a:pt x="368506" y="126124"/>
                </a:cubicBezTo>
                <a:cubicBezTo>
                  <a:pt x="374099" y="159682"/>
                  <a:pt x="396464" y="159968"/>
                  <a:pt x="421058" y="168166"/>
                </a:cubicBezTo>
                <a:cubicBezTo>
                  <a:pt x="435072" y="164662"/>
                  <a:pt x="451080" y="165668"/>
                  <a:pt x="463099" y="157655"/>
                </a:cubicBezTo>
                <a:cubicBezTo>
                  <a:pt x="473609" y="150648"/>
                  <a:pt x="482043" y="138584"/>
                  <a:pt x="484120" y="126124"/>
                </a:cubicBezTo>
                <a:cubicBezTo>
                  <a:pt x="487021" y="108720"/>
                  <a:pt x="459908" y="74041"/>
                  <a:pt x="452589" y="63062"/>
                </a:cubicBezTo>
                <a:cubicBezTo>
                  <a:pt x="431568" y="70069"/>
                  <a:pt x="382520" y="63062"/>
                  <a:pt x="389527" y="84083"/>
                </a:cubicBezTo>
                <a:cubicBezTo>
                  <a:pt x="414050" y="157655"/>
                  <a:pt x="389526" y="140138"/>
                  <a:pt x="442078" y="157655"/>
                </a:cubicBezTo>
                <a:cubicBezTo>
                  <a:pt x="457970" y="153682"/>
                  <a:pt x="515651" y="146924"/>
                  <a:pt x="515651" y="115614"/>
                </a:cubicBezTo>
                <a:cubicBezTo>
                  <a:pt x="515651" y="100750"/>
                  <a:pt x="496488" y="92328"/>
                  <a:pt x="484120" y="84083"/>
                </a:cubicBezTo>
                <a:cubicBezTo>
                  <a:pt x="474902" y="77938"/>
                  <a:pt x="463099" y="77076"/>
                  <a:pt x="452589" y="73573"/>
                </a:cubicBezTo>
                <a:cubicBezTo>
                  <a:pt x="428235" y="89809"/>
                  <a:pt x="387410" y="102986"/>
                  <a:pt x="431568" y="147145"/>
                </a:cubicBezTo>
                <a:cubicBezTo>
                  <a:pt x="447236" y="162813"/>
                  <a:pt x="473609" y="161159"/>
                  <a:pt x="494630" y="168166"/>
                </a:cubicBezTo>
                <a:lnTo>
                  <a:pt x="526161" y="178676"/>
                </a:lnTo>
                <a:cubicBezTo>
                  <a:pt x="536671" y="175173"/>
                  <a:pt x="554648" y="178819"/>
                  <a:pt x="557692" y="168166"/>
                </a:cubicBezTo>
                <a:cubicBezTo>
                  <a:pt x="572086" y="117789"/>
                  <a:pt x="543177" y="101099"/>
                  <a:pt x="515651" y="73573"/>
                </a:cubicBezTo>
                <a:cubicBezTo>
                  <a:pt x="505141" y="84083"/>
                  <a:pt x="485762" y="90331"/>
                  <a:pt x="484120" y="105104"/>
                </a:cubicBezTo>
                <a:cubicBezTo>
                  <a:pt x="475539" y="182327"/>
                  <a:pt x="518234" y="170348"/>
                  <a:pt x="568202" y="178676"/>
                </a:cubicBezTo>
                <a:cubicBezTo>
                  <a:pt x="572629" y="172036"/>
                  <a:pt x="605173" y="129213"/>
                  <a:pt x="599733" y="115614"/>
                </a:cubicBezTo>
                <a:cubicBezTo>
                  <a:pt x="595042" y="103886"/>
                  <a:pt x="578712" y="101600"/>
                  <a:pt x="568202" y="94593"/>
                </a:cubicBezTo>
                <a:cubicBezTo>
                  <a:pt x="547181" y="98097"/>
                  <a:pt x="518783" y="88733"/>
                  <a:pt x="505140" y="105104"/>
                </a:cubicBezTo>
                <a:cubicBezTo>
                  <a:pt x="466541" y="151423"/>
                  <a:pt x="530509" y="162608"/>
                  <a:pt x="547182" y="168166"/>
                </a:cubicBezTo>
                <a:cubicBezTo>
                  <a:pt x="579963" y="162702"/>
                  <a:pt x="623758" y="171164"/>
                  <a:pt x="631264" y="126124"/>
                </a:cubicBezTo>
                <a:cubicBezTo>
                  <a:pt x="633085" y="115196"/>
                  <a:pt x="629769" y="101032"/>
                  <a:pt x="620754" y="94593"/>
                </a:cubicBezTo>
                <a:cubicBezTo>
                  <a:pt x="602724" y="81714"/>
                  <a:pt x="557692" y="73573"/>
                  <a:pt x="557692" y="73573"/>
                </a:cubicBezTo>
                <a:cubicBezTo>
                  <a:pt x="547182" y="77076"/>
                  <a:pt x="533995" y="76249"/>
                  <a:pt x="526161" y="84083"/>
                </a:cubicBezTo>
                <a:cubicBezTo>
                  <a:pt x="504806" y="105438"/>
                  <a:pt x="517317" y="131661"/>
                  <a:pt x="536671" y="147145"/>
                </a:cubicBezTo>
                <a:cubicBezTo>
                  <a:pt x="545322" y="154066"/>
                  <a:pt x="557692" y="154152"/>
                  <a:pt x="568202" y="157655"/>
                </a:cubicBezTo>
                <a:cubicBezTo>
                  <a:pt x="578712" y="154152"/>
                  <a:pt x="591899" y="154979"/>
                  <a:pt x="599733" y="147145"/>
                </a:cubicBezTo>
                <a:cubicBezTo>
                  <a:pt x="621089" y="125789"/>
                  <a:pt x="608579" y="99567"/>
                  <a:pt x="589223" y="84083"/>
                </a:cubicBezTo>
                <a:cubicBezTo>
                  <a:pt x="580572" y="77162"/>
                  <a:pt x="568202" y="77076"/>
                  <a:pt x="557692" y="73573"/>
                </a:cubicBezTo>
                <a:cubicBezTo>
                  <a:pt x="524563" y="81855"/>
                  <a:pt x="505140" y="74149"/>
                  <a:pt x="505140" y="115614"/>
                </a:cubicBezTo>
                <a:cubicBezTo>
                  <a:pt x="505140" y="126693"/>
                  <a:pt x="507817" y="139311"/>
                  <a:pt x="515651" y="147145"/>
                </a:cubicBezTo>
                <a:cubicBezTo>
                  <a:pt x="533515" y="165009"/>
                  <a:pt x="578713" y="189186"/>
                  <a:pt x="578713" y="189186"/>
                </a:cubicBezTo>
                <a:cubicBezTo>
                  <a:pt x="589223" y="185683"/>
                  <a:pt x="601593" y="185597"/>
                  <a:pt x="610244" y="178676"/>
                </a:cubicBezTo>
                <a:cubicBezTo>
                  <a:pt x="632568" y="160817"/>
                  <a:pt x="639505" y="139053"/>
                  <a:pt x="620754" y="115614"/>
                </a:cubicBezTo>
                <a:cubicBezTo>
                  <a:pt x="612863" y="105750"/>
                  <a:pt x="599733" y="101600"/>
                  <a:pt x="589223" y="94593"/>
                </a:cubicBezTo>
                <a:cubicBezTo>
                  <a:pt x="586479" y="95279"/>
                  <a:pt x="522503" y="110133"/>
                  <a:pt x="515651" y="115614"/>
                </a:cubicBezTo>
                <a:cubicBezTo>
                  <a:pt x="505787" y="123505"/>
                  <a:pt x="501637" y="136635"/>
                  <a:pt x="494630" y="147145"/>
                </a:cubicBezTo>
                <a:cubicBezTo>
                  <a:pt x="498133" y="157655"/>
                  <a:pt x="497306" y="170842"/>
                  <a:pt x="505140" y="178676"/>
                </a:cubicBezTo>
                <a:cubicBezTo>
                  <a:pt x="512974" y="186510"/>
                  <a:pt x="525592" y="189186"/>
                  <a:pt x="536671" y="189186"/>
                </a:cubicBezTo>
                <a:cubicBezTo>
                  <a:pt x="573666" y="189186"/>
                  <a:pt x="598749" y="179004"/>
                  <a:pt x="631264" y="168166"/>
                </a:cubicBezTo>
                <a:cubicBezTo>
                  <a:pt x="641774" y="157656"/>
                  <a:pt x="658095" y="150736"/>
                  <a:pt x="662795" y="136635"/>
                </a:cubicBezTo>
                <a:cubicBezTo>
                  <a:pt x="674006" y="103002"/>
                  <a:pt x="637571" y="100199"/>
                  <a:pt x="620754" y="94593"/>
                </a:cubicBezTo>
                <a:cubicBezTo>
                  <a:pt x="613747" y="105103"/>
                  <a:pt x="599733" y="113492"/>
                  <a:pt x="599733" y="126124"/>
                </a:cubicBezTo>
                <a:cubicBezTo>
                  <a:pt x="599733" y="148282"/>
                  <a:pt x="620754" y="189186"/>
                  <a:pt x="620754" y="189186"/>
                </a:cubicBezTo>
                <a:cubicBezTo>
                  <a:pt x="651527" y="184057"/>
                  <a:pt x="692610" y="186076"/>
                  <a:pt x="715347" y="157655"/>
                </a:cubicBezTo>
                <a:cubicBezTo>
                  <a:pt x="722268" y="149004"/>
                  <a:pt x="722354" y="136634"/>
                  <a:pt x="725858" y="126124"/>
                </a:cubicBezTo>
                <a:cubicBezTo>
                  <a:pt x="714877" y="118804"/>
                  <a:pt x="680200" y="91692"/>
                  <a:pt x="662795" y="94593"/>
                </a:cubicBezTo>
                <a:cubicBezTo>
                  <a:pt x="650335" y="96670"/>
                  <a:pt x="641774" y="108607"/>
                  <a:pt x="631264" y="115614"/>
                </a:cubicBezTo>
                <a:cubicBezTo>
                  <a:pt x="634768" y="129628"/>
                  <a:pt x="633762" y="145636"/>
                  <a:pt x="641775" y="157655"/>
                </a:cubicBezTo>
                <a:cubicBezTo>
                  <a:pt x="665483" y="193216"/>
                  <a:pt x="676269" y="175308"/>
                  <a:pt x="704837" y="168166"/>
                </a:cubicBezTo>
                <a:cubicBezTo>
                  <a:pt x="722168" y="163833"/>
                  <a:pt x="739872" y="161159"/>
                  <a:pt x="757389" y="157655"/>
                </a:cubicBezTo>
                <a:cubicBezTo>
                  <a:pt x="750311" y="129343"/>
                  <a:pt x="753216" y="100904"/>
                  <a:pt x="715347" y="94593"/>
                </a:cubicBezTo>
                <a:cubicBezTo>
                  <a:pt x="704419" y="92772"/>
                  <a:pt x="694326" y="101600"/>
                  <a:pt x="683816" y="105104"/>
                </a:cubicBezTo>
                <a:cubicBezTo>
                  <a:pt x="680313" y="115614"/>
                  <a:pt x="673306" y="125556"/>
                  <a:pt x="673306" y="136635"/>
                </a:cubicBezTo>
                <a:cubicBezTo>
                  <a:pt x="673306" y="162347"/>
                  <a:pt x="696389" y="187058"/>
                  <a:pt x="715347" y="199697"/>
                </a:cubicBezTo>
                <a:cubicBezTo>
                  <a:pt x="724565" y="205842"/>
                  <a:pt x="736368" y="206704"/>
                  <a:pt x="746878" y="210207"/>
                </a:cubicBezTo>
                <a:cubicBezTo>
                  <a:pt x="761318" y="188548"/>
                  <a:pt x="811709" y="148913"/>
                  <a:pt x="778409" y="115614"/>
                </a:cubicBezTo>
                <a:cubicBezTo>
                  <a:pt x="770575" y="107780"/>
                  <a:pt x="757531" y="108148"/>
                  <a:pt x="746878" y="105104"/>
                </a:cubicBezTo>
                <a:cubicBezTo>
                  <a:pt x="732989" y="101136"/>
                  <a:pt x="704837" y="94593"/>
                  <a:pt x="704837" y="94593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0022EFDA-BB58-9D85-154C-5D84C09DF813}"/>
                  </a:ext>
                </a:extLst>
              </p:cNvPr>
              <p:cNvSpPr txBox="1"/>
              <p:nvPr/>
            </p:nvSpPr>
            <p:spPr>
              <a:xfrm>
                <a:off x="3059390" y="1080760"/>
                <a:ext cx="1809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B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BR" dirty="0"/>
              </a:p>
            </p:txBody>
          </p:sp>
        </mc:Choice>
        <mc:Fallback xmlns=""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0022EFDA-BB58-9D85-154C-5D84C09DF8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390" y="1080760"/>
                <a:ext cx="180947" cy="276999"/>
              </a:xfrm>
              <a:prstGeom prst="rect">
                <a:avLst/>
              </a:prstGeom>
              <a:blipFill>
                <a:blip r:embed="rId86"/>
                <a:stretch>
                  <a:fillRect l="-25000" r="-25000" b="-20833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6" name="TextBox 195">
            <a:extLst>
              <a:ext uri="{FF2B5EF4-FFF2-40B4-BE49-F238E27FC236}">
                <a16:creationId xmlns:a16="http://schemas.microsoft.com/office/drawing/2014/main" id="{CDB68ADC-8BFA-D60F-AEC2-87FC562032BE}"/>
              </a:ext>
            </a:extLst>
          </p:cNvPr>
          <p:cNvSpPr txBox="1"/>
          <p:nvPr/>
        </p:nvSpPr>
        <p:spPr>
          <a:xfrm>
            <a:off x="6726484" y="3596402"/>
            <a:ext cx="1580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5 vertices q    g</a:t>
            </a:r>
          </a:p>
          <a:p>
            <a:r>
              <a:rPr lang="en-BR" dirty="0"/>
              <a:t>3 vertices ggg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7CD1EF29-AC04-5851-3982-897D805990DE}"/>
                  </a:ext>
                </a:extLst>
              </p:cNvPr>
              <p:cNvSpPr txBox="1"/>
              <p:nvPr/>
            </p:nvSpPr>
            <p:spPr>
              <a:xfrm>
                <a:off x="7751188" y="3596402"/>
                <a:ext cx="369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R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B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endParaRPr lang="en-BR" dirty="0"/>
              </a:p>
            </p:txBody>
          </p:sp>
        </mc:Choice>
        <mc:Fallback xmlns=""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7CD1EF29-AC04-5851-3982-897D805990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1188" y="3596402"/>
                <a:ext cx="369588" cy="369332"/>
              </a:xfrm>
              <a:prstGeom prst="rect">
                <a:avLst/>
              </a:prstGeom>
              <a:blipFill>
                <a:blip r:embed="rId8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TextBox 197">
            <a:extLst>
              <a:ext uri="{FF2B5EF4-FFF2-40B4-BE49-F238E27FC236}">
                <a16:creationId xmlns:a16="http://schemas.microsoft.com/office/drawing/2014/main" id="{63257657-DAD1-7C33-1907-A0A4D42A00EC}"/>
              </a:ext>
            </a:extLst>
          </p:cNvPr>
          <p:cNvSpPr txBox="1"/>
          <p:nvPr/>
        </p:nvSpPr>
        <p:spPr>
          <a:xfrm>
            <a:off x="919790" y="5585014"/>
            <a:ext cx="8173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Temos que calcular cada um desses gráficos de Feynmann. Escrever essas Amplitudes</a:t>
            </a:r>
          </a:p>
          <a:p>
            <a:r>
              <a:rPr lang="en-BR" dirty="0"/>
              <a:t>e ver como faremos a análise de onda parcial.</a:t>
            </a:r>
          </a:p>
        </p:txBody>
      </p:sp>
    </p:spTree>
    <p:extLst>
      <p:ext uri="{BB962C8B-B14F-4D97-AF65-F5344CB8AC3E}">
        <p14:creationId xmlns:p14="http://schemas.microsoft.com/office/powerpoint/2010/main" val="32933188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729982" y="1020238"/>
            <a:ext cx="84342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  <a:latin typeface="Comic Sans MS"/>
                <a:cs typeface="Comic Sans MS"/>
              </a:rPr>
              <a:t>Pomeron: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 Por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definição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é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o Polo de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Regge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do vacuum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cujos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números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</a:p>
          <a:p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quânticos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(J</a:t>
            </a:r>
            <a:r>
              <a:rPr lang="en-US" baseline="30000" dirty="0">
                <a:solidFill>
                  <a:srgbClr val="FF0000"/>
                </a:solidFill>
                <a:latin typeface="Comic Sans MS"/>
                <a:cs typeface="Comic Sans MS"/>
              </a:rPr>
              <a:t>PC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=1</a:t>
            </a:r>
            <a:r>
              <a:rPr lang="en-US" baseline="30000" dirty="0">
                <a:solidFill>
                  <a:srgbClr val="FF0000"/>
                </a:solidFill>
                <a:latin typeface="Comic Sans MS"/>
                <a:cs typeface="Comic Sans MS"/>
              </a:rPr>
              <a:t>++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; I</a:t>
            </a:r>
            <a:r>
              <a:rPr lang="en-US" baseline="30000" dirty="0">
                <a:solidFill>
                  <a:srgbClr val="FF0000"/>
                </a:solidFill>
                <a:latin typeface="Comic Sans MS"/>
                <a:cs typeface="Comic Sans MS"/>
              </a:rPr>
              <a:t>G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=O</a:t>
            </a:r>
            <a:r>
              <a:rPr lang="en-US" baseline="30000" dirty="0">
                <a:solidFill>
                  <a:srgbClr val="FF0000"/>
                </a:solidFill>
                <a:latin typeface="Comic Sans MS"/>
                <a:cs typeface="Comic Sans MS"/>
              </a:rPr>
              <a:t>+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; Q=B=S=… =0 )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saturam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o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limite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de Froissart.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11/09/20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43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A9B94F-7EF1-BB49-8435-7CEBAA8955CD}"/>
              </a:ext>
            </a:extLst>
          </p:cNvPr>
          <p:cNvSpPr txBox="1"/>
          <p:nvPr/>
        </p:nvSpPr>
        <p:spPr>
          <a:xfrm>
            <a:off x="729982" y="1797127"/>
            <a:ext cx="80506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0070C0"/>
                </a:solidFill>
                <a:latin typeface="Comic Sans MS" panose="030F0902030302020204" pitchFamily="66" charset="0"/>
              </a:rPr>
              <a:t>Como haviamos dito, vamos agora falar um pouco sobre nossas motivações</a:t>
            </a:r>
          </a:p>
          <a:p>
            <a:r>
              <a:rPr lang="en-US" dirty="0">
                <a:solidFill>
                  <a:srgbClr val="0070C0"/>
                </a:solidFill>
                <a:latin typeface="Comic Sans MS" panose="030F0902030302020204" pitchFamily="66" charset="0"/>
              </a:rPr>
              <a:t>para </a:t>
            </a:r>
            <a:r>
              <a:rPr lang="en-US" dirty="0" err="1">
                <a:solidFill>
                  <a:srgbClr val="0070C0"/>
                </a:solidFill>
                <a:latin typeface="Comic Sans MS" panose="030F0902030302020204" pitchFamily="66" charset="0"/>
              </a:rPr>
              <a:t>estudar</a:t>
            </a:r>
            <a:r>
              <a:rPr lang="en-BR" dirty="0">
                <a:solidFill>
                  <a:srgbClr val="0070C0"/>
                </a:solidFill>
                <a:latin typeface="Comic Sans MS" panose="030F0902030302020204" pitchFamily="66" charset="0"/>
              </a:rPr>
              <a:t> Glueballs.</a:t>
            </a:r>
          </a:p>
          <a:p>
            <a:r>
              <a:rPr lang="en-BR" dirty="0">
                <a:solidFill>
                  <a:srgbClr val="0070C0"/>
                </a:solidFill>
                <a:latin typeface="Comic Sans MS" panose="030F0902030302020204" pitchFamily="66" charset="0"/>
              </a:rPr>
              <a:t>Certamente faremos um super-resumo porque este é um assunto </a:t>
            </a:r>
          </a:p>
          <a:p>
            <a:r>
              <a:rPr lang="en-US" dirty="0">
                <a:solidFill>
                  <a:srgbClr val="0070C0"/>
                </a:solidFill>
                <a:latin typeface="Comic Sans MS" panose="030F0902030302020204" pitchFamily="66" charset="0"/>
              </a:rPr>
              <a:t>que </a:t>
            </a:r>
            <a:r>
              <a:rPr lang="en-US" dirty="0" err="1">
                <a:solidFill>
                  <a:srgbClr val="0070C0"/>
                </a:solidFill>
                <a:latin typeface="Comic Sans MS" panose="030F0902030302020204" pitchFamily="66" charset="0"/>
              </a:rPr>
              <a:t>merece</a:t>
            </a:r>
            <a:r>
              <a:rPr lang="en-US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mic Sans MS" panose="030F0902030302020204" pitchFamily="66" charset="0"/>
              </a:rPr>
              <a:t>maior</a:t>
            </a:r>
            <a:r>
              <a:rPr lang="en-US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mic Sans MS" panose="030F0902030302020204" pitchFamily="66" charset="0"/>
              </a:rPr>
              <a:t>atenção</a:t>
            </a:r>
            <a:r>
              <a:rPr lang="en-US" dirty="0">
                <a:solidFill>
                  <a:srgbClr val="0070C0"/>
                </a:solidFill>
                <a:latin typeface="Comic Sans MS" panose="030F0902030302020204" pitchFamily="66" charset="0"/>
              </a:rPr>
              <a:t>. A meu </a:t>
            </a:r>
            <a:r>
              <a:rPr lang="en-US" dirty="0" err="1">
                <a:solidFill>
                  <a:srgbClr val="0070C0"/>
                </a:solidFill>
                <a:latin typeface="Comic Sans MS" panose="030F0902030302020204" pitchFamily="66" charset="0"/>
              </a:rPr>
              <a:t>ver</a:t>
            </a:r>
            <a:r>
              <a:rPr lang="en-US" dirty="0">
                <a:solidFill>
                  <a:srgbClr val="0070C0"/>
                </a:solidFill>
                <a:latin typeface="Comic Sans MS" panose="030F0902030302020204" pitchFamily="66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Comic Sans MS" panose="030F0902030302020204" pitchFamily="66" charset="0"/>
              </a:rPr>
              <a:t>depois</a:t>
            </a:r>
            <a:r>
              <a:rPr lang="en-US" dirty="0">
                <a:solidFill>
                  <a:srgbClr val="0070C0"/>
                </a:solidFill>
                <a:latin typeface="Comic Sans MS" panose="030F0902030302020204" pitchFamily="66" charset="0"/>
              </a:rPr>
              <a:t> das </a:t>
            </a:r>
            <a:r>
              <a:rPr lang="en-US" dirty="0" err="1">
                <a:solidFill>
                  <a:srgbClr val="0070C0"/>
                </a:solidFill>
                <a:latin typeface="Comic Sans MS" panose="030F0902030302020204" pitchFamily="66" charset="0"/>
              </a:rPr>
              <a:t>descobertas</a:t>
            </a:r>
            <a:r>
              <a:rPr lang="en-US" dirty="0">
                <a:solidFill>
                  <a:srgbClr val="0070C0"/>
                </a:solidFill>
                <a:latin typeface="Comic Sans MS" panose="030F0902030302020204" pitchFamily="66" charset="0"/>
              </a:rPr>
              <a:t> do</a:t>
            </a:r>
          </a:p>
          <a:p>
            <a:r>
              <a:rPr lang="en-US" dirty="0">
                <a:solidFill>
                  <a:srgbClr val="0070C0"/>
                </a:solidFill>
                <a:latin typeface="Comic Sans MS" panose="030F0902030302020204" pitchFamily="66" charset="0"/>
              </a:rPr>
              <a:t>Top Quark e do Higgs, 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Glueball e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Supersimetria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são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 a Bola da </a:t>
            </a:r>
          </a:p>
          <a:p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</a:rPr>
              <a:t>Vez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.</a:t>
            </a:r>
            <a:endParaRPr lang="en-BR" dirty="0">
              <a:solidFill>
                <a:srgbClr val="FF0000"/>
              </a:solidFill>
              <a:latin typeface="Comic Sans MS" panose="030F0902030302020204" pitchFamily="66" charset="0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3775A9B5-27B4-0F43-99CF-B0165D328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3284" y="3552320"/>
            <a:ext cx="522290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latin typeface="Comic Sans MS" charset="0"/>
                <a:cs typeface="Comic Sans MS" charset="0"/>
              </a:rPr>
              <a:t>Para </a:t>
            </a:r>
            <a:r>
              <a:rPr lang="en-US" sz="1800" b="1" dirty="0" err="1">
                <a:latin typeface="Comic Sans MS" charset="0"/>
                <a:cs typeface="Comic Sans MS" charset="0"/>
              </a:rPr>
              <a:t>mostrar</a:t>
            </a:r>
            <a:r>
              <a:rPr lang="en-US" sz="1800" b="1" dirty="0">
                <a:latin typeface="Comic Sans MS" charset="0"/>
                <a:cs typeface="Comic Sans MS" charset="0"/>
              </a:rPr>
              <a:t> </a:t>
            </a:r>
            <a:r>
              <a:rPr lang="en-US" sz="1800" b="1" dirty="0" err="1">
                <a:latin typeface="Comic Sans MS" charset="0"/>
                <a:cs typeface="Comic Sans MS" charset="0"/>
              </a:rPr>
              <a:t>isto</a:t>
            </a:r>
            <a:r>
              <a:rPr lang="en-US" sz="1800" b="1" dirty="0">
                <a:latin typeface="Comic Sans MS" charset="0"/>
                <a:cs typeface="Comic Sans MS" charset="0"/>
              </a:rPr>
              <a:t>, </a:t>
            </a:r>
            <a:r>
              <a:rPr lang="en-US" sz="1800" b="1" dirty="0" err="1">
                <a:latin typeface="Comic Sans MS" charset="0"/>
                <a:cs typeface="Comic Sans MS" charset="0"/>
              </a:rPr>
              <a:t>seguiremos</a:t>
            </a:r>
            <a:r>
              <a:rPr lang="en-US" sz="1800" b="1" dirty="0">
                <a:latin typeface="Comic Sans MS" charset="0"/>
                <a:cs typeface="Comic Sans MS" charset="0"/>
              </a:rPr>
              <a:t> o </a:t>
            </a:r>
            <a:r>
              <a:rPr lang="en-US" sz="1800" b="1" dirty="0" err="1">
                <a:latin typeface="Comic Sans MS" charset="0"/>
                <a:cs typeface="Comic Sans MS" charset="0"/>
              </a:rPr>
              <a:t>caminho</a:t>
            </a:r>
            <a:endParaRPr lang="en-US" sz="1800" b="1" dirty="0">
              <a:latin typeface="Comic Sans MS" charset="0"/>
              <a:cs typeface="Comic Sans MS" charset="0"/>
            </a:endParaRPr>
          </a:p>
          <a:p>
            <a:pPr eaLnBrk="1" hangingPunct="1"/>
            <a:r>
              <a:rPr lang="en-US" sz="1800" b="1" dirty="0">
                <a:latin typeface="Comic Sans MS" charset="0"/>
                <a:cs typeface="Comic Sans MS" charset="0"/>
              </a:rPr>
              <a:t>da </a:t>
            </a:r>
            <a:r>
              <a:rPr lang="en-US" sz="1800" b="1" dirty="0" err="1">
                <a:latin typeface="Comic Sans MS" charset="0"/>
                <a:cs typeface="Comic Sans MS" charset="0"/>
              </a:rPr>
              <a:t>nossa</a:t>
            </a:r>
            <a:r>
              <a:rPr lang="en-US" sz="1800" b="1" dirty="0">
                <a:latin typeface="Comic Sans MS" charset="0"/>
                <a:cs typeface="Comic Sans MS" charset="0"/>
              </a:rPr>
              <a:t> </a:t>
            </a:r>
            <a:r>
              <a:rPr lang="en-US" sz="1800" b="1" dirty="0" err="1">
                <a:latin typeface="Comic Sans MS" charset="0"/>
                <a:cs typeface="Comic Sans MS" charset="0"/>
              </a:rPr>
              <a:t>Motivação</a:t>
            </a:r>
            <a:r>
              <a:rPr lang="en-US" sz="1800" b="1" dirty="0">
                <a:latin typeface="Comic Sans MS" charset="0"/>
                <a:cs typeface="Comic Sans MS" charset="0"/>
              </a:rPr>
              <a:t>:</a:t>
            </a:r>
          </a:p>
          <a:p>
            <a:pPr eaLnBrk="1" hangingPunct="1"/>
            <a:r>
              <a:rPr lang="en-US" sz="1800" b="1" dirty="0">
                <a:latin typeface="Comic Sans MS" charset="0"/>
                <a:cs typeface="Comic Sans MS" charset="0"/>
              </a:rPr>
              <a:t>		1.	</a:t>
            </a:r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QCD</a:t>
            </a:r>
          </a:p>
          <a:p>
            <a:pPr eaLnBrk="1" hangingPunct="1"/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		</a:t>
            </a:r>
          </a:p>
          <a:p>
            <a:pPr eaLnBrk="1" hangingPunct="1"/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		2. </a:t>
            </a:r>
            <a:r>
              <a:rPr lang="en-US" sz="1800" b="1" dirty="0" err="1">
                <a:solidFill>
                  <a:srgbClr val="FF0000"/>
                </a:solidFill>
                <a:latin typeface="Comic Sans MS" charset="0"/>
                <a:cs typeface="Comic Sans MS" charset="0"/>
              </a:rPr>
              <a:t>Regra</a:t>
            </a:r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 de Okubo </a:t>
            </a:r>
            <a:r>
              <a:rPr lang="mr-IN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–</a:t>
            </a:r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 Zweig </a:t>
            </a:r>
            <a:r>
              <a:rPr lang="mr-IN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–</a:t>
            </a:r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Comic Sans MS" charset="0"/>
                <a:cs typeface="Comic Sans MS" charset="0"/>
              </a:rPr>
              <a:t>Iizuka</a:t>
            </a:r>
            <a:endParaRPr lang="en-US" sz="1800" b="1" dirty="0">
              <a:solidFill>
                <a:srgbClr val="FF0000"/>
              </a:solidFill>
              <a:latin typeface="Comic Sans MS" charset="0"/>
              <a:cs typeface="Comic Sans MS" charset="0"/>
            </a:endParaRPr>
          </a:p>
          <a:p>
            <a:pPr eaLnBrk="1" hangingPunct="1"/>
            <a:r>
              <a:rPr lang="en-US" sz="1800" b="1" dirty="0">
                <a:solidFill>
                  <a:srgbClr val="000090"/>
                </a:solidFill>
                <a:latin typeface="Comic Sans MS" charset="0"/>
                <a:cs typeface="Comic Sans MS" charset="0"/>
              </a:rPr>
              <a:t>				</a:t>
            </a:r>
          </a:p>
          <a:p>
            <a:pPr eaLnBrk="1" hangingPunct="1"/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		3. VAMOS </a:t>
            </a:r>
            <a:r>
              <a:rPr lang="en-US" sz="1800" b="1" dirty="0" err="1">
                <a:solidFill>
                  <a:srgbClr val="FF0000"/>
                </a:solidFill>
                <a:latin typeface="Comic Sans MS" charset="0"/>
                <a:cs typeface="Comic Sans MS" charset="0"/>
              </a:rPr>
              <a:t>ver</a:t>
            </a:r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Comic Sans MS" charset="0"/>
                <a:cs typeface="Comic Sans MS" charset="0"/>
              </a:rPr>
              <a:t>Onde</a:t>
            </a:r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Comic Sans MS" charset="0"/>
                <a:cs typeface="Comic Sans MS" charset="0"/>
              </a:rPr>
              <a:t>procurar</a:t>
            </a:r>
            <a:r>
              <a:rPr lang="en-US" sz="1800" b="1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 Glueball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5307B9-7452-2C42-9AB6-771465660FC2}"/>
              </a:ext>
            </a:extLst>
          </p:cNvPr>
          <p:cNvSpPr txBox="1"/>
          <p:nvPr/>
        </p:nvSpPr>
        <p:spPr>
          <a:xfrm>
            <a:off x="1176655" y="400961"/>
            <a:ext cx="5990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R" dirty="0">
                <a:solidFill>
                  <a:srgbClr val="0070C0"/>
                </a:solidFill>
              </a:rPr>
              <a:t>Vamos mostrar que Pomeron e Gueball são o mesmo objeto</a:t>
            </a:r>
          </a:p>
        </p:txBody>
      </p:sp>
    </p:spTree>
    <p:extLst>
      <p:ext uri="{BB962C8B-B14F-4D97-AF65-F5344CB8AC3E}">
        <p14:creationId xmlns:p14="http://schemas.microsoft.com/office/powerpoint/2010/main" val="132084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44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20800" y="88950"/>
            <a:ext cx="64321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/>
                <a:cs typeface="Comic Sans MS"/>
              </a:rPr>
              <a:t>ARTIGOS LIDOS E COMENTADOS</a:t>
            </a:r>
          </a:p>
        </p:txBody>
      </p:sp>
      <p:sp>
        <p:nvSpPr>
          <p:cNvPr id="6" name="Rectangle 5"/>
          <p:cNvSpPr/>
          <p:nvPr/>
        </p:nvSpPr>
        <p:spPr>
          <a:xfrm>
            <a:off x="635000" y="645210"/>
            <a:ext cx="8255000" cy="6851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1. “The Status of </a:t>
            </a:r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Glueballs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”-Wolfgang Ochs arXiv1301:5183v3hep-   </a:t>
            </a:r>
          </a:p>
          <a:p>
            <a:pPr lvl="0"/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    </a:t>
            </a:r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Ph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-2013</a:t>
            </a:r>
          </a:p>
          <a:p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2. 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“The Experimental Status of </a:t>
            </a:r>
            <a:r>
              <a:rPr lang="en-US" b="1" dirty="0" err="1">
                <a:solidFill>
                  <a:srgbClr val="0000FF"/>
                </a:solidFill>
                <a:latin typeface="Arial"/>
                <a:cs typeface="Arial"/>
              </a:rPr>
              <a:t>Glueballs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”-</a:t>
            </a:r>
            <a:r>
              <a:rPr lang="en-US" b="1" dirty="0" err="1">
                <a:solidFill>
                  <a:srgbClr val="0000FF"/>
                </a:solidFill>
                <a:latin typeface="Arial"/>
                <a:cs typeface="Arial"/>
              </a:rPr>
              <a:t>arXiv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: 0812.0600 </a:t>
            </a:r>
            <a:r>
              <a:rPr lang="en-US" b="1" dirty="0" err="1">
                <a:solidFill>
                  <a:srgbClr val="0000FF"/>
                </a:solidFill>
                <a:latin typeface="Arial"/>
                <a:cs typeface="Arial"/>
              </a:rPr>
              <a:t>hepexp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    </a:t>
            </a:r>
          </a:p>
          <a:p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       </a:t>
            </a:r>
            <a:r>
              <a:rPr lang="en-US" b="1" dirty="0" err="1">
                <a:solidFill>
                  <a:srgbClr val="0000FF"/>
                </a:solidFill>
                <a:latin typeface="Arial"/>
                <a:cs typeface="Arial"/>
              </a:rPr>
              <a:t>V.Cude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 &amp; C.A. Meyer.</a:t>
            </a:r>
          </a:p>
          <a:p>
            <a:pPr marL="342900" indent="-342900">
              <a:buAutoNum type="arabicPeriod" startAt="3"/>
            </a:pP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“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Glueball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Regge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trajectories and the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Pomeron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”-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Yu.A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. Simonov – P.L.   </a:t>
            </a:r>
          </a:p>
          <a:p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     249, 514 (1990)</a:t>
            </a:r>
          </a:p>
          <a:p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4.  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Three gluon Integral Equation and ODDC singlet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Regge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singularities     </a:t>
            </a:r>
          </a:p>
          <a:p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     in QCD- J.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Kwiecinski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,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M.Prasztoeriz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–P.L. 94B,413, 1980. </a:t>
            </a:r>
          </a:p>
          <a:p>
            <a:pPr marL="342900" indent="-342900">
              <a:buAutoNum type="arabicPeriod" startAt="5"/>
            </a:pPr>
            <a:r>
              <a:rPr lang="en-US" dirty="0" err="1">
                <a:solidFill>
                  <a:srgbClr val="FF0000"/>
                </a:solidFill>
                <a:latin typeface="Arial"/>
                <a:cs typeface="Arial"/>
              </a:rPr>
              <a:t>F.E.Low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 – </a:t>
            </a:r>
            <a:r>
              <a:rPr lang="en-US" dirty="0" err="1">
                <a:solidFill>
                  <a:srgbClr val="FF0000"/>
                </a:solidFill>
                <a:latin typeface="Arial"/>
                <a:cs typeface="Arial"/>
              </a:rPr>
              <a:t>Phys.Rev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. D12,163 (1975</a:t>
            </a:r>
          </a:p>
          <a:p>
            <a:pPr marL="342900" indent="-342900">
              <a:buAutoNum type="arabicPeriod" startAt="5"/>
            </a:pPr>
            <a:r>
              <a:rPr lang="en-US" dirty="0" err="1">
                <a:solidFill>
                  <a:srgbClr val="FF0000"/>
                </a:solidFill>
                <a:latin typeface="Arial"/>
                <a:cs typeface="Arial"/>
              </a:rPr>
              <a:t>S.Nussinov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-  </a:t>
            </a:r>
            <a:r>
              <a:rPr lang="en-US" dirty="0" err="1">
                <a:solidFill>
                  <a:srgbClr val="FF0000"/>
                </a:solidFill>
                <a:latin typeface="Arial"/>
                <a:cs typeface="Arial"/>
              </a:rPr>
              <a:t>Phys.Rev.Lett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. 34,1286 (1975) e  </a:t>
            </a:r>
            <a:r>
              <a:rPr lang="en-US" dirty="0" err="1">
                <a:solidFill>
                  <a:srgbClr val="FF0000"/>
                </a:solidFill>
                <a:latin typeface="Arial"/>
                <a:cs typeface="Arial"/>
              </a:rPr>
              <a:t>Phys.Rev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. D16,(1976)</a:t>
            </a:r>
          </a:p>
          <a:p>
            <a:pPr marL="342900" indent="-342900">
              <a:buAutoNum type="arabicPeriod" startAt="5"/>
            </a:pP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J. Bartels, DESY preprint 89-040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8.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“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Glueballs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and 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hybrides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: New State of 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Matter”F.E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. Close-Contemporary 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     Physics 38,1,1997</a:t>
            </a:r>
            <a:endParaRPr lang="en-US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9.  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First Observation of the                  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           decay” 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Hep-Ph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/9907005 1999 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         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R.R.Akhmetshin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 et al.</a:t>
            </a:r>
          </a:p>
          <a:p>
            <a:pPr marL="342900" indent="-342900">
              <a:buAutoNum type="arabicPeriod" startAt="10"/>
            </a:pP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“Way to Discriminate between Mesons and 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Glueballs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or I = 0, 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J</a:t>
            </a:r>
            <a:r>
              <a:rPr lang="en-US" baseline="30000" dirty="0" err="1">
                <a:solidFill>
                  <a:srgbClr val="0000FF"/>
                </a:solidFill>
                <a:latin typeface="Arial"/>
                <a:cs typeface="Arial"/>
              </a:rPr>
              <a:t>pc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=      even</a:t>
            </a:r>
            <a:r>
              <a:rPr lang="en-US" baseline="30000" dirty="0">
                <a:solidFill>
                  <a:srgbClr val="0000FF"/>
                </a:solidFill>
                <a:latin typeface="Arial"/>
                <a:cs typeface="Arial"/>
              </a:rPr>
              <a:t>++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Unflavored Hadrons “ –Chong-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Shou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Gao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–</a:t>
            </a:r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Hep-ph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/9901367 – 1999.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11. 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   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“</a:t>
            </a:r>
            <a:r>
              <a:rPr lang="en-US" b="1" dirty="0" err="1">
                <a:solidFill>
                  <a:srgbClr val="0000FF"/>
                </a:solidFill>
                <a:latin typeface="Arial"/>
                <a:cs typeface="Arial"/>
              </a:rPr>
              <a:t>Modelling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Arial"/>
                <a:cs typeface="Arial"/>
              </a:rPr>
              <a:t>Glueballs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” </a:t>
            </a:r>
            <a:r>
              <a:rPr lang="mr-IN" b="1" dirty="0">
                <a:solidFill>
                  <a:srgbClr val="0000FF"/>
                </a:solidFill>
                <a:latin typeface="Arial"/>
                <a:cs typeface="Arial"/>
              </a:rPr>
              <a:t>–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 Francesco </a:t>
            </a:r>
            <a:r>
              <a:rPr lang="en-US" b="1" dirty="0" err="1">
                <a:solidFill>
                  <a:srgbClr val="0000FF"/>
                </a:solidFill>
                <a:latin typeface="Arial"/>
                <a:cs typeface="Arial"/>
              </a:rPr>
              <a:t>Giamosa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mr-IN" b="1" dirty="0">
                <a:solidFill>
                  <a:srgbClr val="0000FF"/>
                </a:solidFill>
                <a:latin typeface="Arial"/>
                <a:cs typeface="Arial"/>
              </a:rPr>
              <a:t>–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Arial"/>
                <a:cs typeface="Arial"/>
              </a:rPr>
              <a:t>arXiv</a:t>
            </a:r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 1609.08055 </a:t>
            </a:r>
          </a:p>
          <a:p>
            <a:r>
              <a:rPr lang="en-US" b="1" dirty="0">
                <a:solidFill>
                  <a:srgbClr val="0000FF"/>
                </a:solidFill>
                <a:latin typeface="Arial"/>
                <a:cs typeface="Arial"/>
              </a:rPr>
              <a:t>           v1-26 Sep 2016</a:t>
            </a:r>
          </a:p>
          <a:p>
            <a:r>
              <a:rPr lang="en-US" b="1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12.  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Liang Tang, Cong-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Feng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Qiao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mr-IN" dirty="0">
                <a:solidFill>
                  <a:srgbClr val="0000FF"/>
                </a:solidFill>
                <a:latin typeface="Comic Sans MS"/>
                <a:cs typeface="Comic Sans MS"/>
              </a:rPr>
              <a:t>–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Nucl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.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Physiic.B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904 (2016) 282-296</a:t>
            </a:r>
          </a:p>
          <a:p>
            <a:endParaRPr lang="en-US" dirty="0">
              <a:solidFill>
                <a:srgbClr val="0000FF"/>
              </a:solidFill>
              <a:latin typeface="Arial"/>
              <a:cs typeface="Arial"/>
              <a:sym typeface="Wingdings"/>
            </a:endParaRPr>
          </a:p>
          <a:p>
            <a:endParaRPr lang="en-US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endParaRPr lang="en-US" b="1" dirty="0">
              <a:solidFill>
                <a:srgbClr val="0000FF"/>
              </a:solidFill>
              <a:latin typeface="Arial"/>
              <a:cs typeface="Arial"/>
            </a:endParaRPr>
          </a:p>
          <a:p>
            <a:pPr lvl="0"/>
            <a:endParaRPr lang="en-US" b="1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351444"/>
              </p:ext>
            </p:extLst>
          </p:nvPr>
        </p:nvGraphicFramePr>
        <p:xfrm>
          <a:off x="3538709" y="4131962"/>
          <a:ext cx="1544466" cy="702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62000" imgH="254000" progId="Equation.DSMT4">
                  <p:embed/>
                </p:oleObj>
              </mc:Choice>
              <mc:Fallback>
                <p:oleObj name="Equation" r:id="rId2" imgW="7620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38709" y="4131962"/>
                        <a:ext cx="1544466" cy="7026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01013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45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31874" y="206062"/>
            <a:ext cx="7654926" cy="731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0000"/>
              </a:lnSpc>
            </a:pPr>
            <a:endParaRPr lang="en-US" dirty="0">
              <a:solidFill>
                <a:srgbClr val="FF0000"/>
              </a:solidFill>
              <a:latin typeface="Comic Sans MS"/>
              <a:cs typeface="Comic Sans MS"/>
              <a:sym typeface="Wingdings"/>
            </a:endParaRPr>
          </a:p>
          <a:p>
            <a:pPr marL="342900" indent="-342900" algn="just">
              <a:lnSpc>
                <a:spcPct val="70000"/>
              </a:lnSpc>
              <a:buAutoNum type="arabicPeriod" startAt="13"/>
            </a:pP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Okubo, S </a:t>
            </a:r>
            <a:r>
              <a:rPr lang="mr-IN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–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P. L. 5,165,1963</a:t>
            </a:r>
          </a:p>
          <a:p>
            <a:pPr marL="342900" indent="-342900" algn="just">
              <a:buAutoNum type="arabicPeriod" startAt="13"/>
            </a:pP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Zweig,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Gno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. . CERN report 8419/TH412 1964</a:t>
            </a:r>
          </a:p>
          <a:p>
            <a:pPr marL="342900" indent="-342900" algn="just">
              <a:buAutoNum type="arabicPeriod" startAt="13"/>
            </a:pP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ìizuka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, I </a:t>
            </a:r>
            <a:r>
              <a:rPr lang="mr-IN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–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Progress Theo.Phys.Suppl.37,21,1966</a:t>
            </a:r>
          </a:p>
          <a:p>
            <a:pPr marL="342900" indent="-342900" algn="just">
              <a:buAutoNum type="arabicPeriod" startAt="13"/>
            </a:pP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"A comprehensive study of the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Radiative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Decay of J/psi and Psi(2S)  to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pseudoescalar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Meson Pairs, and search for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Gluebals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” (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arXiv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1502.1686v2 de 2015 mas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publicado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em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2018</a:t>
            </a:r>
          </a:p>
          <a:p>
            <a:pPr marL="342900" indent="-342900" algn="just">
              <a:buAutoNum type="arabicPeriod" startAt="13"/>
            </a:pP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International Conf. on Element. Particles,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em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Sienna Vol.1 pag.287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em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1963, R.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Armamenteros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et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tal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. </a:t>
            </a:r>
          </a:p>
          <a:p>
            <a:pPr marL="342900" indent="-342900">
              <a:buAutoNum type="arabicPlain" startAt="18"/>
            </a:pPr>
            <a:r>
              <a:rPr lang="en-US" b="1" u="sng" dirty="0">
                <a:solidFill>
                  <a:srgbClr val="FF0000"/>
                </a:solidFill>
                <a:latin typeface="Comic Sans MS"/>
                <a:cs typeface="Comic Sans MS"/>
              </a:rPr>
              <a:t>.  MARK III </a:t>
            </a:r>
            <a:r>
              <a:rPr lang="mr-IN" dirty="0">
                <a:latin typeface="Comic Sans MS"/>
                <a:cs typeface="Comic Sans MS"/>
              </a:rPr>
              <a:t>–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>
                <a:solidFill>
                  <a:srgbClr val="660066"/>
                </a:solidFill>
                <a:latin typeface="Comic Sans MS"/>
                <a:cs typeface="Comic Sans MS"/>
              </a:rPr>
              <a:t>R. M. </a:t>
            </a:r>
            <a:r>
              <a:rPr lang="en-US" dirty="0" err="1">
                <a:solidFill>
                  <a:srgbClr val="660066"/>
                </a:solidFill>
                <a:latin typeface="Comic Sans MS"/>
                <a:cs typeface="Comic Sans MS"/>
              </a:rPr>
              <a:t>Baltrusaitis</a:t>
            </a:r>
            <a:r>
              <a:rPr lang="en-US" dirty="0">
                <a:solidFill>
                  <a:srgbClr val="660066"/>
                </a:solidFill>
                <a:latin typeface="Comic Sans MS"/>
                <a:cs typeface="Comic Sans MS"/>
              </a:rPr>
              <a:t> et al. MIII  </a:t>
            </a:r>
            <a:r>
              <a:rPr lang="en-US" dirty="0" err="1">
                <a:solidFill>
                  <a:srgbClr val="660066"/>
                </a:solidFill>
                <a:latin typeface="Comic Sans MS"/>
                <a:cs typeface="Comic Sans MS"/>
              </a:rPr>
              <a:t>Collab.Phys.Rev</a:t>
            </a:r>
            <a:r>
              <a:rPr lang="en-US" dirty="0">
                <a:solidFill>
                  <a:srgbClr val="660066"/>
                </a:solidFill>
                <a:latin typeface="Comic Sans MS"/>
                <a:cs typeface="Comic Sans MS"/>
              </a:rPr>
              <a:t>. D 35, 2077 (1987) e. P.R.L.56,107(1986) </a:t>
            </a:r>
            <a:r>
              <a:rPr lang="mr-IN" dirty="0">
                <a:solidFill>
                  <a:srgbClr val="660066"/>
                </a:solidFill>
                <a:latin typeface="Comic Sans MS"/>
                <a:cs typeface="Comic Sans MS"/>
              </a:rPr>
              <a:t>–</a:t>
            </a:r>
            <a:r>
              <a:rPr lang="en-US" dirty="0">
                <a:solidFill>
                  <a:srgbClr val="660066"/>
                </a:solidFill>
                <a:latin typeface="Comic Sans MS"/>
                <a:cs typeface="Comic Sans MS"/>
              </a:rPr>
              <a:t> No SLAC (Stanford Linear Accelerator National Laboratory) </a:t>
            </a:r>
            <a:r>
              <a:rPr lang="mr-IN" dirty="0">
                <a:solidFill>
                  <a:srgbClr val="660066"/>
                </a:solidFill>
                <a:latin typeface="Comic Sans MS"/>
                <a:cs typeface="Comic Sans MS"/>
              </a:rPr>
              <a:t>–</a:t>
            </a:r>
            <a:r>
              <a:rPr lang="en-US" dirty="0">
                <a:solidFill>
                  <a:srgbClr val="660066"/>
                </a:solidFill>
                <a:latin typeface="Comic Sans MS"/>
                <a:cs typeface="Comic Sans MS"/>
              </a:rPr>
              <a:t> e</a:t>
            </a:r>
            <a:r>
              <a:rPr lang="en-US" baseline="30000" dirty="0">
                <a:solidFill>
                  <a:srgbClr val="660066"/>
                </a:solidFill>
                <a:latin typeface="Comic Sans MS"/>
                <a:cs typeface="Comic Sans MS"/>
              </a:rPr>
              <a:t>+ </a:t>
            </a:r>
            <a:r>
              <a:rPr lang="en-US" dirty="0">
                <a:solidFill>
                  <a:srgbClr val="660066"/>
                </a:solidFill>
                <a:latin typeface="Comic Sans MS"/>
                <a:cs typeface="Comic Sans MS"/>
              </a:rPr>
              <a:t>e</a:t>
            </a:r>
            <a:r>
              <a:rPr lang="en-US" baseline="30000" dirty="0">
                <a:solidFill>
                  <a:srgbClr val="660066"/>
                </a:solidFill>
                <a:latin typeface="Comic Sans MS"/>
                <a:cs typeface="Comic Sans MS"/>
              </a:rPr>
              <a:t>-</a:t>
            </a:r>
            <a:r>
              <a:rPr lang="en-US" dirty="0">
                <a:solidFill>
                  <a:srgbClr val="660066"/>
                </a:solidFill>
                <a:latin typeface="Comic Sans MS"/>
                <a:cs typeface="Comic Sans MS"/>
              </a:rPr>
              <a:t> experiment at SPEAR.</a:t>
            </a:r>
          </a:p>
          <a:p>
            <a:pPr marL="342900" indent="-342900">
              <a:buAutoNum type="arabicPeriod" startAt="19"/>
            </a:pPr>
            <a:r>
              <a:rPr lang="en-US" b="1" u="sng" dirty="0">
                <a:solidFill>
                  <a:srgbClr val="FF0000"/>
                </a:solidFill>
                <a:latin typeface="Comic Sans MS"/>
                <a:cs typeface="Comic Sans MS"/>
              </a:rPr>
              <a:t>Crystal Ball</a:t>
            </a:r>
            <a:r>
              <a:rPr lang="en-US" dirty="0">
                <a:latin typeface="Comic Sans MS"/>
                <a:cs typeface="Comic Sans MS"/>
              </a:rPr>
              <a:t>: 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C. Eduardo et al.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Crystall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Ball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Collab.Phys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.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Rev.D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15,3065,1982 </a:t>
            </a:r>
            <a:r>
              <a:rPr lang="mr-IN" dirty="0">
                <a:solidFill>
                  <a:srgbClr val="0000FF"/>
                </a:solidFill>
                <a:latin typeface="Comic Sans MS"/>
                <a:cs typeface="Comic Sans MS"/>
              </a:rPr>
              <a:t>–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É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um  Detector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usado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inicialmente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no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Acelerador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do SPEAR </a:t>
            </a:r>
            <a:r>
              <a:rPr lang="mr-IN" dirty="0">
                <a:solidFill>
                  <a:srgbClr val="0000FF"/>
                </a:solidFill>
                <a:latin typeface="Comic Sans MS"/>
                <a:cs typeface="Comic Sans MS"/>
              </a:rPr>
              <a:t>–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Standord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Linear Accelerator Center-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Depois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usadono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 </a:t>
            </a:r>
          </a:p>
          <a:p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    DESY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para</a:t>
            </a: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 B-Physics.</a:t>
            </a:r>
          </a:p>
          <a:p>
            <a:pPr marL="342900" indent="-342900">
              <a:buAutoNum type="arabicPeriod" startAt="20"/>
            </a:pPr>
            <a:r>
              <a:rPr lang="en-US" b="1" u="sng" dirty="0">
                <a:solidFill>
                  <a:srgbClr val="FF0000"/>
                </a:solidFill>
                <a:latin typeface="Comic Sans MS"/>
                <a:cs typeface="Comic Sans MS"/>
              </a:rPr>
              <a:t>BES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mr-IN" dirty="0">
                <a:latin typeface="Comic Sans MS"/>
                <a:cs typeface="Comic Sans MS"/>
              </a:rPr>
              <a:t>–</a:t>
            </a:r>
            <a:r>
              <a:rPr lang="en-US" dirty="0">
                <a:latin typeface="Comic Sans MS"/>
                <a:cs typeface="Comic Sans MS"/>
              </a:rPr>
              <a:t>Experiment </a:t>
            </a:r>
            <a:r>
              <a:rPr lang="mr-IN" dirty="0">
                <a:latin typeface="Comic Sans MS"/>
                <a:cs typeface="Comic Sans MS"/>
              </a:rPr>
              <a:t>–</a:t>
            </a:r>
            <a:r>
              <a:rPr lang="en-US" dirty="0">
                <a:latin typeface="Comic Sans MS"/>
                <a:cs typeface="Comic Sans MS"/>
              </a:rPr>
              <a:t> Beijing Spectrometer  (BESIII) e</a:t>
            </a:r>
            <a:r>
              <a:rPr lang="en-US" baseline="30000" dirty="0">
                <a:latin typeface="Comic Sans MS"/>
                <a:cs typeface="Comic Sans MS"/>
              </a:rPr>
              <a:t>+</a:t>
            </a:r>
            <a:r>
              <a:rPr lang="en-US" dirty="0">
                <a:latin typeface="Comic Sans MS"/>
                <a:cs typeface="Comic Sans MS"/>
              </a:rPr>
              <a:t> e</a:t>
            </a:r>
            <a:r>
              <a:rPr lang="en-US" baseline="30000" dirty="0">
                <a:latin typeface="Comic Sans MS"/>
                <a:cs typeface="Comic Sans MS"/>
              </a:rPr>
              <a:t>-</a:t>
            </a:r>
            <a:r>
              <a:rPr lang="en-US" dirty="0">
                <a:latin typeface="Comic Sans MS"/>
                <a:cs typeface="Comic Sans MS"/>
              </a:rPr>
              <a:t> collider</a:t>
            </a:r>
          </a:p>
          <a:p>
            <a:r>
              <a:rPr lang="en-US" dirty="0">
                <a:latin typeface="Comic Sans MS"/>
                <a:cs typeface="Comic Sans MS"/>
              </a:rPr>
              <a:t>      PRL 76, 3502 (1996); PLB 642,441 (2006); PRD 68,052003    </a:t>
            </a:r>
          </a:p>
          <a:p>
            <a:r>
              <a:rPr lang="en-US" dirty="0">
                <a:latin typeface="Comic Sans MS"/>
                <a:cs typeface="Comic Sans MS"/>
              </a:rPr>
              <a:t>        (2003);  PRD 87,092009 (2009) ; </a:t>
            </a:r>
            <a:r>
              <a:rPr lang="en-US" dirty="0" err="1">
                <a:latin typeface="Comic Sans MS"/>
                <a:cs typeface="Comic Sans MS"/>
              </a:rPr>
              <a:t>ArXiv</a:t>
            </a:r>
            <a:r>
              <a:rPr lang="en-US" dirty="0">
                <a:latin typeface="Comic Sans MS"/>
                <a:cs typeface="Comic Sans MS"/>
              </a:rPr>
              <a:t>: 0710,2324 2007</a:t>
            </a:r>
          </a:p>
          <a:p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21. </a:t>
            </a:r>
            <a:r>
              <a:rPr lang="en-US" dirty="0">
                <a:latin typeface="Comic Sans MS"/>
                <a:cs typeface="Comic Sans MS"/>
              </a:rPr>
              <a:t>D.J. Lange, </a:t>
            </a:r>
            <a:r>
              <a:rPr lang="en-US" dirty="0" err="1">
                <a:latin typeface="Comic Sans MS"/>
                <a:cs typeface="Comic Sans MS"/>
              </a:rPr>
              <a:t>Nucl</a:t>
            </a:r>
            <a:r>
              <a:rPr lang="en-US" dirty="0">
                <a:latin typeface="Comic Sans MS"/>
                <a:cs typeface="Comic Sans MS"/>
              </a:rPr>
              <a:t>. Inst. Methods A462, 152 (2001)</a:t>
            </a:r>
          </a:p>
          <a:p>
            <a:r>
              <a:rPr lang="en-US" dirty="0">
                <a:latin typeface="Comic Sans MS"/>
                <a:cs typeface="Comic Sans MS"/>
              </a:rPr>
              <a:t>22. 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”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Oservations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of a Narrow K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Kbarra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state in J/Psi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Radiative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days”.     </a:t>
            </a:r>
          </a:p>
          <a:p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      Physics Rev. Letters 56, 1987, 107 </a:t>
            </a:r>
            <a:endParaRPr lang="en-US" dirty="0">
              <a:latin typeface="Comic Sans MS"/>
              <a:cs typeface="Comic Sans MS"/>
            </a:endParaRPr>
          </a:p>
          <a:p>
            <a:endParaRPr lang="en-US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342900" indent="-342900">
              <a:buAutoNum type="arabicPlain" startAt="18"/>
            </a:pPr>
            <a:endParaRPr lang="en-US" dirty="0">
              <a:solidFill>
                <a:srgbClr val="660066"/>
              </a:solidFill>
              <a:latin typeface="Comic Sans MS"/>
              <a:cs typeface="Comic Sans MS"/>
            </a:endParaRPr>
          </a:p>
          <a:p>
            <a:pPr marL="342900" indent="-342900" algn="just">
              <a:buAutoNum type="arabicPeriod" startAt="13"/>
            </a:pPr>
            <a:endParaRPr lang="en-US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 marL="342900" indent="-342900" algn="just">
              <a:buAutoNum type="arabicPeriod" startAt="13"/>
            </a:pPr>
            <a:endParaRPr lang="en-US" dirty="0">
              <a:solidFill>
                <a:srgbClr val="FF0000"/>
              </a:solidFill>
              <a:latin typeface="Comic Sans MS"/>
              <a:cs typeface="Comic Sans MS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1461689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488D6-6AB8-674C-B5D8-906308719B7E}" type="datetime1">
              <a:rPr lang="en-US" smtClean="0"/>
              <a:t>2/28/23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81FB-BEB5-764A-B52E-6557B7C0B515}" type="slidenum">
              <a:rPr lang="pt-BR" smtClean="0"/>
              <a:pPr/>
              <a:t>46</a:t>
            </a:fld>
            <a:endParaRPr lang="pt-BR"/>
          </a:p>
        </p:txBody>
      </p:sp>
      <p:grpSp>
        <p:nvGrpSpPr>
          <p:cNvPr id="8" name="Group 7"/>
          <p:cNvGrpSpPr/>
          <p:nvPr/>
        </p:nvGrpSpPr>
        <p:grpSpPr>
          <a:xfrm>
            <a:off x="0" y="0"/>
            <a:ext cx="9144000" cy="4343400"/>
            <a:chOff x="0" y="0"/>
            <a:chExt cx="9144000" cy="43434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953000" cy="43434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953000" y="0"/>
              <a:ext cx="4191000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2400" dirty="0">
                  <a:solidFill>
                    <a:srgbClr val="3333FF"/>
                  </a:solidFill>
                  <a:latin typeface="Comic Sans MS"/>
                  <a:cs typeface="Comic Sans MS"/>
                </a:rPr>
                <a:t>A </a:t>
              </a:r>
              <a:r>
                <a:rPr lang="en-US" sz="2400" dirty="0" err="1">
                  <a:solidFill>
                    <a:srgbClr val="3333FF"/>
                  </a:solidFill>
                  <a:latin typeface="Comic Sans MS"/>
                  <a:cs typeface="Comic Sans MS"/>
                </a:rPr>
                <a:t>matéria</a:t>
              </a:r>
              <a:r>
                <a:rPr lang="en-US" sz="2400" dirty="0">
                  <a:solidFill>
                    <a:srgbClr val="3333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3333FF"/>
                  </a:solidFill>
                  <a:latin typeface="Comic Sans MS"/>
                  <a:cs typeface="Comic Sans MS"/>
                </a:rPr>
                <a:t>escura</a:t>
              </a:r>
              <a:r>
                <a:rPr lang="en-US" sz="2400" dirty="0">
                  <a:solidFill>
                    <a:srgbClr val="3333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3333FF"/>
                  </a:solidFill>
                  <a:latin typeface="Comic Sans MS"/>
                  <a:cs typeface="Comic Sans MS"/>
                </a:rPr>
                <a:t>compõe</a:t>
              </a:r>
              <a:r>
                <a:rPr lang="en-US" sz="2400" dirty="0">
                  <a:solidFill>
                    <a:srgbClr val="3333FF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3333FF"/>
                  </a:solidFill>
                  <a:latin typeface="Comic Sans MS"/>
                  <a:cs typeface="Comic Sans MS"/>
                </a:rPr>
                <a:t>cerca</a:t>
              </a:r>
              <a:r>
                <a:rPr lang="en-US" sz="2400" dirty="0">
                  <a:solidFill>
                    <a:srgbClr val="3333FF"/>
                  </a:solidFill>
                  <a:latin typeface="Comic Sans MS"/>
                  <a:cs typeface="Comic Sans MS"/>
                </a:rPr>
                <a:t> de 26% do </a:t>
              </a:r>
              <a:r>
                <a:rPr lang="en-US" sz="2400" dirty="0" err="1">
                  <a:solidFill>
                    <a:srgbClr val="3333FF"/>
                  </a:solidFill>
                  <a:latin typeface="Comic Sans MS"/>
                  <a:cs typeface="Comic Sans MS"/>
                </a:rPr>
                <a:t>Universo</a:t>
              </a:r>
              <a:r>
                <a:rPr lang="en-US" sz="2400" dirty="0">
                  <a:solidFill>
                    <a:srgbClr val="3333FF"/>
                  </a:solidFill>
                  <a:latin typeface="Comic Sans MS"/>
                  <a:cs typeface="Comic Sans MS"/>
                </a:rPr>
                <a:t>.                                                                                                       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Primeiros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indícios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aparecem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em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 1933,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quando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observações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astronômicas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e 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cálculos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de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efeitos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gravitacionais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revelaram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que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deve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haver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mais“coisas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” no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Universo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do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que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os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       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telescópios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podem</a:t>
              </a:r>
              <a:r>
                <a:rPr lang="en-US" sz="2400" dirty="0">
                  <a:solidFill>
                    <a:srgbClr val="FF0000"/>
                  </a:solidFill>
                  <a:latin typeface="Comic Sans MS"/>
                  <a:cs typeface="Comic Sans MS"/>
                </a:rPr>
                <a:t> ver</a:t>
              </a:r>
              <a:r>
                <a:rPr lang="en-US" sz="2400" dirty="0">
                  <a:latin typeface="Comic Sans MS"/>
                  <a:cs typeface="Comic Sans MS"/>
                </a:rPr>
                <a:t>.  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4343400"/>
            <a:ext cx="8991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Mas o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que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é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matéria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escura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? 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Uma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idéia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é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que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ela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seja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as '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partículas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supersimétricas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"-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As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experiências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 no Large Hadron Collider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podem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ser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capazes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 de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encontrá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-los. </a:t>
            </a:r>
          </a:p>
          <a:p>
            <a:pPr algn="just"/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A 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energia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escura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compõe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cerca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 de 70% do </a:t>
            </a:r>
            <a:r>
              <a:rPr lang="en-US" sz="2400" dirty="0" err="1">
                <a:solidFill>
                  <a:srgbClr val="3333FF"/>
                </a:solidFill>
                <a:latin typeface="Comic Sans MS"/>
                <a:cs typeface="Comic Sans MS"/>
              </a:rPr>
              <a:t>Universo</a:t>
            </a:r>
            <a:r>
              <a:rPr lang="en-US" sz="2400" dirty="0">
                <a:solidFill>
                  <a:srgbClr val="3333FF"/>
                </a:solidFill>
                <a:latin typeface="Comic Sans MS"/>
                <a:cs typeface="Comic Sans M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0640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ooter Placeholder 2">
            <a:extLst>
              <a:ext uri="{FF2B5EF4-FFF2-40B4-BE49-F238E27FC236}">
                <a16:creationId xmlns:a16="http://schemas.microsoft.com/office/drawing/2014/main" id="{D2774F89-3187-3B46-9CBB-77ED59CDC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altLang="en-BR"/>
              <a:t>Alberto Santoro</a:t>
            </a:r>
          </a:p>
        </p:txBody>
      </p:sp>
      <p:sp>
        <p:nvSpPr>
          <p:cNvPr id="64" name="Slide Number Placeholder 3">
            <a:extLst>
              <a:ext uri="{FF2B5EF4-FFF2-40B4-BE49-F238E27FC236}">
                <a16:creationId xmlns:a16="http://schemas.microsoft.com/office/drawing/2014/main" id="{E4EF0863-BC14-BF48-AA38-11B55B8F5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59623-CB8F-1A4C-AA05-64DB4D0E1F0C}" type="slidenum">
              <a:rPr lang="pt-BR" altLang="en-BR"/>
              <a:pPr/>
              <a:t>47</a:t>
            </a:fld>
            <a:endParaRPr lang="pt-BR" altLang="en-BR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5FD08991-63C5-E244-AFA4-0B39A95BC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538" y="152400"/>
            <a:ext cx="3951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 b="1" u="sng">
                <a:solidFill>
                  <a:srgbClr val="FF0000"/>
                </a:solidFill>
              </a:rPr>
              <a:t>(ii)  Decaimento do </a:t>
            </a:r>
            <a:r>
              <a:rPr lang="pt-BR" altLang="en-BR" sz="2400" b="1" u="sng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pt-BR" altLang="en-BR" sz="2400" b="1" u="sng" baseline="30000">
                <a:solidFill>
                  <a:srgbClr val="FF0000"/>
                </a:solidFill>
                <a:latin typeface="Symbol" pitchFamily="2" charset="2"/>
              </a:rPr>
              <a:t>0</a:t>
            </a:r>
            <a:r>
              <a:rPr lang="pt-BR" altLang="en-BR" b="1" u="sng">
                <a:solidFill>
                  <a:srgbClr val="FF0000"/>
                </a:solidFill>
              </a:rPr>
              <a:t>  </a:t>
            </a:r>
            <a:r>
              <a:rPr lang="pt-BR" altLang="en-BR" b="1" u="sng">
                <a:solidFill>
                  <a:srgbClr val="FF0000"/>
                </a:solidFill>
                <a:sym typeface="Wingdings" pitchFamily="2" charset="2"/>
              </a:rPr>
              <a:t>  2 </a:t>
            </a:r>
            <a:r>
              <a:rPr lang="pt-BR" altLang="en-BR" b="1" u="sng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g</a:t>
            </a:r>
          </a:p>
        </p:txBody>
      </p:sp>
      <p:grpSp>
        <p:nvGrpSpPr>
          <p:cNvPr id="22531" name="Group 3">
            <a:extLst>
              <a:ext uri="{FF2B5EF4-FFF2-40B4-BE49-F238E27FC236}">
                <a16:creationId xmlns:a16="http://schemas.microsoft.com/office/drawing/2014/main" id="{85757D24-9A5E-7E40-99FB-A8FF5E5ADD73}"/>
              </a:ext>
            </a:extLst>
          </p:cNvPr>
          <p:cNvGrpSpPr>
            <a:grpSpLocks/>
          </p:cNvGrpSpPr>
          <p:nvPr/>
        </p:nvGrpSpPr>
        <p:grpSpPr bwMode="auto">
          <a:xfrm>
            <a:off x="5462588" y="519113"/>
            <a:ext cx="3192462" cy="1506537"/>
            <a:chOff x="3386" y="561"/>
            <a:chExt cx="2011" cy="949"/>
          </a:xfrm>
        </p:grpSpPr>
        <p:sp>
          <p:nvSpPr>
            <p:cNvPr id="22532" name="Oval 4">
              <a:extLst>
                <a:ext uri="{FF2B5EF4-FFF2-40B4-BE49-F238E27FC236}">
                  <a16:creationId xmlns:a16="http://schemas.microsoft.com/office/drawing/2014/main" id="{0B5535EF-2F14-F04D-A02A-FF7F6748A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6" y="802"/>
              <a:ext cx="624" cy="528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endParaRPr lang="en-BR"/>
            </a:p>
          </p:txBody>
        </p:sp>
        <p:grpSp>
          <p:nvGrpSpPr>
            <p:cNvPr id="22533" name="Group 5">
              <a:extLst>
                <a:ext uri="{FF2B5EF4-FFF2-40B4-BE49-F238E27FC236}">
                  <a16:creationId xmlns:a16="http://schemas.microsoft.com/office/drawing/2014/main" id="{D8D20539-C445-ED4A-AEA8-AD751E918407}"/>
                </a:ext>
              </a:extLst>
            </p:cNvPr>
            <p:cNvGrpSpPr>
              <a:grpSpLocks/>
            </p:cNvGrpSpPr>
            <p:nvPr/>
          </p:nvGrpSpPr>
          <p:grpSpPr bwMode="auto">
            <a:xfrm rot="-4654493">
              <a:off x="4904" y="967"/>
              <a:ext cx="68" cy="537"/>
              <a:chOff x="2784" y="912"/>
              <a:chExt cx="144" cy="864"/>
            </a:xfrm>
          </p:grpSpPr>
          <p:sp>
            <p:nvSpPr>
              <p:cNvPr id="22534" name="Freeform 6">
                <a:extLst>
                  <a:ext uri="{FF2B5EF4-FFF2-40B4-BE49-F238E27FC236}">
                    <a16:creationId xmlns:a16="http://schemas.microsoft.com/office/drawing/2014/main" id="{05D0CD7A-9F73-324F-BE46-4E0403D49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912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38100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22535" name="Freeform 7">
                <a:extLst>
                  <a:ext uri="{FF2B5EF4-FFF2-40B4-BE49-F238E27FC236}">
                    <a16:creationId xmlns:a16="http://schemas.microsoft.com/office/drawing/2014/main" id="{DD5A8BCD-1724-0446-B610-7864381AA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200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38100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22536" name="Freeform 8">
                <a:extLst>
                  <a:ext uri="{FF2B5EF4-FFF2-40B4-BE49-F238E27FC236}">
                    <a16:creationId xmlns:a16="http://schemas.microsoft.com/office/drawing/2014/main" id="{C10C1286-EF31-D647-A54D-0F26D0928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488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38100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endParaRPr lang="en-BR"/>
              </a:p>
            </p:txBody>
          </p:sp>
        </p:grpSp>
        <p:grpSp>
          <p:nvGrpSpPr>
            <p:cNvPr id="22537" name="Group 9">
              <a:extLst>
                <a:ext uri="{FF2B5EF4-FFF2-40B4-BE49-F238E27FC236}">
                  <a16:creationId xmlns:a16="http://schemas.microsoft.com/office/drawing/2014/main" id="{A9C70BF7-5CA4-D648-8A42-16C9AF0B2A16}"/>
                </a:ext>
              </a:extLst>
            </p:cNvPr>
            <p:cNvGrpSpPr>
              <a:grpSpLocks/>
            </p:cNvGrpSpPr>
            <p:nvPr/>
          </p:nvGrpSpPr>
          <p:grpSpPr bwMode="auto">
            <a:xfrm rot="-6134529">
              <a:off x="4901" y="600"/>
              <a:ext cx="68" cy="540"/>
              <a:chOff x="2784" y="912"/>
              <a:chExt cx="144" cy="864"/>
            </a:xfrm>
          </p:grpSpPr>
          <p:sp>
            <p:nvSpPr>
              <p:cNvPr id="22538" name="Freeform 10">
                <a:extLst>
                  <a:ext uri="{FF2B5EF4-FFF2-40B4-BE49-F238E27FC236}">
                    <a16:creationId xmlns:a16="http://schemas.microsoft.com/office/drawing/2014/main" id="{DC979028-1985-5E42-8455-861CD466A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912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38100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22539" name="Freeform 11">
                <a:extLst>
                  <a:ext uri="{FF2B5EF4-FFF2-40B4-BE49-F238E27FC236}">
                    <a16:creationId xmlns:a16="http://schemas.microsoft.com/office/drawing/2014/main" id="{AFD368D6-931F-014E-BC2B-7990BBB89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200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38100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22540" name="Freeform 12">
                <a:extLst>
                  <a:ext uri="{FF2B5EF4-FFF2-40B4-BE49-F238E27FC236}">
                    <a16:creationId xmlns:a16="http://schemas.microsoft.com/office/drawing/2014/main" id="{2E025024-CF80-A24A-931C-333D8E624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488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38100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endParaRPr lang="en-BR"/>
              </a:p>
            </p:txBody>
          </p:sp>
        </p:grpSp>
        <p:sp>
          <p:nvSpPr>
            <p:cNvPr id="22541" name="Line 13">
              <a:extLst>
                <a:ext uri="{FF2B5EF4-FFF2-40B4-BE49-F238E27FC236}">
                  <a16:creationId xmlns:a16="http://schemas.microsoft.com/office/drawing/2014/main" id="{2BEDDA00-FC90-3543-9EF8-518DBB48F4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6" y="1042"/>
              <a:ext cx="73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endParaRPr lang="en-BR"/>
            </a:p>
          </p:txBody>
        </p:sp>
        <p:sp>
          <p:nvSpPr>
            <p:cNvPr id="22542" name="Rectangle 14">
              <a:extLst>
                <a:ext uri="{FF2B5EF4-FFF2-40B4-BE49-F238E27FC236}">
                  <a16:creationId xmlns:a16="http://schemas.microsoft.com/office/drawing/2014/main" id="{36909B8E-4129-F744-9ED0-E7CF210BD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7" y="859"/>
              <a:ext cx="21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pPr algn="r"/>
              <a:r>
                <a:rPr lang="pt-BR" altLang="en-BR" sz="3200"/>
                <a:t>&gt;</a:t>
              </a:r>
            </a:p>
          </p:txBody>
        </p:sp>
        <p:sp>
          <p:nvSpPr>
            <p:cNvPr id="22543" name="Rectangle 15">
              <a:extLst>
                <a:ext uri="{FF2B5EF4-FFF2-40B4-BE49-F238E27FC236}">
                  <a16:creationId xmlns:a16="http://schemas.microsoft.com/office/drawing/2014/main" id="{637594A1-92C1-3F48-957F-902BDFA0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595"/>
              <a:ext cx="22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pPr algn="r"/>
              <a:r>
                <a:rPr lang="pt-BR" altLang="en-BR" sz="3600"/>
                <a:t>&gt;</a:t>
              </a:r>
            </a:p>
          </p:txBody>
        </p:sp>
        <p:sp>
          <p:nvSpPr>
            <p:cNvPr id="22544" name="Rectangle 16">
              <a:extLst>
                <a:ext uri="{FF2B5EF4-FFF2-40B4-BE49-F238E27FC236}">
                  <a16:creationId xmlns:a16="http://schemas.microsoft.com/office/drawing/2014/main" id="{5A09F06B-EE60-144E-980F-F9F026864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5" y="1106"/>
              <a:ext cx="22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pPr algn="r"/>
              <a:r>
                <a:rPr lang="pt-BR" altLang="en-BR" sz="3600"/>
                <a:t>&lt;</a:t>
              </a:r>
            </a:p>
          </p:txBody>
        </p:sp>
        <p:sp>
          <p:nvSpPr>
            <p:cNvPr id="22545" name="Rectangle 17">
              <a:extLst>
                <a:ext uri="{FF2B5EF4-FFF2-40B4-BE49-F238E27FC236}">
                  <a16:creationId xmlns:a16="http://schemas.microsoft.com/office/drawing/2014/main" id="{A0E11B42-4CA5-5949-9623-6E34F0B12A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597" y="846"/>
              <a:ext cx="22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pPr algn="r"/>
              <a:r>
                <a:rPr lang="pt-BR" altLang="en-BR" sz="3600"/>
                <a:t>&lt;</a:t>
              </a:r>
            </a:p>
          </p:txBody>
        </p:sp>
        <p:sp>
          <p:nvSpPr>
            <p:cNvPr id="22546" name="Rectangle 18">
              <a:extLst>
                <a:ext uri="{FF2B5EF4-FFF2-40B4-BE49-F238E27FC236}">
                  <a16:creationId xmlns:a16="http://schemas.microsoft.com/office/drawing/2014/main" id="{15E17E1B-B543-7140-AE50-A6C85BA12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" y="922"/>
              <a:ext cx="227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pPr algn="r"/>
              <a:r>
                <a:rPr lang="pt-BR" altLang="en-BR" sz="25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p</a:t>
              </a:r>
              <a:endParaRPr lang="pt-BR" altLang="en-BR"/>
            </a:p>
          </p:txBody>
        </p:sp>
        <p:grpSp>
          <p:nvGrpSpPr>
            <p:cNvPr id="22547" name="Group 19">
              <a:extLst>
                <a:ext uri="{FF2B5EF4-FFF2-40B4-BE49-F238E27FC236}">
                  <a16:creationId xmlns:a16="http://schemas.microsoft.com/office/drawing/2014/main" id="{95067BC1-23F3-1A4E-A547-C5CC565970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8" y="718"/>
              <a:ext cx="384" cy="352"/>
              <a:chOff x="1616" y="598"/>
              <a:chExt cx="384" cy="352"/>
            </a:xfrm>
          </p:grpSpPr>
          <p:sp>
            <p:nvSpPr>
              <p:cNvPr id="22548" name="Rectangle 20">
                <a:extLst>
                  <a:ext uri="{FF2B5EF4-FFF2-40B4-BE49-F238E27FC236}">
                    <a16:creationId xmlns:a16="http://schemas.microsoft.com/office/drawing/2014/main" id="{86F84D22-B636-8E4E-AC08-ABC8AE682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0" y="598"/>
                <a:ext cx="180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sz="1600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0</a:t>
                </a:r>
                <a:endParaRPr lang="pt-BR" altLang="en-BR"/>
              </a:p>
            </p:txBody>
          </p:sp>
          <p:sp>
            <p:nvSpPr>
              <p:cNvPr id="22549" name="Rectangle 21">
                <a:extLst>
                  <a:ext uri="{FF2B5EF4-FFF2-40B4-BE49-F238E27FC236}">
                    <a16:creationId xmlns:a16="http://schemas.microsoft.com/office/drawing/2014/main" id="{CB739981-01A8-084F-9AC3-19EA867C4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6" y="623"/>
                <a:ext cx="23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43" tIns="45672" rIns="91343" bIns="45672">
                <a:spAutoFit/>
              </a:bodyPr>
              <a:lstStyle/>
              <a:p>
                <a:pPr algn="r"/>
                <a:r>
                  <a:rPr lang="pt-BR" altLang="en-BR" sz="2800" b="1">
                    <a:solidFill>
                      <a:srgbClr val="000000"/>
                    </a:solidFill>
                    <a:latin typeface="Symbol" pitchFamily="2" charset="2"/>
                  </a:rPr>
                  <a:t>p</a:t>
                </a:r>
                <a:endParaRPr lang="pt-BR" altLang="en-BR" sz="2800"/>
              </a:p>
            </p:txBody>
          </p:sp>
        </p:grpSp>
        <p:sp>
          <p:nvSpPr>
            <p:cNvPr id="22550" name="Rectangle 22">
              <a:extLst>
                <a:ext uri="{FF2B5EF4-FFF2-40B4-BE49-F238E27FC236}">
                  <a16:creationId xmlns:a16="http://schemas.microsoft.com/office/drawing/2014/main" id="{ED3F7582-DC36-B548-9151-908EA9ACF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6" y="561"/>
              <a:ext cx="22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pPr algn="r"/>
              <a:r>
                <a:rPr lang="pt-BR" altLang="en-BR" sz="25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p</a:t>
              </a:r>
            </a:p>
          </p:txBody>
        </p:sp>
        <p:sp>
          <p:nvSpPr>
            <p:cNvPr id="22551" name="Rectangle 23">
              <a:extLst>
                <a:ext uri="{FF2B5EF4-FFF2-40B4-BE49-F238E27FC236}">
                  <a16:creationId xmlns:a16="http://schemas.microsoft.com/office/drawing/2014/main" id="{6FFC095E-F6EB-784A-9313-4EFF57EE8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" y="1010"/>
              <a:ext cx="22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pPr algn="r"/>
              <a:r>
                <a:rPr lang="pt-BR" altLang="en-BR" sz="25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p</a:t>
              </a:r>
            </a:p>
          </p:txBody>
        </p:sp>
        <p:sp>
          <p:nvSpPr>
            <p:cNvPr id="22552" name="Rectangle 24">
              <a:extLst>
                <a:ext uri="{FF2B5EF4-FFF2-40B4-BE49-F238E27FC236}">
                  <a16:creationId xmlns:a16="http://schemas.microsoft.com/office/drawing/2014/main" id="{1D90BAA8-0B98-7348-9632-FC8862525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" y="1075"/>
              <a:ext cx="198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pPr algn="r"/>
              <a:r>
                <a:rPr lang="pt-BR" altLang="en-BR" sz="2500" b="1">
                  <a:solidFill>
                    <a:srgbClr val="000000"/>
                  </a:solidFill>
                  <a:latin typeface="Symbol" pitchFamily="2" charset="2"/>
                </a:rPr>
                <a:t>g</a:t>
              </a:r>
            </a:p>
          </p:txBody>
        </p:sp>
        <p:sp>
          <p:nvSpPr>
            <p:cNvPr id="22553" name="Rectangle 25">
              <a:extLst>
                <a:ext uri="{FF2B5EF4-FFF2-40B4-BE49-F238E27FC236}">
                  <a16:creationId xmlns:a16="http://schemas.microsoft.com/office/drawing/2014/main" id="{ADEAE724-A173-6B41-BAC4-8297B4E9B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9" y="652"/>
              <a:ext cx="198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43" tIns="45672" rIns="91343" bIns="45672">
              <a:spAutoFit/>
            </a:bodyPr>
            <a:lstStyle/>
            <a:p>
              <a:pPr algn="r"/>
              <a:r>
                <a:rPr lang="pt-BR" altLang="en-BR" sz="2500" b="1">
                  <a:solidFill>
                    <a:srgbClr val="000000"/>
                  </a:solidFill>
                  <a:latin typeface="Symbol" pitchFamily="2" charset="2"/>
                </a:rPr>
                <a:t>g</a:t>
              </a:r>
            </a:p>
          </p:txBody>
        </p:sp>
      </p:grpSp>
      <p:sp>
        <p:nvSpPr>
          <p:cNvPr id="22554" name="Text Box 26">
            <a:extLst>
              <a:ext uri="{FF2B5EF4-FFF2-40B4-BE49-F238E27FC236}">
                <a16:creationId xmlns:a16="http://schemas.microsoft.com/office/drawing/2014/main" id="{79E553B9-0E4F-8140-9EFF-738832B46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688" y="647700"/>
            <a:ext cx="53165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 dirty="0">
                <a:solidFill>
                  <a:schemeClr val="accent2"/>
                </a:solidFill>
              </a:rPr>
              <a:t>Em 1949  J. Steinberger calculou o gráfico,</a:t>
            </a:r>
          </a:p>
          <a:p>
            <a:pPr algn="just"/>
            <a:r>
              <a:rPr lang="pt-BR" altLang="en-BR" dirty="0">
                <a:solidFill>
                  <a:schemeClr val="accent2"/>
                </a:solidFill>
              </a:rPr>
              <a:t>e desde então não tem faltado correções</a:t>
            </a:r>
          </a:p>
          <a:p>
            <a:pPr algn="just"/>
            <a:r>
              <a:rPr lang="pt-BR" altLang="en-BR" dirty="0">
                <a:solidFill>
                  <a:schemeClr val="accent2"/>
                </a:solidFill>
              </a:rPr>
              <a:t>para comparação com a experiência.</a:t>
            </a:r>
          </a:p>
        </p:txBody>
      </p:sp>
      <p:sp>
        <p:nvSpPr>
          <p:cNvPr id="22555" name="Text Box 27">
            <a:extLst>
              <a:ext uri="{FF2B5EF4-FFF2-40B4-BE49-F238E27FC236}">
                <a16:creationId xmlns:a16="http://schemas.microsoft.com/office/drawing/2014/main" id="{FBE77662-C151-D64B-854F-DE849DA83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213" y="1644650"/>
            <a:ext cx="5641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>
                <a:solidFill>
                  <a:srgbClr val="FF0000"/>
                </a:solidFill>
              </a:rPr>
              <a:t>Ao introduzirmos a côr obtem-se pleno acordo</a:t>
            </a:r>
          </a:p>
          <a:p>
            <a:pPr algn="just"/>
            <a:r>
              <a:rPr lang="pt-BR" altLang="en-BR">
                <a:solidFill>
                  <a:srgbClr val="FF0000"/>
                </a:solidFill>
              </a:rPr>
              <a:t>com os dados experimentais:</a:t>
            </a:r>
          </a:p>
        </p:txBody>
      </p:sp>
      <p:graphicFrame>
        <p:nvGraphicFramePr>
          <p:cNvPr id="22556" name="Object 28">
            <a:extLst>
              <a:ext uri="{FF2B5EF4-FFF2-40B4-BE49-F238E27FC236}">
                <a16:creationId xmlns:a16="http://schemas.microsoft.com/office/drawing/2014/main" id="{B8BCE590-75CF-3049-9B85-694DAEB1D4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7350" y="2393950"/>
          <a:ext cx="408940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4208600" imgH="27800300" progId="Equation.3">
                  <p:embed/>
                </p:oleObj>
              </mc:Choice>
              <mc:Fallback>
                <p:oleObj name="Equation" r:id="rId3" imgW="94208600" imgH="27800300" progId="Equation.3">
                  <p:embed/>
                  <p:pic>
                    <p:nvPicPr>
                      <p:cNvPr id="22556" name="Object 28">
                        <a:extLst>
                          <a:ext uri="{FF2B5EF4-FFF2-40B4-BE49-F238E27FC236}">
                            <a16:creationId xmlns:a16="http://schemas.microsoft.com/office/drawing/2014/main" id="{B8BCE590-75CF-3049-9B85-694DAEB1D4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350" y="2393950"/>
                        <a:ext cx="4089400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57" name="Rectangle 29">
            <a:extLst>
              <a:ext uri="{FF2B5EF4-FFF2-40B4-BE49-F238E27FC236}">
                <a16:creationId xmlns:a16="http://schemas.microsoft.com/office/drawing/2014/main" id="{4DD1DB10-5F21-0641-9BC2-E70EE4E07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350" y="3798888"/>
            <a:ext cx="2085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 b="1" u="sng">
                <a:solidFill>
                  <a:srgbClr val="FF0000"/>
                </a:solidFill>
              </a:rPr>
              <a:t>(iii)  A Razão R</a:t>
            </a:r>
            <a:endParaRPr lang="pt-BR" altLang="en-BR" b="1" u="sng">
              <a:solidFill>
                <a:srgbClr val="FF0000"/>
              </a:solidFill>
              <a:latin typeface="Symbol" pitchFamily="2" charset="2"/>
              <a:sym typeface="Wingdings" pitchFamily="2" charset="2"/>
            </a:endParaRPr>
          </a:p>
        </p:txBody>
      </p:sp>
      <p:graphicFrame>
        <p:nvGraphicFramePr>
          <p:cNvPr id="22558" name="Object 30">
            <a:extLst>
              <a:ext uri="{FF2B5EF4-FFF2-40B4-BE49-F238E27FC236}">
                <a16:creationId xmlns:a16="http://schemas.microsoft.com/office/drawing/2014/main" id="{3F629267-4395-2F4B-8030-600E057121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79688" y="3700463"/>
          <a:ext cx="3636962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5961200" imgH="20777200" progId="Equation.3">
                  <p:embed/>
                </p:oleObj>
              </mc:Choice>
              <mc:Fallback>
                <p:oleObj name="Equation" r:id="rId5" imgW="95961200" imgH="20777200" progId="Equation.3">
                  <p:embed/>
                  <p:pic>
                    <p:nvPicPr>
                      <p:cNvPr id="22558" name="Object 30">
                        <a:extLst>
                          <a:ext uri="{FF2B5EF4-FFF2-40B4-BE49-F238E27FC236}">
                            <a16:creationId xmlns:a16="http://schemas.microsoft.com/office/drawing/2014/main" id="{3F629267-4395-2F4B-8030-600E0571212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9688" y="3700463"/>
                        <a:ext cx="3636962" cy="787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59" name="Text Box 31">
            <a:extLst>
              <a:ext uri="{FF2B5EF4-FFF2-40B4-BE49-F238E27FC236}">
                <a16:creationId xmlns:a16="http://schemas.microsoft.com/office/drawing/2014/main" id="{445E798C-5CCF-9F49-A5B3-13CE2C301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4513263"/>
            <a:ext cx="74850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/>
              <a:t>A=3 (uds)  R = N (4/9+1/9+1/9) = N </a:t>
            </a:r>
            <a:r>
              <a:rPr lang="pt-BR" altLang="en-BR">
                <a:solidFill>
                  <a:srgbClr val="FF0000"/>
                </a:solidFill>
              </a:rPr>
              <a:t>2/3</a:t>
            </a:r>
            <a:r>
              <a:rPr lang="pt-BR" altLang="en-BR"/>
              <a:t> = 3 x 2/3 =              2</a:t>
            </a:r>
          </a:p>
        </p:txBody>
      </p:sp>
      <p:sp>
        <p:nvSpPr>
          <p:cNvPr id="22560" name="Text Box 32">
            <a:extLst>
              <a:ext uri="{FF2B5EF4-FFF2-40B4-BE49-F238E27FC236}">
                <a16:creationId xmlns:a16="http://schemas.microsoft.com/office/drawing/2014/main" id="{552669E3-181D-2E48-8C4B-5EDD31EAC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4910138"/>
            <a:ext cx="7537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/>
              <a:t>A=4 (udsc)  R = N (</a:t>
            </a:r>
            <a:r>
              <a:rPr lang="pt-BR" altLang="en-BR">
                <a:solidFill>
                  <a:srgbClr val="FF0000"/>
                </a:solidFill>
              </a:rPr>
              <a:t>2/3</a:t>
            </a:r>
            <a:r>
              <a:rPr lang="pt-BR" altLang="en-BR"/>
              <a:t>+4/9) = N </a:t>
            </a:r>
            <a:r>
              <a:rPr lang="pt-BR" altLang="en-BR">
                <a:solidFill>
                  <a:schemeClr val="accent2"/>
                </a:solidFill>
              </a:rPr>
              <a:t>10/9</a:t>
            </a:r>
            <a:r>
              <a:rPr lang="pt-BR" altLang="en-BR"/>
              <a:t> = 3 x 10/9 = 10/3 ~     3</a:t>
            </a:r>
          </a:p>
        </p:txBody>
      </p:sp>
      <p:sp>
        <p:nvSpPr>
          <p:cNvPr id="22561" name="Text Box 33">
            <a:extLst>
              <a:ext uri="{FF2B5EF4-FFF2-40B4-BE49-F238E27FC236}">
                <a16:creationId xmlns:a16="http://schemas.microsoft.com/office/drawing/2014/main" id="{58015A7A-448C-DF4B-865E-4F983D156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8" y="5307013"/>
            <a:ext cx="7485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/>
              <a:t>A=5 (udscb)  R = N (</a:t>
            </a:r>
            <a:r>
              <a:rPr lang="pt-BR" altLang="en-BR">
                <a:solidFill>
                  <a:schemeClr val="accent2"/>
                </a:solidFill>
              </a:rPr>
              <a:t>10/9</a:t>
            </a:r>
            <a:r>
              <a:rPr lang="pt-BR" altLang="en-BR"/>
              <a:t>+1/9) = N</a:t>
            </a:r>
            <a:r>
              <a:rPr lang="pt-BR" altLang="en-BR">
                <a:solidFill>
                  <a:schemeClr val="hlink"/>
                </a:solidFill>
              </a:rPr>
              <a:t> 11/9</a:t>
            </a:r>
            <a:r>
              <a:rPr lang="pt-BR" altLang="en-BR"/>
              <a:t> = 3 x 11/9 = 11/3 ~   4</a:t>
            </a:r>
          </a:p>
        </p:txBody>
      </p:sp>
      <p:sp>
        <p:nvSpPr>
          <p:cNvPr id="22562" name="Text Box 34">
            <a:extLst>
              <a:ext uri="{FF2B5EF4-FFF2-40B4-BE49-F238E27FC236}">
                <a16:creationId xmlns:a16="http://schemas.microsoft.com/office/drawing/2014/main" id="{066A7C7E-FBA3-7F4C-A4B1-3A1DF6F32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413" y="5703888"/>
            <a:ext cx="7575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/>
              <a:t>A=6 (udscbt)  R = N (</a:t>
            </a:r>
            <a:r>
              <a:rPr lang="pt-BR" altLang="en-BR">
                <a:solidFill>
                  <a:schemeClr val="hlink"/>
                </a:solidFill>
              </a:rPr>
              <a:t>11/9</a:t>
            </a:r>
            <a:r>
              <a:rPr lang="pt-BR" altLang="en-BR"/>
              <a:t>+4/9) = N 15/9 = 3 x 15/9 = 15/3 ~ 5</a:t>
            </a:r>
          </a:p>
        </p:txBody>
      </p:sp>
      <p:grpSp>
        <p:nvGrpSpPr>
          <p:cNvPr id="22563" name="Group 35">
            <a:extLst>
              <a:ext uri="{FF2B5EF4-FFF2-40B4-BE49-F238E27FC236}">
                <a16:creationId xmlns:a16="http://schemas.microsoft.com/office/drawing/2014/main" id="{F2853A24-9E84-C240-BFCB-4DFDD95BE4BD}"/>
              </a:ext>
            </a:extLst>
          </p:cNvPr>
          <p:cNvGrpSpPr>
            <a:grpSpLocks/>
          </p:cNvGrpSpPr>
          <p:nvPr/>
        </p:nvGrpSpPr>
        <p:grpSpPr bwMode="auto">
          <a:xfrm>
            <a:off x="5257800" y="2133600"/>
            <a:ext cx="3525838" cy="1655763"/>
            <a:chOff x="3119" y="1326"/>
            <a:chExt cx="2221" cy="1043"/>
          </a:xfrm>
        </p:grpSpPr>
        <p:sp>
          <p:nvSpPr>
            <p:cNvPr id="22564" name="AutoShape 36">
              <a:extLst>
                <a:ext uri="{FF2B5EF4-FFF2-40B4-BE49-F238E27FC236}">
                  <a16:creationId xmlns:a16="http://schemas.microsoft.com/office/drawing/2014/main" id="{9BCC304F-A36B-9248-A4AC-301374E415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137015">
              <a:off x="3857" y="1537"/>
              <a:ext cx="724" cy="698"/>
            </a:xfrm>
            <a:prstGeom prst="flowChartExtra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endParaRPr lang="en-BR"/>
            </a:p>
          </p:txBody>
        </p:sp>
        <p:sp>
          <p:nvSpPr>
            <p:cNvPr id="22565" name="AutoShape 37">
              <a:extLst>
                <a:ext uri="{FF2B5EF4-FFF2-40B4-BE49-F238E27FC236}">
                  <a16:creationId xmlns:a16="http://schemas.microsoft.com/office/drawing/2014/main" id="{F027D1E6-E88E-1848-A298-3D11398E4F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137015">
              <a:off x="4017" y="1664"/>
              <a:ext cx="519" cy="447"/>
            </a:xfrm>
            <a:prstGeom prst="flowChartExtract">
              <a:avLst/>
            </a:prstGeom>
            <a:noFill/>
            <a:ln w="2857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pPr algn="ctr"/>
              <a:endParaRPr lang="en-US" altLang="en-BR" sz="3600"/>
            </a:p>
          </p:txBody>
        </p:sp>
        <p:sp>
          <p:nvSpPr>
            <p:cNvPr id="22566" name="AutoShape 38">
              <a:extLst>
                <a:ext uri="{FF2B5EF4-FFF2-40B4-BE49-F238E27FC236}">
                  <a16:creationId xmlns:a16="http://schemas.microsoft.com/office/drawing/2014/main" id="{2B120DBD-1769-AD4C-AAEF-D4A8768BBB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137015">
              <a:off x="4125" y="1747"/>
              <a:ext cx="336" cy="288"/>
            </a:xfrm>
            <a:prstGeom prst="flowChartExtra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endParaRPr lang="en-BR"/>
            </a:p>
          </p:txBody>
        </p:sp>
        <p:sp>
          <p:nvSpPr>
            <p:cNvPr id="22567" name="AutoShape 39">
              <a:extLst>
                <a:ext uri="{FF2B5EF4-FFF2-40B4-BE49-F238E27FC236}">
                  <a16:creationId xmlns:a16="http://schemas.microsoft.com/office/drawing/2014/main" id="{25C66E16-F01E-8F46-9E51-F8A46E1427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137015">
              <a:off x="4245" y="1821"/>
              <a:ext cx="144" cy="144"/>
            </a:xfrm>
            <a:prstGeom prst="flowChartExtra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endParaRPr lang="en-BR"/>
            </a:p>
          </p:txBody>
        </p:sp>
        <p:grpSp>
          <p:nvGrpSpPr>
            <p:cNvPr id="22568" name="Group 40">
              <a:extLst>
                <a:ext uri="{FF2B5EF4-FFF2-40B4-BE49-F238E27FC236}">
                  <a16:creationId xmlns:a16="http://schemas.microsoft.com/office/drawing/2014/main" id="{88DF851A-0B35-B741-BEFB-1665144CE5DE}"/>
                </a:ext>
              </a:extLst>
            </p:cNvPr>
            <p:cNvGrpSpPr>
              <a:grpSpLocks/>
            </p:cNvGrpSpPr>
            <p:nvPr/>
          </p:nvGrpSpPr>
          <p:grpSpPr bwMode="auto">
            <a:xfrm rot="-5852740">
              <a:off x="4795" y="1196"/>
              <a:ext cx="82" cy="543"/>
              <a:chOff x="2784" y="912"/>
              <a:chExt cx="144" cy="864"/>
            </a:xfrm>
          </p:grpSpPr>
          <p:sp>
            <p:nvSpPr>
              <p:cNvPr id="22569" name="Freeform 41">
                <a:extLst>
                  <a:ext uri="{FF2B5EF4-FFF2-40B4-BE49-F238E27FC236}">
                    <a16:creationId xmlns:a16="http://schemas.microsoft.com/office/drawing/2014/main" id="{C065E828-E30E-304D-8309-97C6B9E5D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912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  <p:sp>
            <p:nvSpPr>
              <p:cNvPr id="22570" name="Freeform 42">
                <a:extLst>
                  <a:ext uri="{FF2B5EF4-FFF2-40B4-BE49-F238E27FC236}">
                    <a16:creationId xmlns:a16="http://schemas.microsoft.com/office/drawing/2014/main" id="{BD5972FB-BF03-F14A-915A-4613B8C7E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200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  <p:sp>
            <p:nvSpPr>
              <p:cNvPr id="22571" name="Freeform 43">
                <a:extLst>
                  <a:ext uri="{FF2B5EF4-FFF2-40B4-BE49-F238E27FC236}">
                    <a16:creationId xmlns:a16="http://schemas.microsoft.com/office/drawing/2014/main" id="{F57EB0CC-FE2A-0C42-BF66-23D626293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488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</p:grpSp>
        <p:grpSp>
          <p:nvGrpSpPr>
            <p:cNvPr id="22572" name="Group 44">
              <a:extLst>
                <a:ext uri="{FF2B5EF4-FFF2-40B4-BE49-F238E27FC236}">
                  <a16:creationId xmlns:a16="http://schemas.microsoft.com/office/drawing/2014/main" id="{C9DC302A-C504-464F-B9B5-9CD0937FDE54}"/>
                </a:ext>
              </a:extLst>
            </p:cNvPr>
            <p:cNvGrpSpPr>
              <a:grpSpLocks/>
            </p:cNvGrpSpPr>
            <p:nvPr/>
          </p:nvGrpSpPr>
          <p:grpSpPr bwMode="auto">
            <a:xfrm rot="-4688958">
              <a:off x="4799" y="1990"/>
              <a:ext cx="88" cy="524"/>
              <a:chOff x="2784" y="912"/>
              <a:chExt cx="144" cy="864"/>
            </a:xfrm>
          </p:grpSpPr>
          <p:sp>
            <p:nvSpPr>
              <p:cNvPr id="22573" name="Freeform 45">
                <a:extLst>
                  <a:ext uri="{FF2B5EF4-FFF2-40B4-BE49-F238E27FC236}">
                    <a16:creationId xmlns:a16="http://schemas.microsoft.com/office/drawing/2014/main" id="{C85E3014-490F-404A-A576-7F8A75B1C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912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  <p:sp>
            <p:nvSpPr>
              <p:cNvPr id="22574" name="Freeform 46">
                <a:extLst>
                  <a:ext uri="{FF2B5EF4-FFF2-40B4-BE49-F238E27FC236}">
                    <a16:creationId xmlns:a16="http://schemas.microsoft.com/office/drawing/2014/main" id="{D8793CF6-6CAA-AA4C-B076-B75376326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200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  <p:sp>
            <p:nvSpPr>
              <p:cNvPr id="22575" name="Freeform 47">
                <a:extLst>
                  <a:ext uri="{FF2B5EF4-FFF2-40B4-BE49-F238E27FC236}">
                    <a16:creationId xmlns:a16="http://schemas.microsoft.com/office/drawing/2014/main" id="{0619A9F4-D4F8-544A-8D53-24E857C69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488"/>
                <a:ext cx="144" cy="288"/>
              </a:xfrm>
              <a:custGeom>
                <a:avLst/>
                <a:gdLst>
                  <a:gd name="T0" fmla="*/ 0 w 144"/>
                  <a:gd name="T1" fmla="*/ 0 h 288"/>
                  <a:gd name="T2" fmla="*/ 144 w 144"/>
                  <a:gd name="T3" fmla="*/ 48 h 288"/>
                  <a:gd name="T4" fmla="*/ 0 w 144"/>
                  <a:gd name="T5" fmla="*/ 96 h 288"/>
                  <a:gd name="T6" fmla="*/ 144 w 144"/>
                  <a:gd name="T7" fmla="*/ 144 h 288"/>
                  <a:gd name="T8" fmla="*/ 0 w 144"/>
                  <a:gd name="T9" fmla="*/ 192 h 288"/>
                  <a:gd name="T10" fmla="*/ 144 w 144"/>
                  <a:gd name="T11" fmla="*/ 240 h 288"/>
                  <a:gd name="T12" fmla="*/ 0 w 144"/>
                  <a:gd name="T13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88">
                    <a:moveTo>
                      <a:pt x="0" y="0"/>
                    </a:moveTo>
                    <a:cubicBezTo>
                      <a:pt x="72" y="16"/>
                      <a:pt x="144" y="32"/>
                      <a:pt x="144" y="48"/>
                    </a:cubicBezTo>
                    <a:cubicBezTo>
                      <a:pt x="144" y="64"/>
                      <a:pt x="0" y="80"/>
                      <a:pt x="0" y="96"/>
                    </a:cubicBezTo>
                    <a:cubicBezTo>
                      <a:pt x="0" y="112"/>
                      <a:pt x="144" y="128"/>
                      <a:pt x="144" y="144"/>
                    </a:cubicBezTo>
                    <a:cubicBezTo>
                      <a:pt x="144" y="160"/>
                      <a:pt x="0" y="176"/>
                      <a:pt x="0" y="192"/>
                    </a:cubicBezTo>
                    <a:cubicBezTo>
                      <a:pt x="0" y="208"/>
                      <a:pt x="144" y="224"/>
                      <a:pt x="144" y="240"/>
                    </a:cubicBezTo>
                    <a:cubicBezTo>
                      <a:pt x="144" y="256"/>
                      <a:pt x="72" y="272"/>
                      <a:pt x="0" y="288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endParaRPr lang="en-BR"/>
              </a:p>
            </p:txBody>
          </p:sp>
        </p:grpSp>
        <p:sp>
          <p:nvSpPr>
            <p:cNvPr id="22576" name="Text Box 48">
              <a:extLst>
                <a:ext uri="{FF2B5EF4-FFF2-40B4-BE49-F238E27FC236}">
                  <a16:creationId xmlns:a16="http://schemas.microsoft.com/office/drawing/2014/main" id="{7EC034FD-8463-3840-BF62-7AECDA5ABC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14428273">
              <a:off x="4156" y="1940"/>
              <a:ext cx="21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pPr algn="r"/>
              <a:r>
                <a:rPr lang="pt-BR" altLang="en-BR" sz="3200"/>
                <a:t>&lt;</a:t>
              </a:r>
            </a:p>
          </p:txBody>
        </p:sp>
        <p:sp>
          <p:nvSpPr>
            <p:cNvPr id="22577" name="Line 49">
              <a:extLst>
                <a:ext uri="{FF2B5EF4-FFF2-40B4-BE49-F238E27FC236}">
                  <a16:creationId xmlns:a16="http://schemas.microsoft.com/office/drawing/2014/main" id="{37D51E98-6E51-F848-BF81-3F451AA27F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9" y="1910"/>
              <a:ext cx="7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endParaRPr lang="en-BR"/>
            </a:p>
          </p:txBody>
        </p:sp>
        <p:sp>
          <p:nvSpPr>
            <p:cNvPr id="22578" name="Rectangle 50">
              <a:extLst>
                <a:ext uri="{FF2B5EF4-FFF2-40B4-BE49-F238E27FC236}">
                  <a16:creationId xmlns:a16="http://schemas.microsoft.com/office/drawing/2014/main" id="{52A766F4-84B2-0A40-A85F-4529D3AB86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92722">
              <a:off x="3401" y="1687"/>
              <a:ext cx="22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pPr algn="r"/>
              <a:r>
                <a:rPr lang="pt-BR" altLang="en-BR" sz="3600"/>
                <a:t>&gt;</a:t>
              </a:r>
            </a:p>
          </p:txBody>
        </p:sp>
        <p:sp>
          <p:nvSpPr>
            <p:cNvPr id="22579" name="Rectangle 51">
              <a:extLst>
                <a:ext uri="{FF2B5EF4-FFF2-40B4-BE49-F238E27FC236}">
                  <a16:creationId xmlns:a16="http://schemas.microsoft.com/office/drawing/2014/main" id="{7F2BB8C7-287C-A548-B7FF-1F725D2604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169714">
              <a:off x="4159" y="1477"/>
              <a:ext cx="21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pPr algn="r"/>
              <a:r>
                <a:rPr lang="pt-BR" altLang="en-BR" sz="3200"/>
                <a:t>&gt;</a:t>
              </a:r>
            </a:p>
          </p:txBody>
        </p:sp>
        <p:sp>
          <p:nvSpPr>
            <p:cNvPr id="22580" name="Rectangle 52">
              <a:extLst>
                <a:ext uri="{FF2B5EF4-FFF2-40B4-BE49-F238E27FC236}">
                  <a16:creationId xmlns:a16="http://schemas.microsoft.com/office/drawing/2014/main" id="{DE5C5A55-87EE-794A-934E-2DD31BE516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1099">
              <a:off x="4472" y="1631"/>
              <a:ext cx="21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pPr algn="r"/>
              <a:r>
                <a:rPr lang="pt-BR" altLang="en-BR" sz="3200"/>
                <a:t>&lt;</a:t>
              </a:r>
            </a:p>
          </p:txBody>
        </p:sp>
        <p:sp>
          <p:nvSpPr>
            <p:cNvPr id="22581" name="Rectangle 53">
              <a:extLst>
                <a:ext uri="{FF2B5EF4-FFF2-40B4-BE49-F238E27FC236}">
                  <a16:creationId xmlns:a16="http://schemas.microsoft.com/office/drawing/2014/main" id="{AC449B9F-A455-D447-8F75-21B386EA4F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88946">
              <a:off x="4038" y="1477"/>
              <a:ext cx="111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1343" tIns="45672" rIns="91343" bIns="45672" anchor="ctr"/>
            <a:lstStyle/>
            <a:p>
              <a:pPr algn="r"/>
              <a:r>
                <a:rPr lang="pt-BR" altLang="en-BR" sz="25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q</a:t>
              </a:r>
              <a:endParaRPr lang="pt-BR" altLang="en-BR"/>
            </a:p>
          </p:txBody>
        </p:sp>
        <p:sp>
          <p:nvSpPr>
            <p:cNvPr id="22582" name="Rectangle 54">
              <a:extLst>
                <a:ext uri="{FF2B5EF4-FFF2-40B4-BE49-F238E27FC236}">
                  <a16:creationId xmlns:a16="http://schemas.microsoft.com/office/drawing/2014/main" id="{0A63091E-08BB-E547-AE25-21BC65826C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91169">
              <a:off x="5148" y="2208"/>
              <a:ext cx="8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1343" tIns="45672" rIns="91343" bIns="45672" anchor="ctr"/>
            <a:lstStyle/>
            <a:p>
              <a:pPr algn="r"/>
              <a:r>
                <a:rPr lang="pt-BR" altLang="en-BR" sz="2500" b="1">
                  <a:solidFill>
                    <a:srgbClr val="000000"/>
                  </a:solidFill>
                  <a:latin typeface="Symbol" pitchFamily="2" charset="2"/>
                </a:rPr>
                <a:t>g</a:t>
              </a:r>
              <a:endParaRPr lang="pt-BR" altLang="en-BR"/>
            </a:p>
          </p:txBody>
        </p:sp>
        <p:sp>
          <p:nvSpPr>
            <p:cNvPr id="22583" name="Rectangle 55">
              <a:extLst>
                <a:ext uri="{FF2B5EF4-FFF2-40B4-BE49-F238E27FC236}">
                  <a16:creationId xmlns:a16="http://schemas.microsoft.com/office/drawing/2014/main" id="{74B39051-2131-D446-943A-EE975173E3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87878">
              <a:off x="3645" y="1635"/>
              <a:ext cx="6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1343" tIns="45672" rIns="91343" bIns="45672" anchor="ctr"/>
            <a:lstStyle/>
            <a:p>
              <a:pPr algn="r"/>
              <a:r>
                <a:rPr lang="pt-BR" altLang="en-BR" sz="16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0</a:t>
              </a:r>
              <a:endParaRPr lang="pt-BR" altLang="en-BR"/>
            </a:p>
          </p:txBody>
        </p:sp>
        <p:sp>
          <p:nvSpPr>
            <p:cNvPr id="22584" name="Rectangle 56">
              <a:extLst>
                <a:ext uri="{FF2B5EF4-FFF2-40B4-BE49-F238E27FC236}">
                  <a16:creationId xmlns:a16="http://schemas.microsoft.com/office/drawing/2014/main" id="{939C2AFE-244C-B745-B13B-A44DD6AB75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87878">
              <a:off x="3481" y="1607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1343" tIns="45672" rIns="91343" bIns="45672" anchor="ctr"/>
            <a:lstStyle/>
            <a:p>
              <a:pPr algn="r"/>
              <a:r>
                <a:rPr lang="pt-BR" altLang="en-BR" sz="2800" b="1">
                  <a:solidFill>
                    <a:srgbClr val="000000"/>
                  </a:solidFill>
                  <a:latin typeface="Symbol" pitchFamily="2" charset="2"/>
                </a:rPr>
                <a:t>p</a:t>
              </a:r>
              <a:endParaRPr lang="pt-BR" altLang="en-BR" sz="2800"/>
            </a:p>
          </p:txBody>
        </p:sp>
        <p:sp>
          <p:nvSpPr>
            <p:cNvPr id="22585" name="Rectangle 57">
              <a:extLst>
                <a:ext uri="{FF2B5EF4-FFF2-40B4-BE49-F238E27FC236}">
                  <a16:creationId xmlns:a16="http://schemas.microsoft.com/office/drawing/2014/main" id="{ADF3C802-75B1-804C-A24E-D0E1B4FA6E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89316">
              <a:off x="5092" y="1276"/>
              <a:ext cx="198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1343" tIns="45672" rIns="91343" bIns="45672" anchor="ctr"/>
            <a:lstStyle/>
            <a:p>
              <a:pPr algn="r"/>
              <a:r>
                <a:rPr lang="pt-BR" altLang="en-BR" sz="2500" b="1">
                  <a:solidFill>
                    <a:srgbClr val="000000"/>
                  </a:solidFill>
                  <a:latin typeface="Symbol" pitchFamily="2" charset="2"/>
                </a:rPr>
                <a:t>g</a:t>
              </a:r>
            </a:p>
          </p:txBody>
        </p:sp>
        <p:grpSp>
          <p:nvGrpSpPr>
            <p:cNvPr id="22586" name="Group 58">
              <a:extLst>
                <a:ext uri="{FF2B5EF4-FFF2-40B4-BE49-F238E27FC236}">
                  <a16:creationId xmlns:a16="http://schemas.microsoft.com/office/drawing/2014/main" id="{2F45673C-A1FE-014D-88B6-1D151B430C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2160"/>
              <a:ext cx="240" cy="111"/>
              <a:chOff x="4368" y="2784"/>
              <a:chExt cx="240" cy="111"/>
            </a:xfrm>
          </p:grpSpPr>
          <p:sp>
            <p:nvSpPr>
              <p:cNvPr id="22587" name="Rectangle 59">
                <a:extLst>
                  <a:ext uri="{FF2B5EF4-FFF2-40B4-BE49-F238E27FC236}">
                    <a16:creationId xmlns:a16="http://schemas.microsoft.com/office/drawing/2014/main" id="{9916B52B-34B1-F041-AA49-54707CAB4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098962">
                <a:off x="4432" y="2720"/>
                <a:ext cx="111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1343" tIns="45672" rIns="91343" bIns="45672" anchor="ctr"/>
              <a:lstStyle/>
              <a:p>
                <a:pPr algn="r"/>
                <a:r>
                  <a:rPr lang="pt-BR" altLang="en-BR" sz="2500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q</a:t>
                </a:r>
                <a:endParaRPr lang="pt-BR" altLang="en-BR"/>
              </a:p>
            </p:txBody>
          </p:sp>
          <p:sp>
            <p:nvSpPr>
              <p:cNvPr id="22588" name="Line 60">
                <a:extLst>
                  <a:ext uri="{FF2B5EF4-FFF2-40B4-BE49-F238E27FC236}">
                    <a16:creationId xmlns:a16="http://schemas.microsoft.com/office/drawing/2014/main" id="{D868065B-FF61-124B-B6CF-09ECB10293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4" y="2784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BR"/>
              </a:p>
            </p:txBody>
          </p:sp>
        </p:grpSp>
      </p:grpSp>
      <p:sp>
        <p:nvSpPr>
          <p:cNvPr id="22589" name="Line 61">
            <a:extLst>
              <a:ext uri="{FF2B5EF4-FFF2-40B4-BE49-F238E27FC236}">
                <a16:creationId xmlns:a16="http://schemas.microsoft.com/office/drawing/2014/main" id="{8BD085AA-7DAD-7D41-95AE-2A2967577A32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14478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A5F342-509D-691C-F963-86F4E21C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altLang="en-BR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C9B9D-9534-973C-A18C-0D51B26E8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94C1-A1C3-4A48-A9B4-1B27EC663C34}" type="slidenum">
              <a:rPr lang="pt-BR" altLang="en-BR"/>
              <a:pPr/>
              <a:t>48</a:t>
            </a:fld>
            <a:endParaRPr lang="pt-BR" altLang="en-BR"/>
          </a:p>
        </p:txBody>
      </p:sp>
      <p:sp>
        <p:nvSpPr>
          <p:cNvPr id="20482" name="Text Box 2">
            <a:extLst>
              <a:ext uri="{FF2B5EF4-FFF2-40B4-BE49-F238E27FC236}">
                <a16:creationId xmlns:a16="http://schemas.microsoft.com/office/drawing/2014/main" id="{0AEA9D0C-4A10-257E-5177-731490132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3675" y="17463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en-US" altLang="en-BR" b="1" u="sng">
                <a:solidFill>
                  <a:srgbClr val="FF0000"/>
                </a:solidFill>
              </a:rPr>
              <a:t>(i) Estatística </a:t>
            </a:r>
            <a:endParaRPr lang="pt-BR" altLang="en-BR" b="1" u="sng">
              <a:solidFill>
                <a:srgbClr val="FF0000"/>
              </a:solidFill>
            </a:endParaRPr>
          </a:p>
        </p:txBody>
      </p:sp>
      <p:sp>
        <p:nvSpPr>
          <p:cNvPr id="20483" name="Text Box 3">
            <a:extLst>
              <a:ext uri="{FF2B5EF4-FFF2-40B4-BE49-F238E27FC236}">
                <a16:creationId xmlns:a16="http://schemas.microsoft.com/office/drawing/2014/main" id="{E585A644-13FB-D588-C73E-657A28CF4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370" y="425002"/>
            <a:ext cx="7230872" cy="646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 dirty="0">
                <a:solidFill>
                  <a:srgbClr val="993300"/>
                </a:solidFill>
              </a:rPr>
              <a:t>Ao implementarmos o esquema dos Quarks nas partículas, nos deparamos </a:t>
            </a:r>
          </a:p>
          <a:p>
            <a:pPr algn="just"/>
            <a:r>
              <a:rPr lang="pt-BR" altLang="en-BR" dirty="0">
                <a:solidFill>
                  <a:srgbClr val="993300"/>
                </a:solidFill>
              </a:rPr>
              <a:t>com o problema do </a:t>
            </a:r>
          </a:p>
        </p:txBody>
      </p:sp>
      <p:graphicFrame>
        <p:nvGraphicFramePr>
          <p:cNvPr id="20484" name="Object 4">
            <a:extLst>
              <a:ext uri="{FF2B5EF4-FFF2-40B4-BE49-F238E27FC236}">
                <a16:creationId xmlns:a16="http://schemas.microsoft.com/office/drawing/2014/main" id="{96D26EEE-04F0-DA2E-2253-EF3633C8B40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51100" y="1100138"/>
          <a:ext cx="42418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7713800" imgH="9944100" progId="Equation.3">
                  <p:embed/>
                </p:oleObj>
              </mc:Choice>
              <mc:Fallback>
                <p:oleObj name="Equation" r:id="rId3" imgW="97713800" imgH="9944100" progId="Equation.3">
                  <p:embed/>
                  <p:pic>
                    <p:nvPicPr>
                      <p:cNvPr id="20484" name="Object 4">
                        <a:extLst>
                          <a:ext uri="{FF2B5EF4-FFF2-40B4-BE49-F238E27FC236}">
                            <a16:creationId xmlns:a16="http://schemas.microsoft.com/office/drawing/2014/main" id="{96D26EEE-04F0-DA2E-2253-EF3633C8B4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1100138"/>
                        <a:ext cx="42418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5">
            <a:extLst>
              <a:ext uri="{FF2B5EF4-FFF2-40B4-BE49-F238E27FC236}">
                <a16:creationId xmlns:a16="http://schemas.microsoft.com/office/drawing/2014/main" id="{E4EF17E0-475A-53AE-4D4A-DDD91D997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1465263"/>
            <a:ext cx="861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>
                <a:solidFill>
                  <a:srgbClr val="993300"/>
                </a:solidFill>
              </a:rPr>
              <a:t>Esta Ressonância foi descoberta por Fermi e seus colaboradores (1951)</a:t>
            </a:r>
          </a:p>
        </p:txBody>
      </p:sp>
      <p:sp>
        <p:nvSpPr>
          <p:cNvPr id="20486" name="Text Box 6">
            <a:extLst>
              <a:ext uri="{FF2B5EF4-FFF2-40B4-BE49-F238E27FC236}">
                <a16:creationId xmlns:a16="http://schemas.microsoft.com/office/drawing/2014/main" id="{5BE0451E-DE8C-E795-745B-B5121E951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828800"/>
            <a:ext cx="82788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>
                <a:solidFill>
                  <a:srgbClr val="0066FF"/>
                </a:solidFill>
              </a:rPr>
              <a:t>Mas, para acomodar todas as suas propriedades, com 3 fermions </a:t>
            </a:r>
          </a:p>
          <a:p>
            <a:pPr algn="just"/>
            <a:r>
              <a:rPr lang="pt-BR" altLang="en-BR">
                <a:solidFill>
                  <a:srgbClr val="0066FF"/>
                </a:solidFill>
              </a:rPr>
              <a:t>idênticos (u,u,u) em um estado de energia mais baixa – fundamental –</a:t>
            </a:r>
          </a:p>
          <a:p>
            <a:pPr algn="just"/>
            <a:r>
              <a:rPr lang="pt-BR" altLang="en-BR">
                <a:solidFill>
                  <a:srgbClr val="0066FF"/>
                </a:solidFill>
              </a:rPr>
              <a:t>nós chegamos a um estado PROIBÏDO  pela estatística de Fermi. </a:t>
            </a:r>
          </a:p>
          <a:p>
            <a:pPr algn="just"/>
            <a:r>
              <a:rPr lang="pt-BR" altLang="en-BR">
                <a:solidFill>
                  <a:srgbClr val="0066FF"/>
                </a:solidFill>
              </a:rPr>
              <a:t>( Caso análogo temos o  </a:t>
            </a:r>
            <a:r>
              <a:rPr lang="pt-BR" altLang="en-BR">
                <a:solidFill>
                  <a:srgbClr val="0066FF"/>
                </a:solidFill>
                <a:latin typeface="Symbol" pitchFamily="2" charset="2"/>
              </a:rPr>
              <a:t>W</a:t>
            </a:r>
            <a:r>
              <a:rPr lang="pt-BR" altLang="en-BR">
                <a:solidFill>
                  <a:srgbClr val="0066FF"/>
                </a:solidFill>
              </a:rPr>
              <a:t>(sss) de J = 3/2)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9C289E29-9B35-8DC6-C0CD-84CB5A7D6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25" y="3294063"/>
            <a:ext cx="75326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/>
              <a:t>Então, introduzimos a côr como um nôvo número quântico para </a:t>
            </a:r>
          </a:p>
          <a:p>
            <a:pPr algn="just"/>
            <a:r>
              <a:rPr lang="pt-BR" altLang="en-BR"/>
              <a:t>resolver o problema. </a:t>
            </a:r>
          </a:p>
        </p:txBody>
      </p:sp>
      <p:sp>
        <p:nvSpPr>
          <p:cNvPr id="20488" name="Text Box 8">
            <a:extLst>
              <a:ext uri="{FF2B5EF4-FFF2-40B4-BE49-F238E27FC236}">
                <a16:creationId xmlns:a16="http://schemas.microsoft.com/office/drawing/2014/main" id="{72B26E07-1327-674A-0D70-7F3E54203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3995738"/>
            <a:ext cx="5672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>
                <a:solidFill>
                  <a:srgbClr val="CC0000"/>
                </a:solidFill>
              </a:rPr>
              <a:t>Toma-se a função de onda e antissimetriza-se </a:t>
            </a:r>
          </a:p>
        </p:txBody>
      </p:sp>
      <p:graphicFrame>
        <p:nvGraphicFramePr>
          <p:cNvPr id="20489" name="Object 9">
            <a:extLst>
              <a:ext uri="{FF2B5EF4-FFF2-40B4-BE49-F238E27FC236}">
                <a16:creationId xmlns:a16="http://schemas.microsoft.com/office/drawing/2014/main" id="{DA472A12-E4E6-E47A-61CF-51E3B6FC271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28800" y="4392613"/>
          <a:ext cx="5791200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3413500" imgH="34810700" progId="Equation.3">
                  <p:embed/>
                </p:oleObj>
              </mc:Choice>
              <mc:Fallback>
                <p:oleObj name="Equation" r:id="rId5" imgW="133413500" imgH="34810700" progId="Equation.3">
                  <p:embed/>
                  <p:pic>
                    <p:nvPicPr>
                      <p:cNvPr id="20489" name="Object 9">
                        <a:extLst>
                          <a:ext uri="{FF2B5EF4-FFF2-40B4-BE49-F238E27FC236}">
                            <a16:creationId xmlns:a16="http://schemas.microsoft.com/office/drawing/2014/main" id="{DA472A12-E4E6-E47A-61CF-51E3B6FC27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392613"/>
                        <a:ext cx="5791200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0" name="Text Box 10">
            <a:extLst>
              <a:ext uri="{FF2B5EF4-FFF2-40B4-BE49-F238E27FC236}">
                <a16:creationId xmlns:a16="http://schemas.microsoft.com/office/drawing/2014/main" id="{31853D74-30F5-629A-47A6-00C4E9FAA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525" y="5884863"/>
            <a:ext cx="5521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/>
              <a:t>Vamos precisar de 3 cores</a:t>
            </a:r>
            <a:r>
              <a:rPr lang="pt-BR" altLang="en-BR">
                <a:solidFill>
                  <a:srgbClr val="FF0000"/>
                </a:solidFill>
              </a:rPr>
              <a:t> </a:t>
            </a:r>
            <a:r>
              <a:rPr lang="pt-BR" altLang="en-BR" b="1">
                <a:solidFill>
                  <a:srgbClr val="FF0000"/>
                </a:solidFill>
              </a:rPr>
              <a:t>Red </a:t>
            </a:r>
            <a:r>
              <a:rPr lang="pt-BR" altLang="en-BR" b="1">
                <a:solidFill>
                  <a:schemeClr val="accent1"/>
                </a:solidFill>
              </a:rPr>
              <a:t>Green</a:t>
            </a:r>
            <a:r>
              <a:rPr lang="pt-BR" altLang="en-BR" b="1"/>
              <a:t> e </a:t>
            </a:r>
            <a:r>
              <a:rPr lang="pt-BR" altLang="en-BR" b="1">
                <a:solidFill>
                  <a:schemeClr val="accent2"/>
                </a:solidFill>
              </a:rPr>
              <a:t>Blue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707311-812C-56EC-92B6-E62602D6B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altLang="en-BR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E05AC2-6F6F-C053-136B-6DA604305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41EC-7F6E-8048-BF02-BF6F4185FACC}" type="slidenum">
              <a:rPr lang="pt-BR" altLang="en-BR"/>
              <a:pPr/>
              <a:t>49</a:t>
            </a:fld>
            <a:endParaRPr lang="pt-BR" altLang="en-BR"/>
          </a:p>
        </p:txBody>
      </p:sp>
      <p:sp>
        <p:nvSpPr>
          <p:cNvPr id="21506" name="Text Box 2">
            <a:extLst>
              <a:ext uri="{FF2B5EF4-FFF2-40B4-BE49-F238E27FC236}">
                <a16:creationId xmlns:a16="http://schemas.microsoft.com/office/drawing/2014/main" id="{0F34C948-7472-936C-B956-3BC34B8D9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950" y="5229225"/>
            <a:ext cx="53101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>
                <a:solidFill>
                  <a:srgbClr val="0066FF"/>
                </a:solidFill>
              </a:rPr>
              <a:t>Então à cada linha de sabor associa-se uma </a:t>
            </a:r>
          </a:p>
          <a:p>
            <a:pPr algn="just"/>
            <a:r>
              <a:rPr lang="pt-BR" altLang="en-BR">
                <a:solidFill>
                  <a:srgbClr val="0066FF"/>
                </a:solidFill>
              </a:rPr>
              <a:t>linha de côr. Assim, 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7961832-5AE2-1BF3-1324-F1F1B1D1D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352800"/>
            <a:ext cx="1371600" cy="338138"/>
          </a:xfrm>
          <a:prstGeom prst="rect">
            <a:avLst/>
          </a:prstGeom>
          <a:solidFill>
            <a:schemeClr val="hlink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BR"/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A36EBE8C-DDAD-DEA1-0A94-2A0CC8CB7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52400"/>
            <a:ext cx="7415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/>
              <a:t>Agora é fácil obter um estado observável sem violar nenhuma</a:t>
            </a:r>
          </a:p>
          <a:p>
            <a:pPr algn="just"/>
            <a:r>
              <a:rPr lang="pt-BR" altLang="en-BR"/>
              <a:t>estatística, </a:t>
            </a:r>
          </a:p>
        </p:txBody>
      </p:sp>
      <p:sp>
        <p:nvSpPr>
          <p:cNvPr id="21509" name="Text Box 5">
            <a:extLst>
              <a:ext uri="{FF2B5EF4-FFF2-40B4-BE49-F238E27FC236}">
                <a16:creationId xmlns:a16="http://schemas.microsoft.com/office/drawing/2014/main" id="{9A91010D-8F1A-3251-9A05-3B7499055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611188"/>
            <a:ext cx="2124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 sz="2800"/>
              <a:t>( </a:t>
            </a:r>
            <a:r>
              <a:rPr lang="pt-BR" altLang="en-BR" sz="2800">
                <a:solidFill>
                  <a:srgbClr val="FF0000"/>
                </a:solidFill>
              </a:rPr>
              <a:t>U</a:t>
            </a:r>
            <a:r>
              <a:rPr lang="pt-BR" altLang="en-BR" sz="2800" baseline="-25000">
                <a:solidFill>
                  <a:srgbClr val="FF0000"/>
                </a:solidFill>
              </a:rPr>
              <a:t>R</a:t>
            </a:r>
            <a:r>
              <a:rPr lang="pt-BR" altLang="en-BR" sz="2800"/>
              <a:t> </a:t>
            </a:r>
            <a:r>
              <a:rPr lang="pt-BR" altLang="en-BR" sz="2800">
                <a:solidFill>
                  <a:schemeClr val="accent1"/>
                </a:solidFill>
              </a:rPr>
              <a:t>U</a:t>
            </a:r>
            <a:r>
              <a:rPr lang="pt-BR" altLang="en-BR" sz="2800" baseline="-25000">
                <a:solidFill>
                  <a:schemeClr val="accent1"/>
                </a:solidFill>
              </a:rPr>
              <a:t>G</a:t>
            </a:r>
            <a:r>
              <a:rPr lang="pt-BR" altLang="en-BR" sz="2800"/>
              <a:t> </a:t>
            </a:r>
            <a:r>
              <a:rPr lang="pt-BR" altLang="en-BR" sz="2800">
                <a:solidFill>
                  <a:schemeClr val="accent2"/>
                </a:solidFill>
              </a:rPr>
              <a:t>U</a:t>
            </a:r>
            <a:r>
              <a:rPr lang="pt-BR" altLang="en-BR" sz="2800" baseline="-25000">
                <a:solidFill>
                  <a:schemeClr val="accent2"/>
                </a:solidFill>
              </a:rPr>
              <a:t>B</a:t>
            </a:r>
            <a:r>
              <a:rPr lang="pt-BR" altLang="en-BR" sz="2800"/>
              <a:t> )</a:t>
            </a:r>
          </a:p>
        </p:txBody>
      </p:sp>
      <p:sp>
        <p:nvSpPr>
          <p:cNvPr id="21510" name="Text Box 6">
            <a:extLst>
              <a:ext uri="{FF2B5EF4-FFF2-40B4-BE49-F238E27FC236}">
                <a16:creationId xmlns:a16="http://schemas.microsoft.com/office/drawing/2014/main" id="{4B62DE6C-CC32-8BE5-0737-39C47C09A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160463"/>
            <a:ext cx="73263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>
                <a:solidFill>
                  <a:srgbClr val="0066FF"/>
                </a:solidFill>
              </a:rPr>
              <a:t>No esquema das côres, os únicos estados observáveis são os </a:t>
            </a:r>
          </a:p>
          <a:p>
            <a:pPr algn="just"/>
            <a:r>
              <a:rPr lang="pt-BR" altLang="en-BR">
                <a:solidFill>
                  <a:srgbClr val="0066FF"/>
                </a:solidFill>
              </a:rPr>
              <a:t>Singletos de Côr</a:t>
            </a:r>
          </a:p>
        </p:txBody>
      </p:sp>
      <p:sp>
        <p:nvSpPr>
          <p:cNvPr id="21511" name="Text Box 7">
            <a:extLst>
              <a:ext uri="{FF2B5EF4-FFF2-40B4-BE49-F238E27FC236}">
                <a16:creationId xmlns:a16="http://schemas.microsoft.com/office/drawing/2014/main" id="{960FAB18-C87F-0B1E-07E4-C236E6E87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2151063"/>
            <a:ext cx="450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>
                <a:solidFill>
                  <a:srgbClr val="0066FF"/>
                </a:solidFill>
              </a:rPr>
              <a:t>A cada côr corresponde uma anticôr.</a:t>
            </a:r>
          </a:p>
        </p:txBody>
      </p:sp>
      <p:sp>
        <p:nvSpPr>
          <p:cNvPr id="21512" name="Text Box 8">
            <a:extLst>
              <a:ext uri="{FF2B5EF4-FFF2-40B4-BE49-F238E27FC236}">
                <a16:creationId xmlns:a16="http://schemas.microsoft.com/office/drawing/2014/main" id="{2802809B-76C9-EF1B-1038-A8FC7898B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5063" y="2684463"/>
            <a:ext cx="3181350" cy="1016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>
                <a:solidFill>
                  <a:srgbClr val="FF0000"/>
                </a:solidFill>
              </a:rPr>
              <a:t>Red </a:t>
            </a:r>
            <a:r>
              <a:rPr lang="pt-BR" altLang="en-BR"/>
              <a:t>     R      </a:t>
            </a:r>
            <a:r>
              <a:rPr lang="pt-BR" altLang="en-BR">
                <a:solidFill>
                  <a:srgbClr val="FF99CC"/>
                </a:solidFill>
              </a:rPr>
              <a:t>R (cyan)</a:t>
            </a:r>
          </a:p>
          <a:p>
            <a:pPr algn="just"/>
            <a:r>
              <a:rPr lang="pt-BR" altLang="en-BR">
                <a:solidFill>
                  <a:schemeClr val="hlink"/>
                </a:solidFill>
              </a:rPr>
              <a:t>Green</a:t>
            </a:r>
            <a:r>
              <a:rPr lang="pt-BR" altLang="en-BR">
                <a:solidFill>
                  <a:schemeClr val="accent1"/>
                </a:solidFill>
              </a:rPr>
              <a:t> </a:t>
            </a:r>
            <a:r>
              <a:rPr lang="pt-BR" altLang="en-BR"/>
              <a:t>  G      </a:t>
            </a:r>
            <a:r>
              <a:rPr lang="pt-BR" altLang="en-BR">
                <a:solidFill>
                  <a:srgbClr val="CC00FF"/>
                </a:solidFill>
              </a:rPr>
              <a:t>G (magenta)</a:t>
            </a:r>
          </a:p>
          <a:p>
            <a:pPr algn="just"/>
            <a:r>
              <a:rPr lang="pt-BR" altLang="en-BR">
                <a:solidFill>
                  <a:schemeClr val="accent2"/>
                </a:solidFill>
              </a:rPr>
              <a:t>Blue </a:t>
            </a:r>
            <a:r>
              <a:rPr lang="pt-BR" altLang="en-BR"/>
              <a:t>     B      </a:t>
            </a:r>
            <a:r>
              <a:rPr lang="pt-BR" altLang="en-BR">
                <a:solidFill>
                  <a:srgbClr val="FFFF00"/>
                </a:solidFill>
              </a:rPr>
              <a:t>B (yellow)</a:t>
            </a:r>
          </a:p>
        </p:txBody>
      </p:sp>
      <p:sp>
        <p:nvSpPr>
          <p:cNvPr id="21513" name="Line 9">
            <a:extLst>
              <a:ext uri="{FF2B5EF4-FFF2-40B4-BE49-F238E27FC236}">
                <a16:creationId xmlns:a16="http://schemas.microsoft.com/office/drawing/2014/main" id="{A742E2F6-5A6B-441E-0D62-5B2B8AAAB940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3352800"/>
            <a:ext cx="2286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14" name="Line 10">
            <a:extLst>
              <a:ext uri="{FF2B5EF4-FFF2-40B4-BE49-F238E27FC236}">
                <a16:creationId xmlns:a16="http://schemas.microsoft.com/office/drawing/2014/main" id="{2505443B-7FCF-A0AF-AE70-81099D71816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3048000"/>
            <a:ext cx="228600" cy="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15" name="Line 11">
            <a:extLst>
              <a:ext uri="{FF2B5EF4-FFF2-40B4-BE49-F238E27FC236}">
                <a16:creationId xmlns:a16="http://schemas.microsoft.com/office/drawing/2014/main" id="{EC30CBB2-8A8F-C6EC-2728-D599A9CF4B82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2690813"/>
            <a:ext cx="228600" cy="0"/>
          </a:xfrm>
          <a:prstGeom prst="line">
            <a:avLst/>
          </a:prstGeom>
          <a:noFill/>
          <a:ln w="38100">
            <a:solidFill>
              <a:srgbClr val="FF99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16" name="Line 12">
            <a:extLst>
              <a:ext uri="{FF2B5EF4-FFF2-40B4-BE49-F238E27FC236}">
                <a16:creationId xmlns:a16="http://schemas.microsoft.com/office/drawing/2014/main" id="{D01429B6-D7D7-0B4F-E028-31924CC39BED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690813"/>
            <a:ext cx="533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17" name="Line 13">
            <a:extLst>
              <a:ext uri="{FF2B5EF4-FFF2-40B4-BE49-F238E27FC236}">
                <a16:creationId xmlns:a16="http://schemas.microsoft.com/office/drawing/2014/main" id="{21A3F054-22E4-FC56-63B4-76222069CFD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062288"/>
            <a:ext cx="533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18" name="Line 14">
            <a:extLst>
              <a:ext uri="{FF2B5EF4-FFF2-40B4-BE49-F238E27FC236}">
                <a16:creationId xmlns:a16="http://schemas.microsoft.com/office/drawing/2014/main" id="{DA0F6613-170D-2D82-8882-D43962840EB6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352800"/>
            <a:ext cx="533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19" name="Text Box 15">
            <a:extLst>
              <a:ext uri="{FF2B5EF4-FFF2-40B4-BE49-F238E27FC236}">
                <a16:creationId xmlns:a16="http://schemas.microsoft.com/office/drawing/2014/main" id="{B4B20AD9-4970-8C87-3F72-EDCCDDB75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810000"/>
            <a:ext cx="8826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/>
            <a:r>
              <a:rPr lang="pt-BR" altLang="en-BR">
                <a:solidFill>
                  <a:srgbClr val="0066FF"/>
                </a:solidFill>
              </a:rPr>
              <a:t>A  única maneira de se obter estados singletos de cor  ( ou descoloridos )</a:t>
            </a:r>
          </a:p>
          <a:p>
            <a:pPr algn="just"/>
            <a:r>
              <a:rPr lang="pt-BR" altLang="en-BR">
                <a:solidFill>
                  <a:srgbClr val="0066FF"/>
                </a:solidFill>
              </a:rPr>
              <a:t>é :</a:t>
            </a:r>
          </a:p>
        </p:txBody>
      </p:sp>
      <p:sp>
        <p:nvSpPr>
          <p:cNvPr id="21520" name="Text Box 16">
            <a:extLst>
              <a:ext uri="{FF2B5EF4-FFF2-40B4-BE49-F238E27FC236}">
                <a16:creationId xmlns:a16="http://schemas.microsoft.com/office/drawing/2014/main" id="{5F4102C5-9C9D-2DEF-802E-43F1F18DB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6963" y="4241800"/>
            <a:ext cx="35210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just">
              <a:buFontTx/>
              <a:buChar char="-"/>
            </a:pPr>
            <a:r>
              <a:rPr lang="pt-BR" altLang="en-BR"/>
              <a:t>igual mistura de  </a:t>
            </a:r>
            <a:r>
              <a:rPr lang="pt-BR" altLang="en-BR">
                <a:solidFill>
                  <a:srgbClr val="FF0000"/>
                </a:solidFill>
              </a:rPr>
              <a:t> R</a:t>
            </a:r>
            <a:r>
              <a:rPr lang="pt-BR" altLang="en-BR"/>
              <a:t> </a:t>
            </a:r>
            <a:r>
              <a:rPr lang="pt-BR" altLang="en-BR">
                <a:solidFill>
                  <a:schemeClr val="hlink"/>
                </a:solidFill>
              </a:rPr>
              <a:t>G</a:t>
            </a:r>
            <a:r>
              <a:rPr lang="pt-BR" altLang="en-BR"/>
              <a:t> </a:t>
            </a:r>
            <a:r>
              <a:rPr lang="pt-BR" altLang="en-BR">
                <a:solidFill>
                  <a:schemeClr val="accent2"/>
                </a:solidFill>
              </a:rPr>
              <a:t>B</a:t>
            </a:r>
          </a:p>
          <a:p>
            <a:pPr algn="just">
              <a:buFontTx/>
              <a:buChar char="-"/>
            </a:pPr>
            <a:r>
              <a:rPr lang="pt-BR" altLang="en-BR"/>
              <a:t>igual mistura de   </a:t>
            </a:r>
            <a:r>
              <a:rPr lang="pt-BR" altLang="en-BR">
                <a:solidFill>
                  <a:srgbClr val="FF0000"/>
                </a:solidFill>
              </a:rPr>
              <a:t>R</a:t>
            </a:r>
            <a:r>
              <a:rPr lang="pt-BR" altLang="en-BR"/>
              <a:t> </a:t>
            </a:r>
            <a:r>
              <a:rPr lang="pt-BR" altLang="en-BR">
                <a:solidFill>
                  <a:schemeClr val="hlink"/>
                </a:solidFill>
              </a:rPr>
              <a:t>G</a:t>
            </a:r>
            <a:r>
              <a:rPr lang="pt-BR" altLang="en-BR">
                <a:solidFill>
                  <a:schemeClr val="accent2"/>
                </a:solidFill>
              </a:rPr>
              <a:t> B</a:t>
            </a:r>
          </a:p>
          <a:p>
            <a:pPr algn="just">
              <a:buFontTx/>
              <a:buChar char="-"/>
            </a:pPr>
            <a:r>
              <a:rPr lang="pt-BR" altLang="en-BR"/>
              <a:t>igual mistura de </a:t>
            </a:r>
            <a:r>
              <a:rPr lang="pt-BR" altLang="en-BR">
                <a:solidFill>
                  <a:srgbClr val="FF0000"/>
                </a:solidFill>
              </a:rPr>
              <a:t>RR</a:t>
            </a:r>
            <a:r>
              <a:rPr lang="pt-BR" altLang="en-BR"/>
              <a:t>, </a:t>
            </a:r>
            <a:r>
              <a:rPr lang="pt-BR" altLang="en-BR">
                <a:solidFill>
                  <a:schemeClr val="hlink"/>
                </a:solidFill>
              </a:rPr>
              <a:t>GG</a:t>
            </a:r>
            <a:r>
              <a:rPr lang="pt-BR" altLang="en-BR"/>
              <a:t>, </a:t>
            </a:r>
            <a:r>
              <a:rPr lang="pt-BR" altLang="en-BR">
                <a:solidFill>
                  <a:schemeClr val="accent2"/>
                </a:solidFill>
              </a:rPr>
              <a:t>BB</a:t>
            </a:r>
          </a:p>
        </p:txBody>
      </p:sp>
      <p:sp>
        <p:nvSpPr>
          <p:cNvPr id="21521" name="Line 17">
            <a:extLst>
              <a:ext uri="{FF2B5EF4-FFF2-40B4-BE49-F238E27FC236}">
                <a16:creationId xmlns:a16="http://schemas.microsoft.com/office/drawing/2014/main" id="{EE1678E1-23B4-36CC-5239-80C30AA183B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4567238"/>
            <a:ext cx="228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22" name="Line 18">
            <a:extLst>
              <a:ext uri="{FF2B5EF4-FFF2-40B4-BE49-F238E27FC236}">
                <a16:creationId xmlns:a16="http://schemas.microsoft.com/office/drawing/2014/main" id="{F331A64D-525C-F814-B627-A0DA6D3C3A5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4573588"/>
            <a:ext cx="2286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23" name="Line 19">
            <a:extLst>
              <a:ext uri="{FF2B5EF4-FFF2-40B4-BE49-F238E27FC236}">
                <a16:creationId xmlns:a16="http://schemas.microsoft.com/office/drawing/2014/main" id="{852A6A02-276B-0AA7-A86E-F5CF5579AB61}"/>
              </a:ext>
            </a:extLst>
          </p:cNvPr>
          <p:cNvSpPr>
            <a:spLocks noChangeShapeType="1"/>
          </p:cNvSpPr>
          <p:nvPr/>
        </p:nvSpPr>
        <p:spPr bwMode="auto">
          <a:xfrm>
            <a:off x="3300413" y="4567238"/>
            <a:ext cx="2381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24" name="Line 20">
            <a:extLst>
              <a:ext uri="{FF2B5EF4-FFF2-40B4-BE49-F238E27FC236}">
                <a16:creationId xmlns:a16="http://schemas.microsoft.com/office/drawing/2014/main" id="{C1E5EC7F-AD7B-FE47-14C6-5DC6231EE3BB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6138" y="4914900"/>
            <a:ext cx="152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25" name="Line 21">
            <a:extLst>
              <a:ext uri="{FF2B5EF4-FFF2-40B4-BE49-F238E27FC236}">
                <a16:creationId xmlns:a16="http://schemas.microsoft.com/office/drawing/2014/main" id="{BED4F70C-12F2-9E64-ABD5-5BB0532A3748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5138" y="4894263"/>
            <a:ext cx="228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sp>
        <p:nvSpPr>
          <p:cNvPr id="21526" name="Line 22">
            <a:extLst>
              <a:ext uri="{FF2B5EF4-FFF2-40B4-BE49-F238E27FC236}">
                <a16:creationId xmlns:a16="http://schemas.microsoft.com/office/drawing/2014/main" id="{223EE235-BB49-67FD-962F-D95DCBE86D7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8100" y="4902200"/>
            <a:ext cx="2286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BR"/>
          </a:p>
        </p:txBody>
      </p:sp>
      <p:grpSp>
        <p:nvGrpSpPr>
          <p:cNvPr id="21527" name="Group 23">
            <a:extLst>
              <a:ext uri="{FF2B5EF4-FFF2-40B4-BE49-F238E27FC236}">
                <a16:creationId xmlns:a16="http://schemas.microsoft.com/office/drawing/2014/main" id="{6774B32D-3722-8C75-CD5F-D0827263D4B5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4375150"/>
            <a:ext cx="1981200" cy="1817688"/>
            <a:chOff x="3504" y="2756"/>
            <a:chExt cx="1248" cy="1145"/>
          </a:xfrm>
        </p:grpSpPr>
        <p:sp>
          <p:nvSpPr>
            <p:cNvPr id="21528" name="Oval 24">
              <a:extLst>
                <a:ext uri="{FF2B5EF4-FFF2-40B4-BE49-F238E27FC236}">
                  <a16:creationId xmlns:a16="http://schemas.microsoft.com/office/drawing/2014/main" id="{EF0C9E3A-F88D-7A8E-1E90-43C51BFFB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2853"/>
              <a:ext cx="768" cy="69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ctr"/>
              <a:endParaRPr lang="en-US" altLang="en-BR"/>
            </a:p>
          </p:txBody>
        </p:sp>
        <p:sp>
          <p:nvSpPr>
            <p:cNvPr id="21529" name="Oval 25">
              <a:extLst>
                <a:ext uri="{FF2B5EF4-FFF2-40B4-BE49-F238E27FC236}">
                  <a16:creationId xmlns:a16="http://schemas.microsoft.com/office/drawing/2014/main" id="{D03093F1-9685-DEDC-A533-49E7FCA1E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202"/>
              <a:ext cx="768" cy="69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endParaRPr lang="en-BR"/>
            </a:p>
          </p:txBody>
        </p:sp>
        <p:sp>
          <p:nvSpPr>
            <p:cNvPr id="21530" name="Oval 26">
              <a:extLst>
                <a:ext uri="{FF2B5EF4-FFF2-40B4-BE49-F238E27FC236}">
                  <a16:creationId xmlns:a16="http://schemas.microsoft.com/office/drawing/2014/main" id="{D6670570-18A9-563A-1154-EB5B8251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2877"/>
              <a:ext cx="768" cy="6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endParaRPr lang="en-BR"/>
            </a:p>
          </p:txBody>
        </p:sp>
        <p:sp>
          <p:nvSpPr>
            <p:cNvPr id="21531" name="Arc 27">
              <a:extLst>
                <a:ext uri="{FF2B5EF4-FFF2-40B4-BE49-F238E27FC236}">
                  <a16:creationId xmlns:a16="http://schemas.microsoft.com/office/drawing/2014/main" id="{21172882-8746-8588-2180-86B0F31D2E6C}"/>
                </a:ext>
              </a:extLst>
            </p:cNvPr>
            <p:cNvSpPr>
              <a:spLocks/>
            </p:cNvSpPr>
            <p:nvPr/>
          </p:nvSpPr>
          <p:spPr bwMode="auto">
            <a:xfrm rot="20211665" flipV="1">
              <a:off x="3710" y="2995"/>
              <a:ext cx="566" cy="590"/>
            </a:xfrm>
            <a:custGeom>
              <a:avLst/>
              <a:gdLst>
                <a:gd name="G0" fmla="+- 16249 0 0"/>
                <a:gd name="G1" fmla="+- 21600 0 0"/>
                <a:gd name="G2" fmla="+- 21600 0 0"/>
                <a:gd name="T0" fmla="*/ 0 w 37849"/>
                <a:gd name="T1" fmla="*/ 7369 h 32107"/>
                <a:gd name="T2" fmla="*/ 35121 w 37849"/>
                <a:gd name="T3" fmla="*/ 32107 h 32107"/>
                <a:gd name="T4" fmla="*/ 16249 w 37849"/>
                <a:gd name="T5" fmla="*/ 21600 h 3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849" h="32107" fill="none" extrusionOk="0">
                  <a:moveTo>
                    <a:pt x="-1" y="7368"/>
                  </a:moveTo>
                  <a:cubicBezTo>
                    <a:pt x="4101" y="2685"/>
                    <a:pt x="10023" y="0"/>
                    <a:pt x="16249" y="0"/>
                  </a:cubicBezTo>
                  <a:cubicBezTo>
                    <a:pt x="28178" y="0"/>
                    <a:pt x="37849" y="9670"/>
                    <a:pt x="37849" y="21600"/>
                  </a:cubicBezTo>
                  <a:cubicBezTo>
                    <a:pt x="37849" y="25277"/>
                    <a:pt x="36910" y="28894"/>
                    <a:pt x="35121" y="32107"/>
                  </a:cubicBezTo>
                </a:path>
                <a:path w="37849" h="32107" stroke="0" extrusionOk="0">
                  <a:moveTo>
                    <a:pt x="-1" y="7368"/>
                  </a:moveTo>
                  <a:cubicBezTo>
                    <a:pt x="4101" y="2685"/>
                    <a:pt x="10023" y="0"/>
                    <a:pt x="16249" y="0"/>
                  </a:cubicBezTo>
                  <a:cubicBezTo>
                    <a:pt x="28178" y="0"/>
                    <a:pt x="37849" y="9670"/>
                    <a:pt x="37849" y="21600"/>
                  </a:cubicBezTo>
                  <a:cubicBezTo>
                    <a:pt x="37849" y="25277"/>
                    <a:pt x="36910" y="28894"/>
                    <a:pt x="35121" y="32107"/>
                  </a:cubicBezTo>
                  <a:lnTo>
                    <a:pt x="16249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endParaRPr lang="en-BR"/>
            </a:p>
          </p:txBody>
        </p:sp>
        <p:sp>
          <p:nvSpPr>
            <p:cNvPr id="21532" name="Arc 28">
              <a:extLst>
                <a:ext uri="{FF2B5EF4-FFF2-40B4-BE49-F238E27FC236}">
                  <a16:creationId xmlns:a16="http://schemas.microsoft.com/office/drawing/2014/main" id="{BD0EDC68-95CD-D133-F2A5-2FE4280CF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" y="3131"/>
              <a:ext cx="660" cy="413"/>
            </a:xfrm>
            <a:custGeom>
              <a:avLst/>
              <a:gdLst>
                <a:gd name="G0" fmla="+- 18268 0 0"/>
                <a:gd name="G1" fmla="+- 21600 0 0"/>
                <a:gd name="G2" fmla="+- 21600 0 0"/>
                <a:gd name="T0" fmla="*/ 0 w 39868"/>
                <a:gd name="T1" fmla="*/ 10075 h 25440"/>
                <a:gd name="T2" fmla="*/ 39524 w 39868"/>
                <a:gd name="T3" fmla="*/ 25440 h 25440"/>
                <a:gd name="T4" fmla="*/ 18268 w 39868"/>
                <a:gd name="T5" fmla="*/ 21600 h 25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868" h="25440" fill="none" extrusionOk="0">
                  <a:moveTo>
                    <a:pt x="-1" y="10074"/>
                  </a:moveTo>
                  <a:cubicBezTo>
                    <a:pt x="3956" y="3803"/>
                    <a:pt x="10852" y="0"/>
                    <a:pt x="18268" y="0"/>
                  </a:cubicBezTo>
                  <a:cubicBezTo>
                    <a:pt x="30197" y="0"/>
                    <a:pt x="39868" y="9670"/>
                    <a:pt x="39868" y="21600"/>
                  </a:cubicBezTo>
                  <a:cubicBezTo>
                    <a:pt x="39868" y="22887"/>
                    <a:pt x="39752" y="24172"/>
                    <a:pt x="39523" y="25439"/>
                  </a:cubicBezTo>
                </a:path>
                <a:path w="39868" h="25440" stroke="0" extrusionOk="0">
                  <a:moveTo>
                    <a:pt x="-1" y="10074"/>
                  </a:moveTo>
                  <a:cubicBezTo>
                    <a:pt x="3956" y="3803"/>
                    <a:pt x="10852" y="0"/>
                    <a:pt x="18268" y="0"/>
                  </a:cubicBezTo>
                  <a:cubicBezTo>
                    <a:pt x="30197" y="0"/>
                    <a:pt x="39868" y="9670"/>
                    <a:pt x="39868" y="21600"/>
                  </a:cubicBezTo>
                  <a:cubicBezTo>
                    <a:pt x="39868" y="22887"/>
                    <a:pt x="39752" y="24172"/>
                    <a:pt x="39523" y="25439"/>
                  </a:cubicBezTo>
                  <a:lnTo>
                    <a:pt x="18268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endParaRPr lang="en-BR"/>
            </a:p>
          </p:txBody>
        </p:sp>
        <p:sp>
          <p:nvSpPr>
            <p:cNvPr id="21533" name="Oval 29">
              <a:extLst>
                <a:ext uri="{FF2B5EF4-FFF2-40B4-BE49-F238E27FC236}">
                  <a16:creationId xmlns:a16="http://schemas.microsoft.com/office/drawing/2014/main" id="{4332DCF7-6A90-62F5-5B0B-B6701BDE6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" y="3202"/>
              <a:ext cx="140" cy="3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endParaRPr lang="en-BR"/>
            </a:p>
          </p:txBody>
        </p:sp>
        <p:sp>
          <p:nvSpPr>
            <p:cNvPr id="21534" name="Oval 30">
              <a:extLst>
                <a:ext uri="{FF2B5EF4-FFF2-40B4-BE49-F238E27FC236}">
                  <a16:creationId xmlns:a16="http://schemas.microsoft.com/office/drawing/2014/main" id="{7FDF5498-C492-8AD1-F741-F7ACB8C66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" y="3306"/>
              <a:ext cx="236" cy="2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endParaRPr lang="en-BR"/>
            </a:p>
          </p:txBody>
        </p:sp>
        <p:sp>
          <p:nvSpPr>
            <p:cNvPr id="21535" name="Oval 31">
              <a:extLst>
                <a:ext uri="{FF2B5EF4-FFF2-40B4-BE49-F238E27FC236}">
                  <a16:creationId xmlns:a16="http://schemas.microsoft.com/office/drawing/2014/main" id="{1910F36D-A429-F3DA-BCD8-84A870636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995"/>
              <a:ext cx="96" cy="1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endParaRPr lang="en-BR"/>
            </a:p>
          </p:txBody>
        </p:sp>
        <p:sp>
          <p:nvSpPr>
            <p:cNvPr id="21536" name="Oval 32">
              <a:extLst>
                <a:ext uri="{FF2B5EF4-FFF2-40B4-BE49-F238E27FC236}">
                  <a16:creationId xmlns:a16="http://schemas.microsoft.com/office/drawing/2014/main" id="{3C0BFF73-95BC-9BAE-1436-EB40F9650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3135"/>
              <a:ext cx="192" cy="34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endParaRPr lang="en-BR"/>
            </a:p>
          </p:txBody>
        </p:sp>
        <p:sp>
          <p:nvSpPr>
            <p:cNvPr id="21537" name="Oval 33">
              <a:extLst>
                <a:ext uri="{FF2B5EF4-FFF2-40B4-BE49-F238E27FC236}">
                  <a16:creationId xmlns:a16="http://schemas.microsoft.com/office/drawing/2014/main" id="{07F20195-A7C3-4059-1790-286422DE3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302"/>
              <a:ext cx="336" cy="27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endParaRPr lang="en-BR"/>
            </a:p>
          </p:txBody>
        </p:sp>
        <p:sp>
          <p:nvSpPr>
            <p:cNvPr id="21538" name="Text Box 34">
              <a:extLst>
                <a:ext uri="{FF2B5EF4-FFF2-40B4-BE49-F238E27FC236}">
                  <a16:creationId xmlns:a16="http://schemas.microsoft.com/office/drawing/2014/main" id="{BB6E9D7D-1B27-5570-0AA4-FB88641258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0" y="2995"/>
              <a:ext cx="17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r">
                <a:spcBef>
                  <a:spcPct val="50000"/>
                </a:spcBef>
              </a:pPr>
              <a:r>
                <a:rPr lang="pt-BR" altLang="en-BR"/>
                <a:t>G</a:t>
              </a:r>
            </a:p>
          </p:txBody>
        </p:sp>
        <p:sp>
          <p:nvSpPr>
            <p:cNvPr id="21539" name="Text Box 35">
              <a:extLst>
                <a:ext uri="{FF2B5EF4-FFF2-40B4-BE49-F238E27FC236}">
                  <a16:creationId xmlns:a16="http://schemas.microsoft.com/office/drawing/2014/main" id="{BFF7BE1C-2F5C-6572-6AAB-2B5AC25911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" y="3056"/>
              <a:ext cx="33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r">
                <a:spcBef>
                  <a:spcPct val="50000"/>
                </a:spcBef>
              </a:pPr>
              <a:r>
                <a:rPr lang="pt-BR" altLang="en-BR"/>
                <a:t>R</a:t>
              </a:r>
            </a:p>
          </p:txBody>
        </p:sp>
        <p:sp>
          <p:nvSpPr>
            <p:cNvPr id="21540" name="Text Box 36">
              <a:extLst>
                <a:ext uri="{FF2B5EF4-FFF2-40B4-BE49-F238E27FC236}">
                  <a16:creationId xmlns:a16="http://schemas.microsoft.com/office/drawing/2014/main" id="{A4E644CC-0BB7-10EB-C6D2-E69F1FB31F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0" y="3614"/>
              <a:ext cx="2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r">
                <a:spcBef>
                  <a:spcPct val="50000"/>
                </a:spcBef>
              </a:pPr>
              <a:r>
                <a:rPr lang="pt-BR" altLang="en-BR"/>
                <a:t>B</a:t>
              </a:r>
            </a:p>
          </p:txBody>
        </p:sp>
        <p:sp>
          <p:nvSpPr>
            <p:cNvPr id="21541" name="Text Box 37">
              <a:extLst>
                <a:ext uri="{FF2B5EF4-FFF2-40B4-BE49-F238E27FC236}">
                  <a16:creationId xmlns:a16="http://schemas.microsoft.com/office/drawing/2014/main" id="{AEA0AE5C-C443-B8CF-C56B-08BAF981FB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6" y="3302"/>
              <a:ext cx="17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r">
                <a:spcBef>
                  <a:spcPct val="50000"/>
                </a:spcBef>
              </a:pPr>
              <a:r>
                <a:rPr lang="pt-BR" altLang="en-BR"/>
                <a:t>G</a:t>
              </a:r>
            </a:p>
          </p:txBody>
        </p:sp>
        <p:sp>
          <p:nvSpPr>
            <p:cNvPr id="21542" name="Text Box 38">
              <a:extLst>
                <a:ext uri="{FF2B5EF4-FFF2-40B4-BE49-F238E27FC236}">
                  <a16:creationId xmlns:a16="http://schemas.microsoft.com/office/drawing/2014/main" id="{78D6B5A9-4B01-55DC-20DD-F3DB9BE93F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6" y="3135"/>
              <a:ext cx="2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r"/>
              <a:r>
                <a:rPr lang="pt-BR" altLang="en-BR"/>
                <a:t>_</a:t>
              </a:r>
            </a:p>
          </p:txBody>
        </p:sp>
        <p:sp>
          <p:nvSpPr>
            <p:cNvPr id="21543" name="Text Box 39">
              <a:extLst>
                <a:ext uri="{FF2B5EF4-FFF2-40B4-BE49-F238E27FC236}">
                  <a16:creationId xmlns:a16="http://schemas.microsoft.com/office/drawing/2014/main" id="{43B382CB-0F6C-71D5-3ADF-65184E65D9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6" y="2952"/>
              <a:ext cx="2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r">
                <a:spcBef>
                  <a:spcPct val="50000"/>
                </a:spcBef>
              </a:pPr>
              <a:r>
                <a:rPr lang="pt-BR" altLang="en-BR"/>
                <a:t>B</a:t>
              </a:r>
            </a:p>
          </p:txBody>
        </p:sp>
        <p:sp>
          <p:nvSpPr>
            <p:cNvPr id="21544" name="Text Box 40">
              <a:extLst>
                <a:ext uri="{FF2B5EF4-FFF2-40B4-BE49-F238E27FC236}">
                  <a16:creationId xmlns:a16="http://schemas.microsoft.com/office/drawing/2014/main" id="{7F6F8627-5DDF-304F-D6A4-9046D838F2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6" y="2756"/>
              <a:ext cx="2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r"/>
              <a:r>
                <a:rPr lang="pt-BR" altLang="en-BR" b="1"/>
                <a:t>_</a:t>
              </a:r>
            </a:p>
          </p:txBody>
        </p:sp>
        <p:sp>
          <p:nvSpPr>
            <p:cNvPr id="21545" name="Text Box 41">
              <a:extLst>
                <a:ext uri="{FF2B5EF4-FFF2-40B4-BE49-F238E27FC236}">
                  <a16:creationId xmlns:a16="http://schemas.microsoft.com/office/drawing/2014/main" id="{F111488C-082F-6FF3-69C9-6AD0393116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4" y="3302"/>
              <a:ext cx="33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r">
                <a:spcBef>
                  <a:spcPct val="50000"/>
                </a:spcBef>
              </a:pPr>
              <a:r>
                <a:rPr lang="pt-BR" altLang="en-BR"/>
                <a:t>R</a:t>
              </a:r>
            </a:p>
          </p:txBody>
        </p:sp>
        <p:sp>
          <p:nvSpPr>
            <p:cNvPr id="21546" name="Text Box 42">
              <a:extLst>
                <a:ext uri="{FF2B5EF4-FFF2-40B4-BE49-F238E27FC236}">
                  <a16:creationId xmlns:a16="http://schemas.microsoft.com/office/drawing/2014/main" id="{371A039A-5FA4-2FEC-8ECA-D90529887D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0" y="3135"/>
              <a:ext cx="2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351" tIns="45675" rIns="91351" bIns="45675" anchor="ctr"/>
            <a:lstStyle/>
            <a:p>
              <a:pPr algn="r"/>
              <a:r>
                <a:rPr lang="pt-BR" altLang="en-BR" b="1"/>
                <a:t>_</a:t>
              </a:r>
            </a:p>
          </p:txBody>
        </p:sp>
      </p:grpSp>
      <p:grpSp>
        <p:nvGrpSpPr>
          <p:cNvPr id="21547" name="Group 43">
            <a:extLst>
              <a:ext uri="{FF2B5EF4-FFF2-40B4-BE49-F238E27FC236}">
                <a16:creationId xmlns:a16="http://schemas.microsoft.com/office/drawing/2014/main" id="{D35F448D-B1EA-EA98-BDF6-D7AC72456B03}"/>
              </a:ext>
            </a:extLst>
          </p:cNvPr>
          <p:cNvGrpSpPr>
            <a:grpSpLocks/>
          </p:cNvGrpSpPr>
          <p:nvPr/>
        </p:nvGrpSpPr>
        <p:grpSpPr bwMode="auto">
          <a:xfrm>
            <a:off x="2598738" y="5626100"/>
            <a:ext cx="787400" cy="890588"/>
            <a:chOff x="4669" y="1702"/>
            <a:chExt cx="496" cy="561"/>
          </a:xfrm>
        </p:grpSpPr>
        <p:sp>
          <p:nvSpPr>
            <p:cNvPr id="21548" name="Text Box 44">
              <a:extLst>
                <a:ext uri="{FF2B5EF4-FFF2-40B4-BE49-F238E27FC236}">
                  <a16:creationId xmlns:a16="http://schemas.microsoft.com/office/drawing/2014/main" id="{8A634288-21FF-70B6-BBD1-0F3E0733FF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7555710">
              <a:off x="4926" y="1653"/>
              <a:ext cx="1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2" tIns="45711" rIns="91422" bIns="45711">
              <a:spAutoFit/>
            </a:bodyPr>
            <a:lstStyle/>
            <a:p>
              <a:pPr algn="r"/>
              <a:r>
                <a:rPr lang="pt-BR" altLang="en-BR" sz="2400">
                  <a:solidFill>
                    <a:schemeClr val="accent2"/>
                  </a:solidFill>
                </a:rPr>
                <a:t>&gt;</a:t>
              </a:r>
            </a:p>
          </p:txBody>
        </p:sp>
        <p:sp>
          <p:nvSpPr>
            <p:cNvPr id="21549" name="Text Box 45">
              <a:extLst>
                <a:ext uri="{FF2B5EF4-FFF2-40B4-BE49-F238E27FC236}">
                  <a16:creationId xmlns:a16="http://schemas.microsoft.com/office/drawing/2014/main" id="{827CB3E8-17E2-6116-BB34-4717124FA8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8737735">
              <a:off x="4699" y="1740"/>
              <a:ext cx="1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2" tIns="45711" rIns="91422" bIns="45711">
              <a:spAutoFit/>
            </a:bodyPr>
            <a:lstStyle/>
            <a:p>
              <a:pPr algn="r"/>
              <a:r>
                <a:rPr lang="pt-BR" altLang="en-BR" sz="2400">
                  <a:solidFill>
                    <a:schemeClr val="accent2"/>
                  </a:solidFill>
                </a:rPr>
                <a:t>&gt;</a:t>
              </a:r>
            </a:p>
          </p:txBody>
        </p:sp>
        <p:grpSp>
          <p:nvGrpSpPr>
            <p:cNvPr id="21550" name="Group 46">
              <a:extLst>
                <a:ext uri="{FF2B5EF4-FFF2-40B4-BE49-F238E27FC236}">
                  <a16:creationId xmlns:a16="http://schemas.microsoft.com/office/drawing/2014/main" id="{0C89301F-A727-B3A8-61E0-8CCC5CEAABA3}"/>
                </a:ext>
              </a:extLst>
            </p:cNvPr>
            <p:cNvGrpSpPr>
              <a:grpSpLocks/>
            </p:cNvGrpSpPr>
            <p:nvPr/>
          </p:nvGrpSpPr>
          <p:grpSpPr bwMode="auto">
            <a:xfrm rot="26585641">
              <a:off x="4785" y="1663"/>
              <a:ext cx="192" cy="423"/>
              <a:chOff x="288" y="3792"/>
              <a:chExt cx="720" cy="960"/>
            </a:xfrm>
          </p:grpSpPr>
          <p:sp>
            <p:nvSpPr>
              <p:cNvPr id="21551" name="Line 47">
                <a:extLst>
                  <a:ext uri="{FF2B5EF4-FFF2-40B4-BE49-F238E27FC236}">
                    <a16:creationId xmlns:a16="http://schemas.microsoft.com/office/drawing/2014/main" id="{CAF55D1A-BC74-D57B-DAEC-C20B92E3C0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" y="3792"/>
                <a:ext cx="720" cy="48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422" tIns="45711" rIns="91422" bIns="45711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21552" name="Line 48">
                <a:extLst>
                  <a:ext uri="{FF2B5EF4-FFF2-40B4-BE49-F238E27FC236}">
                    <a16:creationId xmlns:a16="http://schemas.microsoft.com/office/drawing/2014/main" id="{EFD56FE7-EDED-57CD-12C5-E52C0279E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8" y="4272"/>
                <a:ext cx="720" cy="48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422" tIns="45711" rIns="91422" bIns="45711">
                <a:spAutoFit/>
              </a:bodyPr>
              <a:lstStyle/>
              <a:p>
                <a:endParaRPr lang="en-BR"/>
              </a:p>
            </p:txBody>
          </p:sp>
        </p:grpSp>
        <p:grpSp>
          <p:nvGrpSpPr>
            <p:cNvPr id="21553" name="Group 49">
              <a:extLst>
                <a:ext uri="{FF2B5EF4-FFF2-40B4-BE49-F238E27FC236}">
                  <a16:creationId xmlns:a16="http://schemas.microsoft.com/office/drawing/2014/main" id="{31E37F6C-C705-A886-764F-E36A86062E97}"/>
                </a:ext>
              </a:extLst>
            </p:cNvPr>
            <p:cNvGrpSpPr>
              <a:grpSpLocks/>
            </p:cNvGrpSpPr>
            <p:nvPr/>
          </p:nvGrpSpPr>
          <p:grpSpPr bwMode="auto">
            <a:xfrm rot="32099722">
              <a:off x="4911" y="1969"/>
              <a:ext cx="42" cy="294"/>
              <a:chOff x="3744" y="3024"/>
              <a:chExt cx="192" cy="1776"/>
            </a:xfrm>
          </p:grpSpPr>
          <p:grpSp>
            <p:nvGrpSpPr>
              <p:cNvPr id="21554" name="Group 50">
                <a:extLst>
                  <a:ext uri="{FF2B5EF4-FFF2-40B4-BE49-F238E27FC236}">
                    <a16:creationId xmlns:a16="http://schemas.microsoft.com/office/drawing/2014/main" id="{6D0CF436-0989-526C-1971-71BF452A12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3408"/>
                <a:ext cx="192" cy="384"/>
                <a:chOff x="3744" y="3408"/>
                <a:chExt cx="192" cy="384"/>
              </a:xfrm>
            </p:grpSpPr>
            <p:sp>
              <p:nvSpPr>
                <p:cNvPr id="21555" name="Line 51">
                  <a:extLst>
                    <a:ext uri="{FF2B5EF4-FFF2-40B4-BE49-F238E27FC236}">
                      <a16:creationId xmlns:a16="http://schemas.microsoft.com/office/drawing/2014/main" id="{8EA326A4-A99E-D598-2D50-A26C318C4C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44" y="3408"/>
                  <a:ext cx="192" cy="192"/>
                </a:xfrm>
                <a:prstGeom prst="line">
                  <a:avLst/>
                </a:prstGeom>
                <a:noFill/>
                <a:ln w="38100">
                  <a:solidFill>
                    <a:srgbClr val="D6009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422" tIns="45711" rIns="91422" bIns="45711">
                  <a:spAutoFit/>
                </a:bodyPr>
                <a:lstStyle/>
                <a:p>
                  <a:endParaRPr lang="en-BR"/>
                </a:p>
              </p:txBody>
            </p:sp>
            <p:sp>
              <p:nvSpPr>
                <p:cNvPr id="21556" name="Line 52">
                  <a:extLst>
                    <a:ext uri="{FF2B5EF4-FFF2-40B4-BE49-F238E27FC236}">
                      <a16:creationId xmlns:a16="http://schemas.microsoft.com/office/drawing/2014/main" id="{8109360B-DFC2-5234-5114-5852AA79CD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744" y="3600"/>
                  <a:ext cx="192" cy="192"/>
                </a:xfrm>
                <a:prstGeom prst="line">
                  <a:avLst/>
                </a:prstGeom>
                <a:noFill/>
                <a:ln w="38100">
                  <a:solidFill>
                    <a:srgbClr val="D6009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422" tIns="45711" rIns="91422" bIns="45711">
                  <a:spAutoFit/>
                </a:bodyPr>
                <a:lstStyle/>
                <a:p>
                  <a:endParaRPr lang="en-BR"/>
                </a:p>
              </p:txBody>
            </p:sp>
          </p:grpSp>
          <p:grpSp>
            <p:nvGrpSpPr>
              <p:cNvPr id="21557" name="Group 53">
                <a:extLst>
                  <a:ext uri="{FF2B5EF4-FFF2-40B4-BE49-F238E27FC236}">
                    <a16:creationId xmlns:a16="http://schemas.microsoft.com/office/drawing/2014/main" id="{7B491176-26D9-AE63-2451-BCDBE2F7B8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3792"/>
                <a:ext cx="192" cy="384"/>
                <a:chOff x="3744" y="3408"/>
                <a:chExt cx="192" cy="384"/>
              </a:xfrm>
            </p:grpSpPr>
            <p:sp>
              <p:nvSpPr>
                <p:cNvPr id="21558" name="Line 54">
                  <a:extLst>
                    <a:ext uri="{FF2B5EF4-FFF2-40B4-BE49-F238E27FC236}">
                      <a16:creationId xmlns:a16="http://schemas.microsoft.com/office/drawing/2014/main" id="{463528C3-10AE-8F5B-9AA1-16BE93D280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44" y="3408"/>
                  <a:ext cx="192" cy="192"/>
                </a:xfrm>
                <a:prstGeom prst="line">
                  <a:avLst/>
                </a:prstGeom>
                <a:noFill/>
                <a:ln w="38100">
                  <a:solidFill>
                    <a:srgbClr val="D6009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422" tIns="45711" rIns="91422" bIns="45711">
                  <a:spAutoFit/>
                </a:bodyPr>
                <a:lstStyle/>
                <a:p>
                  <a:endParaRPr lang="en-BR"/>
                </a:p>
              </p:txBody>
            </p:sp>
            <p:sp>
              <p:nvSpPr>
                <p:cNvPr id="21559" name="Line 55">
                  <a:extLst>
                    <a:ext uri="{FF2B5EF4-FFF2-40B4-BE49-F238E27FC236}">
                      <a16:creationId xmlns:a16="http://schemas.microsoft.com/office/drawing/2014/main" id="{B2D605C2-3DAC-6E9A-B873-1D57AEBCF7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744" y="3600"/>
                  <a:ext cx="192" cy="192"/>
                </a:xfrm>
                <a:prstGeom prst="line">
                  <a:avLst/>
                </a:prstGeom>
                <a:noFill/>
                <a:ln w="38100">
                  <a:solidFill>
                    <a:srgbClr val="D6009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422" tIns="45711" rIns="91422" bIns="45711">
                  <a:spAutoFit/>
                </a:bodyPr>
                <a:lstStyle/>
                <a:p>
                  <a:endParaRPr lang="en-BR"/>
                </a:p>
              </p:txBody>
            </p:sp>
          </p:grpSp>
          <p:grpSp>
            <p:nvGrpSpPr>
              <p:cNvPr id="21560" name="Group 56">
                <a:extLst>
                  <a:ext uri="{FF2B5EF4-FFF2-40B4-BE49-F238E27FC236}">
                    <a16:creationId xmlns:a16="http://schemas.microsoft.com/office/drawing/2014/main" id="{A22E6D8F-87F0-38AE-C342-C37E268799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4176"/>
                <a:ext cx="192" cy="384"/>
                <a:chOff x="3744" y="3408"/>
                <a:chExt cx="192" cy="384"/>
              </a:xfrm>
            </p:grpSpPr>
            <p:sp>
              <p:nvSpPr>
                <p:cNvPr id="21561" name="Line 57">
                  <a:extLst>
                    <a:ext uri="{FF2B5EF4-FFF2-40B4-BE49-F238E27FC236}">
                      <a16:creationId xmlns:a16="http://schemas.microsoft.com/office/drawing/2014/main" id="{C52C4460-CA45-8E36-C3B9-8AE6B01CCB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44" y="3408"/>
                  <a:ext cx="192" cy="192"/>
                </a:xfrm>
                <a:prstGeom prst="line">
                  <a:avLst/>
                </a:prstGeom>
                <a:noFill/>
                <a:ln w="38100">
                  <a:solidFill>
                    <a:srgbClr val="D6009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422" tIns="45711" rIns="91422" bIns="45711">
                  <a:spAutoFit/>
                </a:bodyPr>
                <a:lstStyle/>
                <a:p>
                  <a:endParaRPr lang="en-BR"/>
                </a:p>
              </p:txBody>
            </p:sp>
            <p:sp>
              <p:nvSpPr>
                <p:cNvPr id="21562" name="Line 58">
                  <a:extLst>
                    <a:ext uri="{FF2B5EF4-FFF2-40B4-BE49-F238E27FC236}">
                      <a16:creationId xmlns:a16="http://schemas.microsoft.com/office/drawing/2014/main" id="{7E1373CB-6A4F-404E-5446-A4067AFB2C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744" y="3600"/>
                  <a:ext cx="192" cy="192"/>
                </a:xfrm>
                <a:prstGeom prst="line">
                  <a:avLst/>
                </a:prstGeom>
                <a:noFill/>
                <a:ln w="38100">
                  <a:solidFill>
                    <a:srgbClr val="D6009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1422" tIns="45711" rIns="91422" bIns="45711">
                  <a:spAutoFit/>
                </a:bodyPr>
                <a:lstStyle/>
                <a:p>
                  <a:endParaRPr lang="en-BR"/>
                </a:p>
              </p:txBody>
            </p:sp>
          </p:grpSp>
          <p:sp>
            <p:nvSpPr>
              <p:cNvPr id="21563" name="Line 59">
                <a:extLst>
                  <a:ext uri="{FF2B5EF4-FFF2-40B4-BE49-F238E27FC236}">
                    <a16:creationId xmlns:a16="http://schemas.microsoft.com/office/drawing/2014/main" id="{D00F0429-9272-ED7D-837B-E955BA9DDF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44" y="3216"/>
                <a:ext cx="192" cy="192"/>
              </a:xfrm>
              <a:prstGeom prst="line">
                <a:avLst/>
              </a:prstGeom>
              <a:noFill/>
              <a:ln w="38100">
                <a:solidFill>
                  <a:srgbClr val="D6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422" tIns="45711" rIns="91422" bIns="45711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21564" name="Line 60">
                <a:extLst>
                  <a:ext uri="{FF2B5EF4-FFF2-40B4-BE49-F238E27FC236}">
                    <a16:creationId xmlns:a16="http://schemas.microsoft.com/office/drawing/2014/main" id="{AF66212F-0499-8F52-3C49-AF8D9083D0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4" y="4560"/>
                <a:ext cx="96" cy="96"/>
              </a:xfrm>
              <a:prstGeom prst="line">
                <a:avLst/>
              </a:prstGeom>
              <a:noFill/>
              <a:ln w="38100">
                <a:solidFill>
                  <a:srgbClr val="D6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422" tIns="45711" rIns="91422" bIns="45711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21565" name="Line 61">
                <a:extLst>
                  <a:ext uri="{FF2B5EF4-FFF2-40B4-BE49-F238E27FC236}">
                    <a16:creationId xmlns:a16="http://schemas.microsoft.com/office/drawing/2014/main" id="{73360628-34B1-1FA8-126F-AB2549A44D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0" y="4656"/>
                <a:ext cx="0" cy="144"/>
              </a:xfrm>
              <a:prstGeom prst="line">
                <a:avLst/>
              </a:prstGeom>
              <a:noFill/>
              <a:ln w="38100">
                <a:solidFill>
                  <a:srgbClr val="D6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422" tIns="45711" rIns="91422" bIns="45711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21566" name="Line 62">
                <a:extLst>
                  <a:ext uri="{FF2B5EF4-FFF2-40B4-BE49-F238E27FC236}">
                    <a16:creationId xmlns:a16="http://schemas.microsoft.com/office/drawing/2014/main" id="{2BAB31EC-81A8-6D8D-5925-4E5115F05C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40" y="3168"/>
                <a:ext cx="96" cy="48"/>
              </a:xfrm>
              <a:prstGeom prst="line">
                <a:avLst/>
              </a:prstGeom>
              <a:noFill/>
              <a:ln w="38100">
                <a:solidFill>
                  <a:srgbClr val="D6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422" tIns="45711" rIns="91422" bIns="45711">
                <a:spAutoFit/>
              </a:bodyPr>
              <a:lstStyle/>
              <a:p>
                <a:endParaRPr lang="en-BR"/>
              </a:p>
            </p:txBody>
          </p:sp>
          <p:sp>
            <p:nvSpPr>
              <p:cNvPr id="21567" name="Line 63">
                <a:extLst>
                  <a:ext uri="{FF2B5EF4-FFF2-40B4-BE49-F238E27FC236}">
                    <a16:creationId xmlns:a16="http://schemas.microsoft.com/office/drawing/2014/main" id="{E5D8FC8B-3733-2035-80C6-DED487A14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40" y="3024"/>
                <a:ext cx="0" cy="144"/>
              </a:xfrm>
              <a:prstGeom prst="line">
                <a:avLst/>
              </a:prstGeom>
              <a:noFill/>
              <a:ln w="38100">
                <a:solidFill>
                  <a:srgbClr val="D6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1422" tIns="45711" rIns="91422" bIns="45711">
                <a:spAutoFit/>
              </a:bodyPr>
              <a:lstStyle/>
              <a:p>
                <a:endParaRPr lang="en-BR"/>
              </a:p>
            </p:txBody>
          </p:sp>
        </p:grpSp>
      </p:grpSp>
      <p:sp>
        <p:nvSpPr>
          <p:cNvPr id="21568" name="Text Box 64">
            <a:extLst>
              <a:ext uri="{FF2B5EF4-FFF2-40B4-BE49-F238E27FC236}">
                <a16:creationId xmlns:a16="http://schemas.microsoft.com/office/drawing/2014/main" id="{D9434B92-18FF-202D-39DB-D8C3BC379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0450" y="5748338"/>
            <a:ext cx="3159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pt-BR" altLang="en-BR"/>
              <a:t>q</a:t>
            </a:r>
          </a:p>
        </p:txBody>
      </p:sp>
      <p:sp>
        <p:nvSpPr>
          <p:cNvPr id="21569" name="Rectangle 65">
            <a:extLst>
              <a:ext uri="{FF2B5EF4-FFF2-40B4-BE49-F238E27FC236}">
                <a16:creationId xmlns:a16="http://schemas.microsoft.com/office/drawing/2014/main" id="{AC2D22A4-8F60-D9D0-CD37-BD1F3B9D5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5463" y="6037263"/>
            <a:ext cx="3190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pt-BR" altLang="en-BR"/>
              <a:t>g</a:t>
            </a:r>
          </a:p>
        </p:txBody>
      </p:sp>
      <p:sp>
        <p:nvSpPr>
          <p:cNvPr id="21570" name="Rectangle 66">
            <a:extLst>
              <a:ext uri="{FF2B5EF4-FFF2-40B4-BE49-F238E27FC236}">
                <a16:creationId xmlns:a16="http://schemas.microsoft.com/office/drawing/2014/main" id="{DA8E7D5A-4CB9-D004-8220-463357ABF6E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030538" y="5568950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1" tIns="45716" rIns="91431" bIns="45716">
            <a:spAutoFit/>
          </a:bodyPr>
          <a:lstStyle/>
          <a:p>
            <a:pPr algn="r"/>
            <a:r>
              <a:rPr lang="pt-BR" altLang="en-BR"/>
              <a:t>q</a:t>
            </a:r>
          </a:p>
        </p:txBody>
      </p:sp>
      <p:sp>
        <p:nvSpPr>
          <p:cNvPr id="21571" name="AutoShape 67">
            <a:extLst>
              <a:ext uri="{FF2B5EF4-FFF2-40B4-BE49-F238E27FC236}">
                <a16:creationId xmlns:a16="http://schemas.microsoft.com/office/drawing/2014/main" id="{70B6B547-9585-34EB-E91F-028D23BBE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6138" y="6032500"/>
            <a:ext cx="889000" cy="179388"/>
          </a:xfrm>
          <a:prstGeom prst="rightArrow">
            <a:avLst>
              <a:gd name="adj1" fmla="val 50000"/>
              <a:gd name="adj2" fmla="val 12389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BR"/>
          </a:p>
        </p:txBody>
      </p:sp>
      <p:grpSp>
        <p:nvGrpSpPr>
          <p:cNvPr id="21572" name="Group 68">
            <a:extLst>
              <a:ext uri="{FF2B5EF4-FFF2-40B4-BE49-F238E27FC236}">
                <a16:creationId xmlns:a16="http://schemas.microsoft.com/office/drawing/2014/main" id="{61ECE6FC-319B-8541-D525-1D52C8F14D79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5767388"/>
            <a:ext cx="1611313" cy="749300"/>
            <a:chOff x="2592" y="3633"/>
            <a:chExt cx="1015" cy="472"/>
          </a:xfrm>
        </p:grpSpPr>
        <p:sp>
          <p:nvSpPr>
            <p:cNvPr id="21573" name="Line 69">
              <a:extLst>
                <a:ext uri="{FF2B5EF4-FFF2-40B4-BE49-F238E27FC236}">
                  <a16:creationId xmlns:a16="http://schemas.microsoft.com/office/drawing/2014/main" id="{0A600D1A-25B9-E79C-7220-10D86D9576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2" y="3633"/>
              <a:ext cx="10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BR"/>
            </a:p>
          </p:txBody>
        </p:sp>
        <p:grpSp>
          <p:nvGrpSpPr>
            <p:cNvPr id="21574" name="Group 70">
              <a:extLst>
                <a:ext uri="{FF2B5EF4-FFF2-40B4-BE49-F238E27FC236}">
                  <a16:creationId xmlns:a16="http://schemas.microsoft.com/office/drawing/2014/main" id="{6BD53663-C98A-71B1-6228-618EFBFB5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3733"/>
              <a:ext cx="493" cy="372"/>
              <a:chOff x="2837" y="3733"/>
              <a:chExt cx="493" cy="372"/>
            </a:xfrm>
          </p:grpSpPr>
          <p:sp>
            <p:nvSpPr>
              <p:cNvPr id="21575" name="Line 71">
                <a:extLst>
                  <a:ext uri="{FF2B5EF4-FFF2-40B4-BE49-F238E27FC236}">
                    <a16:creationId xmlns:a16="http://schemas.microsoft.com/office/drawing/2014/main" id="{DC8C73A9-47FE-D340-0107-2818C26CC6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37" y="3733"/>
                <a:ext cx="493" cy="3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BR"/>
              </a:p>
            </p:txBody>
          </p:sp>
          <p:sp>
            <p:nvSpPr>
              <p:cNvPr id="21576" name="Line 72">
                <a:extLst>
                  <a:ext uri="{FF2B5EF4-FFF2-40B4-BE49-F238E27FC236}">
                    <a16:creationId xmlns:a16="http://schemas.microsoft.com/office/drawing/2014/main" id="{CA707F83-584F-1416-411F-A8DB3AC462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0" y="3736"/>
                <a:ext cx="0" cy="369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BR"/>
              </a:p>
            </p:txBody>
          </p:sp>
        </p:grpSp>
        <p:grpSp>
          <p:nvGrpSpPr>
            <p:cNvPr id="21577" name="Group 73">
              <a:extLst>
                <a:ext uri="{FF2B5EF4-FFF2-40B4-BE49-F238E27FC236}">
                  <a16:creationId xmlns:a16="http://schemas.microsoft.com/office/drawing/2014/main" id="{79D4A9E8-857E-8D80-F4BC-10FE22806450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235" y="3733"/>
              <a:ext cx="371" cy="372"/>
              <a:chOff x="2837" y="3733"/>
              <a:chExt cx="493" cy="372"/>
            </a:xfrm>
          </p:grpSpPr>
          <p:sp>
            <p:nvSpPr>
              <p:cNvPr id="21578" name="Line 74">
                <a:extLst>
                  <a:ext uri="{FF2B5EF4-FFF2-40B4-BE49-F238E27FC236}">
                    <a16:creationId xmlns:a16="http://schemas.microsoft.com/office/drawing/2014/main" id="{F52B74D4-637E-347C-8BA9-889CABC72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37" y="3733"/>
                <a:ext cx="493" cy="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BR"/>
              </a:p>
            </p:txBody>
          </p:sp>
          <p:sp>
            <p:nvSpPr>
              <p:cNvPr id="21579" name="Line 75">
                <a:extLst>
                  <a:ext uri="{FF2B5EF4-FFF2-40B4-BE49-F238E27FC236}">
                    <a16:creationId xmlns:a16="http://schemas.microsoft.com/office/drawing/2014/main" id="{C0A55341-5942-0188-934B-D946B83218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0" y="3736"/>
                <a:ext cx="0" cy="369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BR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543144-888B-622B-B811-334B53373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DE2C-C5BA-1C4A-A62E-DEB342B3AD18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8A1BC-B378-CB14-6494-FEFA068B9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049AF-0761-6158-A16E-89B07BE8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E9B4-CD64-B24D-8DE1-54FEE34E1E68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BA1541D-6806-3444-ABAA-DB8908CDF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991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/>
              <a:t>27 de novembro 2013</a:t>
            </a:r>
            <a:endParaRPr lang="pt-BR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Alberto Santoro -</a:t>
            </a:r>
            <a:endParaRPr lang="pt-B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CDDA8-1E80-BE4E-8AC3-A3863014EACA}" type="slidenum">
              <a:rPr lang="pt-BR"/>
              <a:pPr/>
              <a:t>6</a:t>
            </a:fld>
            <a:endParaRPr lang="pt-BR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148263" y="6156325"/>
            <a:ext cx="3816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1,15 x 10</a:t>
            </a:r>
            <a:r>
              <a:rPr lang="en-US" sz="2000" baseline="30000" dirty="0">
                <a:solidFill>
                  <a:srgbClr val="FF0000"/>
                </a:solidFill>
              </a:rPr>
              <a:t>11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Particulas</a:t>
            </a:r>
            <a:r>
              <a:rPr lang="en-US" sz="2000" dirty="0">
                <a:solidFill>
                  <a:srgbClr val="FF0000"/>
                </a:solidFill>
              </a:rPr>
              <a:t>/bunch</a:t>
            </a:r>
            <a:endParaRPr lang="pt-BR" sz="2000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9031" y="59764"/>
            <a:ext cx="8785937" cy="6604000"/>
            <a:chOff x="308077" y="0"/>
            <a:chExt cx="8785937" cy="6604000"/>
          </a:xfrm>
        </p:grpSpPr>
        <p:pic>
          <p:nvPicPr>
            <p:cNvPr id="18442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9750" y="2636838"/>
              <a:ext cx="6337300" cy="396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" name="Group 1"/>
            <p:cNvGrpSpPr/>
            <p:nvPr/>
          </p:nvGrpSpPr>
          <p:grpSpPr>
            <a:xfrm>
              <a:off x="308077" y="0"/>
              <a:ext cx="8785937" cy="2539195"/>
              <a:chOff x="308077" y="0"/>
              <a:chExt cx="8785937" cy="2539195"/>
            </a:xfrm>
          </p:grpSpPr>
          <p:sp>
            <p:nvSpPr>
              <p:cNvPr id="18437" name="Text Box 5"/>
              <p:cNvSpPr txBox="1">
                <a:spLocks noChangeArrowheads="1"/>
              </p:cNvSpPr>
              <p:nvPr/>
            </p:nvSpPr>
            <p:spPr bwMode="auto">
              <a:xfrm>
                <a:off x="539750" y="1062538"/>
                <a:ext cx="8354924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</a:rPr>
                  <a:t>27 Km de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Circunferência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, a 100 m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abaixo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da terra, e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é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do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tipo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Colisor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com o Maximo de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Energia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por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feixe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de  7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TeV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/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Feixe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.</a:t>
                </a:r>
                <a:endParaRPr lang="pt-BR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443" name="Text Box 11"/>
              <p:cNvSpPr txBox="1">
                <a:spLocks noChangeArrowheads="1"/>
              </p:cNvSpPr>
              <p:nvPr/>
            </p:nvSpPr>
            <p:spPr bwMode="auto">
              <a:xfrm>
                <a:off x="468313" y="1831309"/>
                <a:ext cx="8625346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dirty="0">
                    <a:solidFill>
                      <a:srgbClr val="000099"/>
                    </a:solidFill>
                  </a:rPr>
                  <a:t>Tem 1800 Magnetos </a:t>
                </a:r>
                <a:r>
                  <a:rPr lang="en-US" sz="2000" b="1" dirty="0" err="1">
                    <a:solidFill>
                      <a:srgbClr val="000099"/>
                    </a:solidFill>
                  </a:rPr>
                  <a:t>Supercondutores</a:t>
                </a:r>
                <a:r>
                  <a:rPr lang="en-US" sz="2000" b="1" dirty="0">
                    <a:solidFill>
                      <a:srgbClr val="000099"/>
                    </a:solidFill>
                  </a:rPr>
                  <a:t> com 7000 Km de </a:t>
                </a:r>
                <a:r>
                  <a:rPr lang="en-US" sz="2000" b="1" dirty="0" err="1">
                    <a:solidFill>
                      <a:srgbClr val="000099"/>
                    </a:solidFill>
                  </a:rPr>
                  <a:t>Fios</a:t>
                </a:r>
                <a:r>
                  <a:rPr lang="en-US" sz="2000" b="1" dirty="0">
                    <a:solidFill>
                      <a:srgbClr val="000099"/>
                    </a:solidFill>
                  </a:rPr>
                  <a:t> </a:t>
                </a:r>
                <a:r>
                  <a:rPr lang="en-US" sz="2000" b="1" dirty="0" err="1">
                    <a:solidFill>
                      <a:srgbClr val="000099"/>
                    </a:solidFill>
                  </a:rPr>
                  <a:t>Supercondutores</a:t>
                </a:r>
                <a:r>
                  <a:rPr lang="en-US" sz="2000" b="1" dirty="0">
                    <a:solidFill>
                      <a:srgbClr val="000099"/>
                    </a:solidFill>
                  </a:rPr>
                  <a:t>,</a:t>
                </a:r>
              </a:p>
              <a:p>
                <a:r>
                  <a:rPr lang="en-US" sz="2000" b="1" dirty="0">
                    <a:solidFill>
                      <a:srgbClr val="000099"/>
                    </a:solidFill>
                  </a:rPr>
                  <a:t> 120 T de </a:t>
                </a:r>
                <a:r>
                  <a:rPr lang="en-US" sz="2000" b="1" dirty="0" err="1">
                    <a:solidFill>
                      <a:srgbClr val="000099"/>
                    </a:solidFill>
                  </a:rPr>
                  <a:t>Helio</a:t>
                </a:r>
                <a:r>
                  <a:rPr lang="en-US" sz="2000" b="1" dirty="0">
                    <a:solidFill>
                      <a:srgbClr val="000099"/>
                    </a:solidFill>
                  </a:rPr>
                  <a:t> (700 mil </a:t>
                </a:r>
                <a:r>
                  <a:rPr lang="en-US" sz="2000" b="1" dirty="0" err="1">
                    <a:solidFill>
                      <a:srgbClr val="000099"/>
                    </a:solidFill>
                  </a:rPr>
                  <a:t>Litros</a:t>
                </a:r>
                <a:r>
                  <a:rPr lang="en-US" sz="2000" b="1" dirty="0">
                    <a:solidFill>
                      <a:srgbClr val="000099"/>
                    </a:solidFill>
                  </a:rPr>
                  <a:t>) a 1,9 K  </a:t>
                </a:r>
              </a:p>
            </p:txBody>
          </p:sp>
          <p:sp>
            <p:nvSpPr>
              <p:cNvPr id="18445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16013" y="0"/>
                <a:ext cx="7272337" cy="45720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554"/>
                  </a:avLst>
                </a:prstTxWarp>
              </a:bodyPr>
              <a:lstStyle/>
              <a:p>
                <a:pPr algn="ctr"/>
                <a:r>
                  <a:rPr lang="en-US" sz="3600" b="1" i="1" kern="10" dirty="0">
                    <a:ln w="12700">
                      <a:solidFill>
                        <a:srgbClr val="EAEAEA"/>
                      </a:solidFill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A603AB"/>
                        </a:gs>
                        <a:gs pos="12000">
                          <a:srgbClr val="E81766"/>
                        </a:gs>
                        <a:gs pos="27000">
                          <a:srgbClr val="EE3F17"/>
                        </a:gs>
                        <a:gs pos="48000">
                          <a:srgbClr val="FFFF00"/>
                        </a:gs>
                        <a:gs pos="64999">
                          <a:srgbClr val="1A8D48"/>
                        </a:gs>
                        <a:gs pos="78999">
                          <a:srgbClr val="0819FB"/>
                        </a:gs>
                        <a:gs pos="100000">
                          <a:srgbClr val="A603AB"/>
                        </a:gs>
                      </a:gsLst>
                      <a:lin ang="0" scaled="1"/>
                    </a:gradFill>
                    <a:effectLst>
                      <a:outerShdw blurRad="63500" dist="38099" dir="2700000" sy="50000" kx="2115830" algn="bl" rotWithShape="0">
                        <a:srgbClr val="C0C0C0">
                          <a:alpha val="80000"/>
                        </a:srgbClr>
                      </a:outerShdw>
                    </a:effectLst>
                    <a:latin typeface="Arial Black"/>
                    <a:ea typeface="Arial Black"/>
                    <a:cs typeface="Arial Black"/>
                  </a:rPr>
                  <a:t>O COMPLEXO LHC </a:t>
                </a:r>
              </a:p>
            </p:txBody>
          </p:sp>
          <p:sp>
            <p:nvSpPr>
              <p:cNvPr id="18446" name="Text Box 14"/>
              <p:cNvSpPr txBox="1">
                <a:spLocks noChangeArrowheads="1"/>
              </p:cNvSpPr>
              <p:nvPr/>
            </p:nvSpPr>
            <p:spPr bwMode="auto">
              <a:xfrm>
                <a:off x="308077" y="683222"/>
                <a:ext cx="878593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</a:rPr>
                  <a:t>  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É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o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marior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acelerador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de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Partículas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do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mundo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com as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seguintes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caracteristicas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.. </a:t>
                </a:r>
                <a:endParaRPr lang="pt-BR" sz="2000" b="1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0876" y="2344737"/>
            <a:ext cx="3183737" cy="10170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3320" y="3422649"/>
            <a:ext cx="2610680" cy="8031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1765" y="4921623"/>
            <a:ext cx="3144710" cy="1008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0876" y="5689002"/>
            <a:ext cx="2855124" cy="8966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999F7F-916F-3E6E-1ADA-2E029CCB83E8}"/>
              </a:ext>
            </a:extLst>
          </p:cNvPr>
          <p:cNvSpPr txBox="1"/>
          <p:nvPr/>
        </p:nvSpPr>
        <p:spPr>
          <a:xfrm>
            <a:off x="3342290" y="6356350"/>
            <a:ext cx="1974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sz="1200" b="1" dirty="0"/>
              <a:t>Low Energy Antiproton Ring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/>
              <a:t>27 de novembro 2013</a:t>
            </a:r>
            <a:endParaRPr lang="pt-BR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Alberto Santoro -</a:t>
            </a:r>
            <a:endParaRPr lang="pt-BR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976B2-C767-DE42-806E-64253B59F6C8}" type="slidenum">
              <a:rPr lang="pt-BR"/>
              <a:pPr/>
              <a:t>7</a:t>
            </a:fld>
            <a:endParaRPr lang="pt-BR"/>
          </a:p>
        </p:txBody>
      </p:sp>
      <p:sp>
        <p:nvSpPr>
          <p:cNvPr id="13" name="Slide Number Placeholder 3"/>
          <p:cNvSpPr txBox="1">
            <a:spLocks noGrp="1"/>
          </p:cNvSpPr>
          <p:nvPr/>
        </p:nvSpPr>
        <p:spPr bwMode="auto">
          <a:xfrm>
            <a:off x="7010400" y="64008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6455F00-F6FF-F443-AED0-A9C29B4B94DC}" type="slidenum"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1" charset="0"/>
              </a:rPr>
              <a:pPr algn="r"/>
              <a:t>7</a:t>
            </a:fld>
            <a:endParaRPr lang="en-US" sz="1200">
              <a:effectLst>
                <a:outerShdw blurRad="38100" dist="38100" dir="2700000" algn="tl">
                  <a:srgbClr val="DDDDDD"/>
                </a:outerShdw>
              </a:effectLst>
              <a:latin typeface="Arial" pitchFamily="-111" charset="0"/>
            </a:endParaRPr>
          </a:p>
        </p:txBody>
      </p:sp>
      <p:sp>
        <p:nvSpPr>
          <p:cNvPr id="8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/>
              <a:t>17-19 Outubro 2012</a:t>
            </a:r>
            <a:endParaRPr lang="pt-BR"/>
          </a:p>
        </p:txBody>
      </p:sp>
      <p:sp>
        <p:nvSpPr>
          <p:cNvPr id="9" name="Footer Placeholder 2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/>
              <a:t>Alberto Santoro  -UNICAMP</a:t>
            </a:r>
            <a:endParaRPr lang="pt-BR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6553200" y="6356350"/>
            <a:ext cx="962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2976B2-C767-DE42-806E-64253B59F6C8}" type="slidenum">
              <a:rPr lang="pt-BR" smtClean="0"/>
              <a:pPr/>
              <a:t>7</a:t>
            </a:fld>
            <a:endParaRPr lang="pt-BR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lum bright="24000" contrast="6000"/>
          </a:blip>
          <a:srcRect/>
          <a:stretch>
            <a:fillRect/>
          </a:stretch>
        </p:blipFill>
        <p:spPr bwMode="auto">
          <a:xfrm>
            <a:off x="0" y="815975"/>
            <a:ext cx="9144000" cy="604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3"/>
          <p:cNvSpPr txBox="1">
            <a:spLocks noGrp="1"/>
          </p:cNvSpPr>
          <p:nvPr/>
        </p:nvSpPr>
        <p:spPr bwMode="auto">
          <a:xfrm>
            <a:off x="7010400" y="64008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6455F00-F6FF-F443-AED0-A9C29B4B94DC}" type="slidenum"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1" charset="0"/>
              </a:rPr>
              <a:pPr algn="r"/>
              <a:t>7</a:t>
            </a:fld>
            <a:endParaRPr lang="en-US" sz="1200">
              <a:effectLst>
                <a:outerShdw blurRad="38100" dist="38100" dir="2700000" algn="tl">
                  <a:srgbClr val="DDDDDD"/>
                </a:outerShdw>
              </a:effectLst>
              <a:latin typeface="Arial" pitchFamily="-111" charset="0"/>
            </a:endParaRPr>
          </a:p>
        </p:txBody>
      </p:sp>
      <p:pic>
        <p:nvPicPr>
          <p:cNvPr id="14" name="Picture 7" descr="0504028_1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5745262" y="1502386"/>
            <a:ext cx="3399134" cy="728578"/>
            <a:chOff x="5745262" y="1502386"/>
            <a:chExt cx="3399134" cy="728578"/>
          </a:xfrm>
        </p:grpSpPr>
        <p:sp>
          <p:nvSpPr>
            <p:cNvPr id="17" name="Rectangle 16"/>
            <p:cNvSpPr/>
            <p:nvPr/>
          </p:nvSpPr>
          <p:spPr>
            <a:xfrm rot="19168590">
              <a:off x="5745262" y="1502386"/>
              <a:ext cx="230596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Comic Sans MS"/>
                  <a:cs typeface="Comic Sans MS"/>
                </a:rPr>
                <a:t> LHC TUNEL</a:t>
              </a:r>
              <a:endParaRPr lang="en-US" sz="2800" dirty="0"/>
            </a:p>
          </p:txBody>
        </p:sp>
        <p:sp>
          <p:nvSpPr>
            <p:cNvPr id="18" name="Rectangle 17"/>
            <p:cNvSpPr/>
            <p:nvPr/>
          </p:nvSpPr>
          <p:spPr>
            <a:xfrm rot="19121980">
              <a:off x="5823956" y="1769299"/>
              <a:ext cx="33204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omic Sans MS"/>
                  <a:cs typeface="Comic Sans MS"/>
                </a:rPr>
                <a:t>Large Hadron Collider </a:t>
              </a:r>
              <a:endParaRPr lang="en-US" sz="24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317750" y="32405"/>
            <a:ext cx="381546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omic Sans MS"/>
                <a:cs typeface="Comic Sans MS"/>
              </a:rPr>
              <a:t>O Grande e o </a:t>
            </a:r>
            <a:r>
              <a:rPr lang="en-US" sz="2800" dirty="0" err="1">
                <a:solidFill>
                  <a:schemeClr val="bg1"/>
                </a:solidFill>
                <a:latin typeface="Comic Sans MS"/>
                <a:cs typeface="Comic Sans MS"/>
              </a:rPr>
              <a:t>Pequeno</a:t>
            </a:r>
            <a:endParaRPr lang="en-US" sz="2800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05" t="23021" r="17239" b="29629"/>
          <a:stretch>
            <a:fillRect/>
          </a:stretch>
        </p:blipFill>
        <p:spPr bwMode="auto">
          <a:xfrm>
            <a:off x="7927473" y="0"/>
            <a:ext cx="1216527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/>
              <a:t>27 de novembro 2013</a:t>
            </a:r>
            <a:endParaRPr lang="pt-BR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Alberto Santoro -</a:t>
            </a:r>
            <a:endParaRPr lang="pt-BR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5DCA-41C5-9E45-AD21-9B6632304702}" type="slidenum">
              <a:rPr lang="pt-BR"/>
              <a:pPr/>
              <a:t>8</a:t>
            </a:fld>
            <a:endParaRPr lang="pt-BR"/>
          </a:p>
        </p:txBody>
      </p:sp>
      <p:pic>
        <p:nvPicPr>
          <p:cNvPr id="143369" name="Picture 9" descr="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73405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/>
              <a:t>17-19 Outubro 2012</a:t>
            </a:r>
            <a:endParaRPr lang="pt-BR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/>
              <a:t>Alberto Santoro  -UNICAMP</a:t>
            </a:r>
            <a:endParaRPr lang="pt-BR"/>
          </a:p>
        </p:txBody>
      </p:sp>
      <p:sp>
        <p:nvSpPr>
          <p:cNvPr id="13" name="Slide Number Placeholder 5"/>
          <p:cNvSpPr txBox="1">
            <a:spLocks/>
          </p:cNvSpPr>
          <p:nvPr/>
        </p:nvSpPr>
        <p:spPr>
          <a:xfrm>
            <a:off x="6553200" y="6356350"/>
            <a:ext cx="962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4A5DCA-41C5-9E45-AD21-9B6632304702}" type="slidenum">
              <a:rPr lang="pt-BR" smtClean="0"/>
              <a:pPr/>
              <a:t>8</a:t>
            </a:fld>
            <a:endParaRPr lang="pt-BR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73405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15"/>
          <p:cNvSpPr txBox="1">
            <a:spLocks noChangeArrowheads="1"/>
          </p:cNvSpPr>
          <p:nvPr/>
        </p:nvSpPr>
        <p:spPr bwMode="auto">
          <a:xfrm rot="5400000">
            <a:off x="2269550" y="-58737"/>
            <a:ext cx="4108450" cy="7477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prstTxWarp prst="textCirclePour">
              <a:avLst>
                <a:gd name="adj1" fmla="val 10904834"/>
                <a:gd name="adj2" fmla="val 82109"/>
              </a:avLst>
            </a:prstTxWarp>
            <a:spAutoFit/>
          </a:bodyPr>
          <a:lstStyle/>
          <a:p>
            <a:pPr algn="ctr"/>
            <a:r>
              <a:rPr lang="pt-BR" sz="2400" b="1" dirty="0">
                <a:solidFill>
                  <a:srgbClr val="0000F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CERN: SCIENCE </a:t>
            </a:r>
            <a:r>
              <a:rPr lang="en-US" sz="2400" b="1" dirty="0">
                <a:solidFill>
                  <a:srgbClr val="0000F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–</a:t>
            </a:r>
            <a:r>
              <a:rPr lang="pt-BR" sz="2400" b="1" dirty="0">
                <a:solidFill>
                  <a:srgbClr val="0000F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EDUCATION </a:t>
            </a:r>
            <a:r>
              <a:rPr lang="en-US" sz="2400" b="1" dirty="0">
                <a:solidFill>
                  <a:srgbClr val="0000F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–</a:t>
            </a:r>
            <a:r>
              <a:rPr lang="pt-BR" sz="2400" b="1" dirty="0">
                <a:solidFill>
                  <a:srgbClr val="0000F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COLLABORATION - TECNOLOGY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23775" y="1625600"/>
            <a:ext cx="1037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CMS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620518" y="3429000"/>
            <a:ext cx="13627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/>
                <a:cs typeface="Comic Sans MS"/>
              </a:rPr>
              <a:t>LHCB</a:t>
            </a:r>
            <a:endParaRPr lang="en-US" sz="3600" dirty="0">
              <a:latin typeface="Comic Sans MS"/>
              <a:cs typeface="Comic Sans M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5280" y="3244334"/>
            <a:ext cx="1000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ALICE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323775" y="5208601"/>
            <a:ext cx="13500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ATLAS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4222" y="898836"/>
            <a:ext cx="725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Comic Sans MS"/>
                <a:cs typeface="Comic Sans MS"/>
              </a:rPr>
              <a:t>CIENCIA – EDUCAÇÃO -  COLLABORAÇÃO - TECNOLOGIA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15A4EE-5175-CA1C-8D7F-5CCF2958D072}"/>
              </a:ext>
            </a:extLst>
          </p:cNvPr>
          <p:cNvSpPr txBox="1"/>
          <p:nvPr/>
        </p:nvSpPr>
        <p:spPr>
          <a:xfrm>
            <a:off x="2994725" y="276536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FFFF00"/>
                </a:solidFill>
              </a:rPr>
              <a:t>O CERN e Suas Finalidades</a:t>
            </a:r>
          </a:p>
        </p:txBody>
      </p:sp>
    </p:spTree>
    <p:extLst>
      <p:ext uri="{BB962C8B-B14F-4D97-AF65-F5344CB8AC3E}">
        <p14:creationId xmlns:p14="http://schemas.microsoft.com/office/powerpoint/2010/main" val="195995047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932B-BDCA-0442-BE32-9C748664A0EC}" type="datetime1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Alberto Santoro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5C2B-A83A-9D4D-943A-39610E4081BD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DA0637-7F17-9E76-159F-0E45440064D7}"/>
              </a:ext>
            </a:extLst>
          </p:cNvPr>
          <p:cNvSpPr txBox="1"/>
          <p:nvPr/>
        </p:nvSpPr>
        <p:spPr>
          <a:xfrm>
            <a:off x="571103" y="5755461"/>
            <a:ext cx="8185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dirty="0">
                <a:latin typeface="Comic Sans MS" panose="030F0902030302020204" pitchFamily="66" charset="0"/>
              </a:rPr>
              <a:t>As aplicações das Tecnologias empregadas para a descoberta de partículas</a:t>
            </a:r>
          </a:p>
          <a:p>
            <a:pPr algn="ctr"/>
            <a:r>
              <a:rPr lang="en-BR" dirty="0">
                <a:latin typeface="Comic Sans MS" panose="030F0902030302020204" pitchFamily="66" charset="0"/>
              </a:rPr>
              <a:t>e o estudo de suas propriedades.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CED331-57FC-B261-D573-97B2AAB26242}"/>
              </a:ext>
            </a:extLst>
          </p:cNvPr>
          <p:cNvSpPr txBox="1"/>
          <p:nvPr/>
        </p:nvSpPr>
        <p:spPr>
          <a:xfrm>
            <a:off x="1261241" y="578069"/>
            <a:ext cx="7118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Para este complexo de aceleradores construiu-se 4 grandes detectores de </a:t>
            </a:r>
          </a:p>
          <a:p>
            <a:r>
              <a:rPr lang="en-BR" dirty="0"/>
              <a:t>de Partículas. Eles são também um complexo de subdetectores. Vejamos: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D8D92507-4BB3-8DA9-EE41-B2AFA0800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402" y="1333019"/>
            <a:ext cx="2604134" cy="15573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5">
            <a:extLst>
              <a:ext uri="{FF2B5EF4-FFF2-40B4-BE49-F238E27FC236}">
                <a16:creationId xmlns:a16="http://schemas.microsoft.com/office/drawing/2014/main" id="{27993E3A-CE5C-A341-B77C-9DD3CF031866}"/>
              </a:ext>
            </a:extLst>
          </p:cNvPr>
          <p:cNvGrpSpPr>
            <a:grpSpLocks/>
          </p:cNvGrpSpPr>
          <p:nvPr/>
        </p:nvGrpSpPr>
        <p:grpSpPr bwMode="auto">
          <a:xfrm>
            <a:off x="683173" y="1410880"/>
            <a:ext cx="2606565" cy="1479465"/>
            <a:chOff x="0" y="1071"/>
            <a:chExt cx="2608" cy="1619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6E8DED6D-B91C-645B-BCC5-27AFC36F8A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71"/>
              <a:ext cx="2583" cy="13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9">
              <a:extLst>
                <a:ext uri="{FF2B5EF4-FFF2-40B4-BE49-F238E27FC236}">
                  <a16:creationId xmlns:a16="http://schemas.microsoft.com/office/drawing/2014/main" id="{CAE1578B-278C-3DF6-226F-17428F37F3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" y="2478"/>
              <a:ext cx="23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BR" sz="1600" b="1" dirty="0">
                  <a:latin typeface="Times New Roman" panose="02020603050405020304" pitchFamily="18" charset="0"/>
                  <a:ea typeface="ＭＳ Ｐゴシック" panose="020B0600070205080204" pitchFamily="34" charset="-128"/>
                </a:rPr>
                <a:t>ATLAS – A Toroidal LHC Apparatus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F3D0149-4BE9-9B36-FE52-89BF1012139C}"/>
              </a:ext>
            </a:extLst>
          </p:cNvPr>
          <p:cNvSpPr txBox="1"/>
          <p:nvPr/>
        </p:nvSpPr>
        <p:spPr>
          <a:xfrm>
            <a:off x="2965157" y="1180172"/>
            <a:ext cx="337382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BR" sz="1800" b="1" dirty="0">
                <a:solidFill>
                  <a:srgbClr val="FF0000"/>
                </a:solidFill>
              </a:rPr>
              <a:t>O ATLAS e o CMS </a:t>
            </a:r>
            <a:r>
              <a:rPr lang="en-US" altLang="en-BR" sz="1800" b="1" dirty="0" err="1">
                <a:solidFill>
                  <a:srgbClr val="FF0000"/>
                </a:solidFill>
              </a:rPr>
              <a:t>são</a:t>
            </a:r>
            <a:r>
              <a:rPr lang="en-US" altLang="en-BR" sz="1800" b="1" dirty="0">
                <a:solidFill>
                  <a:srgbClr val="FF0000"/>
                </a:solidFill>
              </a:rPr>
              <a:t> </a:t>
            </a:r>
            <a:r>
              <a:rPr lang="en-US" altLang="en-BR" sz="1800" b="1" dirty="0" err="1">
                <a:solidFill>
                  <a:srgbClr val="FF0000"/>
                </a:solidFill>
              </a:rPr>
              <a:t>detectores</a:t>
            </a:r>
            <a:r>
              <a:rPr lang="en-US" altLang="en-BR" sz="1800" b="1" dirty="0">
                <a:solidFill>
                  <a:srgbClr val="FF0000"/>
                </a:solidFill>
              </a:rPr>
              <a:t> </a:t>
            </a:r>
          </a:p>
          <a:p>
            <a:r>
              <a:rPr lang="en-US" altLang="en-BR" sz="1800" b="1" dirty="0">
                <a:solidFill>
                  <a:srgbClr val="FF0000"/>
                </a:solidFill>
              </a:rPr>
              <a:t>de </a:t>
            </a:r>
            <a:r>
              <a:rPr lang="en-US" altLang="en-BR" sz="1800" b="1" dirty="0" err="1">
                <a:solidFill>
                  <a:srgbClr val="FF0000"/>
                </a:solidFill>
              </a:rPr>
              <a:t>propósito</a:t>
            </a:r>
            <a:r>
              <a:rPr lang="en-US" altLang="en-BR" sz="1800" b="1" dirty="0">
                <a:solidFill>
                  <a:srgbClr val="FF0000"/>
                </a:solidFill>
              </a:rPr>
              <a:t> </a:t>
            </a:r>
            <a:r>
              <a:rPr lang="en-US" altLang="en-BR" sz="1800" b="1" dirty="0" err="1">
                <a:solidFill>
                  <a:srgbClr val="FF0000"/>
                </a:solidFill>
              </a:rPr>
              <a:t>geral</a:t>
            </a:r>
            <a:r>
              <a:rPr lang="en-US" altLang="en-BR" sz="1800" b="1" dirty="0">
                <a:solidFill>
                  <a:srgbClr val="FF0000"/>
                </a:solidFill>
              </a:rPr>
              <a:t>. </a:t>
            </a:r>
            <a:r>
              <a:rPr lang="en-US" altLang="en-BR" b="1" dirty="0" err="1">
                <a:solidFill>
                  <a:srgbClr val="FF0000"/>
                </a:solidFill>
              </a:rPr>
              <a:t>E</a:t>
            </a:r>
            <a:r>
              <a:rPr lang="en-US" altLang="en-BR" sz="1800" b="1" dirty="0" err="1">
                <a:solidFill>
                  <a:srgbClr val="FF0000"/>
                </a:solidFill>
              </a:rPr>
              <a:t>m</a:t>
            </a:r>
            <a:r>
              <a:rPr lang="en-US" altLang="en-BR" sz="1800" b="1" dirty="0">
                <a:solidFill>
                  <a:srgbClr val="FF0000"/>
                </a:solidFill>
              </a:rPr>
              <a:t> principio </a:t>
            </a:r>
          </a:p>
          <a:p>
            <a:r>
              <a:rPr lang="en-US" altLang="en-BR" sz="1800" b="1" dirty="0">
                <a:solidFill>
                  <a:srgbClr val="FF0000"/>
                </a:solidFill>
              </a:rPr>
              <a:t>  </a:t>
            </a:r>
            <a:r>
              <a:rPr lang="en-US" altLang="en-BR" sz="1800" b="1" dirty="0" err="1">
                <a:solidFill>
                  <a:srgbClr val="FF0000"/>
                </a:solidFill>
              </a:rPr>
              <a:t>podendo</a:t>
            </a:r>
            <a:r>
              <a:rPr lang="en-US" altLang="en-BR" sz="1800" b="1" dirty="0">
                <a:solidFill>
                  <a:srgbClr val="FF0000"/>
                </a:solidFill>
              </a:rPr>
              <a:t> </a:t>
            </a:r>
            <a:r>
              <a:rPr lang="en-US" altLang="en-BR" sz="1800" b="1" dirty="0" err="1">
                <a:solidFill>
                  <a:srgbClr val="FF0000"/>
                </a:solidFill>
              </a:rPr>
              <a:t>fazer</a:t>
            </a:r>
            <a:r>
              <a:rPr lang="en-US" altLang="en-BR" sz="1800" b="1" dirty="0">
                <a:solidFill>
                  <a:srgbClr val="FF0000"/>
                </a:solidFill>
              </a:rPr>
              <a:t> </a:t>
            </a:r>
            <a:r>
              <a:rPr lang="en-US" altLang="en-BR" sz="1800" b="1" dirty="0" err="1">
                <a:solidFill>
                  <a:srgbClr val="FF0000"/>
                </a:solidFill>
              </a:rPr>
              <a:t>qualquer</a:t>
            </a:r>
            <a:r>
              <a:rPr lang="en-US" altLang="en-BR" sz="1800" b="1" dirty="0">
                <a:solidFill>
                  <a:srgbClr val="FF0000"/>
                </a:solidFill>
              </a:rPr>
              <a:t> </a:t>
            </a:r>
            <a:r>
              <a:rPr lang="en-US" altLang="en-BR" sz="1800" b="1" dirty="0" err="1">
                <a:solidFill>
                  <a:srgbClr val="FF0000"/>
                </a:solidFill>
              </a:rPr>
              <a:t>Física</a:t>
            </a:r>
            <a:r>
              <a:rPr lang="en-US" altLang="en-BR" b="1" dirty="0">
                <a:solidFill>
                  <a:srgbClr val="FF0000"/>
                </a:solidFill>
              </a:rPr>
              <a:t>.</a:t>
            </a:r>
            <a:endParaRPr lang="en-US" altLang="en-BR" sz="1800" b="1" dirty="0">
              <a:solidFill>
                <a:srgbClr val="FF0000"/>
              </a:solidFill>
            </a:endParaRPr>
          </a:p>
        </p:txBody>
      </p:sp>
      <p:grpSp>
        <p:nvGrpSpPr>
          <p:cNvPr id="17" name="Group 10">
            <a:extLst>
              <a:ext uri="{FF2B5EF4-FFF2-40B4-BE49-F238E27FC236}">
                <a16:creationId xmlns:a16="http://schemas.microsoft.com/office/drawing/2014/main" id="{5500E939-1894-D380-0706-783314077DA9}"/>
              </a:ext>
            </a:extLst>
          </p:cNvPr>
          <p:cNvGrpSpPr>
            <a:grpSpLocks/>
          </p:cNvGrpSpPr>
          <p:nvPr/>
        </p:nvGrpSpPr>
        <p:grpSpPr bwMode="auto">
          <a:xfrm>
            <a:off x="788274" y="3272368"/>
            <a:ext cx="2518905" cy="1936073"/>
            <a:chOff x="0" y="2703"/>
            <a:chExt cx="2688" cy="1617"/>
          </a:xfrm>
        </p:grpSpPr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B4F20AE2-519D-3964-4A36-A59876B801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3"/>
              <a:ext cx="2688" cy="16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11">
              <a:extLst>
                <a:ext uri="{FF2B5EF4-FFF2-40B4-BE49-F238E27FC236}">
                  <a16:creationId xmlns:a16="http://schemas.microsoft.com/office/drawing/2014/main" id="{E992C0B9-480B-D970-2111-25479FAFB9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9" y="3022"/>
              <a:ext cx="810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BR" sz="1600" b="1" dirty="0" err="1">
                  <a:latin typeface="Times New Roman" panose="02020603050405020304" pitchFamily="18" charset="0"/>
                  <a:ea typeface="ＭＳ Ｐゴシック" panose="020B0600070205080204" pitchFamily="34" charset="-128"/>
                </a:rPr>
                <a:t>LHCb</a:t>
              </a:r>
              <a:endParaRPr lang="en-US" altLang="en-BR" sz="1600" b="1" dirty="0">
                <a:latin typeface="Times New Roman" panose="02020603050405020304" pitchFamily="18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20" name="Group 11">
            <a:extLst>
              <a:ext uri="{FF2B5EF4-FFF2-40B4-BE49-F238E27FC236}">
                <a16:creationId xmlns:a16="http://schemas.microsoft.com/office/drawing/2014/main" id="{EB1BEE14-9535-D763-7C6B-CF2E325A678D}"/>
              </a:ext>
            </a:extLst>
          </p:cNvPr>
          <p:cNvGrpSpPr>
            <a:grpSpLocks/>
          </p:cNvGrpSpPr>
          <p:nvPr/>
        </p:nvGrpSpPr>
        <p:grpSpPr bwMode="auto">
          <a:xfrm>
            <a:off x="5454868" y="3429000"/>
            <a:ext cx="2924603" cy="1529207"/>
            <a:chOff x="2653" y="2801"/>
            <a:chExt cx="3107" cy="1548"/>
          </a:xfrm>
        </p:grpSpPr>
        <p:pic>
          <p:nvPicPr>
            <p:cNvPr id="21" name="Picture 5">
              <a:extLst>
                <a:ext uri="{FF2B5EF4-FFF2-40B4-BE49-F238E27FC236}">
                  <a16:creationId xmlns:a16="http://schemas.microsoft.com/office/drawing/2014/main" id="{A18B0238-7B9F-EFCC-5EA5-4A95E45D20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2801"/>
              <a:ext cx="2880" cy="15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Box 12">
              <a:extLst>
                <a:ext uri="{FF2B5EF4-FFF2-40B4-BE49-F238E27FC236}">
                  <a16:creationId xmlns:a16="http://schemas.microsoft.com/office/drawing/2014/main" id="{B6ACE985-D7D4-0B3D-EA71-E24ADA365F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3" y="4137"/>
              <a:ext cx="2676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BR" sz="1600" b="1">
                  <a:latin typeface="Times New Roman" panose="02020603050405020304" pitchFamily="18" charset="0"/>
                  <a:ea typeface="ＭＳ Ｐゴシック" panose="020B0600070205080204" pitchFamily="34" charset="-128"/>
                </a:rPr>
                <a:t>ALICE – A Large Ion Collider Experiment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F7D5CA4-726A-EDAA-4EEC-2F755D74ECF2}"/>
              </a:ext>
            </a:extLst>
          </p:cNvPr>
          <p:cNvSpPr txBox="1"/>
          <p:nvPr/>
        </p:nvSpPr>
        <p:spPr>
          <a:xfrm>
            <a:off x="3124200" y="3429000"/>
            <a:ext cx="1265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Estudos do </a:t>
            </a:r>
            <a:br>
              <a:rPr lang="en-BR" dirty="0"/>
            </a:br>
            <a:r>
              <a:rPr lang="en-BR" dirty="0"/>
              <a:t>quark b…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5FBE28-863F-10A6-A95C-DCC18E02F62B}"/>
              </a:ext>
            </a:extLst>
          </p:cNvPr>
          <p:cNvSpPr txBox="1"/>
          <p:nvPr/>
        </p:nvSpPr>
        <p:spPr>
          <a:xfrm>
            <a:off x="5619457" y="3238617"/>
            <a:ext cx="293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Estudos do Plasma de Quarks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4611D6-DC8D-67E4-01BF-1C7641C8C30E}"/>
              </a:ext>
            </a:extLst>
          </p:cNvPr>
          <p:cNvSpPr txBox="1"/>
          <p:nvPr/>
        </p:nvSpPr>
        <p:spPr>
          <a:xfrm>
            <a:off x="1060636" y="5112612"/>
            <a:ext cx="7305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BR" dirty="0">
                <a:latin typeface="Comic Sans MS" panose="030F0902030302020204" pitchFamily="66" charset="0"/>
              </a:rPr>
              <a:t>COM ESSES</a:t>
            </a:r>
          </a:p>
          <a:p>
            <a:pPr algn="ctr"/>
            <a:r>
              <a:rPr lang="en-BR" dirty="0">
                <a:latin typeface="Comic Sans MS" panose="030F0902030302020204" pitchFamily="66" charset="0"/>
              </a:rPr>
              <a:t>4 grandes detectores foram descobertas muitas  Novas Particulas</a:t>
            </a:r>
          </a:p>
        </p:txBody>
      </p:sp>
    </p:spTree>
    <p:extLst>
      <p:ext uri="{BB962C8B-B14F-4D97-AF65-F5344CB8AC3E}">
        <p14:creationId xmlns:p14="http://schemas.microsoft.com/office/powerpoint/2010/main" val="113193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17645</TotalTime>
  <Words>4533</Words>
  <Application>Microsoft Macintosh PowerPoint</Application>
  <PresentationFormat>On-screen Show (4:3)</PresentationFormat>
  <Paragraphs>848</Paragraphs>
  <Slides>49</Slides>
  <Notes>6</Notes>
  <HiddenSlides>0</HiddenSlides>
  <MMClips>1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2" baseType="lpstr">
      <vt:lpstr>Arial</vt:lpstr>
      <vt:lpstr>Arial Black</vt:lpstr>
      <vt:lpstr>Calibri</vt:lpstr>
      <vt:lpstr>Californian FB</vt:lpstr>
      <vt:lpstr>Cambria Math</vt:lpstr>
      <vt:lpstr>CMR10</vt:lpstr>
      <vt:lpstr>Comic Sans MS</vt:lpstr>
      <vt:lpstr>Helvetica</vt:lpstr>
      <vt:lpstr>Symbol</vt:lpstr>
      <vt:lpstr>Symbol Tiger Expert</vt:lpstr>
      <vt:lpstr>Times New Roman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UERJ-UEA-CMS-CERN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Santoro</dc:creator>
  <cp:lastModifiedBy>Alberto Santoro</cp:lastModifiedBy>
  <cp:revision>214</cp:revision>
  <cp:lastPrinted>2019-09-19T17:30:26Z</cp:lastPrinted>
  <dcterms:created xsi:type="dcterms:W3CDTF">2019-09-01T15:53:19Z</dcterms:created>
  <dcterms:modified xsi:type="dcterms:W3CDTF">2023-02-28T12:41:19Z</dcterms:modified>
</cp:coreProperties>
</file>