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303" r:id="rId4"/>
    <p:sldId id="259" r:id="rId5"/>
    <p:sldId id="301" r:id="rId6"/>
    <p:sldId id="260" r:id="rId7"/>
    <p:sldId id="270" r:id="rId8"/>
    <p:sldId id="294" r:id="rId9"/>
    <p:sldId id="295" r:id="rId10"/>
    <p:sldId id="296" r:id="rId11"/>
    <p:sldId id="304" r:id="rId12"/>
    <p:sldId id="280" r:id="rId13"/>
    <p:sldId id="268" r:id="rId14"/>
    <p:sldId id="299" r:id="rId15"/>
    <p:sldId id="269" r:id="rId16"/>
    <p:sldId id="292" r:id="rId17"/>
    <p:sldId id="302" r:id="rId18"/>
    <p:sldId id="275" r:id="rId19"/>
    <p:sldId id="300" r:id="rId20"/>
    <p:sldId id="286" r:id="rId21"/>
    <p:sldId id="258" r:id="rId22"/>
    <p:sldId id="264" r:id="rId23"/>
    <p:sldId id="289" r:id="rId24"/>
    <p:sldId id="267" r:id="rId25"/>
    <p:sldId id="278" r:id="rId26"/>
    <p:sldId id="277" r:id="rId27"/>
    <p:sldId id="272" r:id="rId28"/>
    <p:sldId id="282" r:id="rId29"/>
    <p:sldId id="276" r:id="rId30"/>
    <p:sldId id="273" r:id="rId31"/>
    <p:sldId id="298" r:id="rId3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20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2844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9217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4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5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2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4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6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5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7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1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0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MD6823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4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65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ds.cern.ch/record/2703609?ln=en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6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9642/contributions/3947990/attachments/2079053/3491788/BB_lumi_17072020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te-france.com/en" TargetMode="External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4000" dirty="0"/>
              <a:t>MD6823</a:t>
            </a:r>
            <a:r>
              <a:rPr sz="4000" dirty="0"/>
              <a:t>: Evaluate impact of UPS noise on LHC beam spectrum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7F274-57E2-2F4F-5EB0-209A5B6DA4B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381855" y="6505436"/>
            <a:ext cx="3428289" cy="238093"/>
          </a:xfrm>
        </p:spPr>
        <p:txBody>
          <a:bodyPr>
            <a:normAutofit/>
          </a:bodyPr>
          <a:lstStyle/>
          <a:p>
            <a:pPr algn="ctr"/>
            <a:r>
              <a:rPr lang="en-CH" sz="1700" b="1" dirty="0"/>
              <a:t>LSWG 21/07/2022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EC275-04C0-3D2F-BE74-6E0E5FC6BCC2}"/>
              </a:ext>
            </a:extLst>
          </p:cNvPr>
          <p:cNvSpPr txBox="1"/>
          <p:nvPr/>
        </p:nvSpPr>
        <p:spPr>
          <a:xfrm>
            <a:off x="801453" y="4860697"/>
            <a:ext cx="8311486" cy="1231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000" dirty="0">
                <a:solidFill>
                  <a:schemeClr val="bg1"/>
                </a:solidFill>
              </a:rPr>
              <a:t>(ADTObsbox &amp; MIM) M. Soderen, T. Levens</a:t>
            </a: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(EN/EL) J. H </a:t>
            </a:r>
            <a:r>
              <a:rPr lang="en-GB" sz="2000" dirty="0" err="1">
                <a:solidFill>
                  <a:schemeClr val="bg1"/>
                </a:solidFill>
              </a:rPr>
              <a:t>Emonds</a:t>
            </a:r>
            <a:r>
              <a:rPr lang="en-GB" sz="2000" dirty="0">
                <a:solidFill>
                  <a:schemeClr val="bg1"/>
                </a:solidFill>
              </a:rPr>
              <a:t>-Alt, P. </a:t>
            </a:r>
            <a:r>
              <a:rPr lang="en-GB" sz="2000" dirty="0" err="1">
                <a:solidFill>
                  <a:schemeClr val="bg1"/>
                </a:solidFill>
              </a:rPr>
              <a:t>Villetton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Pachot</a:t>
            </a:r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(EIC) M. Hostettler</a:t>
            </a:r>
          </a:p>
          <a:p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(BE-ABP) S. </a:t>
            </a:r>
            <a:r>
              <a:rPr kumimoji="0" lang="en-GB" sz="20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Kostoglou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G. </a:t>
            </a:r>
            <a:r>
              <a:rPr kumimoji="0" lang="en-GB" sz="20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Sterbini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E. Rose Lamb</a:t>
            </a: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88592"/>
            <a:ext cx="4800000" cy="3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86F8E0-F7F7-E58B-3B62-4B32E54C2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88592"/>
            <a:ext cx="4800000" cy="360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09C17C-D46B-4A20-871F-237668E3B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3429000"/>
            <a:ext cx="4800000" cy="36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691540-5D22-C9BB-5063-09B1341363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3429000"/>
            <a:ext cx="4800000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CB740A-DCD3-5415-5DF5-70626F3DFD85}"/>
              </a:ext>
            </a:extLst>
          </p:cNvPr>
          <p:cNvSpPr txBox="1"/>
          <p:nvPr/>
        </p:nvSpPr>
        <p:spPr>
          <a:xfrm>
            <a:off x="2544417" y="291549"/>
            <a:ext cx="545624" cy="430886"/>
          </a:xfrm>
          <a:prstGeom prst="rect">
            <a:avLst/>
          </a:prstGeom>
          <a:solidFill>
            <a:srgbClr val="0041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47A2AA-D551-F4A8-0901-64A5EF4BAAA2}"/>
              </a:ext>
            </a:extLst>
          </p:cNvPr>
          <p:cNvSpPr txBox="1"/>
          <p:nvPr/>
        </p:nvSpPr>
        <p:spPr>
          <a:xfrm>
            <a:off x="6637413" y="291547"/>
            <a:ext cx="460062" cy="430887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EDDD3D-1F45-2255-D080-89ABD1DC1C2A}"/>
              </a:ext>
            </a:extLst>
          </p:cNvPr>
          <p:cNvSpPr txBox="1"/>
          <p:nvPr/>
        </p:nvSpPr>
        <p:spPr>
          <a:xfrm>
            <a:off x="3530567" y="3340520"/>
            <a:ext cx="7892675" cy="83099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Loss of synchronization with mains when UPS in SR4 is switched to “battery” mode observed only in B1 and not B2.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B1ABA26-CEA6-7BBB-B7C5-8B7650D255CB}"/>
              </a:ext>
            </a:extLst>
          </p:cNvPr>
          <p:cNvSpPr/>
          <p:nvPr/>
        </p:nvSpPr>
        <p:spPr>
          <a:xfrm>
            <a:off x="3889375" y="2239275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5EA391-250C-B3CF-406B-A1A97AC70B65}"/>
              </a:ext>
            </a:extLst>
          </p:cNvPr>
          <p:cNvSpPr/>
          <p:nvPr/>
        </p:nvSpPr>
        <p:spPr>
          <a:xfrm>
            <a:off x="3773836" y="5602985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444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38D41C-14E7-F8E7-E6E0-DA7D34BCB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299" y="532626"/>
            <a:ext cx="6543589" cy="490769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120830-2571-441F-C197-CDA903B9E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81" y="311211"/>
            <a:ext cx="11874627" cy="1065744"/>
          </a:xfrm>
        </p:spPr>
        <p:txBody>
          <a:bodyPr/>
          <a:lstStyle/>
          <a:p>
            <a:r>
              <a:rPr lang="en-CH" dirty="0"/>
              <a:t>Is it an instrumental effect or a real beam oscillation?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094E17-A79E-064B-5C54-2DB8E5127DE7}"/>
              </a:ext>
            </a:extLst>
          </p:cNvPr>
          <p:cNvSpPr txBox="1"/>
          <p:nvPr/>
        </p:nvSpPr>
        <p:spPr>
          <a:xfrm>
            <a:off x="96794" y="5440318"/>
            <a:ext cx="11998409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US" sz="2800" dirty="0"/>
              <a:t>The observed phase is NOT compatible with the B1 </a:t>
            </a:r>
            <a:r>
              <a:rPr lang="en-US" sz="2800" dirty="0" err="1"/>
              <a:t>betatron</a:t>
            </a:r>
            <a:r>
              <a:rPr lang="en-US" sz="2800" dirty="0"/>
              <a:t> phase.</a:t>
            </a:r>
          </a:p>
          <a:p>
            <a:pPr algn="ctr"/>
            <a:r>
              <a:rPr lang="en-US" sz="2800" dirty="0"/>
              <a:t>We thinks it is instrumental.</a:t>
            </a:r>
            <a:endParaRPr lang="en-CH" sz="28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674E98A-5946-D85A-B8EF-4929152EBAEE}"/>
              </a:ext>
            </a:extLst>
          </p:cNvPr>
          <p:cNvCxnSpPr>
            <a:cxnSpLocks/>
          </p:cNvCxnSpPr>
          <p:nvPr/>
        </p:nvCxnSpPr>
        <p:spPr>
          <a:xfrm>
            <a:off x="3941806" y="1838067"/>
            <a:ext cx="0" cy="2712307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1707185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805" y="3288248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MD: Reference spectrum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912" y="418781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857" y="3288248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520" y="41878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696" y="414373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A38F4D-BFA1-1170-02D1-7CC7CF785609}"/>
              </a:ext>
            </a:extLst>
          </p:cNvPr>
          <p:cNvSpPr txBox="1"/>
          <p:nvPr/>
        </p:nvSpPr>
        <p:spPr>
          <a:xfrm>
            <a:off x="214430" y="4031516"/>
            <a:ext cx="1773395" cy="83099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6 pilots</a:t>
            </a:r>
            <a:endParaRPr lang="en-CH" b="1" dirty="0">
              <a:solidFill>
                <a:schemeClr val="bg1"/>
              </a:solidFill>
              <a:latin typeface="Arial"/>
              <a:ea typeface="Arial"/>
              <a:cs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</a:t>
            </a:r>
            <a:r>
              <a:rPr lang="en-CH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PS to nominal configuration</a:t>
            </a:r>
            <a:endParaRPr kumimoji="0" lang="en-CH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4B9790-A278-4571-106D-5394DEF92C55}"/>
              </a:ext>
            </a:extLst>
          </p:cNvPr>
          <p:cNvSpPr txBox="1"/>
          <p:nvPr/>
        </p:nvSpPr>
        <p:spPr>
          <a:xfrm>
            <a:off x="6040294" y="3102579"/>
            <a:ext cx="5641382" cy="55399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rgbClr val="FF0000"/>
                </a:solidFill>
                <a:latin typeface="Arial"/>
                <a:ea typeface="Arial"/>
                <a:cs typeface="Arial"/>
              </a:rPr>
              <a:t>8 kHz cluster not visible with 6 pilots at injection.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881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2805" y="3288248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 err="1"/>
              <a:t>ADTObsBox</a:t>
            </a:r>
            <a:r>
              <a:rPr sz="3200" dirty="0"/>
              <a:t> spectra</a:t>
            </a:r>
            <a:r>
              <a:rPr lang="en-US" sz="3200" dirty="0"/>
              <a:t> in MD: U45X UPSs in manual bypass</a:t>
            </a:r>
            <a:endParaRPr sz="3200"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3912" y="418781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3857" y="3288248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0520" y="41878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6696" y="414373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8D36B5-2A3D-40C1-6B82-4A49D26F630A}"/>
              </a:ext>
            </a:extLst>
          </p:cNvPr>
          <p:cNvSpPr txBox="1"/>
          <p:nvPr/>
        </p:nvSpPr>
        <p:spPr>
          <a:xfrm>
            <a:off x="214430" y="4031516"/>
            <a:ext cx="1955563" cy="83099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6 pilots,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UPSs U45X in manual bypass</a:t>
            </a:r>
            <a:endParaRPr kumimoji="0" lang="en-CH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4E848D-93BF-1DA0-10E3-37C2AB2EFB0A}"/>
              </a:ext>
            </a:extLst>
          </p:cNvPr>
          <p:cNvSpPr txBox="1"/>
          <p:nvPr/>
        </p:nvSpPr>
        <p:spPr>
          <a:xfrm>
            <a:off x="6040294" y="3102579"/>
            <a:ext cx="6023618" cy="110799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3"/>
                </a:solidFill>
                <a:latin typeface="Arial"/>
                <a:ea typeface="Arial"/>
                <a:cs typeface="Arial"/>
              </a:rPr>
              <a:t>No change observed on beam spectrum when U45X UPSs were switched to manual bypass.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800" i="0" u="none" strike="noStrike" cap="none" spc="0" normalizeH="0" baseline="0" dirty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8 kHz cluster not visible so impact cannot be excluded.</a:t>
            </a:r>
          </a:p>
        </p:txBody>
      </p:sp>
    </p:spTree>
    <p:extLst>
      <p:ext uri="{BB962C8B-B14F-4D97-AF65-F5344CB8AC3E}">
        <p14:creationId xmlns:p14="http://schemas.microsoft.com/office/powerpoint/2010/main" val="43140107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6523" y="534521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02/07/2022 ~2400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2105" y="3352319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00" y="53452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9347" y="534521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82" y="3352319"/>
            <a:ext cx="4320000" cy="324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0A51B3-08B2-0756-9095-CF76DD609999}"/>
              </a:ext>
            </a:extLst>
          </p:cNvPr>
          <p:cNvSpPr txBox="1"/>
          <p:nvPr/>
        </p:nvSpPr>
        <p:spPr>
          <a:xfrm>
            <a:off x="8017187" y="3169625"/>
            <a:ext cx="3644157" cy="553998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Harmonics at 8</a:t>
            </a: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 kHz observed when averaging with 2400 bunches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58EE7A-0D30-ECCC-80FA-DCF3EDA7C169}"/>
              </a:ext>
            </a:extLst>
          </p:cNvPr>
          <p:cNvSpPr txBox="1"/>
          <p:nvPr/>
        </p:nvSpPr>
        <p:spPr>
          <a:xfrm>
            <a:off x="6040294" y="3102579"/>
            <a:ext cx="5641382" cy="83099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8 kHz cluster visible with 2400 bunches at injection thanks to signal averaging.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91985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2805" y="3288248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 with 4 nominals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3912" y="418781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3857" y="3288248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0520" y="41878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6696" y="414373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0702D4-5AC0-C8E6-2E2D-930C1740929E}"/>
              </a:ext>
            </a:extLst>
          </p:cNvPr>
          <p:cNvSpPr txBox="1"/>
          <p:nvPr/>
        </p:nvSpPr>
        <p:spPr>
          <a:xfrm>
            <a:off x="214430" y="4031516"/>
            <a:ext cx="1955563" cy="83099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4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nominals,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UPSs U45X in manual bypass</a:t>
            </a:r>
            <a:endParaRPr kumimoji="0" lang="en-CH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BAC959-13D3-E659-DA31-7E35A0DAF4EC}"/>
              </a:ext>
            </a:extLst>
          </p:cNvPr>
          <p:cNvSpPr txBox="1"/>
          <p:nvPr/>
        </p:nvSpPr>
        <p:spPr>
          <a:xfrm>
            <a:off x="6040294" y="3102580"/>
            <a:ext cx="4892489" cy="83099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Better signal with 4 nominals but 8 kHz cluster still not visible.</a:t>
            </a:r>
          </a:p>
        </p:txBody>
      </p:sp>
    </p:spTree>
    <p:extLst>
      <p:ext uri="{BB962C8B-B14F-4D97-AF65-F5344CB8AC3E}">
        <p14:creationId xmlns:p14="http://schemas.microsoft.com/office/powerpoint/2010/main" val="131239547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912175-8804-6393-694D-51167FAB6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946" y="1728551"/>
            <a:ext cx="9708107" cy="2382838"/>
          </a:xfrm>
        </p:spPr>
        <p:txBody>
          <a:bodyPr>
            <a:normAutofit fontScale="90000"/>
          </a:bodyPr>
          <a:lstStyle/>
          <a:p>
            <a:r>
              <a:rPr lang="en-CH" dirty="0"/>
              <a:t>Spectrograms 05/07/2022 (injection-Stable beams, </a:t>
            </a:r>
            <a:br>
              <a:rPr lang="en-CH" dirty="0"/>
            </a:br>
            <a:r>
              <a:rPr lang="en-CH" dirty="0"/>
              <a:t>3 bunches)</a:t>
            </a:r>
          </a:p>
        </p:txBody>
      </p:sp>
    </p:spTree>
    <p:extLst>
      <p:ext uri="{BB962C8B-B14F-4D97-AF65-F5344CB8AC3E}">
        <p14:creationId xmlns:p14="http://schemas.microsoft.com/office/powerpoint/2010/main" val="116038053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7700" y="401336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05/07/2022, 3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4421" y="401336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4421" y="3278872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7700" y="3278872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3474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7700" y="401336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05/07/2022, 3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4421" y="401336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4421" y="3278872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7700" y="3278872"/>
            <a:ext cx="4320000" cy="324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A91260-2D4C-8BCC-8B6F-2CBEB7461A15}"/>
              </a:ext>
            </a:extLst>
          </p:cNvPr>
          <p:cNvSpPr txBox="1"/>
          <p:nvPr/>
        </p:nvSpPr>
        <p:spPr>
          <a:xfrm>
            <a:off x="3435057" y="2736502"/>
            <a:ext cx="5321885" cy="13849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First observations from Run3 indicate that the 8 kHz cluster increases in amplitude after ramp, clearly visible even with 3 bunches → best moment in cycle to study impact from UPSs… </a:t>
            </a:r>
          </a:p>
        </p:txBody>
      </p:sp>
    </p:spTree>
    <p:extLst>
      <p:ext uri="{BB962C8B-B14F-4D97-AF65-F5344CB8AC3E}">
        <p14:creationId xmlns:p14="http://schemas.microsoft.com/office/powerpoint/2010/main" val="280690513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Double-click to edit"/>
          <p:cNvSpPr txBox="1">
            <a:spLocks noGrp="1"/>
          </p:cNvSpPr>
          <p:nvPr>
            <p:ph type="body" idx="1"/>
          </p:nvPr>
        </p:nvSpPr>
        <p:spPr>
          <a:xfrm>
            <a:off x="407989" y="859809"/>
            <a:ext cx="11376025" cy="53682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0" dirty="0"/>
              <a:t>Collected important new insights concerning 50 Hz harmonics during the MD thanks to </a:t>
            </a:r>
            <a:r>
              <a:rPr lang="en-US" sz="2300" b="0" dirty="0" err="1"/>
              <a:t>ADTObsBox</a:t>
            </a:r>
            <a:r>
              <a:rPr lang="en-US" sz="2300" b="0" dirty="0"/>
              <a:t> continuous buffer combined with UPS tests:</a:t>
            </a:r>
          </a:p>
          <a:p>
            <a:pPr marL="720899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0" dirty="0"/>
              <a:t>As a first attempt, UPS tests performed at injection with low intensity beams.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CH" sz="2400" b="0" u="sng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GB" sz="2400" b="0" u="sng" dirty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CH" sz="2400" b="0" u="sng" dirty="0">
                <a:solidFill>
                  <a:schemeClr val="tx2">
                    <a:lumMod val="75000"/>
                  </a:schemeClr>
                </a:solidFill>
              </a:rPr>
              <a:t>n the UPS’s  connected to the ADT introduce an effect on the beam? </a:t>
            </a:r>
            <a:r>
              <a:rPr lang="en-US" sz="2300" dirty="0">
                <a:solidFill>
                  <a:srgbClr val="00B050"/>
                </a:solidFill>
              </a:rPr>
              <a:t>Impact from UPS in SR4 on a few low-order harmonics</a:t>
            </a:r>
            <a:r>
              <a:rPr lang="en-US" sz="2300" b="0" dirty="0">
                <a:solidFill>
                  <a:srgbClr val="00B050"/>
                </a:solidFill>
              </a:rPr>
              <a:t> </a:t>
            </a:r>
            <a:r>
              <a:rPr lang="en-US" sz="2300" b="0" dirty="0"/>
              <a:t>(550, 750, 1150, 1950, 2050, 3150 Hz), </a:t>
            </a:r>
            <a:r>
              <a:rPr lang="en-US" sz="2300" dirty="0">
                <a:solidFill>
                  <a:srgbClr val="00B050"/>
                </a:solidFill>
              </a:rPr>
              <a:t>it is the first time that we observe a clear signature when UPS in SR4 is switched to battery mode, effect observed only on B1</a:t>
            </a:r>
            <a:r>
              <a:rPr lang="en-US" sz="2300" b="0" dirty="0">
                <a:solidFill>
                  <a:srgbClr val="00B050"/>
                </a:solidFill>
              </a:rPr>
              <a:t>.</a:t>
            </a:r>
            <a:r>
              <a:rPr lang="en-US" sz="2300" b="0" dirty="0"/>
              <a:t> </a:t>
            </a:r>
            <a:endParaRPr lang="en-US" sz="230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CH" sz="2400" b="0" u="sng" dirty="0">
                <a:solidFill>
                  <a:schemeClr val="tx2">
                    <a:lumMod val="75000"/>
                  </a:schemeClr>
                </a:solidFill>
              </a:rPr>
              <a:t>Are these UPS’s acting on the 8 kHz region? </a:t>
            </a:r>
            <a:r>
              <a:rPr lang="en-US" sz="2300" dirty="0">
                <a:solidFill>
                  <a:schemeClr val="accent3"/>
                </a:solidFill>
              </a:rPr>
              <a:t>No clear impact of UPS in UX45 on any 50 Hz line, however 8 kHz cluster not observed during MD and thus UPS impact cannot be excluded. </a:t>
            </a:r>
            <a:endParaRPr lang="en-US" sz="2300" b="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b="0" dirty="0"/>
              <a:t>8 kHz cluster not visible during MD with a few bunches at injection:</a:t>
            </a:r>
          </a:p>
          <a:p>
            <a:pPr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300" i="1" dirty="0">
                <a:sym typeface="Wingdings" pitchFamily="2" charset="2"/>
              </a:rPr>
              <a:t></a:t>
            </a:r>
            <a:r>
              <a:rPr lang="en-US" sz="2300" i="1" dirty="0"/>
              <a:t> Proposal: repeat “SR4 UPS on battery” after Ramp as an End of Fill MD </a:t>
            </a:r>
            <a:r>
              <a:rPr lang="en-US" sz="2300" b="0" i="1" dirty="0"/>
              <a:t>when largest amplitudes of 8 kHz cluster are observed. </a:t>
            </a:r>
            <a:endParaRPr lang="en-US" sz="2300" i="1" dirty="0"/>
          </a:p>
        </p:txBody>
      </p:sp>
      <p:sp>
        <p:nvSpPr>
          <p:cNvPr id="299" name="ADTObsBox automatic data analy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Summary</a:t>
            </a:r>
            <a:endParaRPr dirty="0"/>
          </a:p>
        </p:txBody>
      </p:sp>
      <p:sp>
        <p:nvSpPr>
          <p:cNvPr id="3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80102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LHC spectrum in Run 2 revealed existence of 50 Hz harmonics:"/>
          <p:cNvSpPr txBox="1">
            <a:spLocks noGrp="1"/>
          </p:cNvSpPr>
          <p:nvPr>
            <p:ph type="body" idx="1"/>
          </p:nvPr>
        </p:nvSpPr>
        <p:spPr>
          <a:xfrm>
            <a:off x="407987" y="931862"/>
            <a:ext cx="11376026" cy="4608514"/>
          </a:xfrm>
          <a:prstGeom prst="rect">
            <a:avLst/>
          </a:prstGeom>
        </p:spPr>
        <p:txBody>
          <a:bodyPr/>
          <a:lstStyle/>
          <a:p>
            <a:r>
              <a:rPr b="0" dirty="0"/>
              <a:t>LHC </a:t>
            </a:r>
            <a:r>
              <a:rPr lang="en-US" b="0" dirty="0"/>
              <a:t>transverse </a:t>
            </a:r>
            <a:r>
              <a:rPr b="0" dirty="0"/>
              <a:t>spectrum </a:t>
            </a:r>
            <a:r>
              <a:rPr lang="en-US" b="0" dirty="0"/>
              <a:t>features </a:t>
            </a:r>
            <a:r>
              <a:rPr b="0" dirty="0"/>
              <a:t>50 Hz harmonics</a:t>
            </a:r>
            <a:r>
              <a:rPr lang="en-US" b="0" dirty="0"/>
              <a:t> appearing 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>
                <a:highlight>
                  <a:srgbClr val="00FFFF"/>
                </a:highlight>
              </a:rPr>
              <a:t>low (0-3.6 kHz) </a:t>
            </a:r>
            <a:r>
              <a:rPr lang="en-CH" b="0" dirty="0"/>
              <a:t>&amp; </a:t>
            </a:r>
            <a:r>
              <a:rPr lang="en-CH" dirty="0">
                <a:highlight>
                  <a:srgbClr val="FFFF00"/>
                </a:highlight>
              </a:rPr>
              <a:t>high (around 8 kHz) </a:t>
            </a:r>
            <a:r>
              <a:rPr lang="en-CH" dirty="0"/>
              <a:t>frequency clusters, </a:t>
            </a:r>
            <a:r>
              <a:rPr lang="en-CH" b="0" dirty="0"/>
              <a:t>with frequencies flunctuating in time (due to stability of 50 Hz network frequency) as shown on spectrograms.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Origin of low frequency </a:t>
            </a:r>
            <a:r>
              <a:rPr lang="en-CH" b="0" dirty="0">
                <a:sym typeface="Wingdings" pitchFamily="2" charset="2"/>
              </a:rPr>
              <a:t></a:t>
            </a:r>
            <a:r>
              <a:rPr lang="en-CH" b="0" dirty="0"/>
              <a:t> associated with main dipoles (see active filters in </a:t>
            </a:r>
            <a:r>
              <a:rPr lang="en-CH" b="0" dirty="0">
                <a:hlinkClick r:id="rId2"/>
              </a:rPr>
              <a:t>Run 2 MDs</a:t>
            </a:r>
            <a:r>
              <a:rPr lang="en-CH" b="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Simulations indicate that </a:t>
            </a:r>
            <a:r>
              <a:rPr lang="en-CH" dirty="0"/>
              <a:t>high frequency cluster </a:t>
            </a:r>
            <a:r>
              <a:rPr lang="en-CH" b="0" dirty="0"/>
              <a:t>has an impact on beam lifetime </a:t>
            </a:r>
            <a:r>
              <a:rPr lang="en-CH" b="0" dirty="0">
                <a:sym typeface="Wingdings" pitchFamily="2" charset="2"/>
              </a:rPr>
              <a:t></a:t>
            </a:r>
            <a:r>
              <a:rPr lang="en-CH" b="0" dirty="0"/>
              <a:t> need to identify origin as first step to possible mitigation.</a:t>
            </a:r>
            <a:endParaRPr b="0" dirty="0"/>
          </a:p>
        </p:txBody>
      </p:sp>
      <p:sp>
        <p:nvSpPr>
          <p:cNvPr id="268" name="Motivation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558270"/>
          </a:xfrm>
          <a:prstGeom prst="rect">
            <a:avLst/>
          </a:prstGeom>
        </p:spPr>
        <p:txBody>
          <a:bodyPr/>
          <a:lstStyle/>
          <a:p>
            <a:r>
              <a:rPr dirty="0"/>
              <a:t>Motivation</a:t>
            </a:r>
          </a:p>
        </p:txBody>
      </p:sp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270" name="MIM_Fill7256_SB.png" descr="MIM_Fill7256_S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5173026" cy="3318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Fill7334_B2H_SB_two_regimes.png" descr="Fill7334_B2H_SB_two_regim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94" y="3375134"/>
            <a:ext cx="5263964" cy="34263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912175-8804-6393-694D-51167FAB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36351812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Noise MD in Run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Noise MD in Run 2</a:t>
            </a:r>
          </a:p>
        </p:txBody>
      </p:sp>
      <p:sp>
        <p:nvSpPr>
          <p:cNvPr id="2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276" name="AF4_MIM.png" descr="AF4_MI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406" y="319088"/>
            <a:ext cx="3748231" cy="3748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7343_filling_scheme.png" descr="7343_filling_schem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82" y="1872660"/>
            <a:ext cx="4554886" cy="2846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MIM_ct_freqs.png" descr="MIM_ct_freq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247" y="4025679"/>
            <a:ext cx="5026466" cy="251323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9997279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30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Double-click to edit"/>
          <p:cNvSpPr txBox="1">
            <a:spLocks noGrp="1"/>
          </p:cNvSpPr>
          <p:nvPr>
            <p:ph type="body" idx="1"/>
          </p:nvPr>
        </p:nvSpPr>
        <p:spPr>
          <a:xfrm>
            <a:off x="407989" y="1044990"/>
            <a:ext cx="4628035" cy="515578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Measurements of spare UPS in SM18 during LS2.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UPS output voltage spectrum: 50 Hz harmonics around 4 and </a:t>
            </a:r>
            <a:r>
              <a:rPr lang="en-US" dirty="0"/>
              <a:t>8 kHz following network frequency fluctuation in time</a:t>
            </a:r>
            <a:r>
              <a:rPr lang="en-US" b="0" dirty="0"/>
              <a:t>→ similar to 50 Hz harmonics on the beam spectrum.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UPS operation modes: </a:t>
            </a:r>
            <a:r>
              <a:rPr lang="en-US" dirty="0"/>
              <a:t>nominal, on battery, static and manual bypass</a:t>
            </a:r>
            <a:r>
              <a:rPr lang="en-US" b="0" dirty="0"/>
              <a:t>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Switching UPS operational modes leads to change in the UPS noise spectrum → </a:t>
            </a:r>
            <a:r>
              <a:rPr lang="en-US" dirty="0"/>
              <a:t>apply changes in UPS configuration during LHC operation with beam and observe beam spectrum. </a:t>
            </a:r>
          </a:p>
        </p:txBody>
      </p:sp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Measurements in SM18</a:t>
            </a:r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D6DAC352-4027-FB2C-77BF-AC2BB5F19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794" y="1170295"/>
            <a:ext cx="6023212" cy="4517409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7166FF-D465-80A3-1032-6D827D5470DF}"/>
              </a:ext>
            </a:extLst>
          </p:cNvPr>
          <p:cNvSpPr txBox="1"/>
          <p:nvPr/>
        </p:nvSpPr>
        <p:spPr>
          <a:xfrm>
            <a:off x="5756017" y="64553"/>
            <a:ext cx="6114196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H" sz="1300" b="1" dirty="0"/>
              <a:t>https://indico.cern.ch/event/939642/contributions/3947990/attachments/2079053/3491788/BB_lumi_17072020.pdf</a:t>
            </a:r>
          </a:p>
        </p:txBody>
      </p:sp>
    </p:spTree>
    <p:extLst>
      <p:ext uri="{BB962C8B-B14F-4D97-AF65-F5344CB8AC3E}">
        <p14:creationId xmlns:p14="http://schemas.microsoft.com/office/powerpoint/2010/main" val="332829758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xfrm>
            <a:off x="407987" y="155224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ADTObsBox</a:t>
            </a:r>
            <a:r>
              <a:rPr lang="en-US" dirty="0"/>
              <a:t> spectra</a:t>
            </a:r>
            <a:endParaRPr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63AA55-B545-DC42-3B5A-C3225F1F5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104" y="844130"/>
            <a:ext cx="4320000" cy="28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086760-10D2-8B75-D807-28FBDBA69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977" y="857442"/>
            <a:ext cx="384000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0D0753-F1D7-FC1A-9121-3B15A71E51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977" y="3426902"/>
            <a:ext cx="3840000" cy="28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2210D7-7617-1D1E-82DB-1AE06C297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104" y="3508318"/>
            <a:ext cx="4320000" cy="288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FAA9D5-079D-5FDE-9D8E-694C4D6163C7}"/>
              </a:ext>
            </a:extLst>
          </p:cNvPr>
          <p:cNvSpPr txBox="1"/>
          <p:nvPr/>
        </p:nvSpPr>
        <p:spPr>
          <a:xfrm>
            <a:off x="8497905" y="718942"/>
            <a:ext cx="1369426" cy="27699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2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68C18A-3680-BC63-73FA-3B488A394BAA}"/>
              </a:ext>
            </a:extLst>
          </p:cNvPr>
          <p:cNvSpPr txBox="1"/>
          <p:nvPr/>
        </p:nvSpPr>
        <p:spPr>
          <a:xfrm>
            <a:off x="3404391" y="705630"/>
            <a:ext cx="1369426" cy="27699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3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49564F-D0F4-6594-11FD-0BBCCD859102}"/>
              </a:ext>
            </a:extLst>
          </p:cNvPr>
          <p:cNvSpPr txBox="1"/>
          <p:nvPr/>
        </p:nvSpPr>
        <p:spPr>
          <a:xfrm>
            <a:off x="384355" y="2523057"/>
            <a:ext cx="1369426" cy="27699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Injection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D438B6-0A79-511A-0B9B-A375F8E2FC65}"/>
              </a:ext>
            </a:extLst>
          </p:cNvPr>
          <p:cNvSpPr txBox="1"/>
          <p:nvPr/>
        </p:nvSpPr>
        <p:spPr>
          <a:xfrm>
            <a:off x="384355" y="4490610"/>
            <a:ext cx="1369426" cy="5539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Stable beams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896117-CC6C-8F15-9298-8D454F217C6E}"/>
              </a:ext>
            </a:extLst>
          </p:cNvPr>
          <p:cNvSpPr txBox="1"/>
          <p:nvPr/>
        </p:nvSpPr>
        <p:spPr>
          <a:xfrm>
            <a:off x="242892" y="1034929"/>
            <a:ext cx="1702677" cy="6889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Note: arbitrary units, calibration not yet implemented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09D8E2B-A1F1-CAEF-7B98-5974A8BD06CB}"/>
              </a:ext>
            </a:extLst>
          </p:cNvPr>
          <p:cNvCxnSpPr>
            <a:endCxn id="3" idx="1"/>
          </p:cNvCxnSpPr>
          <p:nvPr/>
        </p:nvCxnSpPr>
        <p:spPr>
          <a:xfrm>
            <a:off x="1387366" y="1721792"/>
            <a:ext cx="541738" cy="562338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32127965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04B981-14B3-2542-B31C-79D2AA5BE2EE}"/>
              </a:ext>
            </a:extLst>
          </p:cNvPr>
          <p:cNvSpPr txBox="1"/>
          <p:nvPr/>
        </p:nvSpPr>
        <p:spPr>
          <a:xfrm>
            <a:off x="6508535" y="906464"/>
            <a:ext cx="4750868" cy="44324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endParaRPr lang="en-CH" dirty="0"/>
          </a:p>
          <a:p>
            <a:pPr>
              <a:lnSpc>
                <a:spcPct val="150000"/>
              </a:lnSpc>
            </a:pPr>
            <a:endParaRPr lang="en-CH" dirty="0"/>
          </a:p>
          <a:p>
            <a:pPr>
              <a:lnSpc>
                <a:spcPct val="150000"/>
              </a:lnSpc>
            </a:pPr>
            <a:r>
              <a:rPr lang="en-CH" sz="1600" dirty="0"/>
              <a:t>21:30 UPS SR4 </a:t>
            </a:r>
            <a:r>
              <a:rPr lang="en-CH" sz="1600" b="1" dirty="0"/>
              <a:t>on battery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21:36 ADT OFF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21:38 UPS SR4 </a:t>
            </a:r>
            <a:r>
              <a:rPr lang="en-CH" sz="1600" b="1" dirty="0"/>
              <a:t>back to nominal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21:43 UPS SR4 on </a:t>
            </a:r>
            <a:r>
              <a:rPr lang="en-CH" sz="1600" b="1" dirty="0"/>
              <a:t>static bypass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21:49 UPS SR4 on </a:t>
            </a:r>
            <a:r>
              <a:rPr lang="en-CH" sz="1600" b="1" dirty="0"/>
              <a:t>manual bypass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21:53 UPS SR4 back to </a:t>
            </a:r>
            <a:r>
              <a:rPr lang="en-CH" sz="1600" b="1" dirty="0"/>
              <a:t>nominal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21:58 UPS SR4 on </a:t>
            </a:r>
            <a:r>
              <a:rPr lang="en-CH" sz="1600" b="1" dirty="0"/>
              <a:t>manual bypass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22:03 UPS SR4 </a:t>
            </a:r>
            <a:r>
              <a:rPr lang="en-CH" sz="1600" b="1" dirty="0"/>
              <a:t>back to nominal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22:16 Tune trims</a:t>
            </a:r>
          </a:p>
          <a:p>
            <a:pPr>
              <a:lnSpc>
                <a:spcPct val="150000"/>
              </a:lnSpc>
            </a:pPr>
            <a:r>
              <a:rPr lang="en-CH" sz="1600" dirty="0"/>
              <a:t>22:20 Beam dump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6BA5FC-B570-19AC-7720-BAC3610D7171}"/>
              </a:ext>
            </a:extLst>
          </p:cNvPr>
          <p:cNvSpPr txBox="1"/>
          <p:nvPr/>
        </p:nvSpPr>
        <p:spPr>
          <a:xfrm>
            <a:off x="407987" y="1179643"/>
            <a:ext cx="6100548" cy="50475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H" sz="1600" dirty="0"/>
              <a:t>15:36 injection of </a:t>
            </a:r>
            <a:r>
              <a:rPr lang="en-CH" sz="1600" b="1" dirty="0"/>
              <a:t>6 pilots</a:t>
            </a:r>
          </a:p>
          <a:p>
            <a:r>
              <a:rPr lang="en-CH" sz="1600" dirty="0"/>
              <a:t>15:44 ADT OFF</a:t>
            </a:r>
          </a:p>
          <a:p>
            <a:r>
              <a:rPr lang="en-CH" sz="1600" dirty="0"/>
              <a:t>15:46 changed to standard ADT BW</a:t>
            </a:r>
          </a:p>
          <a:p>
            <a:r>
              <a:rPr lang="en-CH" sz="1600" dirty="0"/>
              <a:t>15:52 changed to injection ADT BW</a:t>
            </a:r>
          </a:p>
          <a:p>
            <a:endParaRPr lang="en-CH" sz="1600" dirty="0"/>
          </a:p>
          <a:p>
            <a:r>
              <a:rPr lang="en-CH" sz="1600" dirty="0"/>
              <a:t>15:59 EN-EL access to </a:t>
            </a:r>
            <a:r>
              <a:rPr lang="en-CH" sz="1600" b="1" dirty="0"/>
              <a:t>U45X </a:t>
            </a:r>
            <a:r>
              <a:rPr lang="en-CH" sz="1600" dirty="0"/>
              <a:t>to switch 2 </a:t>
            </a:r>
            <a:r>
              <a:rPr lang="en-CH" sz="1600" b="1" dirty="0"/>
              <a:t>UPSs </a:t>
            </a:r>
            <a:r>
              <a:rPr lang="en-CH" sz="1600" dirty="0"/>
              <a:t>in </a:t>
            </a:r>
            <a:r>
              <a:rPr lang="en-CH" sz="1600" b="1" dirty="0"/>
              <a:t>manual bypass</a:t>
            </a:r>
          </a:p>
          <a:p>
            <a:endParaRPr lang="en-CH" sz="1600" dirty="0"/>
          </a:p>
          <a:p>
            <a:r>
              <a:rPr lang="en-CH" sz="1600" dirty="0"/>
              <a:t>20:00 injected </a:t>
            </a:r>
            <a:r>
              <a:rPr lang="en-CH" sz="1600" b="1" dirty="0"/>
              <a:t>6 pilots </a:t>
            </a:r>
            <a:r>
              <a:rPr lang="en-CH" sz="1600" dirty="0"/>
              <a:t>with injection ADT BW </a:t>
            </a:r>
          </a:p>
          <a:p>
            <a:r>
              <a:rPr lang="en-CH" sz="1600" dirty="0"/>
              <a:t>20:04 changed to standard ADT BW</a:t>
            </a:r>
          </a:p>
          <a:p>
            <a:r>
              <a:rPr lang="en-CH" sz="1600" dirty="0"/>
              <a:t>20:06 changed to injection ADT BW</a:t>
            </a:r>
          </a:p>
          <a:p>
            <a:endParaRPr lang="en-CH" sz="1600" dirty="0"/>
          </a:p>
          <a:p>
            <a:r>
              <a:rPr lang="en-CH" sz="1600" dirty="0"/>
              <a:t>20:15 injection of </a:t>
            </a:r>
            <a:r>
              <a:rPr lang="en-CH" sz="1600" b="1" dirty="0"/>
              <a:t>4 nominal bunches</a:t>
            </a:r>
          </a:p>
          <a:p>
            <a:r>
              <a:rPr lang="en-CH" sz="1600" dirty="0"/>
              <a:t>20:27 Beam dump</a:t>
            </a:r>
          </a:p>
          <a:p>
            <a:endParaRPr lang="en-CH" sz="1600" dirty="0"/>
          </a:p>
          <a:p>
            <a:r>
              <a:rPr lang="en-CH" sz="1600" dirty="0"/>
              <a:t>20:30 EN-EL access to </a:t>
            </a:r>
            <a:r>
              <a:rPr lang="en-CH" sz="1600" b="1" dirty="0"/>
              <a:t>U45X </a:t>
            </a:r>
            <a:r>
              <a:rPr lang="en-CH" sz="1600" dirty="0"/>
              <a:t>to switch back 2 </a:t>
            </a:r>
            <a:r>
              <a:rPr lang="en-CH" sz="1600" b="1" dirty="0"/>
              <a:t>UPSs to</a:t>
            </a:r>
            <a:r>
              <a:rPr lang="en-CH" sz="1600" dirty="0"/>
              <a:t> nominal configuratiom</a:t>
            </a:r>
            <a:endParaRPr lang="en-CH" sz="1600" b="1" dirty="0"/>
          </a:p>
          <a:p>
            <a:endParaRPr lang="en-CH" sz="1600" dirty="0"/>
          </a:p>
          <a:p>
            <a:r>
              <a:rPr lang="en-CH" sz="1600" dirty="0"/>
              <a:t>21:22 injection of </a:t>
            </a:r>
            <a:r>
              <a:rPr lang="en-CH" sz="1600" b="1" dirty="0"/>
              <a:t>4 nominal bunches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3704647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6523" y="534521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02/07/2022 ~2400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2105" y="3352319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00" y="53452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9347" y="534521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82" y="3352319"/>
            <a:ext cx="4320000" cy="324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0A51B3-08B2-0756-9095-CF76DD609999}"/>
              </a:ext>
            </a:extLst>
          </p:cNvPr>
          <p:cNvSpPr txBox="1"/>
          <p:nvPr/>
        </p:nvSpPr>
        <p:spPr>
          <a:xfrm>
            <a:off x="8017187" y="3169625"/>
            <a:ext cx="3644157" cy="553998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Harmonics at 8</a:t>
            </a: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 kHz observed when averaging with 2400 bunches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619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6523" y="534521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02/07/2022 ~2400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2105" y="3352319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00" y="53452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9347" y="534521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82" y="3352319"/>
            <a:ext cx="4320000" cy="32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8C2AB5-CF72-39F7-B0F3-0016F5550C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9" y="3545926"/>
            <a:ext cx="3580697" cy="179034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C82083-0EB4-937F-4F2F-CD13CE88C32C}"/>
              </a:ext>
            </a:extLst>
          </p:cNvPr>
          <p:cNvSpPr txBox="1"/>
          <p:nvPr/>
        </p:nvSpPr>
        <p:spPr>
          <a:xfrm>
            <a:off x="143873" y="5379402"/>
            <a:ext cx="6134668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H" sz="1300" dirty="0"/>
              <a:t>https://www.services-rte.com/en/download-data-published-by-rte.html?category=public_transmission_system&amp;type=network_frequencies</a:t>
            </a:r>
          </a:p>
        </p:txBody>
      </p:sp>
    </p:spTree>
    <p:extLst>
      <p:ext uri="{BB962C8B-B14F-4D97-AF65-F5344CB8AC3E}">
        <p14:creationId xmlns:p14="http://schemas.microsoft.com/office/powerpoint/2010/main" val="257299400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05/07/2022, 3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BCAA65-40A9-6495-CAD2-6C78F232D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63" y="282733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1DC014-6B16-13F3-A7A0-B619B03A4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588" y="282733"/>
            <a:ext cx="4320000" cy="32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091227-8E5A-0B35-01F8-65D341465C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813" y="282733"/>
            <a:ext cx="4320000" cy="32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D51C88-5B8F-BC46-8A2C-45F5324FE7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63" y="3280766"/>
            <a:ext cx="4320000" cy="32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52FA5A-D88E-5D6C-7D3B-70B7B76A6D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588" y="3280766"/>
            <a:ext cx="4320000" cy="32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ABA353-B3EC-9597-0C63-6E5F633F40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813" y="3280766"/>
            <a:ext cx="4320000" cy="32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7ED00E-67FF-9403-0027-E6B7A9246CC3}"/>
              </a:ext>
            </a:extLst>
          </p:cNvPr>
          <p:cNvSpPr txBox="1"/>
          <p:nvPr/>
        </p:nvSpPr>
        <p:spPr>
          <a:xfrm>
            <a:off x="9600398" y="943721"/>
            <a:ext cx="2007824" cy="738664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i="0" u="none" strike="noStrike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50 Hz harmonics low-f cluster attenuate during ramp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0E0533-2C0B-F9F3-4E0C-A7256A4B334B}"/>
              </a:ext>
            </a:extLst>
          </p:cNvPr>
          <p:cNvSpPr txBox="1"/>
          <p:nvPr/>
        </p:nvSpPr>
        <p:spPr>
          <a:xfrm>
            <a:off x="3913538" y="4283085"/>
            <a:ext cx="2182462" cy="492443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Some increase in amplitude during ramp..</a:t>
            </a:r>
            <a:endParaRPr kumimoji="0" lang="en-CH" sz="16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927872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C404A2-C156-49A1-4165-55C92A526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MD6823 tried to address two questions</a:t>
            </a: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D65411-11B5-A6AA-DCAC-C308E848E79A}"/>
              </a:ext>
            </a:extLst>
          </p:cNvPr>
          <p:cNvSpPr txBox="1"/>
          <p:nvPr/>
        </p:nvSpPr>
        <p:spPr>
          <a:xfrm>
            <a:off x="789343" y="2438400"/>
            <a:ext cx="10772035" cy="1723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en-CH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</a:t>
            </a: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</a:t>
            </a:r>
            <a:r>
              <a:rPr kumimoji="0" lang="en-CH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 the UPS’s  connected to the ADT introduce an </a:t>
            </a:r>
            <a:r>
              <a:rPr lang="en-CH" sz="2800" dirty="0">
                <a:solidFill>
                  <a:srgbClr val="FF0000"/>
                </a:solidFill>
              </a:rPr>
              <a:t>effect on the beam?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endParaRPr lang="en-CH" sz="2800" dirty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CH" sz="2800" dirty="0">
                <a:solidFill>
                  <a:srgbClr val="FF0000"/>
                </a:solidFill>
              </a:rPr>
              <a:t>If yes, are these UPS’s acting on the 8 kHz region?</a:t>
            </a:r>
            <a:endParaRPr kumimoji="0" lang="en-CH" sz="2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85069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6523" y="534521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, 02/07/2022 ~2400 bunches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2105" y="3352319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00" y="53452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9347" y="534521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66A1-780B-754D-CE7A-E2F8D0BAA7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1282" y="3352319"/>
            <a:ext cx="4320000" cy="32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7572F2-F173-9400-9E11-246E5718D915}"/>
              </a:ext>
            </a:extLst>
          </p:cNvPr>
          <p:cNvSpPr txBox="1"/>
          <p:nvPr/>
        </p:nvSpPr>
        <p:spPr>
          <a:xfrm>
            <a:off x="8017187" y="3169625"/>
            <a:ext cx="3644157" cy="553998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Confirms that these are actually 50 Hz harmonics around 8 kHz!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3466802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88592"/>
            <a:ext cx="4800000" cy="3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86F8E0-F7F7-E58B-3B62-4B32E54C2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88592"/>
            <a:ext cx="4800000" cy="360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09C17C-D46B-4A20-871F-237668E3B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3429000"/>
            <a:ext cx="4800000" cy="36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691540-5D22-C9BB-5063-09B1341363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3429000"/>
            <a:ext cx="4800000" cy="36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555DF0-F5EE-1672-3F13-3E5EBFF30E9E}"/>
              </a:ext>
            </a:extLst>
          </p:cNvPr>
          <p:cNvSpPr txBox="1"/>
          <p:nvPr/>
        </p:nvSpPr>
        <p:spPr>
          <a:xfrm>
            <a:off x="2544417" y="291548"/>
            <a:ext cx="460062" cy="430887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39BB72-52AD-FA62-135A-97973B055A4E}"/>
              </a:ext>
            </a:extLst>
          </p:cNvPr>
          <p:cNvSpPr txBox="1"/>
          <p:nvPr/>
        </p:nvSpPr>
        <p:spPr>
          <a:xfrm>
            <a:off x="6637413" y="291547"/>
            <a:ext cx="460062" cy="430887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B2</a:t>
            </a:r>
          </a:p>
        </p:txBody>
      </p:sp>
    </p:spTree>
    <p:extLst>
      <p:ext uri="{BB962C8B-B14F-4D97-AF65-F5344CB8AC3E}">
        <p14:creationId xmlns:p14="http://schemas.microsoft.com/office/powerpoint/2010/main" val="292486644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Double-click to edit"/>
          <p:cNvSpPr txBox="1">
            <a:spLocks noGrp="1"/>
          </p:cNvSpPr>
          <p:nvPr>
            <p:ph type="body" idx="1"/>
          </p:nvPr>
        </p:nvSpPr>
        <p:spPr>
          <a:xfrm>
            <a:off x="407989" y="1044990"/>
            <a:ext cx="11492463" cy="29041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Measurements of spare UPS in SM18 during LS2.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UPS output voltage spectrum: 50 Hz harmonics around 4 and </a:t>
            </a:r>
            <a:r>
              <a:rPr lang="en-US" dirty="0"/>
              <a:t>8 kHz following network frequency fluctuation in time</a:t>
            </a:r>
            <a:r>
              <a:rPr lang="en-US" b="0" dirty="0"/>
              <a:t>→ similar to 50 Hz harmonics on the beam spectrum.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UPS operation modes: </a:t>
            </a:r>
            <a:r>
              <a:rPr lang="en-US" dirty="0"/>
              <a:t>nominal, on battery, static and manual bypass</a:t>
            </a:r>
            <a:r>
              <a:rPr lang="en-US" b="0" dirty="0"/>
              <a:t>.</a:t>
            </a:r>
          </a:p>
        </p:txBody>
      </p:sp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Few words on UPS voltage spectra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id="{59EB2DC7-C5A1-BAA2-212F-56C806430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4" y="2911034"/>
            <a:ext cx="4208913" cy="3370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4E9B19-54DA-C49D-9EBF-006EB6E8FB45}"/>
              </a:ext>
            </a:extLst>
          </p:cNvPr>
          <p:cNvSpPr txBox="1"/>
          <p:nvPr/>
        </p:nvSpPr>
        <p:spPr>
          <a:xfrm>
            <a:off x="139660" y="6014023"/>
            <a:ext cx="4208913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b="1" dirty="0">
                <a:hlinkClick r:id="rId3"/>
              </a:rPr>
              <a:t>Link for UPS noise measurements in SM18</a:t>
            </a:r>
            <a:endParaRPr lang="en-CH" sz="15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43CD35-0B22-C71E-4EA9-FF9A61A30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498" y="3115363"/>
            <a:ext cx="5993801" cy="27771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39A73B-7284-FEB6-0710-318A93003FAE}"/>
              </a:ext>
            </a:extLst>
          </p:cNvPr>
          <p:cNvSpPr txBox="1"/>
          <p:nvPr/>
        </p:nvSpPr>
        <p:spPr>
          <a:xfrm>
            <a:off x="2244116" y="2859010"/>
            <a:ext cx="2244204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noise spectrum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273C7-1F2C-5595-8BB1-16E130A2A8EE}"/>
              </a:ext>
            </a:extLst>
          </p:cNvPr>
          <p:cNvSpPr txBox="1"/>
          <p:nvPr/>
        </p:nvSpPr>
        <p:spPr>
          <a:xfrm>
            <a:off x="6980405" y="2859010"/>
            <a:ext cx="2680221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modes of operation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Measurements in SM18</a:t>
            </a:r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21C3A7D-843E-8D1E-A7D9-067B28673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3" y="3443673"/>
            <a:ext cx="3588669" cy="2160000"/>
          </a:xfrm>
          <a:prstGeom prst="rect">
            <a:avLst/>
          </a:prstGeom>
        </p:spPr>
      </p:pic>
      <p:pic>
        <p:nvPicPr>
          <p:cNvPr id="8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FF3F09-3FD3-A2C6-F283-97679998D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892" y="3443673"/>
            <a:ext cx="3594796" cy="2160000"/>
          </a:xfrm>
          <a:prstGeom prst="rect">
            <a:avLst/>
          </a:prstGeom>
        </p:spPr>
      </p:pic>
      <p:sp>
        <p:nvSpPr>
          <p:cNvPr id="4" name="Curved Down Arrow 3">
            <a:extLst>
              <a:ext uri="{FF2B5EF4-FFF2-40B4-BE49-F238E27FC236}">
                <a16:creationId xmlns:a16="http://schemas.microsoft.com/office/drawing/2014/main" id="{DF8BAE04-D482-1B0F-484B-0E0A70B73369}"/>
              </a:ext>
            </a:extLst>
          </p:cNvPr>
          <p:cNvSpPr/>
          <p:nvPr/>
        </p:nvSpPr>
        <p:spPr>
          <a:xfrm>
            <a:off x="1849622" y="3182249"/>
            <a:ext cx="3588668" cy="876869"/>
          </a:xfrm>
          <a:prstGeom prst="curvedDownArrow">
            <a:avLst>
              <a:gd name="adj1" fmla="val 25000"/>
              <a:gd name="adj2" fmla="val 51569"/>
              <a:gd name="adj3" fmla="val 25000"/>
            </a:avLst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21182B-34F4-F350-763D-BF7748303100}"/>
              </a:ext>
            </a:extLst>
          </p:cNvPr>
          <p:cNvSpPr txBox="1"/>
          <p:nvPr/>
        </p:nvSpPr>
        <p:spPr>
          <a:xfrm>
            <a:off x="2366817" y="2975967"/>
            <a:ext cx="2760182" cy="27699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to battery mode</a:t>
            </a:r>
          </a:p>
        </p:txBody>
      </p: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F1242E64-C21D-2DAB-A33C-A0A1AE473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560" y="2634172"/>
            <a:ext cx="4558727" cy="3419046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1031738"/>
            <a:ext cx="10962376" cy="2822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00" indent="-457200">
              <a:lnSpc>
                <a:spcPct val="95000"/>
              </a:lnSpc>
              <a:buFont typeface="+mj-lt"/>
              <a:buAutoNum type="arabicPeriod"/>
            </a:pPr>
            <a:r>
              <a:rPr lang="en-GB" b="0" dirty="0"/>
              <a:t>On battery with Vin1 and Vin2 disconnected: harmonics synchronized with internal clock, rather than mains, </a:t>
            </a:r>
            <a:r>
              <a:rPr lang="en-GB" dirty="0"/>
              <a:t>appear as fixed lines in the spectrograms </a:t>
            </a:r>
            <a:r>
              <a:rPr lang="en-GB" dirty="0">
                <a:solidFill>
                  <a:srgbClr val="00B050"/>
                </a:solidFill>
              </a:rPr>
              <a:t>(change that can be easily detected on beam spectrum)</a:t>
            </a:r>
            <a:r>
              <a:rPr lang="en-GB" dirty="0"/>
              <a:t>.</a:t>
            </a:r>
          </a:p>
          <a:p>
            <a:pPr marL="463500" indent="-457200">
              <a:lnSpc>
                <a:spcPct val="95000"/>
              </a:lnSpc>
              <a:buFont typeface="+mj-lt"/>
              <a:buAutoNum type="arabicPeriod"/>
            </a:pPr>
            <a:r>
              <a:rPr lang="en-GB" b="0" dirty="0"/>
              <a:t>Static &amp; manual bypass: </a:t>
            </a:r>
            <a:r>
              <a:rPr lang="en-GB" dirty="0"/>
              <a:t>change of harmonics’ amplitude </a:t>
            </a:r>
            <a:r>
              <a:rPr lang="en-GB" dirty="0">
                <a:solidFill>
                  <a:srgbClr val="FF0000"/>
                </a:solidFill>
              </a:rPr>
              <a:t>(not easily detected on beam spectrum)</a:t>
            </a:r>
            <a:r>
              <a:rPr lang="en-GB" dirty="0"/>
              <a:t>.</a:t>
            </a:r>
            <a:endParaRPr lang="en-US" b="0" dirty="0"/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32105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861392"/>
            <a:ext cx="11376025" cy="567903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dirty="0"/>
              <a:t>MD took place on 01/07/2022 15:05-22.05 (CET), Fills 7896 &amp; 7897  </a:t>
            </a:r>
            <a:r>
              <a:rPr lang="en-US" dirty="0">
                <a:solidFill>
                  <a:schemeClr val="accent3"/>
                </a:solidFill>
              </a:rPr>
              <a:t>[3 h lost due to PC fault]</a:t>
            </a:r>
          </a:p>
          <a:p>
            <a:r>
              <a:rPr lang="en-US" dirty="0"/>
              <a:t>Filling scheme &amp; beam conditions: </a:t>
            </a:r>
            <a:r>
              <a:rPr lang="en-US" b="0" dirty="0"/>
              <a:t>longitudinally equidistant bunches (first 6 pilots &amp; then 4 nominals) at injection energy. </a:t>
            </a:r>
          </a:p>
          <a:p>
            <a:r>
              <a:rPr lang="en-US" dirty="0"/>
              <a:t>Tools for observation of beam spectrum: </a:t>
            </a:r>
            <a:r>
              <a:rPr lang="en-US" b="0" dirty="0"/>
              <a:t>continuous </a:t>
            </a:r>
            <a:r>
              <a:rPr lang="en-US" b="0" dirty="0" err="1"/>
              <a:t>ADTObsBox</a:t>
            </a:r>
            <a:r>
              <a:rPr lang="en-US" b="0" dirty="0"/>
              <a:t> circular buffer.</a:t>
            </a:r>
          </a:p>
          <a:p>
            <a:r>
              <a:rPr lang="en-US" dirty="0"/>
              <a:t>UPS modifications from EN/EL: 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EBS11/4R in SR4 </a:t>
            </a:r>
            <a:r>
              <a:rPr lang="en-GB" dirty="0">
                <a:solidFill>
                  <a:srgbClr val="00B050"/>
                </a:solidFill>
              </a:rPr>
              <a:t>(no access needed)</a:t>
            </a:r>
            <a:r>
              <a:rPr lang="en-GB" b="0" dirty="0">
                <a:solidFill>
                  <a:srgbClr val="00B050"/>
                </a:solidFill>
              </a:rPr>
              <a:t> </a:t>
            </a:r>
            <a:r>
              <a:rPr lang="en-GB" b="0" dirty="0"/>
              <a:t>switched from “nominal” configuration to </a:t>
            </a:r>
            <a:r>
              <a:rPr lang="en-GB" dirty="0"/>
              <a:t>“battery”, “static bypass”, “manual bypass”</a:t>
            </a:r>
            <a:r>
              <a:rPr lang="en-GB" b="0" dirty="0"/>
              <a:t> and back to “nominal”. 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GB" b="0" dirty="0"/>
              <a:t>UPS connected to (H. Timko): ADT</a:t>
            </a:r>
            <a:r>
              <a:rPr lang="en-GB" dirty="0"/>
              <a:t>, </a:t>
            </a:r>
            <a:r>
              <a:rPr lang="en-GB" b="0" dirty="0"/>
              <a:t>LHC beam control (RF frequency generation, beam phase loop, synchronisation etc.), longitudinal diagnostics in SR4 (APWL, beam spectra, longitudinal </a:t>
            </a:r>
            <a:r>
              <a:rPr lang="en-GB" b="0" dirty="0" err="1"/>
              <a:t>ObsBox</a:t>
            </a:r>
            <a:r>
              <a:rPr lang="en-GB" b="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EZS1/45X and EZS11/45X (in cascade) in UX45 </a:t>
            </a:r>
            <a:r>
              <a:rPr lang="en-GB" dirty="0">
                <a:solidFill>
                  <a:srgbClr val="FF0000"/>
                </a:solidFill>
              </a:rPr>
              <a:t>(access needed) </a:t>
            </a:r>
            <a:r>
              <a:rPr lang="en-GB" b="0" dirty="0"/>
              <a:t>switched from </a:t>
            </a:r>
            <a:r>
              <a:rPr lang="en-GB" dirty="0"/>
              <a:t>“nominal” configuration to “manual bypass” </a:t>
            </a:r>
            <a:r>
              <a:rPr lang="en-GB" b="0" dirty="0"/>
              <a:t>and then back to “nominal”. </a:t>
            </a:r>
            <a:r>
              <a:rPr lang="en-GB" b="0" u="sng" dirty="0"/>
              <a:t>Not possible to switch to “battery mode” without remote control.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GB" b="0" dirty="0"/>
              <a:t>UPS connected to (H. Timko): ADT, racks for klystrons, LLRF crates for cavity control and longitudinal diagnostics in UX45.</a:t>
            </a:r>
            <a:endParaRPr lang="en-GB" dirty="0"/>
          </a:p>
          <a:p>
            <a:pPr marL="720899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sz="2400" b="0" dirty="0"/>
          </a:p>
          <a:p>
            <a:pPr marL="0" lvl="1" indent="0">
              <a:buNone/>
            </a:pPr>
            <a:endParaRPr lang="en-GB" sz="24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FD8880-2D62-F214-48A6-3C8B358D0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2805" y="3288248"/>
            <a:ext cx="4320000" cy="3240000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MD, UPS in SR4 tests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C953-1BE6-ABF3-00FF-2C8589B50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3912" y="418781"/>
            <a:ext cx="432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B3AB7-1141-959B-C039-261855F82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3857" y="3288248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0520" y="418781"/>
            <a:ext cx="432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094E38-B43F-49EF-3D22-3D9B72072A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6696" y="414373"/>
            <a:ext cx="4320000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16B9B5-6C68-500C-3C55-9DBEE0E8C58C}"/>
              </a:ext>
            </a:extLst>
          </p:cNvPr>
          <p:cNvSpPr txBox="1"/>
          <p:nvPr/>
        </p:nvSpPr>
        <p:spPr>
          <a:xfrm>
            <a:off x="214430" y="4031516"/>
            <a:ext cx="1955563" cy="276999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4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nominals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1057C5-C5AE-10A1-9199-8F65C4D9AFEB}"/>
              </a:ext>
            </a:extLst>
          </p:cNvPr>
          <p:cNvSpPr txBox="1"/>
          <p:nvPr/>
        </p:nvSpPr>
        <p:spPr>
          <a:xfrm>
            <a:off x="7930683" y="3398558"/>
            <a:ext cx="3946457" cy="166199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N</a:t>
            </a: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o visible impact when switching UX45 UPSs from “manual bypass” to “nominal” with 4 nominal bunches</a:t>
            </a:r>
          </a:p>
          <a:p>
            <a:pPr marL="285750" marR="0" indent="-28575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8 kHz cluster not visible, so impact cannot be excluded.</a:t>
            </a:r>
          </a:p>
        </p:txBody>
      </p:sp>
    </p:spTree>
    <p:extLst>
      <p:ext uri="{BB962C8B-B14F-4D97-AF65-F5344CB8AC3E}">
        <p14:creationId xmlns:p14="http://schemas.microsoft.com/office/powerpoint/2010/main" val="1238724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MD, UPS in SR4 tests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3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3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2" cy="313662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066F25-7304-9722-42AE-5095E59AB9FA}"/>
              </a:ext>
            </a:extLst>
          </p:cNvPr>
          <p:cNvSpPr/>
          <p:nvPr/>
        </p:nvSpPr>
        <p:spPr>
          <a:xfrm>
            <a:off x="1526387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EDE9CC-7F21-3285-376C-CE79EC154449}"/>
              </a:ext>
            </a:extLst>
          </p:cNvPr>
          <p:cNvSpPr/>
          <p:nvPr/>
        </p:nvSpPr>
        <p:spPr>
          <a:xfrm>
            <a:off x="9626215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777786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MD, UPS in SR4 tests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2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2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1" cy="31366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F2ECAA-1108-8EAA-7B95-DDE43CCBAED6}"/>
              </a:ext>
            </a:extLst>
          </p:cNvPr>
          <p:cNvSpPr txBox="1"/>
          <p:nvPr/>
        </p:nvSpPr>
        <p:spPr>
          <a:xfrm>
            <a:off x="4623266" y="3655396"/>
            <a:ext cx="3963686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342900" marR="0" indent="-34290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CH" sz="1300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Clear amlitude change during static bypass</a:t>
            </a:r>
          </a:p>
          <a:p>
            <a:pPr marL="342900" marR="0" indent="-34290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CH" sz="1300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No synchronization with mains when on battery</a:t>
            </a:r>
            <a:endParaRPr kumimoji="0" lang="en-CH" sz="130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9CE949-F909-FB90-1FA3-4740A1BB2348}"/>
              </a:ext>
            </a:extLst>
          </p:cNvPr>
          <p:cNvCxnSpPr/>
          <p:nvPr/>
        </p:nvCxnSpPr>
        <p:spPr>
          <a:xfrm flipV="1">
            <a:off x="5346054" y="2853200"/>
            <a:ext cx="655092" cy="560273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1988-67F4-1356-8C7F-4FB053DC8AC2}"/>
              </a:ext>
            </a:extLst>
          </p:cNvPr>
          <p:cNvSpPr txBox="1"/>
          <p:nvPr/>
        </p:nvSpPr>
        <p:spPr>
          <a:xfrm>
            <a:off x="98225" y="1111790"/>
            <a:ext cx="2108315" cy="43088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6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CH" sz="1400" b="1" dirty="0">
                <a:solidFill>
                  <a:srgbClr val="0041D1"/>
                </a:solidFill>
              </a:rPr>
              <a:t>Data from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Réseau</a:t>
            </a:r>
            <a:r>
              <a:rPr lang="en-GB" sz="1400" b="1" dirty="0">
                <a:solidFill>
                  <a:srgbClr val="0041D1"/>
                </a:solidFill>
                <a:hlinkClick r:id="rId8"/>
              </a:rPr>
              <a:t> de Transport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d'Électricité</a:t>
            </a:r>
            <a:endParaRPr lang="en-GB" sz="1400" b="1" dirty="0">
              <a:solidFill>
                <a:srgbClr val="0041D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5B3F9D-6DBA-8391-734B-E429BEB4301D}"/>
              </a:ext>
            </a:extLst>
          </p:cNvPr>
          <p:cNvSpPr txBox="1"/>
          <p:nvPr/>
        </p:nvSpPr>
        <p:spPr>
          <a:xfrm>
            <a:off x="3530567" y="3340520"/>
            <a:ext cx="7892675" cy="166199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Conclusion:</a:t>
            </a:r>
          </a:p>
          <a:p>
            <a:pPr marL="285750" marR="0" indent="-28575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b="1" dirty="0">
                <a:solidFill>
                  <a:srgbClr val="00B050"/>
                </a:solidFill>
                <a:latin typeface="Arial"/>
                <a:ea typeface="Arial"/>
                <a:cs typeface="Arial"/>
              </a:rPr>
              <a:t>Clear loss of synchronization with mains when UPS in SR4 is switched to “battery” mode for some harmonics on the beam spectrum (e.g. 550, 750, 1150, 1950, 2950, 3150 Hz).</a:t>
            </a:r>
          </a:p>
          <a:p>
            <a:pPr marL="285750" marR="0" indent="-28575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b="1" dirty="0">
                <a:solidFill>
                  <a:srgbClr val="FFC000"/>
                </a:solidFill>
                <a:latin typeface="Arial"/>
                <a:ea typeface="Arial"/>
                <a:cs typeface="Arial"/>
              </a:rPr>
              <a:t>8 kHz cluster not visible so impact from SR4 UPS cannot be excluded.</a:t>
            </a:r>
          </a:p>
        </p:txBody>
      </p:sp>
    </p:spTree>
    <p:extLst>
      <p:ext uri="{BB962C8B-B14F-4D97-AF65-F5344CB8AC3E}">
        <p14:creationId xmlns:p14="http://schemas.microsoft.com/office/powerpoint/2010/main" val="3284240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3834</TotalTime>
  <Words>1484</Words>
  <Application>Microsoft Macintosh PowerPoint</Application>
  <PresentationFormat>Widescreen</PresentationFormat>
  <Paragraphs>172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MD6823: Evaluate impact of UPS noise on LHC beam spectrum</vt:lpstr>
      <vt:lpstr>Motivation</vt:lpstr>
      <vt:lpstr>MD6823 tried to address two questions</vt:lpstr>
      <vt:lpstr>Few words on UPS voltage spectra</vt:lpstr>
      <vt:lpstr>Measurements in SM18</vt:lpstr>
      <vt:lpstr>MD overview</vt:lpstr>
      <vt:lpstr>ADTObsBox spectra in MD, UPS in SR4 tests</vt:lpstr>
      <vt:lpstr>ADTObsBox spectra in MD, UPS in SR4 tests</vt:lpstr>
      <vt:lpstr>ADTObsBox spectra in MD, UPS in SR4 tests</vt:lpstr>
      <vt:lpstr>PowerPoint Presentation</vt:lpstr>
      <vt:lpstr>Is it an instrumental effect or a real beam oscillation?</vt:lpstr>
      <vt:lpstr>ADTObsBox spectra in MD: Reference spectrum</vt:lpstr>
      <vt:lpstr>ADTObsBox spectra in MD: U45X UPSs in manual bypass</vt:lpstr>
      <vt:lpstr>ADTObsBox spectra, 02/07/2022 ~2400 bunches</vt:lpstr>
      <vt:lpstr>ADTObsBox spectra in MD with 4 nominals</vt:lpstr>
      <vt:lpstr>Spectrograms 05/07/2022 (injection-Stable beams,  3 bunches)</vt:lpstr>
      <vt:lpstr>ADTObsBox spectra, 05/07/2022, 3 bunches</vt:lpstr>
      <vt:lpstr>ADTObsBox spectra, 05/07/2022, 3 bunches</vt:lpstr>
      <vt:lpstr>Summary</vt:lpstr>
      <vt:lpstr>Backup</vt:lpstr>
      <vt:lpstr>Noise MD in Run 2</vt:lpstr>
      <vt:lpstr>PowerPoint Presentation</vt:lpstr>
      <vt:lpstr>Measurements in SM18</vt:lpstr>
      <vt:lpstr>PowerPoint Presentation</vt:lpstr>
      <vt:lpstr>ADTObsBox spectra</vt:lpstr>
      <vt:lpstr>MD overview</vt:lpstr>
      <vt:lpstr>ADTObsBox spectra, 02/07/2022 ~2400 bunches</vt:lpstr>
      <vt:lpstr>ADTObsBox spectra, 02/07/2022 ~2400 bunches</vt:lpstr>
      <vt:lpstr>ADTObsBox spectra, 05/07/2022, 3 bunches</vt:lpstr>
      <vt:lpstr>ADTObsBox spectra, 02/07/2022 ~2400 bunches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MD6823: Evaluate impact of UPS noise on LHC beam spectrum</dc:title>
  <cp:lastModifiedBy>Guido Sterbini</cp:lastModifiedBy>
  <cp:revision>47</cp:revision>
  <dcterms:modified xsi:type="dcterms:W3CDTF">2022-07-21T07:30:42Z</dcterms:modified>
</cp:coreProperties>
</file>