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9" r:id="rId2"/>
    <p:sldId id="293" r:id="rId3"/>
    <p:sldId id="294" r:id="rId4"/>
    <p:sldId id="308" r:id="rId5"/>
    <p:sldId id="315" r:id="rId6"/>
    <p:sldId id="316" r:id="rId7"/>
    <p:sldId id="317" r:id="rId8"/>
    <p:sldId id="318" r:id="rId9"/>
    <p:sldId id="319" r:id="rId10"/>
    <p:sldId id="304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13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F01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7"/>
    <p:restoredTop sz="94686"/>
  </p:normalViewPr>
  <p:slideViewPr>
    <p:cSldViewPr snapToGrid="0" snapToObjects="1">
      <p:cViewPr varScale="1">
        <p:scale>
          <a:sx n="126" d="100"/>
          <a:sy n="126" d="100"/>
        </p:scale>
        <p:origin x="224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MD #7008 – Summary</a:t>
            </a:r>
            <a:br>
              <a:rPr lang="en-US" sz="3600" dirty="0"/>
            </a:br>
            <a:br>
              <a:rPr lang="en-US" sz="3600" dirty="0"/>
            </a:br>
            <a:r>
              <a:rPr lang="en-US" sz="2800" dirty="0"/>
              <a:t>Validation of method to measure aperture margin between IR6 and TCTs with non-nominal phase advance</a:t>
            </a:r>
            <a:r>
              <a:rPr lang="en-BE" sz="2800" dirty="0"/>
              <a:t> </a:t>
            </a:r>
            <a:br>
              <a:rPr lang="en-US" sz="2800" dirty="0"/>
            </a:br>
            <a:endParaRPr lang="en-US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Cédric Hernalsteens, Christoph Wiesner, Daniel </a:t>
            </a:r>
            <a:r>
              <a:rPr lang="en-US" sz="1800" dirty="0" err="1"/>
              <a:t>Wollmann</a:t>
            </a:r>
            <a:endParaRPr lang="en-US" sz="1800" dirty="0"/>
          </a:p>
          <a:p>
            <a:r>
              <a:rPr lang="en-GB" sz="1800" dirty="0"/>
              <a:t>LSWG</a:t>
            </a: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1E7FBE-1331-8AB0-7D62-173E3B8778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69043"/>
            <a:ext cx="11376024" cy="5031732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/>
                </a:solidFill>
              </a:rPr>
              <a:t>Is the method able to reveal insufficient retraction in case of non-nominal optics?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dirty="0"/>
              <a:t>Nominal horizontal phase advance from MKD to horizontal TCT : </a:t>
            </a:r>
            <a:r>
              <a:rPr lang="en-US" dirty="0">
                <a:solidFill>
                  <a:schemeClr val="accent3"/>
                </a:solidFill>
              </a:rPr>
              <a:t>28 degrees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dirty="0"/>
              <a:t>Voluntarily </a:t>
            </a:r>
            <a:r>
              <a:rPr lang="en-US" dirty="0">
                <a:solidFill>
                  <a:schemeClr val="accent3"/>
                </a:solidFill>
              </a:rPr>
              <a:t>increase the phase advance to increase the trajectory excursion at the TCT</a:t>
            </a:r>
            <a:r>
              <a:rPr lang="en-US" dirty="0"/>
              <a:t>, in turn reducing the effective aperture margin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8CB260-8868-3841-25B7-C4CE32CD9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detuning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29884-289B-0809-3C02-197307DE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0442D-D23F-274C-B1B0-54196EAC81DF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35227-1380-4FE8-F21F-C4DD916B0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rMPP | MD 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370BE-91F8-3F8F-65B7-88C137C5E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9887F44-2C2C-B934-A2E0-742B18D29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920" y="3075313"/>
            <a:ext cx="5699760" cy="31254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64691A-AF15-9D21-CC4C-A6EDD9505584}"/>
              </a:ext>
            </a:extLst>
          </p:cNvPr>
          <p:cNvSpPr txBox="1"/>
          <p:nvPr/>
        </p:nvSpPr>
        <p:spPr>
          <a:xfrm>
            <a:off x="407987" y="3075313"/>
            <a:ext cx="51399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We started with the detuning using the MQF and MQD in  Arc45</a:t>
            </a:r>
          </a:p>
        </p:txBody>
      </p:sp>
    </p:spTree>
    <p:extLst>
      <p:ext uri="{BB962C8B-B14F-4D97-AF65-F5344CB8AC3E}">
        <p14:creationId xmlns:p14="http://schemas.microsoft.com/office/powerpoint/2010/main" val="1217901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91B173-C38D-795A-B138-C6FF9EBC1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detuning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A95BD-1653-0B18-15EC-0397DEB95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DC8C5-E451-012F-EC51-F149A864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D90D3-A976-0EDB-E85B-CD7A4B21E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8E86B3-C1A4-277B-14F5-87DDCC5AA88B}"/>
              </a:ext>
            </a:extLst>
          </p:cNvPr>
          <p:cNvSpPr txBox="1"/>
          <p:nvPr/>
        </p:nvSpPr>
        <p:spPr>
          <a:xfrm>
            <a:off x="407987" y="1681262"/>
            <a:ext cx="609600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dirty="0"/>
          </a:p>
          <a:p>
            <a:r>
              <a:rPr lang="en-GB" dirty="0"/>
              <a:t>Next steps:</a:t>
            </a:r>
            <a:br>
              <a:rPr lang="en-GB" dirty="0"/>
            </a:br>
            <a:br>
              <a:rPr lang="en-GB" dirty="0"/>
            </a:br>
            <a:r>
              <a:rPr lang="en-GB" dirty="0"/>
              <a:t>- the phase advance change has a large effect on the orbit due to the dispersion bump ('</a:t>
            </a:r>
            <a:r>
              <a:rPr lang="en-GB" dirty="0" err="1"/>
              <a:t>on_disp</a:t>
            </a:r>
            <a:r>
              <a:rPr lang="en-GB" dirty="0"/>
              <a:t>' knob) so we </a:t>
            </a:r>
            <a:r>
              <a:rPr lang="en-GB" b="1" dirty="0">
                <a:solidFill>
                  <a:schemeClr val="accent3"/>
                </a:solidFill>
              </a:rPr>
              <a:t>reduce the strength of the trim to only 0.25 to give a phase advance change of roughly 5 degrees</a:t>
            </a:r>
            <a:br>
              <a:rPr lang="en-GB" dirty="0"/>
            </a:br>
            <a:r>
              <a:rPr lang="en-GB" dirty="0"/>
              <a:t>- the coupling and the tunes are corrected, QFB on</a:t>
            </a:r>
            <a:br>
              <a:rPr lang="en-GB" dirty="0"/>
            </a:br>
            <a:r>
              <a:rPr lang="en-GB" dirty="0"/>
              <a:t>- due to the effect on the dispersion bump we have an </a:t>
            </a:r>
            <a:r>
              <a:rPr lang="en-GB" b="1" dirty="0"/>
              <a:t>orbit shift at the location of the TCT and TCSP</a:t>
            </a:r>
            <a:r>
              <a:rPr lang="en-GB" dirty="0"/>
              <a:t>. We decided to realign the TCSP with the BPM; the change was minimal, so we keep it and we don't move the TCDQ</a:t>
            </a:r>
            <a:br>
              <a:rPr lang="en-GB" dirty="0"/>
            </a:br>
            <a:br>
              <a:rPr lang="en-GB" dirty="0"/>
            </a:br>
            <a:r>
              <a:rPr lang="en-GB" dirty="0"/>
              <a:t>From there we proceed putting in place the nominal orbit bump.</a:t>
            </a:r>
            <a:endParaRPr lang="en-US" dirty="0"/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D81B9BD5-598E-8F7E-5811-BFB637764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719" y="2126515"/>
            <a:ext cx="5074621" cy="40159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3232EE1-1B31-9A29-D34F-FBEA3B9DA8AA}"/>
              </a:ext>
            </a:extLst>
          </p:cNvPr>
          <p:cNvSpPr txBox="1"/>
          <p:nvPr/>
        </p:nvSpPr>
        <p:spPr>
          <a:xfrm>
            <a:off x="9182493" y="1439335"/>
            <a:ext cx="22656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/>
              <a:t>And the bump is put back step-by-step</a:t>
            </a:r>
          </a:p>
        </p:txBody>
      </p:sp>
    </p:spTree>
    <p:extLst>
      <p:ext uri="{BB962C8B-B14F-4D97-AF65-F5344CB8AC3E}">
        <p14:creationId xmlns:p14="http://schemas.microsoft.com/office/powerpoint/2010/main" val="3650831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Timeline&#10;&#10;Description automatically generated">
            <a:extLst>
              <a:ext uri="{FF2B5EF4-FFF2-40B4-BE49-F238E27FC236}">
                <a16:creationId xmlns:a16="http://schemas.microsoft.com/office/drawing/2014/main" id="{E27CF7FB-89DF-92D9-315A-F1900E4EF3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886" y="3287450"/>
            <a:ext cx="7280486" cy="290382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35B4208-9230-6D68-6947-4CEF86774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Bump with detuned optics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3D21D8-F160-ABF4-094F-21E7516D5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0AAF18-94D3-8CF6-0635-3EFA34FA7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6DA93-89EE-3A0F-BD2A-6149656B7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8993EF-C6DD-51B7-2120-20D3A16598B0}"/>
              </a:ext>
            </a:extLst>
          </p:cNvPr>
          <p:cNvSpPr txBox="1"/>
          <p:nvPr/>
        </p:nvSpPr>
        <p:spPr>
          <a:xfrm>
            <a:off x="548640" y="1564640"/>
            <a:ext cx="51104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Bump amplitude increase to 2.9 sigma until TCSP is the bottleneck</a:t>
            </a:r>
          </a:p>
        </p:txBody>
      </p:sp>
      <p:pic>
        <p:nvPicPr>
          <p:cNvPr id="11" name="Picture 10" descr="A picture containing timeline&#10;&#10;Description automatically generated">
            <a:extLst>
              <a:ext uri="{FF2B5EF4-FFF2-40B4-BE49-F238E27FC236}">
                <a16:creationId xmlns:a16="http://schemas.microsoft.com/office/drawing/2014/main" id="{5ACB1493-9171-F88D-4876-22012D915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1039" y="127139"/>
            <a:ext cx="496831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A21C187E-9B8D-7651-D6F3-9981CBA3AE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5040" y="1327575"/>
            <a:ext cx="3010764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3BB757E-23BF-8FCF-73E8-22E9C127F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at the TCT with bump in place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79D25-3A94-9225-F18A-722B137D3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1062D-6E0C-E164-6C9A-5AD643D95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93BA4-73A0-22C4-0918-C9BC13448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CE7A9622-E97F-A9F1-8838-4A36094D9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7331" y="5179060"/>
            <a:ext cx="4889500" cy="889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81B49B-B71D-555D-A977-4825463284F4}"/>
              </a:ext>
            </a:extLst>
          </p:cNvPr>
          <p:cNvSpPr txBox="1"/>
          <p:nvPr/>
        </p:nvSpPr>
        <p:spPr>
          <a:xfrm>
            <a:off x="378475" y="1327893"/>
            <a:ext cx="6096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- the BBA shows that the beam sizes are consistent between the nominal and detuned optics, we conclude that the </a:t>
            </a:r>
            <a:r>
              <a:rPr lang="en-GB" b="1" dirty="0"/>
              <a:t>beta-beat does not play a large role in this analysis</a:t>
            </a:r>
            <a:r>
              <a:rPr lang="en-GB" dirty="0"/>
              <a:t> (for this value of the detuning knob)</a:t>
            </a:r>
            <a:br>
              <a:rPr lang="en-GB" dirty="0"/>
            </a:br>
            <a:r>
              <a:rPr lang="en-GB" dirty="0"/>
              <a:t>- for the nominal optics we measurement, for a given position at the TCDQ due to the bump, a </a:t>
            </a:r>
            <a:r>
              <a:rPr lang="en-GB" b="1" dirty="0">
                <a:solidFill>
                  <a:schemeClr val="accent3"/>
                </a:solidFill>
              </a:rPr>
              <a:t>shift at the TCT : 1.2mm</a:t>
            </a:r>
            <a:br>
              <a:rPr lang="en-GB" dirty="0"/>
            </a:br>
            <a:r>
              <a:rPr lang="en-GB" dirty="0"/>
              <a:t>- we measured this shift also for the </a:t>
            </a:r>
            <a:r>
              <a:rPr lang="en-GB" b="1" dirty="0">
                <a:solidFill>
                  <a:schemeClr val="accent3"/>
                </a:solidFill>
              </a:rPr>
              <a:t>detuned optics : 1.7mm</a:t>
            </a:r>
            <a:br>
              <a:rPr lang="en-GB" dirty="0"/>
            </a:br>
            <a:r>
              <a:rPr lang="en-GB" dirty="0"/>
              <a:t>- from there we can normalize in sigma and obtain the loss in term of retraction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E4BDCB-2016-81D8-544F-44518991A148}"/>
              </a:ext>
            </a:extLst>
          </p:cNvPr>
          <p:cNvSpPr txBox="1"/>
          <p:nvPr/>
        </p:nvSpPr>
        <p:spPr>
          <a:xfrm>
            <a:off x="606196" y="5253108"/>
            <a:ext cx="210056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b="1" dirty="0">
                <a:solidFill>
                  <a:schemeClr val="accent2"/>
                </a:solidFill>
              </a:rPr>
              <a:t>Step 2 done !</a:t>
            </a:r>
          </a:p>
        </p:txBody>
      </p:sp>
    </p:spTree>
    <p:extLst>
      <p:ext uri="{BB962C8B-B14F-4D97-AF65-F5344CB8AC3E}">
        <p14:creationId xmlns:p14="http://schemas.microsoft.com/office/powerpoint/2010/main" val="3228526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4E26C0-25F3-D29F-F0CD-CFEE748D2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reached 0.24 in strength for the phase shift knob before running out of strength in the MQT</a:t>
            </a:r>
          </a:p>
          <a:p>
            <a:endParaRPr lang="en-US" dirty="0"/>
          </a:p>
          <a:p>
            <a:r>
              <a:rPr lang="en-US" dirty="0"/>
              <a:t>Orbit then corrected with 40 eigen-values</a:t>
            </a:r>
          </a:p>
          <a:p>
            <a:endParaRPr lang="en-US" dirty="0"/>
          </a:p>
          <a:p>
            <a:r>
              <a:rPr lang="en-US" dirty="0"/>
              <a:t>We’ll reproduce the same steps with this new optics configuration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AC205D-D5D3-B253-73ED-699BEE69A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detuning with the MQT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63D40-D16C-08F6-975E-DDB49B589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425DA-C059-C5C6-0C8D-432BC2287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C311D-A302-8A64-B947-F81A19A21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683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4E26C0-25F3-D29F-F0CD-CFEE748D2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reach 2 sigma for the bump amplitude</a:t>
            </a:r>
          </a:p>
          <a:p>
            <a:r>
              <a:rPr lang="en-US" dirty="0"/>
              <a:t>Clear leakage observed as expected 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AC205D-D5D3-B253-73ED-699BEE69A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detuning with the MQT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63D40-D16C-08F6-975E-DDB49B589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425DA-C059-C5C6-0C8D-432BC2287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C311D-A302-8A64-B947-F81A19A21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 descr="Graphical user interface, application, timeline&#10;&#10;Description automatically generated">
            <a:extLst>
              <a:ext uri="{FF2B5EF4-FFF2-40B4-BE49-F238E27FC236}">
                <a16:creationId xmlns:a16="http://schemas.microsoft.com/office/drawing/2014/main" id="{CEE2EE59-39EB-50E7-7CC1-74E880461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62" y="3018536"/>
            <a:ext cx="7932738" cy="318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982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4E26C0-25F3-D29F-F0CD-CFEE748D2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new method is based on a closed bump. So we need to close the bump without changing its shape between 5 and 6. We use </a:t>
            </a:r>
            <a:r>
              <a:rPr lang="en-GB" b="0" dirty="0">
                <a:latin typeface="Lucida Sans Typewriter" panose="020B0509030504030204" pitchFamily="49" charset="77"/>
              </a:rPr>
              <a:t>MCBCH.7L5.B2 </a:t>
            </a:r>
            <a:r>
              <a:rPr lang="en-GB" dirty="0"/>
              <a:t>and </a:t>
            </a:r>
            <a:r>
              <a:rPr lang="en-GB" b="0" dirty="0">
                <a:latin typeface="Lucida Sans Typewriter" panose="020B0509030504030204" pitchFamily="49" charset="77"/>
              </a:rPr>
              <a:t>MCBCH.9L5.B2</a:t>
            </a:r>
            <a:endParaRPr lang="en-US" b="0" dirty="0">
              <a:latin typeface="Lucida Sans Typewriter" panose="020B0509030504030204" pitchFamily="49" charset="77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AC205D-D5D3-B253-73ED-699BEE69A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the bump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63D40-D16C-08F6-975E-DDB49B589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425DA-C059-C5C6-0C8D-432BC2287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C311D-A302-8A64-B947-F81A19A21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 descr="Graphical user interface, application, timeline&#10;&#10;Description automatically generated">
            <a:extLst>
              <a:ext uri="{FF2B5EF4-FFF2-40B4-BE49-F238E27FC236}">
                <a16:creationId xmlns:a16="http://schemas.microsoft.com/office/drawing/2014/main" id="{CEE2EE59-39EB-50E7-7CC1-74E880461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62" y="3018536"/>
            <a:ext cx="7932738" cy="318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376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4E26C0-25F3-D29F-F0CD-CFEE748D2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new method is based on a closed bump. So we need to close the bump without changing its shape between 5 and 6. We use </a:t>
            </a:r>
            <a:r>
              <a:rPr lang="en-GB" b="0" dirty="0">
                <a:latin typeface="Lucida Sans Typewriter" panose="020B0509030504030204" pitchFamily="49" charset="77"/>
              </a:rPr>
              <a:t>MCBCH.7L5.B2 </a:t>
            </a:r>
            <a:r>
              <a:rPr lang="en-GB" dirty="0"/>
              <a:t>and </a:t>
            </a:r>
            <a:r>
              <a:rPr lang="en-GB" b="0" dirty="0">
                <a:latin typeface="Lucida Sans Typewriter" panose="020B0509030504030204" pitchFamily="49" charset="77"/>
              </a:rPr>
              <a:t>MCBCH.9L5.B2</a:t>
            </a:r>
            <a:endParaRPr lang="en-US" b="0" dirty="0">
              <a:latin typeface="Lucida Sans Typewriter" panose="020B0509030504030204" pitchFamily="49" charset="77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AC205D-D5D3-B253-73ED-699BEE69A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the bump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63D40-D16C-08F6-975E-DDB49B589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425DA-C059-C5C6-0C8D-432BC2287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C311D-A302-8A64-B947-F81A19A21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Picture 8" descr="Graphical user interface, timeline&#10;&#10;Description automatically generated">
            <a:extLst>
              <a:ext uri="{FF2B5EF4-FFF2-40B4-BE49-F238E27FC236}">
                <a16:creationId xmlns:a16="http://schemas.microsoft.com/office/drawing/2014/main" id="{B3B64F53-6246-3D4B-327B-BE49A74A8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774" y="2545436"/>
            <a:ext cx="8706772" cy="348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487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4CA2F5-861F-E9EA-C9BA-CDA2B541D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Bump increased to 2.9 sigma with leakage corrected to make TCSP the bottleneck</a:t>
            </a:r>
          </a:p>
          <a:p>
            <a:endParaRPr lang="en-US" dirty="0"/>
          </a:p>
          <a:p>
            <a:r>
              <a:rPr lang="en-US" dirty="0"/>
              <a:t>Aperture at the TCT found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2EBECA-BD94-E1A9-E180-B2B79FBC5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Aperture and TCSP/TCT retraction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0522A-21DB-2A86-6F1E-56624150A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C2EB5-BAF6-5506-459B-9EC44D863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36355-0F09-4FF8-1800-EF27E2C3C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 descr="A picture containing table&#10;&#10;Description automatically generated">
            <a:extLst>
              <a:ext uri="{FF2B5EF4-FFF2-40B4-BE49-F238E27FC236}">
                <a16:creationId xmlns:a16="http://schemas.microsoft.com/office/drawing/2014/main" id="{96EEFB77-20C6-E0B5-D73E-8FCCBA420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9770" y="2110681"/>
            <a:ext cx="5732230" cy="3940495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5ED6D7E8-23AB-A94C-270F-13DA227B9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831" y="4980940"/>
            <a:ext cx="49784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855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E37A06-5AEE-9C7C-3A84-1E92CFB1B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64468-1544-2A42-33AB-B6E6B9118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DB413-F3E2-666F-6803-25F579CA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F82BF-D74A-F9D7-8535-74D113574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3F2E9D-59BB-FB2A-0796-AAC95B10D47E}"/>
              </a:ext>
            </a:extLst>
          </p:cNvPr>
          <p:cNvSpPr txBox="1"/>
          <p:nvPr/>
        </p:nvSpPr>
        <p:spPr>
          <a:xfrm>
            <a:off x="147320" y="906464"/>
            <a:ext cx="11897360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Summary of MD7008</a:t>
            </a: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As planned, we performed the MD in 3 steps:</a:t>
            </a: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1) Bump of up to 3 sigma at the TCDQ/TCSP with nominal optics. </a:t>
            </a: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2) Bump of up to 2.9 sigma with local optics in IR5/6 detuned by using the MQ45-56</a:t>
            </a: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3) Bump of up to 2.9 sigma with local optics in IR5/6 detuned by using the MQT56</a:t>
            </a: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r>
              <a:rPr lang="en-GB" dirty="0" err="1">
                <a:solidFill>
                  <a:schemeClr val="tx2"/>
                </a:solidFill>
                <a:latin typeface="Lucida Sans Typewriter" panose="020B0509030504030204" pitchFamily="49" charset="77"/>
              </a:rPr>
              <a:t>Prelimiary</a:t>
            </a: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 results:</a:t>
            </a: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1) Worked as expected. Confirmed nominal settings.</a:t>
            </a: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2) Observed large coupling after detuning. Managed to stabilise the beams after switching off the QFB. Bump leakage small and did not have to be corrected. Reached up to </a:t>
            </a:r>
            <a:r>
              <a:rPr lang="en-GB" b="1" dirty="0">
                <a:solidFill>
                  <a:schemeClr val="accent3"/>
                </a:solidFill>
                <a:latin typeface="Lucida Sans Typewriter" panose="020B0509030504030204" pitchFamily="49" charset="77"/>
              </a:rPr>
              <a:t>~5 </a:t>
            </a:r>
            <a:r>
              <a:rPr lang="en-GB" b="1" dirty="0" err="1">
                <a:solidFill>
                  <a:schemeClr val="accent3"/>
                </a:solidFill>
                <a:latin typeface="Lucida Sans Typewriter" panose="020B0509030504030204" pitchFamily="49" charset="77"/>
              </a:rPr>
              <a:t>deg</a:t>
            </a:r>
            <a:r>
              <a:rPr lang="en-GB" b="1" dirty="0">
                <a:solidFill>
                  <a:schemeClr val="accent3"/>
                </a:solidFill>
                <a:latin typeface="Lucida Sans Typewriter" panose="020B0509030504030204" pitchFamily="49" charset="77"/>
              </a:rPr>
              <a:t> of change of phase advance. Using the orbit bump, we could clearly observe the change of aperture margin</a:t>
            </a: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. Details to be checked offline.</a:t>
            </a: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3) We could achieve of up to </a:t>
            </a:r>
            <a:r>
              <a:rPr lang="en-GB" b="1" dirty="0">
                <a:solidFill>
                  <a:schemeClr val="accent3"/>
                </a:solidFill>
                <a:latin typeface="Lucida Sans Typewriter" panose="020B0509030504030204" pitchFamily="49" charset="77"/>
              </a:rPr>
              <a:t>~10 </a:t>
            </a:r>
            <a:r>
              <a:rPr lang="en-GB" b="1" dirty="0" err="1">
                <a:solidFill>
                  <a:schemeClr val="accent3"/>
                </a:solidFill>
                <a:latin typeface="Lucida Sans Typewriter" panose="020B0509030504030204" pitchFamily="49" charset="77"/>
              </a:rPr>
              <a:t>deg</a:t>
            </a:r>
            <a:r>
              <a:rPr lang="en-GB" b="1" dirty="0">
                <a:solidFill>
                  <a:schemeClr val="accent3"/>
                </a:solidFill>
                <a:latin typeface="Lucida Sans Typewriter" panose="020B0509030504030204" pitchFamily="49" charset="77"/>
              </a:rPr>
              <a:t> of change of phase advance</a:t>
            </a: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. Tune was stable with QFB on. Larger leakage from bump as expected. Corrected </a:t>
            </a:r>
            <a:r>
              <a:rPr lang="en-GB" dirty="0" err="1">
                <a:solidFill>
                  <a:schemeClr val="tx2"/>
                </a:solidFill>
                <a:latin typeface="Lucida Sans Typewriter" panose="020B0509030504030204" pitchFamily="49" charset="77"/>
              </a:rPr>
              <a:t>succesfully</a:t>
            </a: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 with two correctors in L5. Again, </a:t>
            </a:r>
            <a:r>
              <a:rPr lang="en-GB" b="1" dirty="0">
                <a:solidFill>
                  <a:schemeClr val="accent3"/>
                </a:solidFill>
                <a:latin typeface="Lucida Sans Typewriter" panose="020B0509030504030204" pitchFamily="49" charset="77"/>
              </a:rPr>
              <a:t>the change of aperture margin could be clearly observed</a:t>
            </a:r>
            <a: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. Details to be checked offline.</a:t>
            </a: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br>
              <a:rPr lang="en-GB" dirty="0">
                <a:solidFill>
                  <a:schemeClr val="tx2"/>
                </a:solidFill>
                <a:latin typeface="Lucida Sans Typewriter" panose="020B0509030504030204" pitchFamily="49" charset="77"/>
              </a:rPr>
            </a:br>
            <a:r>
              <a:rPr lang="en-GB" i="1" dirty="0">
                <a:solidFill>
                  <a:schemeClr val="tx2"/>
                </a:solidFill>
                <a:latin typeface="Lucida Sans Typewriter" panose="020B0509030504030204" pitchFamily="49" charset="77"/>
              </a:rPr>
              <a:t>Cedric, Christoph, Daniel, Daniele, David</a:t>
            </a:r>
            <a:endParaRPr lang="en-US" i="1" dirty="0">
              <a:solidFill>
                <a:schemeClr val="tx2"/>
              </a:solidFill>
              <a:latin typeface="Lucida Sans Typewriter" panose="020B0509030504030204" pitchFamily="49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69149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8A7F0D0-FF13-F4C2-CA4D-B0805EED5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49188"/>
            <a:ext cx="11376025" cy="4608512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/>
                </a:solidFill>
              </a:rPr>
              <a:t>Method to validate the retraction of the TCT in IR5 with respect to the TCDQ / TCSP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b="0" dirty="0"/>
              <a:t>Validate correct protection of the TCT from direct impact in case of asynchronous dump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b="0" dirty="0"/>
              <a:t>Uses </a:t>
            </a:r>
            <a:r>
              <a:rPr lang="en-US" b="0" dirty="0">
                <a:solidFill>
                  <a:schemeClr val="accent2"/>
                </a:solidFill>
              </a:rPr>
              <a:t>a long closed-orbit bump extending from IR6 to IR5</a:t>
            </a:r>
            <a:r>
              <a:rPr lang="en-US" b="0" dirty="0"/>
              <a:t> for Beam 2 </a:t>
            </a:r>
            <a:r>
              <a:rPr lang="en-US" dirty="0"/>
              <a:t>with circulating beams</a:t>
            </a:r>
            <a:endParaRPr lang="en-US" b="0" dirty="0"/>
          </a:p>
          <a:p>
            <a:pPr marL="666900" lvl="1" indent="-342900">
              <a:buFont typeface="Wingdings" pitchFamily="2" charset="2"/>
              <a:buChar char="§"/>
            </a:pPr>
            <a:r>
              <a:rPr lang="en-US" b="0" dirty="0"/>
              <a:t>Provides </a:t>
            </a:r>
            <a:r>
              <a:rPr lang="en-US" b="0" dirty="0">
                <a:solidFill>
                  <a:schemeClr val="accent3"/>
                </a:solidFill>
              </a:rPr>
              <a:t>aperture margin measurement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dirty="0"/>
              <a:t>Validates that the </a:t>
            </a:r>
            <a:r>
              <a:rPr lang="en-US" dirty="0">
                <a:solidFill>
                  <a:schemeClr val="accent3"/>
                </a:solidFill>
              </a:rPr>
              <a:t>phase advance requirement from MKD to TCTH in IR5</a:t>
            </a:r>
            <a:r>
              <a:rPr lang="en-US" dirty="0"/>
              <a:t> is satisfied (must be &lt; 30 degrees)</a:t>
            </a:r>
            <a:endParaRPr lang="en-US" b="0" dirty="0"/>
          </a:p>
          <a:p>
            <a:pPr marL="666900" lvl="1" indent="-342900"/>
            <a:endParaRPr lang="en-US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/>
                </a:solidFill>
              </a:rPr>
              <a:t>Objectives of the MD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dirty="0"/>
              <a:t>Extend results from MD #2186 (2018) where the method was tested for a nominal optics configuration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Validate the method with intentionally detuned phase advance between IR6 and IR5</a:t>
            </a:r>
            <a:r>
              <a:rPr lang="en-US" dirty="0"/>
              <a:t>. Two configurations:</a:t>
            </a:r>
          </a:p>
          <a:p>
            <a:pPr marL="990900" lvl="2" indent="-342900">
              <a:buFont typeface="+mj-lt"/>
              <a:buAutoNum type="arabicPeriod"/>
            </a:pPr>
            <a:r>
              <a:rPr lang="en-US" dirty="0"/>
              <a:t>Using the MQTs in Arc 56 to detune the phase advance</a:t>
            </a:r>
          </a:p>
          <a:p>
            <a:pPr marL="990900" lvl="2" indent="-342900">
              <a:buFont typeface="+mj-lt"/>
              <a:buAutoNum type="arabicPeriod"/>
            </a:pPr>
            <a:r>
              <a:rPr lang="en-US" dirty="0"/>
              <a:t>Using the MQs in Arc 56 (and Arc 45) to change the phase advance while limiting the beta-beating wave</a:t>
            </a:r>
          </a:p>
          <a:p>
            <a:pPr marL="990900" lvl="2" indent="-342900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and objectives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796AA-9C9C-1244-A84A-DF2B88D2075B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rMPP | MD 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75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BDBA2E-32EA-D416-E8B0-310FADA5E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7730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MD proceeded smoothly according to the plan and we finished on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Long-bump was successfully put in place for the 3 configurations (nominal optics, detuning with MQ and detuning with MQT)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/>
                </a:solidFill>
              </a:rPr>
              <a:t>Bump leakage in non-nominal optics conditions was successfully corrected with YASP</a:t>
            </a:r>
            <a:r>
              <a:rPr lang="en-US" dirty="0"/>
              <a:t> without assuming a known-optics model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Essential for the applicability of the method during commissioning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Nominal optics: re-validated the method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Optics detuning with MQ: small orbit leakage, proceeded to assess the method to measure the retraction in unknown conditions with success! Difference measured!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Optics detuning with MQT: orbit leakage corrected with success without assuming a known-model, retraction measured with success and difference observed!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2FE734-940A-F2C6-1AAB-6C063059E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49C01-3F01-ADE3-796A-EEEB03F15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8F98E-0C7B-FCCF-1B45-CC3BD963A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DBF99-698A-AEBB-B01E-15D2F208A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960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C91A02-CF03-4A78-803E-886F9BAA0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Requested machine and beam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96978-4186-ACD0-76E7-38B80C42A6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1D0442D-D23F-274C-B1B0-54196EAC81DF}" type="datetime1">
              <a:rPr lang="en-US" smtClean="0"/>
              <a:pPr>
                <a:spcAft>
                  <a:spcPts val="600"/>
                </a:spcAft>
              </a:pPr>
              <a:t>8/22/22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A61A7-CF1A-5162-C971-5780F8E2F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rMPP | MD 7008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53B82-980D-7328-ABB9-FCC5BDA6B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396F2BD-2006-77C2-2548-169FA69899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518219"/>
              </p:ext>
            </p:extLst>
          </p:nvPr>
        </p:nvGraphicFramePr>
        <p:xfrm>
          <a:off x="887267" y="1337481"/>
          <a:ext cx="10417465" cy="4391618"/>
        </p:xfrm>
        <a:graphic>
          <a:graphicData uri="http://schemas.openxmlformats.org/drawingml/2006/table">
            <a:tbl>
              <a:tblPr firstCol="1" bandRow="1">
                <a:tableStyleId>{8EC20E35-A176-4012-BC5E-935CFFF8708E}</a:tableStyleId>
              </a:tblPr>
              <a:tblGrid>
                <a:gridCol w="4129453">
                  <a:extLst>
                    <a:ext uri="{9D8B030D-6E8A-4147-A177-3AD203B41FA5}">
                      <a16:colId xmlns:a16="http://schemas.microsoft.com/office/drawing/2014/main" val="3674844082"/>
                    </a:ext>
                  </a:extLst>
                </a:gridCol>
                <a:gridCol w="6288012">
                  <a:extLst>
                    <a:ext uri="{9D8B030D-6E8A-4147-A177-3AD203B41FA5}">
                      <a16:colId xmlns:a16="http://schemas.microsoft.com/office/drawing/2014/main" val="2685490079"/>
                    </a:ext>
                  </a:extLst>
                </a:gridCol>
              </a:tblGrid>
              <a:tr h="399238">
                <a:tc>
                  <a:txBody>
                    <a:bodyPr/>
                    <a:lstStyle/>
                    <a:p>
                      <a:r>
                        <a:rPr lang="en-BE" sz="1600" dirty="0">
                          <a:effectLst/>
                        </a:rPr>
                        <a:t>Time required per MD [h]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BE" sz="1600" b="1" dirty="0">
                          <a:effectLst/>
                        </a:rPr>
                        <a:t>8h</a:t>
                      </a:r>
                      <a:endParaRPr lang="en-B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1289863485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 dirty="0">
                          <a:effectLst/>
                        </a:rPr>
                        <a:t>Beams required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BE" sz="1600" b="1" dirty="0">
                          <a:effectLst/>
                        </a:rPr>
                        <a:t>Beam 2</a:t>
                      </a:r>
                      <a:r>
                        <a:rPr lang="en-BE" sz="1600" dirty="0">
                          <a:effectLst/>
                        </a:rPr>
                        <a:t> only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962463116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 dirty="0">
                          <a:effectLst/>
                        </a:rPr>
                        <a:t>Beam energy [GeV]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BE" sz="1600" b="1" dirty="0">
                          <a:effectLst/>
                        </a:rPr>
                        <a:t>6.</a:t>
                      </a:r>
                      <a:r>
                        <a:rPr lang="en-US" sz="1600" b="1" dirty="0">
                          <a:effectLst/>
                        </a:rPr>
                        <a:t>8</a:t>
                      </a:r>
                      <a:r>
                        <a:rPr lang="en-BE" sz="1600" b="1" dirty="0">
                          <a:effectLst/>
                        </a:rPr>
                        <a:t> TeV</a:t>
                      </a:r>
                      <a:endParaRPr lang="en-BE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3708505871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 dirty="0">
                          <a:effectLst/>
                        </a:rPr>
                        <a:t>Optics (injection, squeezed, special)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BE" sz="1600" b="1" kern="100" dirty="0">
                          <a:effectLst/>
                        </a:rPr>
                        <a:t>Collisions</a:t>
                      </a:r>
                      <a:r>
                        <a:rPr lang="en-BE" sz="1600" kern="100" dirty="0">
                          <a:effectLst/>
                        </a:rPr>
                        <a:t> (</a:t>
                      </a:r>
                      <a:r>
                        <a:rPr lang="en-BE" sz="1600" b="1" kern="100" dirty="0">
                          <a:effectLst/>
                        </a:rPr>
                        <a:t>β* = </a:t>
                      </a:r>
                      <a:r>
                        <a:rPr lang="en-US" sz="1600" b="1" kern="100" dirty="0">
                          <a:effectLst/>
                        </a:rPr>
                        <a:t>6</a:t>
                      </a:r>
                      <a:r>
                        <a:rPr lang="en-BE" sz="1600" b="1" kern="100" dirty="0">
                          <a:effectLst/>
                        </a:rPr>
                        <a:t>0 cm</a:t>
                      </a:r>
                      <a:r>
                        <a:rPr lang="en-BE" sz="1600" kern="100" dirty="0">
                          <a:effectLst/>
                        </a:rPr>
                        <a:t>, </a:t>
                      </a:r>
                      <a:r>
                        <a:rPr lang="en-US" sz="1600" b="1" kern="100" dirty="0">
                          <a:effectLst/>
                        </a:rPr>
                        <a:t>tele-index = 1</a:t>
                      </a:r>
                      <a:r>
                        <a:rPr lang="en-US" sz="1600" kern="100" dirty="0">
                          <a:effectLst/>
                        </a:rPr>
                        <a:t>, nominal </a:t>
                      </a:r>
                      <a:r>
                        <a:rPr lang="en-BE" sz="1600" kern="100" dirty="0">
                          <a:effectLst/>
                        </a:rPr>
                        <a:t>crossing angle)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1913417959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 dirty="0">
                          <a:effectLst/>
                        </a:rPr>
                        <a:t>Bunch intensity and number of bunches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BE" sz="1600" b="1" kern="100" dirty="0">
                          <a:effectLst/>
                        </a:rPr>
                        <a:t>3 </a:t>
                      </a:r>
                      <a:r>
                        <a:rPr lang="en-US" sz="1600" b="1" kern="100" dirty="0">
                          <a:effectLst/>
                        </a:rPr>
                        <a:t>pilots </a:t>
                      </a:r>
                      <a:r>
                        <a:rPr lang="en-BE" sz="1600" kern="100" dirty="0">
                          <a:effectLst/>
                        </a:rPr>
                        <a:t>distributed in the B2 ring</a:t>
                      </a:r>
                      <a:r>
                        <a:rPr lang="en-US" sz="1600" kern="100" dirty="0">
                          <a:effectLst/>
                        </a:rPr>
                        <a:t> (buckets 1, 8911, 17851)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725720099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>
                          <a:effectLst/>
                        </a:rPr>
                        <a:t>Optics change [yes/no]</a:t>
                      </a:r>
                      <a:endParaRPr lang="en-B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3"/>
                          </a:solidFill>
                          <a:effectLst/>
                        </a:rPr>
                        <a:t>Yes</a:t>
                      </a:r>
                      <a:r>
                        <a:rPr lang="en-US" sz="1600" dirty="0">
                          <a:effectLst/>
                        </a:rPr>
                        <a:t>. Phase advance detuning in S56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457890810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>
                          <a:effectLst/>
                        </a:rPr>
                        <a:t>Orbit change [yes/no]</a:t>
                      </a:r>
                      <a:endParaRPr lang="en-B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BE" sz="1600" b="1" dirty="0">
                          <a:solidFill>
                            <a:schemeClr val="accent3"/>
                          </a:solidFill>
                          <a:effectLst/>
                        </a:rPr>
                        <a:t>Yes</a:t>
                      </a:r>
                      <a:r>
                        <a:rPr lang="en-BE" sz="1600" dirty="0">
                          <a:effectLst/>
                        </a:rPr>
                        <a:t>. Closed 4 corrector-bump from IP6 to IP5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1090082313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>
                          <a:effectLst/>
                        </a:rPr>
                        <a:t>Collimation change [yes/no]</a:t>
                      </a:r>
                      <a:endParaRPr lang="en-B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accent3"/>
                          </a:solidFill>
                          <a:effectLst/>
                        </a:rPr>
                        <a:t>Yes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1021754491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>
                          <a:effectLst/>
                        </a:rPr>
                        <a:t>RF system change [yes/no]</a:t>
                      </a:r>
                      <a:endParaRPr lang="en-B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BE" sz="1600" dirty="0">
                          <a:effectLst/>
                        </a:rPr>
                        <a:t>No.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3243477459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>
                          <a:effectLst/>
                        </a:rPr>
                        <a:t>Feedback changes [yes/no]</a:t>
                      </a:r>
                      <a:endParaRPr lang="en-B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BE" sz="1600" b="1" dirty="0">
                          <a:solidFill>
                            <a:schemeClr val="accent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Yes</a:t>
                      </a:r>
                      <a:r>
                        <a:rPr lang="en-B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Orbit feedback to be switched off at flat top.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1014226903"/>
                  </a:ext>
                </a:extLst>
              </a:tr>
              <a:tr h="399238">
                <a:tc>
                  <a:txBody>
                    <a:bodyPr/>
                    <a:lstStyle/>
                    <a:p>
                      <a:r>
                        <a:rPr lang="en-BE" sz="1600">
                          <a:effectLst/>
                        </a:rPr>
                        <a:t>What else will be changed?</a:t>
                      </a:r>
                      <a:endParaRPr lang="en-B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tc>
                  <a:txBody>
                    <a:bodyPr/>
                    <a:lstStyle/>
                    <a:p>
                      <a:r>
                        <a:rPr lang="en-BE" sz="1600" dirty="0">
                          <a:effectLst/>
                        </a:rPr>
                        <a:t>ADT excitation of pilots (as for loss maps)</a:t>
                      </a:r>
                      <a:r>
                        <a:rPr lang="en-US" sz="1600" dirty="0">
                          <a:effectLst/>
                        </a:rPr>
                        <a:t>.</a:t>
                      </a:r>
                      <a:endParaRPr lang="en-B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98" marR="90798" marT="0" marB="0" anchor="ctr"/>
                </a:tc>
                <a:extLst>
                  <a:ext uri="{0D108BD9-81ED-4DB2-BD59-A6C34878D82A}">
                    <a16:rowId xmlns:a16="http://schemas.microsoft.com/office/drawing/2014/main" val="13822715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709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30C17FD9-9FA7-20BE-EEB4-F47DAEFB7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34319"/>
            <a:ext cx="11376024" cy="1908507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solidFill>
                  <a:schemeClr val="accent6"/>
                </a:solidFill>
              </a:rPr>
              <a:t>Open the bump upstream of MKD and close downstream of TCTPH in IR5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MCBH.11R6.B2</a:t>
            </a:r>
            <a:r>
              <a:rPr lang="en-US" dirty="0"/>
              <a:t>, </a:t>
            </a:r>
            <a:r>
              <a:rPr lang="en-US" dirty="0">
                <a:solidFill>
                  <a:schemeClr val="accent3"/>
                </a:solidFill>
              </a:rPr>
              <a:t>MCBCH.9R6.B2</a:t>
            </a:r>
            <a:r>
              <a:rPr lang="en-US" dirty="0"/>
              <a:t>, </a:t>
            </a:r>
            <a:r>
              <a:rPr lang="en-US" dirty="0">
                <a:solidFill>
                  <a:schemeClr val="accent3"/>
                </a:solidFill>
              </a:rPr>
              <a:t>MCBCH.9L5.B2</a:t>
            </a:r>
            <a:r>
              <a:rPr lang="en-US" dirty="0"/>
              <a:t>, </a:t>
            </a:r>
            <a:r>
              <a:rPr lang="en-US" dirty="0">
                <a:solidFill>
                  <a:schemeClr val="accent3"/>
                </a:solidFill>
              </a:rPr>
              <a:t>MCBCH.7L5.B2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dirty="0"/>
              <a:t>Correct the leakage in the rest of the ring manually using YASP and a few correctors L5 (feedback off)</a:t>
            </a:r>
          </a:p>
          <a:p>
            <a:pPr marL="666900" lvl="1" indent="-342900">
              <a:buFont typeface="Wingdings" pitchFamily="2" charset="2"/>
              <a:buChar char="§"/>
            </a:pPr>
            <a:r>
              <a:rPr lang="en-US" dirty="0"/>
              <a:t>Increase amplitude in steps of 0.5 sigma up to 2 sigma then in steps of 0.1 sigma until reaching 3 sigma (ensuring that the TCDQ / TCSP defines the aperture - TCDQ@7.3 and TCP@5.0 )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D21BD5-5B24-3675-2531-E566CD26C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930"/>
          </a:xfrm>
        </p:spPr>
        <p:txBody>
          <a:bodyPr/>
          <a:lstStyle/>
          <a:p>
            <a:r>
              <a:rPr lang="en-US" dirty="0"/>
              <a:t>Long-orbit bump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1C55E-6F0E-45E3-74CB-AE9169779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0442D-D23F-274C-B1B0-54196EAC81DF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6CC33-2E6E-0058-B3C8-245B4CF72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rMPP | MD 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B4046-3840-6FF5-6BAD-4FF3018ED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D179CBC-6B1C-AE21-9C7D-335AF78DE20A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076C8ED-0515-E643-BDB7-0E633A01586D}" type="datetime5">
              <a:rPr lang="en-US" smtClean="0"/>
              <a:pPr/>
              <a:t>22-Aug-22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E9B9976-8A02-5703-FB22-587247FC4FA9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B145D77-7F53-2E34-239A-49F23F998397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A7128DB-9A9C-18FA-3854-89B305CD7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638" y="3143578"/>
            <a:ext cx="9079375" cy="29255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2C26E62-A2C5-BDE8-09BA-D5CCE6D2F936}"/>
              </a:ext>
            </a:extLst>
          </p:cNvPr>
          <p:cNvSpPr txBox="1"/>
          <p:nvPr/>
        </p:nvSpPr>
        <p:spPr>
          <a:xfrm>
            <a:off x="141771" y="3568317"/>
            <a:ext cx="219631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5"/>
                </a:solidFill>
              </a:rPr>
              <a:t>Expected leakage for non-nominal optics (see next)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83B387B-71D6-6047-718F-B56708E17005}"/>
              </a:ext>
            </a:extLst>
          </p:cNvPr>
          <p:cNvCxnSpPr/>
          <p:nvPr/>
        </p:nvCxnSpPr>
        <p:spPr>
          <a:xfrm>
            <a:off x="2500132" y="3815175"/>
            <a:ext cx="1759130" cy="7911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647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D9FDFC-9776-55A3-EA89-0EE08065E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Long-orbit bump validation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8544A-18F1-7515-AD44-9750A7C98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61A8A-AE8E-169F-6973-0D34ECF5F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9BC3D-3FE8-6BD8-67A2-CB640E46E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05E68826-7997-BDA8-5FDC-94776580E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12192000" cy="2738976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929BA423-EF67-3586-8666-A96202AE9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Bump put in place in steps of 0.1 sigma up to 1 sigma, then 2 sigma and 2.5 sigma.</a:t>
            </a:r>
          </a:p>
          <a:p>
            <a:r>
              <a:rPr lang="en-US" dirty="0"/>
              <a:t>No clear sign of leakage, well computed bump!</a:t>
            </a:r>
          </a:p>
        </p:txBody>
      </p:sp>
      <p:pic>
        <p:nvPicPr>
          <p:cNvPr id="14" name="Picture 13" descr="Timeline&#10;&#10;Description automatically generated">
            <a:extLst>
              <a:ext uri="{FF2B5EF4-FFF2-40B4-BE49-F238E27FC236}">
                <a16:creationId xmlns:a16="http://schemas.microsoft.com/office/drawing/2014/main" id="{94E18C0A-B043-1729-D3BE-B308B7A28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8641" y="2731010"/>
            <a:ext cx="8834718" cy="3542053"/>
          </a:xfrm>
          <a:prstGeom prst="rect">
            <a:avLst/>
          </a:prstGeom>
        </p:spPr>
      </p:pic>
      <p:pic>
        <p:nvPicPr>
          <p:cNvPr id="16" name="Picture 15" descr="Timeline&#10;&#10;Description automatically generated">
            <a:extLst>
              <a:ext uri="{FF2B5EF4-FFF2-40B4-BE49-F238E27FC236}">
                <a16:creationId xmlns:a16="http://schemas.microsoft.com/office/drawing/2014/main" id="{72CA2FE8-6D00-CEBF-E3F5-4D2B83662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9440" y="2731010"/>
            <a:ext cx="8249920" cy="3296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AC4498B8-A482-6FCA-2635-D622C79FD1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53760" y="1605690"/>
            <a:ext cx="5718493" cy="451807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3C41902-AAEF-CC6C-2D57-B2D5E4AE4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Long-orbit bump validation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D3D1B-C6A2-56EB-178A-93CC09A09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D3DBD-C43C-4CCB-B59A-47F0B7C4F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F4CC4-671C-061F-709C-A6E7F61C2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FEF04D-540C-D5BF-E27E-74CEE7F92ADF}"/>
              </a:ext>
            </a:extLst>
          </p:cNvPr>
          <p:cNvSpPr txBox="1"/>
          <p:nvPr/>
        </p:nvSpPr>
        <p:spPr>
          <a:xfrm>
            <a:off x="407987" y="1439335"/>
            <a:ext cx="512064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Effect on the TCP centers</a:t>
            </a:r>
          </a:p>
          <a:p>
            <a:pPr algn="l"/>
            <a:endParaRPr lang="en-US" dirty="0"/>
          </a:p>
          <a:p>
            <a:r>
              <a:rPr lang="en-GB" b="1" dirty="0"/>
              <a:t>At this point the </a:t>
            </a:r>
            <a:r>
              <a:rPr lang="en-GB" b="1" dirty="0">
                <a:solidFill>
                  <a:schemeClr val="accent3"/>
                </a:solidFill>
              </a:rPr>
              <a:t>TCSP</a:t>
            </a:r>
            <a:r>
              <a:rPr lang="en-GB" b="1" dirty="0"/>
              <a:t> should be the </a:t>
            </a:r>
            <a:r>
              <a:rPr lang="en-GB" b="1" dirty="0">
                <a:solidFill>
                  <a:schemeClr val="accent3"/>
                </a:solidFill>
              </a:rPr>
              <a:t>aperture bottleneck</a:t>
            </a:r>
            <a:r>
              <a:rPr lang="en-GB" b="1" dirty="0"/>
              <a:t>: 7.3 - 2.5 = 4.8 sigma (TCP is at 5 sigma).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59398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A1D8AA-3769-4968-E590-8E622212F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 blow—up with the ADT.</a:t>
            </a:r>
          </a:p>
          <a:p>
            <a:r>
              <a:rPr lang="en-US" dirty="0"/>
              <a:t>Increase the bump to 3 sigma to identify the bottleneck at the TCSP.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2FF76F-1148-A654-747C-3959E974E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of TCSP retraction with nominal optics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90516-64B7-8210-F238-A445FE9F6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C904D-9CA7-6E05-4D44-1E5BD42A6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659F3F-ACBA-ED33-9B46-1D77161E6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Timeline&#10;&#10;Description automatically generated">
            <a:extLst>
              <a:ext uri="{FF2B5EF4-FFF2-40B4-BE49-F238E27FC236}">
                <a16:creationId xmlns:a16="http://schemas.microsoft.com/office/drawing/2014/main" id="{74235051-2CBB-A0BC-3421-C9E2C4E41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2240" y="3077586"/>
            <a:ext cx="6969760" cy="2803131"/>
          </a:xfrm>
          <a:prstGeom prst="rect">
            <a:avLst/>
          </a:prstGeom>
        </p:spPr>
      </p:pic>
      <p:pic>
        <p:nvPicPr>
          <p:cNvPr id="10" name="Picture 9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21040D4-3935-BD80-94A5-CE036175D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" y="2862883"/>
            <a:ext cx="4838972" cy="333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39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7AA8AC01-77FE-B538-5C47-42F114ED32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5547" y="1592263"/>
            <a:ext cx="4100907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937D052-A9DA-1AC3-28C2-D5D8CCE54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TCT alignment around the final bump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CE8F4-04F1-5C8F-4298-78A7D75DF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F8E2C3-3423-18DA-90C6-D1458564A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CEE30-974F-B23F-9BB9-8F34D90BE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311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80D45DA3-A47D-B906-2E1B-644AB49A17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31043" y="1523602"/>
            <a:ext cx="3017130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4BD86B8-CACE-A2C1-102A-A09F07C66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Measured (centered) aperture at the TCT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A3E2D-48E0-6A4F-216E-707EF95B2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8/22/22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91A6F-67B4-DA24-E0E3-508A36522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72E88-7B00-3D16-B87A-D5523D335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7EB888-9A8C-7A5E-7C13-192E57C7C98F}"/>
              </a:ext>
            </a:extLst>
          </p:cNvPr>
          <p:cNvSpPr txBox="1"/>
          <p:nvPr/>
        </p:nvSpPr>
        <p:spPr>
          <a:xfrm>
            <a:off x="8659905" y="1091750"/>
            <a:ext cx="65637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Beam touched at 4.3 sigma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EA296F-87C4-4B52-2175-F3349F51099B}"/>
              </a:ext>
            </a:extLst>
          </p:cNvPr>
          <p:cNvSpPr txBox="1"/>
          <p:nvPr/>
        </p:nvSpPr>
        <p:spPr>
          <a:xfrm>
            <a:off x="310871" y="1663571"/>
            <a:ext cx="761103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We had to increase the bump to 3 sigma to have the TCSP as primary bottleneck.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So </a:t>
            </a:r>
            <a:r>
              <a:rPr lang="en-GB" b="1" dirty="0">
                <a:solidFill>
                  <a:schemeClr val="accent3"/>
                </a:solidFill>
              </a:rPr>
              <a:t>the aperture at the TCSP was 7.3 - 3 = 4.3 sigma</a:t>
            </a:r>
            <a:r>
              <a:rPr lang="en-GB" dirty="0"/>
              <a:t>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The offset at the TCT was 1.2 sigma. Meaning that for the alignment the closer jaw should move by 6.5 sigma (5mm).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We first performed the BPM alignment so that the two jaws would be symmetrical before doing the BBA. Then we performed the BBA and we indeed found </a:t>
            </a:r>
            <a:r>
              <a:rPr lang="en-GB" b="1" dirty="0">
                <a:solidFill>
                  <a:schemeClr val="accent3"/>
                </a:solidFill>
              </a:rPr>
              <a:t>4.3 sigma</a:t>
            </a:r>
            <a:r>
              <a:rPr lang="en-GB" dirty="0"/>
              <a:t>.</a:t>
            </a:r>
            <a:br>
              <a:rPr lang="en-GB" dirty="0"/>
            </a:br>
            <a:br>
              <a:rPr lang="en-GB" dirty="0"/>
            </a:br>
            <a:r>
              <a:rPr lang="en-GB" b="1" dirty="0">
                <a:solidFill>
                  <a:schemeClr val="accent3"/>
                </a:solidFill>
              </a:rPr>
              <a:t>First part of the MD done.</a:t>
            </a:r>
            <a:endParaRPr lang="en-US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812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86CEF74F-E9C5-7544-A8D0-7DB0AC1E8B6D}" vid="{AAEC7B0F-8251-3346-941C-507DFD39D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1606</Words>
  <Application>Microsoft Macintosh PowerPoint</Application>
  <PresentationFormat>Widescreen</PresentationFormat>
  <Paragraphs>159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Lucida Sans Typewriter</vt:lpstr>
      <vt:lpstr>Wingdings</vt:lpstr>
      <vt:lpstr>Office Theme</vt:lpstr>
      <vt:lpstr>MD #7008 – Summary  Validation of method to measure aperture margin between IR6 and TCTs with non-nominal phase advance  </vt:lpstr>
      <vt:lpstr>Method and objectives</vt:lpstr>
      <vt:lpstr>Requested machine and beam parameters</vt:lpstr>
      <vt:lpstr>Long-orbit bump</vt:lpstr>
      <vt:lpstr>Long-orbit bump validation</vt:lpstr>
      <vt:lpstr>Long-orbit bump validation</vt:lpstr>
      <vt:lpstr>Verification of TCSP retraction with nominal optics</vt:lpstr>
      <vt:lpstr>TCT alignment around the final bump </vt:lpstr>
      <vt:lpstr>Measured (centered) aperture at the TCT</vt:lpstr>
      <vt:lpstr>Optics detuning</vt:lpstr>
      <vt:lpstr>Optics detuning</vt:lpstr>
      <vt:lpstr>Bump with detuned optics</vt:lpstr>
      <vt:lpstr>Aperture at the TCT with bump in place</vt:lpstr>
      <vt:lpstr>Optics detuning with the MQT</vt:lpstr>
      <vt:lpstr>Optics detuning with the MQT</vt:lpstr>
      <vt:lpstr>Closing the bump</vt:lpstr>
      <vt:lpstr>Closing the bump</vt:lpstr>
      <vt:lpstr>Aperture and TCSP/TCT retraction</vt:lpstr>
      <vt:lpstr>Summary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 #7008 – Summary  Validation of method to measure aperture margin between IR6 and TCTs with non-nominal phase advance  </dc:title>
  <dc:creator>HERNALSTEENS Cédric</dc:creator>
  <cp:lastModifiedBy>HERNALSTEENS Cédric</cp:lastModifiedBy>
  <cp:revision>2</cp:revision>
  <dcterms:created xsi:type="dcterms:W3CDTF">2022-08-22T12:05:14Z</dcterms:created>
  <dcterms:modified xsi:type="dcterms:W3CDTF">2022-08-22T13:45:01Z</dcterms:modified>
</cp:coreProperties>
</file>