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3" r:id="rId2"/>
  </p:sldMasterIdLst>
  <p:notesMasterIdLst>
    <p:notesMasterId r:id="rId36"/>
  </p:notesMasterIdLst>
  <p:sldIdLst>
    <p:sldId id="256" r:id="rId3"/>
    <p:sldId id="360" r:id="rId4"/>
    <p:sldId id="368" r:id="rId5"/>
    <p:sldId id="321" r:id="rId6"/>
    <p:sldId id="331" r:id="rId7"/>
    <p:sldId id="332" r:id="rId8"/>
    <p:sldId id="351" r:id="rId9"/>
    <p:sldId id="359" r:id="rId10"/>
    <p:sldId id="280" r:id="rId11"/>
    <p:sldId id="361" r:id="rId12"/>
    <p:sldId id="358" r:id="rId13"/>
    <p:sldId id="258" r:id="rId14"/>
    <p:sldId id="281" r:id="rId15"/>
    <p:sldId id="365" r:id="rId16"/>
    <p:sldId id="282" r:id="rId17"/>
    <p:sldId id="270" r:id="rId18"/>
    <p:sldId id="285" r:id="rId19"/>
    <p:sldId id="355" r:id="rId20"/>
    <p:sldId id="277" r:id="rId21"/>
    <p:sldId id="267" r:id="rId22"/>
    <p:sldId id="372" r:id="rId23"/>
    <p:sldId id="373" r:id="rId24"/>
    <p:sldId id="362" r:id="rId25"/>
    <p:sldId id="363" r:id="rId26"/>
    <p:sldId id="257" r:id="rId27"/>
    <p:sldId id="364" r:id="rId28"/>
    <p:sldId id="374" r:id="rId29"/>
    <p:sldId id="366" r:id="rId30"/>
    <p:sldId id="367" r:id="rId31"/>
    <p:sldId id="279" r:id="rId32"/>
    <p:sldId id="375" r:id="rId33"/>
    <p:sldId id="371" r:id="rId34"/>
    <p:sldId id="286" r:id="rId35"/>
  </p:sldIdLst>
  <p:sldSz cx="12192000" cy="6858000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00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EAC60B7-C49B-45F8-9493-B94E460053F4}" v="45" dt="2022-09-20T06:50:31.84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21" autoAdjust="0"/>
    <p:restoredTop sz="94660"/>
  </p:normalViewPr>
  <p:slideViewPr>
    <p:cSldViewPr snapToGrid="0">
      <p:cViewPr varScale="1">
        <p:scale>
          <a:sx n="133" d="100"/>
          <a:sy n="133" d="100"/>
        </p:scale>
        <p:origin x="240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microsoft.com/office/2015/10/relationships/revisionInfo" Target="revisionInfo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torims" userId="XtxJnVbAqBkywc3pX/Nqv230GjHRgF7QuaTFcGoPNPU=" providerId="None" clId="Web-{CEAC60B7-C49B-45F8-9493-B94E460053F4}"/>
    <pc:docChg chg="modSld">
      <pc:chgData name="totorims" userId="XtxJnVbAqBkywc3pX/Nqv230GjHRgF7QuaTFcGoPNPU=" providerId="None" clId="Web-{CEAC60B7-C49B-45F8-9493-B94E460053F4}" dt="2022-09-20T06:50:31.847" v="45" actId="1076"/>
      <pc:docMkLst>
        <pc:docMk/>
      </pc:docMkLst>
      <pc:sldChg chg="modSp">
        <pc:chgData name="totorims" userId="XtxJnVbAqBkywc3pX/Nqv230GjHRgF7QuaTFcGoPNPU=" providerId="None" clId="Web-{CEAC60B7-C49B-45F8-9493-B94E460053F4}" dt="2022-09-20T06:47:17.808" v="41" actId="20577"/>
        <pc:sldMkLst>
          <pc:docMk/>
          <pc:sldMk cId="3124887946" sldId="282"/>
        </pc:sldMkLst>
        <pc:spChg chg="mod">
          <ac:chgData name="totorims" userId="XtxJnVbAqBkywc3pX/Nqv230GjHRgF7QuaTFcGoPNPU=" providerId="None" clId="Web-{CEAC60B7-C49B-45F8-9493-B94E460053F4}" dt="2022-09-20T06:47:17.808" v="41" actId="20577"/>
          <ac:spMkLst>
            <pc:docMk/>
            <pc:sldMk cId="3124887946" sldId="282"/>
            <ac:spMk id="9" creationId="{716B2E20-E81C-2C30-A696-A97D00CBC24F}"/>
          </ac:spMkLst>
        </pc:spChg>
      </pc:sldChg>
      <pc:sldChg chg="modSp">
        <pc:chgData name="totorims" userId="XtxJnVbAqBkywc3pX/Nqv230GjHRgF7QuaTFcGoPNPU=" providerId="None" clId="Web-{CEAC60B7-C49B-45F8-9493-B94E460053F4}" dt="2022-09-20T06:44:59.974" v="6" actId="20577"/>
        <pc:sldMkLst>
          <pc:docMk/>
          <pc:sldMk cId="3423484275" sldId="351"/>
        </pc:sldMkLst>
        <pc:spChg chg="mod">
          <ac:chgData name="totorims" userId="XtxJnVbAqBkywc3pX/Nqv230GjHRgF7QuaTFcGoPNPU=" providerId="None" clId="Web-{CEAC60B7-C49B-45F8-9493-B94E460053F4}" dt="2022-09-20T06:44:59.896" v="4" actId="20577"/>
          <ac:spMkLst>
            <pc:docMk/>
            <pc:sldMk cId="3423484275" sldId="351"/>
            <ac:spMk id="2" creationId="{00000000-0000-0000-0000-000000000000}"/>
          </ac:spMkLst>
        </pc:spChg>
        <pc:spChg chg="mod">
          <ac:chgData name="totorims" userId="XtxJnVbAqBkywc3pX/Nqv230GjHRgF7QuaTFcGoPNPU=" providerId="None" clId="Web-{CEAC60B7-C49B-45F8-9493-B94E460053F4}" dt="2022-09-20T06:44:52.833" v="2" actId="20577"/>
          <ac:spMkLst>
            <pc:docMk/>
            <pc:sldMk cId="3423484275" sldId="351"/>
            <ac:spMk id="18" creationId="{01447D97-22FC-4AF8-A9D5-59063E926392}"/>
          </ac:spMkLst>
        </pc:spChg>
        <pc:spChg chg="mod">
          <ac:chgData name="totorims" userId="XtxJnVbAqBkywc3pX/Nqv230GjHRgF7QuaTFcGoPNPU=" providerId="None" clId="Web-{CEAC60B7-C49B-45F8-9493-B94E460053F4}" dt="2022-09-20T06:44:59.974" v="6" actId="20577"/>
          <ac:spMkLst>
            <pc:docMk/>
            <pc:sldMk cId="3423484275" sldId="351"/>
            <ac:spMk id="19" creationId="{01447D97-22FC-4AF8-A9D5-59063E926392}"/>
          </ac:spMkLst>
        </pc:spChg>
        <pc:spChg chg="mod">
          <ac:chgData name="totorims" userId="XtxJnVbAqBkywc3pX/Nqv230GjHRgF7QuaTFcGoPNPU=" providerId="None" clId="Web-{CEAC60B7-C49B-45F8-9493-B94E460053F4}" dt="2022-09-20T06:44:59.943" v="5" actId="20577"/>
          <ac:spMkLst>
            <pc:docMk/>
            <pc:sldMk cId="3423484275" sldId="351"/>
            <ac:spMk id="20" creationId="{00000000-0000-0000-0000-000000000000}"/>
          </ac:spMkLst>
        </pc:spChg>
        <pc:spChg chg="mod">
          <ac:chgData name="totorims" userId="XtxJnVbAqBkywc3pX/Nqv230GjHRgF7QuaTFcGoPNPU=" providerId="None" clId="Web-{CEAC60B7-C49B-45F8-9493-B94E460053F4}" dt="2022-09-20T06:44:55.849" v="3" actId="20577"/>
          <ac:spMkLst>
            <pc:docMk/>
            <pc:sldMk cId="3423484275" sldId="351"/>
            <ac:spMk id="21" creationId="{01447D97-22FC-4AF8-A9D5-59063E926392}"/>
          </ac:spMkLst>
        </pc:spChg>
      </pc:sldChg>
      <pc:sldChg chg="modSp">
        <pc:chgData name="totorims" userId="XtxJnVbAqBkywc3pX/Nqv230GjHRgF7QuaTFcGoPNPU=" providerId="None" clId="Web-{CEAC60B7-C49B-45F8-9493-B94E460053F4}" dt="2022-09-20T06:48:14.419" v="42" actId="1076"/>
        <pc:sldMkLst>
          <pc:docMk/>
          <pc:sldMk cId="1505198110" sldId="355"/>
        </pc:sldMkLst>
        <pc:spChg chg="mod">
          <ac:chgData name="totorims" userId="XtxJnVbAqBkywc3pX/Nqv230GjHRgF7QuaTFcGoPNPU=" providerId="None" clId="Web-{CEAC60B7-C49B-45F8-9493-B94E460053F4}" dt="2022-09-20T06:48:14.419" v="42" actId="1076"/>
          <ac:spMkLst>
            <pc:docMk/>
            <pc:sldMk cId="1505198110" sldId="355"/>
            <ac:spMk id="48" creationId="{00000000-0000-0000-0000-000000000000}"/>
          </ac:spMkLst>
        </pc:spChg>
      </pc:sldChg>
      <pc:sldChg chg="modSp">
        <pc:chgData name="totorims" userId="XtxJnVbAqBkywc3pX/Nqv230GjHRgF7QuaTFcGoPNPU=" providerId="None" clId="Web-{CEAC60B7-C49B-45F8-9493-B94E460053F4}" dt="2022-09-20T06:50:31.847" v="45" actId="1076"/>
        <pc:sldMkLst>
          <pc:docMk/>
          <pc:sldMk cId="2506334281" sldId="375"/>
        </pc:sldMkLst>
        <pc:spChg chg="mod">
          <ac:chgData name="totorims" userId="XtxJnVbAqBkywc3pX/Nqv230GjHRgF7QuaTFcGoPNPU=" providerId="None" clId="Web-{CEAC60B7-C49B-45F8-9493-B94E460053F4}" dt="2022-09-20T06:50:31.847" v="45" actId="1076"/>
          <ac:spMkLst>
            <pc:docMk/>
            <pc:sldMk cId="2506334281" sldId="375"/>
            <ac:spMk id="5" creationId="{00000000-0000-0000-0000-000000000000}"/>
          </ac:spMkLst>
        </pc:spChg>
        <pc:graphicFrameChg chg="mod">
          <ac:chgData name="totorims" userId="XtxJnVbAqBkywc3pX/Nqv230GjHRgF7QuaTFcGoPNPU=" providerId="None" clId="Web-{CEAC60B7-C49B-45F8-9493-B94E460053F4}" dt="2022-09-20T06:50:25.956" v="44" actId="14100"/>
          <ac:graphicFrameMkLst>
            <pc:docMk/>
            <pc:sldMk cId="2506334281" sldId="375"/>
            <ac:graphicFrameMk id="12" creationId="{00000000-0000-0000-0000-000000000000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anis.paiders\Downloads\Incites%20Locations.csv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anis.paiders\Documents\DOKUMENTI%20RIS3\cern-22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Research international collaboration intensity (% of total publication</a:t>
            </a:r>
            <a:r>
              <a:rPr lang="lv-LV"/>
              <a:t>s</a:t>
            </a:r>
            <a:r>
              <a:rPr lang="en-GB"/>
              <a:t>) (Web of Science)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Latvia</c:v>
          </c:tx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circle"/>
            <c:size val="10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dLbls>
            <c:dLbl>
              <c:idx val="8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401-4D5C-BF97-1FBE7868CD99}"/>
                </c:ext>
              </c:extLst>
            </c:dLbl>
            <c:dLbl>
              <c:idx val="9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401-4D5C-BF97-1FBE7868CD99}"/>
                </c:ext>
              </c:extLst>
            </c:dLbl>
            <c:dLbl>
              <c:idx val="10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401-4D5C-BF97-1FBE7868CD9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'Incites Locations'!$C$2:$C$12</c:f>
              <c:numCache>
                <c:formatCode>General</c:formatCode>
                <c:ptCount val="1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</c:numCache>
            </c:numRef>
          </c:cat>
          <c:val>
            <c:numRef>
              <c:f>'Incites Locations'!$J$2:$J$12</c:f>
              <c:numCache>
                <c:formatCode>0.0%</c:formatCode>
                <c:ptCount val="11"/>
                <c:pt idx="0">
                  <c:v>0.26418152350081037</c:v>
                </c:pt>
                <c:pt idx="1">
                  <c:v>0.26146788990825687</c:v>
                </c:pt>
                <c:pt idx="2">
                  <c:v>0.244874715261959</c:v>
                </c:pt>
                <c:pt idx="3">
                  <c:v>0.2995310668229777</c:v>
                </c:pt>
                <c:pt idx="4">
                  <c:v>0.31132581857219538</c:v>
                </c:pt>
                <c:pt idx="5">
                  <c:v>0.36686390532544377</c:v>
                </c:pt>
                <c:pt idx="6">
                  <c:v>0.3795025728987993</c:v>
                </c:pt>
                <c:pt idx="7">
                  <c:v>0.42430200550530867</c:v>
                </c:pt>
                <c:pt idx="8">
                  <c:v>0.46532438478747201</c:v>
                </c:pt>
                <c:pt idx="9">
                  <c:v>0.49687890137328339</c:v>
                </c:pt>
                <c:pt idx="10">
                  <c:v>0.61687951138256525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5401-4D5C-BF97-1FBE7868CD99}"/>
            </c:ext>
          </c:extLst>
        </c:ser>
        <c:ser>
          <c:idx val="1"/>
          <c:order val="1"/>
          <c:tx>
            <c:v>EU-27</c:v>
          </c:tx>
          <c:spPr>
            <a:ln w="28575" cap="rnd">
              <a:solidFill>
                <a:srgbClr val="0308DB"/>
              </a:solidFill>
              <a:round/>
            </a:ln>
            <a:effectLst/>
          </c:spPr>
          <c:marker>
            <c:symbol val="circle"/>
            <c:size val="10"/>
            <c:spPr>
              <a:solidFill>
                <a:srgbClr val="0308DB"/>
              </a:solidFill>
              <a:ln w="9525">
                <a:solidFill>
                  <a:srgbClr val="0308DB"/>
                </a:solidFill>
              </a:ln>
              <a:effectLst/>
            </c:spPr>
          </c:marker>
          <c:cat>
            <c:numRef>
              <c:f>'Incites Locations'!$C$2:$C$12</c:f>
              <c:numCache>
                <c:formatCode>General</c:formatCode>
                <c:ptCount val="1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</c:numCache>
            </c:numRef>
          </c:cat>
          <c:val>
            <c:numRef>
              <c:f>'Incites Locations'!$K$2:$K$12</c:f>
              <c:numCache>
                <c:formatCode>0.0%</c:formatCode>
                <c:ptCount val="11"/>
                <c:pt idx="0">
                  <c:v>0.33464950256215026</c:v>
                </c:pt>
                <c:pt idx="1">
                  <c:v>0.34611772252880557</c:v>
                </c:pt>
                <c:pt idx="2">
                  <c:v>0.35416527351872551</c:v>
                </c:pt>
                <c:pt idx="3">
                  <c:v>0.36573083371437282</c:v>
                </c:pt>
                <c:pt idx="4">
                  <c:v>0.37921001714709424</c:v>
                </c:pt>
                <c:pt idx="5">
                  <c:v>0.39314935398191514</c:v>
                </c:pt>
                <c:pt idx="6">
                  <c:v>0.40997225020768158</c:v>
                </c:pt>
                <c:pt idx="7">
                  <c:v>0.42021597854709736</c:v>
                </c:pt>
                <c:pt idx="8">
                  <c:v>0.43546092055241736</c:v>
                </c:pt>
                <c:pt idx="9">
                  <c:v>0.44490609072196929</c:v>
                </c:pt>
                <c:pt idx="10">
                  <c:v>0.46950042359596283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5401-4D5C-BF97-1FBE7868CD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66818880"/>
        <c:axId val="1266821056"/>
      </c:lineChart>
      <c:catAx>
        <c:axId val="1266818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6821056"/>
        <c:crosses val="autoZero"/>
        <c:auto val="1"/>
        <c:lblAlgn val="ctr"/>
        <c:lblOffset val="100"/>
        <c:noMultiLvlLbl val="0"/>
      </c:catAx>
      <c:valAx>
        <c:axId val="1266821056"/>
        <c:scaling>
          <c:orientation val="minMax"/>
        </c:scaling>
        <c:delete val="0"/>
        <c:axPos val="l"/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6818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lv-LV" b="1" baseline="0" dirty="0">
                <a:solidFill>
                  <a:srgbClr val="1F0092"/>
                </a:solidFill>
              </a:rPr>
              <a:t>Latvia - CERN </a:t>
            </a:r>
            <a:r>
              <a:rPr lang="lv-LV" b="1" baseline="0" dirty="0" err="1">
                <a:solidFill>
                  <a:srgbClr val="1F0092"/>
                </a:solidFill>
              </a:rPr>
              <a:t>budget</a:t>
            </a:r>
            <a:r>
              <a:rPr lang="lv-LV" b="1" baseline="0" dirty="0">
                <a:solidFill>
                  <a:srgbClr val="1F0092"/>
                </a:solidFill>
              </a:rPr>
              <a:t> (in </a:t>
            </a:r>
            <a:r>
              <a:rPr lang="lv-LV" b="1" baseline="0" dirty="0" err="1">
                <a:solidFill>
                  <a:srgbClr val="1F0092"/>
                </a:solidFill>
              </a:rPr>
              <a:t>million</a:t>
            </a:r>
            <a:r>
              <a:rPr lang="lv-LV" b="1" baseline="0" dirty="0">
                <a:solidFill>
                  <a:srgbClr val="1F0092"/>
                </a:solidFill>
              </a:rPr>
              <a:t> </a:t>
            </a:r>
            <a:r>
              <a:rPr lang="lv-LV" b="1" baseline="0" dirty="0" err="1">
                <a:solidFill>
                  <a:srgbClr val="1F0092"/>
                </a:solidFill>
              </a:rPr>
              <a:t>euros</a:t>
            </a:r>
            <a:r>
              <a:rPr lang="lv-LV" b="1" baseline="0" dirty="0">
                <a:solidFill>
                  <a:srgbClr val="1F0092"/>
                </a:solidFill>
              </a:rPr>
              <a:t>)</a:t>
            </a:r>
            <a:endParaRPr lang="en-GB" b="1" dirty="0">
              <a:solidFill>
                <a:srgbClr val="1F0092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Sheet1!$A$4</c:f>
              <c:strCache>
                <c:ptCount val="1"/>
                <c:pt idx="0">
                  <c:v>CERN Membership Fee</c:v>
                </c:pt>
              </c:strCache>
            </c:strRef>
          </c:tx>
          <c:spPr>
            <a:solidFill>
              <a:srgbClr val="FDD741"/>
            </a:solidFill>
            <a:ln>
              <a:solidFill>
                <a:schemeClr val="bg1">
                  <a:lumMod val="65000"/>
                </a:schemeClr>
              </a:solidFill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Sheet1!$B$3:$F$3</c:f>
              <c:numCache>
                <c:formatCode>General</c:formatCode>
                <c:ptCount val="5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</c:numCache>
            </c:numRef>
          </c:cat>
          <c:val>
            <c:numRef>
              <c:f>Sheet1!$B$4:$F$4</c:f>
              <c:numCache>
                <c:formatCode>General</c:formatCode>
                <c:ptCount val="5"/>
                <c:pt idx="0">
                  <c:v>1.0195529999999999</c:v>
                </c:pt>
                <c:pt idx="1">
                  <c:v>1.2745880000000001</c:v>
                </c:pt>
                <c:pt idx="2">
                  <c:v>1.7844230000000001</c:v>
                </c:pt>
                <c:pt idx="3">
                  <c:v>2.4810319999999999</c:v>
                </c:pt>
                <c:pt idx="4">
                  <c:v>2.4810319999999999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2FC-AD4E-95ED-7302827EFD86}"/>
            </c:ext>
          </c:extLst>
        </c:ser>
        <c:ser>
          <c:idx val="1"/>
          <c:order val="1"/>
          <c:tx>
            <c:strRef>
              <c:f>Sheet1!$A$5</c:f>
              <c:strCache>
                <c:ptCount val="1"/>
                <c:pt idx="0">
                  <c:v>CERN experiments and programmes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Sheet1!$B$3:$F$3</c:f>
              <c:numCache>
                <c:formatCode>General</c:formatCode>
                <c:ptCount val="5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</c:numCache>
            </c:numRef>
          </c:cat>
          <c:val>
            <c:numRef>
              <c:f>Sheet1!$B$5:$F$5</c:f>
              <c:numCache>
                <c:formatCode>#,##0</c:formatCode>
                <c:ptCount val="5"/>
                <c:pt idx="0" formatCode="General">
                  <c:v>0.280084</c:v>
                </c:pt>
                <c:pt idx="1">
                  <c:v>0.41799999999999998</c:v>
                </c:pt>
                <c:pt idx="2">
                  <c:v>0.46100000000000002</c:v>
                </c:pt>
                <c:pt idx="3">
                  <c:v>0.57099999999999995</c:v>
                </c:pt>
                <c:pt idx="4">
                  <c:v>0.57099999999999995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2FC-AD4E-95ED-7302827EFD86}"/>
            </c:ext>
          </c:extLst>
        </c:ser>
        <c:ser>
          <c:idx val="2"/>
          <c:order val="2"/>
          <c:tx>
            <c:strRef>
              <c:f>Sheet1!$A$6</c:f>
              <c:strCache>
                <c:ptCount val="1"/>
                <c:pt idx="0">
                  <c:v>CERN conctact point activities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Sheet1!$B$3:$F$3</c:f>
              <c:numCache>
                <c:formatCode>General</c:formatCode>
                <c:ptCount val="5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</c:numCache>
            </c:numRef>
          </c:cat>
          <c:val>
            <c:numRef>
              <c:f>Sheet1!$B$6:$F$6</c:f>
              <c:numCache>
                <c:formatCode>#,##0</c:formatCode>
                <c:ptCount val="5"/>
                <c:pt idx="0" formatCode="General">
                  <c:v>0.12893499999999999</c:v>
                </c:pt>
                <c:pt idx="1">
                  <c:v>0.13930000000000001</c:v>
                </c:pt>
                <c:pt idx="2">
                  <c:v>0.1633</c:v>
                </c:pt>
                <c:pt idx="3">
                  <c:v>0.1633</c:v>
                </c:pt>
                <c:pt idx="4">
                  <c:v>0.1009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2FC-AD4E-95ED-7302827EFD86}"/>
            </c:ext>
          </c:extLst>
        </c:ser>
        <c:ser>
          <c:idx val="3"/>
          <c:order val="3"/>
          <c:tx>
            <c:strRef>
              <c:f>Sheet1!$A$7</c:f>
              <c:strCache>
                <c:ptCount val="1"/>
                <c:pt idx="0">
                  <c:v>Latvian representation in CERN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Sheet1!$B$3:$F$3</c:f>
              <c:numCache>
                <c:formatCode>General</c:formatCode>
                <c:ptCount val="5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</c:numCache>
            </c:numRef>
          </c:cat>
          <c:val>
            <c:numRef>
              <c:f>Sheet1!$B$7:$F$7</c:f>
              <c:numCache>
                <c:formatCode>#,##0</c:formatCode>
                <c:ptCount val="5"/>
                <c:pt idx="0" formatCode="General">
                  <c:v>9.6600000000000005E-2</c:v>
                </c:pt>
                <c:pt idx="1">
                  <c:v>9.9000000000000005E-2</c:v>
                </c:pt>
                <c:pt idx="2" formatCode="General">
                  <c:v>9.9000000000000005E-2</c:v>
                </c:pt>
                <c:pt idx="3" formatCode="General">
                  <c:v>9.9000000000000005E-2</c:v>
                </c:pt>
                <c:pt idx="4" formatCode="General">
                  <c:v>9.9000000000000005E-2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2FC-AD4E-95ED-7302827EFD86}"/>
            </c:ext>
          </c:extLst>
        </c:ser>
        <c:ser>
          <c:idx val="4"/>
          <c:order val="4"/>
          <c:tx>
            <c:strRef>
              <c:f>Sheet1!$A$8</c:f>
              <c:strCache>
                <c:ptCount val="1"/>
                <c:pt idx="0">
                  <c:v>Tier2 computing centre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bg1">
                  <a:lumMod val="75000"/>
                </a:schemeClr>
              </a:solidFill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Sheet1!$B$3:$F$3</c:f>
              <c:numCache>
                <c:formatCode>General</c:formatCode>
                <c:ptCount val="5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</c:numCache>
            </c:numRef>
          </c:cat>
          <c:val>
            <c:numRef>
              <c:f>Sheet1!$B$8:$F$8</c:f>
              <c:numCache>
                <c:formatCode>#,##0</c:formatCode>
                <c:ptCount val="5"/>
                <c:pt idx="0">
                  <c:v>0.26</c:v>
                </c:pt>
                <c:pt idx="1">
                  <c:v>0.1</c:v>
                </c:pt>
                <c:pt idx="2">
                  <c:v>0.1</c:v>
                </c:pt>
                <c:pt idx="3">
                  <c:v>0.1</c:v>
                </c:pt>
                <c:pt idx="4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2FC-AD4E-95ED-7302827EFD86}"/>
            </c:ext>
          </c:extLst>
        </c:ser>
        <c:ser>
          <c:idx val="5"/>
          <c:order val="5"/>
          <c:tx>
            <c:strRef>
              <c:f>Sheet1!$A$9</c:f>
              <c:strCache>
                <c:ptCount val="1"/>
                <c:pt idx="0">
                  <c:v>State Research programme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Sheet1!$B$3:$F$3</c:f>
              <c:numCache>
                <c:formatCode>General</c:formatCode>
                <c:ptCount val="5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</c:numCache>
            </c:numRef>
          </c:cat>
          <c:val>
            <c:numRef>
              <c:f>Sheet1!$B$9:$F$9</c:f>
              <c:numCache>
                <c:formatCode>#,##0</c:formatCode>
                <c:ptCount val="5"/>
                <c:pt idx="0">
                  <c:v>0.3</c:v>
                </c:pt>
                <c:pt idx="1">
                  <c:v>0.7</c:v>
                </c:pt>
                <c:pt idx="2">
                  <c:v>1</c:v>
                </c:pt>
                <c:pt idx="3">
                  <c:v>1</c:v>
                </c:pt>
                <c:pt idx="4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2FC-AD4E-95ED-7302827EFD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84759400"/>
        <c:axId val="384760184"/>
      </c:barChart>
      <c:catAx>
        <c:axId val="384759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4760184"/>
        <c:crosses val="autoZero"/>
        <c:auto val="1"/>
        <c:lblAlgn val="ctr"/>
        <c:lblOffset val="100"/>
        <c:noMultiLvlLbl val="0"/>
      </c:catAx>
      <c:valAx>
        <c:axId val="3847601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rgbClr val="1F009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47594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rgbClr val="1F009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943DA9-4D73-4BF9-99FC-69DAC786D472}" type="datetimeFigureOut">
              <a:rPr lang="lv-LV" smtClean="0"/>
              <a:t>19.09.2022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F3F32C-AC46-49F9-A5AF-6FDEDF9CFC2C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968116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BC6036-5200-4366-BE2D-27B7F4EFBBD3}" type="slidenum">
              <a:rPr lang="lv-LV" altLang="lv-LV" smtClean="0">
                <a:solidFill>
                  <a:prstClr val="black"/>
                </a:solidFill>
              </a:rPr>
              <a:pPr/>
              <a:t>4</a:t>
            </a:fld>
            <a:endParaRPr lang="lv-LV" altLang="lv-LV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3828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BC6036-5200-4366-BE2D-27B7F4EFBBD3}" type="slidenum">
              <a:rPr lang="lv-LV" altLang="lv-LV" smtClean="0">
                <a:solidFill>
                  <a:prstClr val="black"/>
                </a:solidFill>
              </a:rPr>
              <a:pPr/>
              <a:t>11</a:t>
            </a:fld>
            <a:endParaRPr lang="lv-LV" altLang="lv-LV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3816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BC6036-5200-4366-BE2D-27B7F4EFBBD3}" type="slidenum">
              <a:rPr lang="lv-LV" altLang="lv-LV" smtClean="0">
                <a:solidFill>
                  <a:prstClr val="black"/>
                </a:solidFill>
              </a:rPr>
              <a:pPr/>
              <a:t>14</a:t>
            </a:fld>
            <a:endParaRPr lang="lv-LV" altLang="lv-LV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1977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BC6036-5200-4366-BE2D-27B7F4EFBBD3}" type="slidenum">
              <a:rPr kumimoji="0" lang="lv-LV" altLang="lv-LV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lv-LV" altLang="lv-LV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3500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F3F32C-AC46-49F9-A5AF-6FDEDF9CFC2C}" type="slidenum">
              <a:rPr lang="lv-LV" smtClean="0"/>
              <a:t>21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5763640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BC6036-5200-4366-BE2D-27B7F4EFBBD3}" type="slidenum">
              <a:rPr lang="lv-LV" altLang="lv-LV" smtClean="0">
                <a:solidFill>
                  <a:prstClr val="black"/>
                </a:solidFill>
              </a:rPr>
              <a:pPr/>
              <a:t>26</a:t>
            </a:fld>
            <a:endParaRPr lang="lv-LV" altLang="lv-LV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5206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BC6036-5200-4366-BE2D-27B7F4EFBBD3}" type="slidenum">
              <a:rPr kumimoji="0" lang="lv-LV" altLang="lv-LV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lv-LV" altLang="lv-LV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5028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microsoft.com/office/2007/relationships/hdphoto" Target="../media/hdphoto1.wdp"/><Relationship Id="rId7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6.png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19/09/2022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5673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19/09/2022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6017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19/09/2022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8054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91000" y="-1143000"/>
            <a:ext cx="6858000" cy="91440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2" y="-9427"/>
            <a:ext cx="6429401" cy="6876854"/>
          </a:xfrm>
          <a:custGeom>
            <a:avLst/>
            <a:gdLst>
              <a:gd name="connsiteX0" fmla="*/ 0 w 6099463"/>
              <a:gd name="connsiteY0" fmla="*/ 0 h 6858000"/>
              <a:gd name="connsiteX1" fmla="*/ 6099463 w 6099463"/>
              <a:gd name="connsiteY1" fmla="*/ 0 h 6858000"/>
              <a:gd name="connsiteX2" fmla="*/ 6099463 w 6099463"/>
              <a:gd name="connsiteY2" fmla="*/ 6858000 h 6858000"/>
              <a:gd name="connsiteX3" fmla="*/ 0 w 6099463"/>
              <a:gd name="connsiteY3" fmla="*/ 6858000 h 6858000"/>
              <a:gd name="connsiteX4" fmla="*/ 0 w 6099463"/>
              <a:gd name="connsiteY4" fmla="*/ 0 h 6858000"/>
              <a:gd name="connsiteX0" fmla="*/ 0 w 6099463"/>
              <a:gd name="connsiteY0" fmla="*/ 0 h 6867427"/>
              <a:gd name="connsiteX1" fmla="*/ 6099463 w 6099463"/>
              <a:gd name="connsiteY1" fmla="*/ 0 h 6867427"/>
              <a:gd name="connsiteX2" fmla="*/ 4892832 w 6099463"/>
              <a:gd name="connsiteY2" fmla="*/ 6867427 h 6867427"/>
              <a:gd name="connsiteX3" fmla="*/ 0 w 6099463"/>
              <a:gd name="connsiteY3" fmla="*/ 6858000 h 6867427"/>
              <a:gd name="connsiteX4" fmla="*/ 0 w 6099463"/>
              <a:gd name="connsiteY4" fmla="*/ 0 h 6867427"/>
              <a:gd name="connsiteX0" fmla="*/ 0 w 6429401"/>
              <a:gd name="connsiteY0" fmla="*/ 9427 h 6876854"/>
              <a:gd name="connsiteX1" fmla="*/ 6429401 w 6429401"/>
              <a:gd name="connsiteY1" fmla="*/ 0 h 6876854"/>
              <a:gd name="connsiteX2" fmla="*/ 4892832 w 6429401"/>
              <a:gd name="connsiteY2" fmla="*/ 6876854 h 6876854"/>
              <a:gd name="connsiteX3" fmla="*/ 0 w 6429401"/>
              <a:gd name="connsiteY3" fmla="*/ 6867427 h 6876854"/>
              <a:gd name="connsiteX4" fmla="*/ 0 w 6429401"/>
              <a:gd name="connsiteY4" fmla="*/ 9427 h 6876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9401" h="6876854">
                <a:moveTo>
                  <a:pt x="0" y="9427"/>
                </a:moveTo>
                <a:lnTo>
                  <a:pt x="6429401" y="0"/>
                </a:lnTo>
                <a:lnTo>
                  <a:pt x="4892832" y="6876854"/>
                </a:lnTo>
                <a:lnTo>
                  <a:pt x="0" y="6867427"/>
                </a:lnTo>
                <a:lnTo>
                  <a:pt x="0" y="9427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 sz="1800" dirty="0"/>
          </a:p>
        </p:txBody>
      </p:sp>
    </p:spTree>
    <p:extLst>
      <p:ext uri="{BB962C8B-B14F-4D97-AF65-F5344CB8AC3E}">
        <p14:creationId xmlns:p14="http://schemas.microsoft.com/office/powerpoint/2010/main" val="32097913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 rotWithShape="1">
          <a:blip r:embed="rId2" cstate="print">
            <a:alphaModFix amt="25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" t="24959" r="-135" b="-1"/>
          <a:stretch/>
        </p:blipFill>
        <p:spPr>
          <a:xfrm>
            <a:off x="-1663" y="0"/>
            <a:ext cx="12207907" cy="6858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4910-06CA-4855-906E-4E1A599A3904}" type="slidenum">
              <a:rPr lang="lv-LV" smtClean="0"/>
              <a:t>‹#›</a:t>
            </a:fld>
            <a:endParaRPr lang="lv-LV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85" t="65310" r="61207" b="10584"/>
          <a:stretch/>
        </p:blipFill>
        <p:spPr>
          <a:xfrm rot="10800000" flipH="1">
            <a:off x="1" y="0"/>
            <a:ext cx="1485900" cy="1850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5047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2" y="0"/>
            <a:ext cx="6099463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 dirty="0">
              <a:solidFill>
                <a:prstClr val="white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1023505" y="3080537"/>
            <a:ext cx="4052455" cy="132556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Aft>
                <a:spcPts val="600"/>
              </a:spcAft>
              <a:defRPr sz="2400" b="0" i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lv-LV" b="1" dirty="0">
                <a:solidFill>
                  <a:srgbClr val="2802CA"/>
                </a:solidFill>
              </a:rPr>
              <a:t>NOSAUKUMS</a:t>
            </a:r>
            <a:br>
              <a:rPr lang="lv-LV" b="1" dirty="0">
                <a:solidFill>
                  <a:srgbClr val="2802CA"/>
                </a:solidFill>
              </a:rPr>
            </a:br>
            <a:r>
              <a:rPr lang="lv-LV" b="1" dirty="0">
                <a:solidFill>
                  <a:srgbClr val="2802CA"/>
                </a:solidFill>
              </a:rPr>
              <a:t>NOSAUKUMS NOSAUKUMS</a:t>
            </a:r>
            <a:br>
              <a:rPr lang="lv-LV" b="1" dirty="0">
                <a:solidFill>
                  <a:srgbClr val="2802CA"/>
                </a:solidFill>
              </a:rPr>
            </a:br>
            <a:r>
              <a:rPr lang="lv-LV" b="1" dirty="0">
                <a:solidFill>
                  <a:srgbClr val="2802CA"/>
                </a:solidFill>
              </a:rPr>
              <a:t>NOSAUKUMS</a:t>
            </a:r>
            <a:endParaRPr lang="lv-LV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85" t="65310" r="61207" b="10584"/>
          <a:stretch/>
        </p:blipFill>
        <p:spPr>
          <a:xfrm>
            <a:off x="1" y="4632605"/>
            <a:ext cx="1787236" cy="222539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11171" y="423430"/>
            <a:ext cx="1891904" cy="183514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099462" y="0"/>
            <a:ext cx="60982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457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2" y="0"/>
            <a:ext cx="6099463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 dirty="0">
              <a:solidFill>
                <a:prstClr val="white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1023505" y="3080537"/>
            <a:ext cx="4052455" cy="132556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Aft>
                <a:spcPts val="600"/>
              </a:spcAft>
              <a:defRPr sz="2400" b="0" i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lv-LV" b="1" dirty="0">
                <a:solidFill>
                  <a:srgbClr val="2802CA"/>
                </a:solidFill>
              </a:rPr>
              <a:t>NOSAUKUMS</a:t>
            </a:r>
            <a:br>
              <a:rPr lang="lv-LV" b="1" dirty="0">
                <a:solidFill>
                  <a:srgbClr val="2802CA"/>
                </a:solidFill>
              </a:rPr>
            </a:br>
            <a:r>
              <a:rPr lang="lv-LV" b="1" dirty="0">
                <a:solidFill>
                  <a:srgbClr val="2802CA"/>
                </a:solidFill>
              </a:rPr>
              <a:t>NOSAUKUMS NOSAUKUMS</a:t>
            </a:r>
            <a:br>
              <a:rPr lang="lv-LV" b="1" dirty="0">
                <a:solidFill>
                  <a:srgbClr val="2802CA"/>
                </a:solidFill>
              </a:rPr>
            </a:br>
            <a:r>
              <a:rPr lang="lv-LV" b="1" dirty="0">
                <a:solidFill>
                  <a:srgbClr val="2802CA"/>
                </a:solidFill>
              </a:rPr>
              <a:t>NOSAUKUMS</a:t>
            </a:r>
            <a:endParaRPr lang="lv-LV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85" t="65310" r="61207" b="10584"/>
          <a:stretch/>
        </p:blipFill>
        <p:spPr>
          <a:xfrm>
            <a:off x="1" y="4632605"/>
            <a:ext cx="1787236" cy="222539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11171" y="423430"/>
            <a:ext cx="1891904" cy="183514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099462" y="0"/>
            <a:ext cx="60982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9578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 rotWithShape="1">
          <a:blip r:embed="rId2" cstate="print">
            <a:alphaModFix amt="25000"/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" t="24959" r="-135" b="-1"/>
          <a:stretch/>
        </p:blipFill>
        <p:spPr>
          <a:xfrm>
            <a:off x="-1663" y="0"/>
            <a:ext cx="12207907" cy="6858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4910-06CA-4855-906E-4E1A599A3904}" type="slidenum">
              <a:rPr lang="lv-LV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lv-LV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85" t="65310" r="61207" b="10584"/>
          <a:stretch/>
        </p:blipFill>
        <p:spPr>
          <a:xfrm rot="10800000" flipH="1">
            <a:off x="1" y="0"/>
            <a:ext cx="1485900" cy="1850184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438" y="-7546"/>
            <a:ext cx="3030375" cy="1005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956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2" cstate="print">
            <a:alphaModFix amt="25000"/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" t="24959" r="-135" b="-1"/>
          <a:stretch/>
        </p:blipFill>
        <p:spPr>
          <a:xfrm>
            <a:off x="-1663" y="0"/>
            <a:ext cx="12207907" cy="6858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588700" y="2481636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6000" b="1">
                <a:solidFill>
                  <a:schemeClr val="accent1"/>
                </a:solidFill>
              </a:defRPr>
            </a:lvl1pPr>
          </a:lstStyle>
          <a:p>
            <a:r>
              <a:rPr lang="lv-LV" dirty="0"/>
              <a:t>Paldies!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148810" y="6024781"/>
            <a:ext cx="40117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400" dirty="0">
                <a:solidFill>
                  <a:prstClr val="white">
                    <a:lumMod val="50000"/>
                  </a:prstClr>
                </a:solidFill>
                <a:ea typeface="Verdana" panose="020B0604030504040204" pitchFamily="34" charset="0"/>
              </a:rPr>
              <a:t>Research Latvia</a:t>
            </a:r>
          </a:p>
        </p:txBody>
      </p:sp>
      <p:pic>
        <p:nvPicPr>
          <p:cNvPr id="11" name="Picture 12"/>
          <p:cNvPicPr>
            <a:picLocks noChangeAspect="1"/>
          </p:cNvPicPr>
          <p:nvPr userDrawn="1"/>
        </p:nvPicPr>
        <p:blipFill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7371" y="5506044"/>
            <a:ext cx="1075755" cy="453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/>
          </p:cNvPicPr>
          <p:nvPr userDrawn="1"/>
        </p:nvPicPr>
        <p:blipFill>
          <a:blip r:embed="rId5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16" y="5624084"/>
            <a:ext cx="1480349" cy="400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1"/>
          <p:cNvPicPr>
            <a:picLocks noChangeAspect="1"/>
          </p:cNvPicPr>
          <p:nvPr userDrawn="1"/>
        </p:nvPicPr>
        <p:blipFill>
          <a:blip r:embed="rId6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8363" y="5544537"/>
            <a:ext cx="415996" cy="414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"/>
          <p:cNvPicPr>
            <a:picLocks noChangeAspect="1"/>
          </p:cNvPicPr>
          <p:nvPr userDrawn="1"/>
        </p:nvPicPr>
        <p:blipFill>
          <a:blip r:embed="rId7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3637" y="5540423"/>
            <a:ext cx="420035" cy="418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 userDrawn="1"/>
        </p:nvSpPr>
        <p:spPr>
          <a:xfrm>
            <a:off x="3510754" y="6024781"/>
            <a:ext cx="27528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400" dirty="0">
                <a:solidFill>
                  <a:prstClr val="white">
                    <a:lumMod val="50000"/>
                  </a:prstClr>
                </a:solidFill>
                <a:ea typeface="Verdana" panose="020B0604030504040204" pitchFamily="34" charset="0"/>
              </a:rPr>
              <a:t>Zinātne Latvijai</a:t>
            </a:r>
          </a:p>
        </p:txBody>
      </p:sp>
      <p:sp>
        <p:nvSpPr>
          <p:cNvPr id="16" name="Rectangle 15"/>
          <p:cNvSpPr/>
          <p:nvPr userDrawn="1"/>
        </p:nvSpPr>
        <p:spPr>
          <a:xfrm>
            <a:off x="6469381" y="6032809"/>
            <a:ext cx="27528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400" dirty="0">
                <a:solidFill>
                  <a:prstClr val="white">
                    <a:lumMod val="50000"/>
                  </a:prstClr>
                </a:solidFill>
              </a:rPr>
              <a:t>@zinatkongress</a:t>
            </a:r>
            <a:endParaRPr lang="lv-LV" sz="2400" dirty="0">
              <a:solidFill>
                <a:prstClr val="white">
                  <a:lumMod val="50000"/>
                </a:prstClr>
              </a:solidFill>
              <a:ea typeface="Verdana" panose="020B0604030504040204" pitchFamily="34" charset="0"/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9428006" y="6024781"/>
            <a:ext cx="27528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400" dirty="0">
                <a:solidFill>
                  <a:prstClr val="white">
                    <a:lumMod val="50000"/>
                  </a:prstClr>
                </a:solidFill>
                <a:ea typeface="Verdana" panose="020B0604030504040204" pitchFamily="34" charset="0"/>
              </a:rPr>
              <a:t>Zinātne Latvijai</a:t>
            </a: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85" t="65310" r="61207" b="10584"/>
          <a:stretch/>
        </p:blipFill>
        <p:spPr>
          <a:xfrm rot="10800000" flipH="1">
            <a:off x="1" y="0"/>
            <a:ext cx="1485900" cy="185018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438" y="-7546"/>
            <a:ext cx="3030375" cy="1005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9491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848694" y="-462506"/>
            <a:ext cx="13889388" cy="7783011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B4910-06CA-4855-906E-4E1A599A3904}" type="slidenum">
              <a:rPr lang="lv-LV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lv-LV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71827" y="29970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6000" b="1">
                <a:solidFill>
                  <a:srgbClr val="FFFF00"/>
                </a:solidFill>
              </a:defRPr>
            </a:lvl1pPr>
          </a:lstStyle>
          <a:p>
            <a:r>
              <a:rPr lang="lv-LV" dirty="0"/>
              <a:t>Starpslaids</a:t>
            </a:r>
          </a:p>
        </p:txBody>
      </p:sp>
    </p:spTree>
    <p:extLst>
      <p:ext uri="{BB962C8B-B14F-4D97-AF65-F5344CB8AC3E}">
        <p14:creationId xmlns:p14="http://schemas.microsoft.com/office/powerpoint/2010/main" val="18889865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ZinKom bal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6841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19/09/2022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9927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4910-06CA-4855-906E-4E1A599A3904}" type="slidenum">
              <a:rPr lang="lv-LV" smtClean="0"/>
              <a:t>‹#›</a:t>
            </a:fld>
            <a:endParaRPr lang="lv-LV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85" t="65310" r="61207" b="10584"/>
          <a:stretch/>
        </p:blipFill>
        <p:spPr>
          <a:xfrm rot="10800000" flipH="1">
            <a:off x="1" y="0"/>
            <a:ext cx="1485900" cy="1850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3609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A8DF2F5-D116-4FA6-B87C-3580FC1832EF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A563B-B4A4-4ABA-9911-2B6263071977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54"/>
          <a:stretch/>
        </p:blipFill>
        <p:spPr>
          <a:xfrm>
            <a:off x="0" y="0"/>
            <a:ext cx="12192000" cy="5249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965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19/09/2022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6824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19/09/2022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2714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19/09/2022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9316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19/09/2022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2958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19/09/2022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3058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19/09/2022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9481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A1-DC42-4172-B1F3-105504315DF9}" type="datetimeFigureOut">
              <a:rPr lang="en-GB" smtClean="0"/>
              <a:t>19/09/2022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942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03DA1-DC42-4172-B1F3-105504315DF9}" type="datetimeFigureOut">
              <a:rPr lang="en-GB" smtClean="0"/>
              <a:t>19/09/2022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702735-8FA1-4A1E-BC34-50EA3961CE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5245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8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34948" y="638752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B4910-06CA-4855-906E-4E1A599A3904}" type="slidenum">
              <a:rPr lang="lv-LV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lv-LV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248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muoncollider.web.cern.ch" TargetMode="External"/><Relationship Id="rId3" Type="http://schemas.openxmlformats.org/officeDocument/2006/relationships/hyperlink" Target="https://www.hitriplus.eu/" TargetMode="External"/><Relationship Id="rId7" Type="http://schemas.openxmlformats.org/officeDocument/2006/relationships/hyperlink" Target="https://quanthep.eu/" TargetMode="External"/><Relationship Id="rId2" Type="http://schemas.openxmlformats.org/officeDocument/2006/relationships/hyperlink" Target="https://ifast-project.eu/home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www.prismap.eu/" TargetMode="External"/><Relationship Id="rId5" Type="http://schemas.openxmlformats.org/officeDocument/2006/relationships/hyperlink" Target="https://nimms.web.cern.ch" TargetMode="External"/><Relationship Id="rId4" Type="http://schemas.openxmlformats.org/officeDocument/2006/relationships/hyperlink" Target="https://indico.cern.ch/category/13907/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tu.lv/en/university/structure-and-administration/faculties/materials-science-and-applied-chemistry" TargetMode="External"/><Relationship Id="rId2" Type="http://schemas.openxmlformats.org/officeDocument/2006/relationships/hyperlink" Target="https://www.rtu.lv/en/hep/contacts-hep" TargetMode="Externa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083154/" TargetMode="Externa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category/11669/" TargetMode="Externa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.png"/><Relationship Id="rId11" Type="http://schemas.openxmlformats.org/officeDocument/2006/relationships/image" Target="../media/image24.jpe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425142" y="3086823"/>
            <a:ext cx="10515600" cy="2426305"/>
          </a:xfrm>
        </p:spPr>
        <p:txBody>
          <a:bodyPr>
            <a:noAutofit/>
          </a:bodyPr>
          <a:lstStyle/>
          <a:p>
            <a:r>
              <a:rPr lang="en-US" b="1" cap="all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Latvia - CERN cooperation</a:t>
            </a:r>
            <a:br>
              <a:rPr lang="en-US" b="1" cap="all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br>
              <a:rPr lang="en-US" b="1" cap="all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US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Update from the Ministry of Education and Science </a:t>
            </a:r>
            <a:endParaRPr lang="en-US" b="1" cap="all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E9F3ACC-85BB-9C19-8874-CD7BCEBA9671}"/>
              </a:ext>
            </a:extLst>
          </p:cNvPr>
          <p:cNvSpPr txBox="1"/>
          <p:nvPr/>
        </p:nvSpPr>
        <p:spPr>
          <a:xfrm>
            <a:off x="5911541" y="6401068"/>
            <a:ext cx="61811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800" b="0" i="0" u="none" strike="noStrike" dirty="0">
                <a:solidFill>
                  <a:srgbClr val="F9F9F9"/>
                </a:solidFill>
                <a:effectLst/>
                <a:latin typeface="Roboto" panose="02000000000000000000" pitchFamily="2" charset="0"/>
              </a:rPr>
              <a:t>Joint CERN Latvia Liaison Committee Meeting, 20.09.2022</a:t>
            </a:r>
          </a:p>
        </p:txBody>
      </p:sp>
      <p:pic>
        <p:nvPicPr>
          <p:cNvPr id="2" name="Picture 35">
            <a:extLst>
              <a:ext uri="{FF2B5EF4-FFF2-40B4-BE49-F238E27FC236}">
                <a16:creationId xmlns:a16="http://schemas.microsoft.com/office/drawing/2014/main" id="{6CAAA083-2C1D-71AE-DBCD-04D18C4ED2E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81"/>
          <a:stretch/>
        </p:blipFill>
        <p:spPr bwMode="auto">
          <a:xfrm>
            <a:off x="497838" y="933906"/>
            <a:ext cx="1651974" cy="14461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13848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Meaningful and coordinated participation of Latvia at CERN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673465" y="6206246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400" dirty="0">
                <a:solidFill>
                  <a:schemeClr val="bg1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393192" y="1812529"/>
            <a:ext cx="11456430" cy="470149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Tasks for associate membership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105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benefit from the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opportunities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at CERN – in the best possible way and at all levels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provide sustainable contribution in attaining the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State priorities 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 education, science, economic development and R&amp;D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foster environment of the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scientific excellence and industrial leadership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concentrate available and to attract new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human resources 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/ to use strategically available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financial instruments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Within the next years to achieve “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well balanced country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” status and to ensure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60/40 proportion 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for scientific HR / industrial return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sz="24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67168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3494292" y="1463039"/>
            <a:ext cx="105570" cy="5295804"/>
          </a:xfrm>
          <a:prstGeom prst="rect">
            <a:avLst/>
          </a:prstGeom>
          <a:solidFill>
            <a:srgbClr val="0308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434948" y="6387525"/>
            <a:ext cx="2743200" cy="365125"/>
          </a:xfrm>
        </p:spPr>
        <p:txBody>
          <a:bodyPr/>
          <a:lstStyle/>
          <a:p>
            <a:r>
              <a:rPr lang="lv-LV" sz="1400" dirty="0">
                <a:solidFill>
                  <a:prstClr val="black">
                    <a:tint val="75000"/>
                  </a:prstClr>
                </a:solidFill>
              </a:rPr>
              <a:t>19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0377319-0A03-7AA8-C2BB-34D7A3587832}"/>
              </a:ext>
            </a:extLst>
          </p:cNvPr>
          <p:cNvSpPr txBox="1">
            <a:spLocks/>
          </p:cNvSpPr>
          <p:nvPr/>
        </p:nvSpPr>
        <p:spPr>
          <a:xfrm>
            <a:off x="4791730" y="2495138"/>
            <a:ext cx="6406538" cy="322633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800" b="1" dirty="0">
                <a:solidFill>
                  <a:srgbClr val="0000B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Benefit from the opportunities at CERN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sz="2800" b="1" dirty="0">
              <a:solidFill>
                <a:srgbClr val="0000B3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800" b="1" dirty="0">
                <a:solidFill>
                  <a:srgbClr val="0000B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– in the best possible way and at all levels</a:t>
            </a:r>
          </a:p>
        </p:txBody>
      </p:sp>
    </p:spTree>
    <p:extLst>
      <p:ext uri="{BB962C8B-B14F-4D97-AF65-F5344CB8AC3E}">
        <p14:creationId xmlns:p14="http://schemas.microsoft.com/office/powerpoint/2010/main" val="14716552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/>
          <a:lstStyle/>
          <a:p>
            <a:r>
              <a:rPr lang="en-US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Scientific/research portfolio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673465" y="6206246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400" dirty="0">
                <a:solidFill>
                  <a:schemeClr val="bg1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D92E33-D15F-2978-91B4-48303DEC8042}"/>
              </a:ext>
            </a:extLst>
          </p:cNvPr>
          <p:cNvSpPr txBox="1"/>
          <p:nvPr/>
        </p:nvSpPr>
        <p:spPr>
          <a:xfrm>
            <a:off x="949637" y="1393831"/>
            <a:ext cx="108392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Based on the bottom-up initiatives / balance &amp; diversity / strategic approach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843927" y="1897484"/>
            <a:ext cx="5366983" cy="4518667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b="1" dirty="0">
                <a:solidFill>
                  <a:srgbClr val="1F0092"/>
                </a:solidFill>
                <a:latin typeface="Verdana"/>
                <a:ea typeface="Verdana"/>
              </a:rPr>
              <a:t>CERN based experiments and collaborations</a:t>
            </a:r>
            <a:endParaRPr lang="en-GB" sz="1800" dirty="0">
              <a:solidFill>
                <a:srgbClr val="1F0092"/>
              </a:solidFill>
              <a:latin typeface="Verdana"/>
              <a:ea typeface="Verdana"/>
            </a:endParaRPr>
          </a:p>
          <a:p>
            <a:r>
              <a:rPr lang="en-GB" sz="1800" b="1" dirty="0">
                <a:solidFill>
                  <a:srgbClr val="1F0092"/>
                </a:solidFill>
                <a:latin typeface="Verdana"/>
                <a:ea typeface="Verdana"/>
              </a:rPr>
              <a:t>CMS</a:t>
            </a:r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</a:rPr>
              <a:t> as a </a:t>
            </a:r>
            <a:r>
              <a:rPr lang="en-GB" sz="1800" b="1" dirty="0">
                <a:solidFill>
                  <a:srgbClr val="1F0092"/>
                </a:solidFill>
                <a:latin typeface="Verdana"/>
                <a:ea typeface="Verdana"/>
              </a:rPr>
              <a:t>HEP flagship </a:t>
            </a:r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</a:rPr>
              <a:t>project (RTU+LU)</a:t>
            </a:r>
            <a:endParaRPr lang="en-GB" sz="18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800" b="1" dirty="0">
                <a:solidFill>
                  <a:srgbClr val="1F0092"/>
                </a:solidFill>
                <a:latin typeface="Verdana"/>
                <a:ea typeface="Verdana"/>
              </a:rPr>
              <a:t>MEDICIS </a:t>
            </a:r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</a:rPr>
              <a:t>(RTU+LU)</a:t>
            </a:r>
            <a:endParaRPr lang="en-GB" sz="9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800" dirty="0" err="1">
                <a:solidFill>
                  <a:srgbClr val="1F0092"/>
                </a:solidFill>
                <a:latin typeface="Verdana"/>
                <a:ea typeface="Verdana"/>
              </a:rPr>
              <a:t>AEgIS</a:t>
            </a:r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</a:rPr>
              <a:t> (LU)</a:t>
            </a:r>
            <a:endParaRPr lang="en-GB" sz="1800" dirty="0" err="1">
              <a:ea typeface="+mn-lt"/>
              <a:cs typeface="+mn-lt"/>
            </a:endParaRPr>
          </a:p>
          <a:p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</a:rPr>
              <a:t>ISOLDE/LIEBE (LU) </a:t>
            </a:r>
            <a:endParaRPr lang="en-GB" dirty="0"/>
          </a:p>
          <a:p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</a:rPr>
              <a:t>Crystal Clear Collaboration (LU)</a:t>
            </a:r>
          </a:p>
          <a:p>
            <a:endParaRPr lang="en-GB" sz="1800" dirty="0">
              <a:solidFill>
                <a:srgbClr val="1F0092"/>
              </a:solidFill>
              <a:latin typeface="Verdana"/>
              <a:ea typeface="Verdana"/>
            </a:endParaRPr>
          </a:p>
          <a:p>
            <a:pPr>
              <a:buNone/>
            </a:pPr>
            <a:r>
              <a:rPr lang="en-GB" sz="1800" b="1" dirty="0">
                <a:solidFill>
                  <a:srgbClr val="1F0092"/>
                </a:solidFill>
                <a:latin typeface="Verdana"/>
                <a:ea typeface="Verdana"/>
              </a:rPr>
              <a:t>Development of new projects and technologies at CERN</a:t>
            </a:r>
            <a:endParaRPr lang="en-GB" sz="1800" b="1" dirty="0">
              <a:ea typeface="+mn-lt"/>
              <a:cs typeface="+mn-lt"/>
            </a:endParaRPr>
          </a:p>
          <a:p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</a:rPr>
              <a:t>Accelerator &amp; Technology Sector /ATS-DO</a:t>
            </a:r>
          </a:p>
          <a:p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</a:rPr>
              <a:t>Engineering and Technology Departments</a:t>
            </a:r>
          </a:p>
          <a:p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</a:rPr>
              <a:t>FCC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1800" dirty="0">
              <a:solidFill>
                <a:srgbClr val="1F0092"/>
              </a:solidFill>
              <a:latin typeface="Verdana"/>
              <a:ea typeface="Verdana"/>
            </a:endParaRP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064856C6-E6FE-BA0F-39EC-8C11631D3A06}"/>
              </a:ext>
            </a:extLst>
          </p:cNvPr>
          <p:cNvSpPr txBox="1">
            <a:spLocks/>
          </p:cNvSpPr>
          <p:nvPr/>
        </p:nvSpPr>
        <p:spPr>
          <a:xfrm>
            <a:off x="6309473" y="1947688"/>
            <a:ext cx="5642202" cy="4364551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GB" sz="1800" b="1" dirty="0">
                <a:solidFill>
                  <a:srgbClr val="1F0092"/>
                </a:solidFill>
                <a:latin typeface="Verdana"/>
                <a:ea typeface="Verdana"/>
              </a:rPr>
              <a:t>EU funded </a:t>
            </a:r>
            <a:r>
              <a:rPr lang="en-GB" sz="1800" b="1" dirty="0">
                <a:solidFill>
                  <a:srgbClr val="1F0092"/>
                </a:solidFill>
                <a:latin typeface="Verdana"/>
                <a:ea typeface="Verdana"/>
                <a:cs typeface="+mn-lt"/>
              </a:rPr>
              <a:t>projects </a:t>
            </a:r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  <a:cs typeface="+mn-lt"/>
              </a:rPr>
              <a:t>CERN</a:t>
            </a:r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</a:rPr>
              <a:t> coordinated/associated</a:t>
            </a:r>
            <a:endParaRPr lang="en-GB" sz="1800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spcBef>
                <a:spcPts val="1600"/>
              </a:spcBef>
              <a:buNone/>
            </a:pPr>
            <a:r>
              <a:rPr lang="en-GB" sz="1800" b="1" dirty="0">
                <a:solidFill>
                  <a:srgbClr val="1F0092"/>
                </a:solidFill>
                <a:latin typeface="Verdana"/>
                <a:ea typeface="Verdana"/>
              </a:rPr>
              <a:t>Riga Technical University (RTU)</a:t>
            </a:r>
            <a:endParaRPr lang="en-GB" dirty="0">
              <a:latin typeface="Verdana"/>
              <a:ea typeface="Verdana"/>
            </a:endParaRPr>
          </a:p>
          <a:p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I.FAST</a:t>
            </a:r>
            <a:endParaRPr lang="en-GB" sz="1800" dirty="0">
              <a:solidFill>
                <a:srgbClr val="1F0092"/>
              </a:solidFill>
              <a:latin typeface="Verdana"/>
              <a:ea typeface="Verdana"/>
            </a:endParaRPr>
          </a:p>
          <a:p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HITRIplus</a:t>
            </a:r>
            <a:endParaRPr lang="en-GB" sz="18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HERTIS</a:t>
            </a:r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</a:rPr>
              <a:t> </a:t>
            </a:r>
            <a:endParaRPr lang="en-GB" sz="18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800" dirty="0">
                <a:solidFill>
                  <a:srgbClr val="1F0092"/>
                </a:solidFill>
                <a:latin typeface="Verdana"/>
                <a:ea typeface="+mn-lt"/>
                <a:cs typeface="+mn-l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NIMMS</a:t>
            </a:r>
            <a:endParaRPr lang="en-GB" sz="1800" dirty="0">
              <a:solidFill>
                <a:srgbClr val="1F0092"/>
              </a:solidFill>
              <a:latin typeface="Verdana"/>
              <a:ea typeface="Verdana" panose="020B0604030504040204" pitchFamily="34" charset="0"/>
              <a:cs typeface="Calibri" panose="020F0502020204030204"/>
            </a:endParaRPr>
          </a:p>
          <a:p>
            <a:pPr marL="0" indent="0">
              <a:spcBef>
                <a:spcPts val="1600"/>
              </a:spcBef>
              <a:buNone/>
            </a:pPr>
            <a:r>
              <a:rPr lang="en-GB" sz="1800" b="1" dirty="0">
                <a:solidFill>
                  <a:srgbClr val="1F0092"/>
                </a:solidFill>
                <a:latin typeface="Verdana"/>
                <a:ea typeface="Verdana"/>
              </a:rPr>
              <a:t>University of Latvia (UL)</a:t>
            </a:r>
          </a:p>
          <a:p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PRISMAP</a:t>
            </a:r>
            <a:endParaRPr lang="en-GB" sz="18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  <a:hlinkClick r:id="" action="ppaction://noaction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QuantHEP</a:t>
            </a:r>
            <a:endParaRPr lang="en-GB" sz="18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C0A706-7758-AAF9-3177-C0FB27B5C198}"/>
              </a:ext>
            </a:extLst>
          </p:cNvPr>
          <p:cNvSpPr txBox="1"/>
          <p:nvPr/>
        </p:nvSpPr>
        <p:spPr>
          <a:xfrm>
            <a:off x="6309473" y="6160079"/>
            <a:ext cx="5634935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000" dirty="0">
                <a:solidFill>
                  <a:srgbClr val="1F0092"/>
                </a:solidFill>
                <a:latin typeface="Verdana"/>
              </a:rPr>
              <a:t>+ </a:t>
            </a:r>
            <a:r>
              <a:rPr lang="en-GB" sz="2000" dirty="0">
                <a:solidFill>
                  <a:srgbClr val="1F0092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Muon Collider Collaboration</a:t>
            </a:r>
            <a:endParaRPr lang="en-US" sz="1600" dirty="0">
              <a:solidFill>
                <a:srgbClr val="1F0092"/>
              </a:solidFill>
              <a:latin typeface="Calibri" panose="020F0502020204030204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098090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/>
          <a:lstStyle/>
          <a:p>
            <a:r>
              <a:rPr lang="en-US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Latvia @ CERN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673465" y="6206246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400" dirty="0">
                <a:solidFill>
                  <a:schemeClr val="bg1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D92E33-D15F-2978-91B4-48303DEC8042}"/>
              </a:ext>
            </a:extLst>
          </p:cNvPr>
          <p:cNvSpPr txBox="1"/>
          <p:nvPr/>
        </p:nvSpPr>
        <p:spPr>
          <a:xfrm>
            <a:off x="1719438" y="1079814"/>
            <a:ext cx="11558902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000" dirty="0">
                <a:solidFill>
                  <a:srgbClr val="1F0092"/>
                </a:solidFill>
                <a:latin typeface="Verdana"/>
                <a:ea typeface="Verdana"/>
              </a:rPr>
              <a:t>Personal based long term @CERN: USER, COAS, PJAS, DOCT, FELL </a:t>
            </a:r>
            <a:endParaRPr lang="en-GB" dirty="0">
              <a:solidFill>
                <a:srgbClr val="000000"/>
              </a:solidFill>
              <a:latin typeface="Calibri" panose="020F0502020204030204"/>
              <a:ea typeface="Verdana"/>
              <a:cs typeface="Calibri" panose="020F0502020204030204"/>
            </a:endParaRPr>
          </a:p>
          <a:p>
            <a:r>
              <a:rPr lang="en-GB" sz="2000" dirty="0">
                <a:solidFill>
                  <a:srgbClr val="1F0092"/>
                </a:solidFill>
                <a:latin typeface="Verdana"/>
                <a:ea typeface="Verdana"/>
              </a:rPr>
              <a:t>- snapshot at 01/10/2022</a:t>
            </a:r>
            <a:endParaRPr lang="en-GB" dirty="0">
              <a:cs typeface="Calibri"/>
            </a:endParaRP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592015" y="1780284"/>
            <a:ext cx="5223158" cy="2134170"/>
          </a:xfrm>
          <a:prstGeom prst="rect">
            <a:avLst/>
          </a:prstGeom>
          <a:solidFill>
            <a:schemeClr val="bg1"/>
          </a:solidFill>
          <a:ln w="28575">
            <a:solidFill>
              <a:srgbClr val="1F0092"/>
            </a:solidFill>
          </a:ln>
        </p:spPr>
        <p:txBody>
          <a:bodyPr lIns="91440" tIns="45720" rIns="91440" bIns="4572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b="1" dirty="0">
                <a:solidFill>
                  <a:srgbClr val="1F0092"/>
                </a:solidFill>
                <a:latin typeface="Verdana"/>
                <a:ea typeface="Verdana"/>
              </a:rPr>
              <a:t>CMS-Latvia HEP group</a:t>
            </a:r>
            <a:endParaRPr lang="en-GB" dirty="0">
              <a:solidFill>
                <a:srgbClr val="000000"/>
              </a:solidFill>
              <a:latin typeface="Calibri" panose="020F0502020204030204"/>
              <a:ea typeface="Verdana"/>
              <a:cs typeface="Calibri" panose="020F0502020204030204"/>
            </a:endParaRPr>
          </a:p>
          <a:p>
            <a:pPr marL="0" indent="276225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i="1" dirty="0">
                <a:solidFill>
                  <a:srgbClr val="1F0092"/>
                </a:solidFill>
                <a:latin typeface="Verdana"/>
                <a:ea typeface="Verdana"/>
              </a:rPr>
              <a:t>Users (rec. COLA) 100% at CERN</a:t>
            </a:r>
            <a:endParaRPr lang="en-GB" i="1" dirty="0">
              <a:cs typeface="Calibri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500" dirty="0">
                <a:solidFill>
                  <a:srgbClr val="1F0092"/>
                </a:solidFill>
                <a:latin typeface="Verdana"/>
                <a:ea typeface="Verdana"/>
              </a:rPr>
              <a:t>1. Senior researcher PhD in HEP – CMS Team leader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500" dirty="0">
                <a:solidFill>
                  <a:srgbClr val="1F0092"/>
                </a:solidFill>
                <a:latin typeface="Verdana"/>
                <a:ea typeface="Verdana"/>
              </a:rPr>
              <a:t>2. Senior researcher PhD in HEP – Top physics analysis group</a:t>
            </a:r>
            <a:endParaRPr lang="en-GB" sz="1500" dirty="0">
              <a:ea typeface="+mn-lt"/>
              <a:cs typeface="+mn-lt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500" dirty="0">
                <a:solidFill>
                  <a:srgbClr val="1F0092"/>
                </a:solidFill>
                <a:latin typeface="Verdana"/>
                <a:ea typeface="Verdana"/>
              </a:rPr>
              <a:t>3. PhD student – Technical Integration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500" dirty="0">
                <a:solidFill>
                  <a:srgbClr val="1F0092"/>
                </a:solidFill>
                <a:latin typeface="Verdana"/>
                <a:ea typeface="Verdana"/>
              </a:rPr>
              <a:t>4. PhD student – Higgs physics analysis group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GB" sz="1800" b="1" dirty="0">
                <a:solidFill>
                  <a:srgbClr val="1F0092"/>
                </a:solidFill>
                <a:latin typeface="Verdana"/>
                <a:ea typeface="Verdana"/>
              </a:rPr>
              <a:t>Latvia Accelerator Technology group</a:t>
            </a:r>
            <a:endParaRPr lang="en-GB" sz="18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276225">
              <a:buNone/>
            </a:pPr>
            <a:r>
              <a:rPr lang="en-GB" sz="1800" i="1" dirty="0">
                <a:solidFill>
                  <a:srgbClr val="1F0092"/>
                </a:solidFill>
                <a:latin typeface="Verdana"/>
                <a:ea typeface="Verdana"/>
              </a:rPr>
              <a:t>PJAS and COAS 100% at CERN</a:t>
            </a:r>
            <a:endParaRPr lang="en-GB" i="1" dirty="0">
              <a:solidFill>
                <a:srgbClr val="000000"/>
              </a:solidFill>
              <a:latin typeface="Verdana"/>
              <a:ea typeface="Verdana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400" dirty="0">
                <a:solidFill>
                  <a:srgbClr val="1F0092"/>
                </a:solidFill>
                <a:latin typeface="Verdana"/>
                <a:ea typeface="Verdana"/>
              </a:rPr>
              <a:t>5. Senior researcher – COAS / ATS-DO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400" dirty="0">
                <a:solidFill>
                  <a:srgbClr val="1F0092"/>
                </a:solidFill>
                <a:latin typeface="Verdana"/>
                <a:ea typeface="Verdana"/>
              </a:rPr>
              <a:t>6. Senior researcher – PJAS / ATS-DO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400" dirty="0">
                <a:solidFill>
                  <a:srgbClr val="1F0092"/>
                </a:solidFill>
                <a:latin typeface="Verdana"/>
                <a:ea typeface="Verdana"/>
              </a:rPr>
              <a:t>7. PhD Student AT – COAS / ATS-DO+CMS</a:t>
            </a:r>
            <a:endParaRPr lang="en-GB" sz="1400" dirty="0">
              <a:solidFill>
                <a:srgbClr val="1F0092"/>
              </a:solidFill>
              <a:latin typeface="Verdana"/>
              <a:ea typeface="Verdana"/>
              <a:cs typeface="Calibri" panose="020F0502020204030204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400" dirty="0">
                <a:solidFill>
                  <a:srgbClr val="1F0092"/>
                </a:solidFill>
                <a:latin typeface="Verdana"/>
                <a:ea typeface="Verdana"/>
                <a:cs typeface="+mn-lt"/>
              </a:rPr>
              <a:t>8. PhD Student AT – DOCT /ATS-DO </a:t>
            </a:r>
            <a:r>
              <a:rPr lang="en-GB" sz="1400" b="1" dirty="0">
                <a:solidFill>
                  <a:schemeClr val="accent6">
                    <a:lumMod val="75000"/>
                  </a:schemeClr>
                </a:solidFill>
                <a:latin typeface="Verdana"/>
                <a:ea typeface="Verdana"/>
                <a:cs typeface="+mn-lt"/>
              </a:rPr>
              <a:t>paid by NIMMS</a:t>
            </a:r>
            <a:endParaRPr lang="en-GB" sz="1400" b="1" dirty="0">
              <a:solidFill>
                <a:schemeClr val="accent6">
                  <a:lumMod val="75000"/>
                </a:schemeClr>
              </a:solidFill>
              <a:ea typeface="+mn-lt"/>
              <a:cs typeface="+mn-lt"/>
            </a:endParaRPr>
          </a:p>
          <a:p>
            <a:pPr>
              <a:spcBef>
                <a:spcPts val="1800"/>
              </a:spcBef>
              <a:buNone/>
            </a:pPr>
            <a:r>
              <a:rPr lang="en-GB" sz="1800" b="1" dirty="0">
                <a:solidFill>
                  <a:srgbClr val="1F0092"/>
                </a:solidFill>
                <a:latin typeface="Verdana"/>
                <a:ea typeface="Verdana"/>
              </a:rPr>
              <a:t>AD-Antihydrogen Experiment</a:t>
            </a:r>
            <a:endParaRPr lang="en-GB" sz="1800" dirty="0">
              <a:solidFill>
                <a:srgbClr val="000000"/>
              </a:solidFill>
              <a:latin typeface="Calibri"/>
              <a:ea typeface="Verdana"/>
              <a:cs typeface="+mn-lt"/>
            </a:endParaRPr>
          </a:p>
          <a:p>
            <a:pPr marL="0" indent="0">
              <a:buNone/>
            </a:pPr>
            <a:r>
              <a:rPr lang="en-GB" sz="1400" dirty="0">
                <a:solidFill>
                  <a:srgbClr val="1F0092"/>
                </a:solidFill>
                <a:latin typeface="Verdana"/>
                <a:ea typeface="Verdana"/>
              </a:rPr>
              <a:t>9. PhD Student Atomic physics - USER / </a:t>
            </a:r>
            <a:r>
              <a:rPr lang="en-GB" sz="1400" dirty="0" err="1">
                <a:solidFill>
                  <a:srgbClr val="1F0092"/>
                </a:solidFill>
                <a:latin typeface="Verdana"/>
                <a:ea typeface="Verdana"/>
              </a:rPr>
              <a:t>AEgIS+CMS</a:t>
            </a:r>
            <a:endParaRPr lang="en-GB" sz="1400" dirty="0">
              <a:solidFill>
                <a:srgbClr val="1F0092"/>
              </a:solidFill>
              <a:latin typeface="Verdana"/>
              <a:ea typeface="Verdana"/>
            </a:endParaRP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064856C6-E6FE-BA0F-39EC-8C11631D3A06}"/>
              </a:ext>
            </a:extLst>
          </p:cNvPr>
          <p:cNvSpPr txBox="1">
            <a:spLocks/>
          </p:cNvSpPr>
          <p:nvPr/>
        </p:nvSpPr>
        <p:spPr>
          <a:xfrm>
            <a:off x="6257818" y="1856316"/>
            <a:ext cx="5740400" cy="4351338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CERN-Latvia doctoral programme</a:t>
            </a:r>
          </a:p>
          <a:p>
            <a:pPr marL="0" indent="0">
              <a:buNone/>
            </a:pPr>
            <a:r>
              <a:rPr lang="en-GB" sz="1400" dirty="0">
                <a:solidFill>
                  <a:srgbClr val="1F0092"/>
                </a:solidFill>
                <a:latin typeface="Verdana"/>
                <a:ea typeface="Verdana"/>
              </a:rPr>
              <a:t>10. PhD Student AT – DOCT / ATS-DO+CMS </a:t>
            </a:r>
          </a:p>
          <a:p>
            <a:pPr marL="0" indent="0">
              <a:buNone/>
            </a:pPr>
            <a:r>
              <a:rPr lang="en-GB" sz="1400" dirty="0">
                <a:solidFill>
                  <a:srgbClr val="1F0092"/>
                </a:solidFill>
                <a:latin typeface="Verdana"/>
                <a:ea typeface="Verdana"/>
              </a:rPr>
              <a:t>11. PhD Student MEDICIS – DOCT/SY-STI-RBS+CMS</a:t>
            </a:r>
          </a:p>
          <a:p>
            <a:pPr marL="0" indent="0">
              <a:buNone/>
            </a:pPr>
            <a:r>
              <a:rPr lang="en-GB" sz="1400" dirty="0">
                <a:solidFill>
                  <a:srgbClr val="1F0092"/>
                </a:solidFill>
                <a:latin typeface="Verdana"/>
                <a:ea typeface="Verdana"/>
              </a:rPr>
              <a:t>12. </a:t>
            </a:r>
            <a:r>
              <a:rPr lang="en-GB" sz="1400" b="1" dirty="0">
                <a:solidFill>
                  <a:srgbClr val="1F0092"/>
                </a:solidFill>
                <a:latin typeface="Verdana"/>
                <a:ea typeface="Verdana"/>
              </a:rPr>
              <a:t>PhD Student Top physics – DOCT </a:t>
            </a:r>
            <a:r>
              <a:rPr lang="en-GB" sz="1400" dirty="0">
                <a:solidFill>
                  <a:srgbClr val="1F0092"/>
                </a:solidFill>
                <a:latin typeface="Verdana"/>
                <a:ea typeface="Verdana"/>
              </a:rPr>
              <a:t>/ EP-CMG</a:t>
            </a:r>
            <a:r>
              <a:rPr lang="en-GB" sz="1400" dirty="0">
                <a:solidFill>
                  <a:srgbClr val="000000"/>
                </a:solidFill>
                <a:latin typeface="Verdana"/>
                <a:ea typeface="Verdana"/>
                <a:cs typeface="Calibri"/>
              </a:rPr>
              <a:t>+</a:t>
            </a:r>
            <a:r>
              <a:rPr lang="en-GB" sz="1400" dirty="0">
                <a:solidFill>
                  <a:srgbClr val="1F0092"/>
                </a:solidFill>
                <a:latin typeface="Verdana"/>
                <a:ea typeface="Verdana"/>
              </a:rPr>
              <a:t>CMS</a:t>
            </a:r>
            <a:endParaRPr lang="en-GB" sz="14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en-GB" sz="3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r>
              <a:rPr lang="en-GB" sz="18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CERN Doctoral Programme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400" dirty="0">
                <a:solidFill>
                  <a:srgbClr val="1F0092"/>
                </a:solidFill>
                <a:latin typeface="Verdana"/>
                <a:ea typeface="Verdana"/>
              </a:rPr>
              <a:t>13. </a:t>
            </a:r>
            <a:r>
              <a:rPr lang="en-GB" sz="1400" b="1" dirty="0">
                <a:solidFill>
                  <a:srgbClr val="1F0092"/>
                </a:solidFill>
                <a:latin typeface="Verdana"/>
                <a:ea typeface="Verdana"/>
              </a:rPr>
              <a:t>PhD Student Top physics – DOCT </a:t>
            </a:r>
            <a:r>
              <a:rPr lang="en-GB" sz="1400" dirty="0">
                <a:solidFill>
                  <a:srgbClr val="1F0092"/>
                </a:solidFill>
                <a:latin typeface="Verdana"/>
                <a:ea typeface="Verdana"/>
              </a:rPr>
              <a:t>/ EP-CMD+CMS – </a:t>
            </a:r>
            <a:r>
              <a:rPr lang="en-GB" sz="1400" b="1" dirty="0">
                <a:solidFill>
                  <a:schemeClr val="accent6">
                    <a:lumMod val="75000"/>
                  </a:schemeClr>
                </a:solidFill>
                <a:latin typeface="Verdana"/>
                <a:ea typeface="Verdana"/>
              </a:rPr>
              <a:t>only DOCT paid by CERN</a:t>
            </a:r>
            <a:endParaRPr lang="en-GB" sz="1400" b="1" dirty="0">
              <a:solidFill>
                <a:schemeClr val="accent6">
                  <a:lumMod val="75000"/>
                </a:schemeClr>
              </a:solidFill>
              <a:ea typeface="+mn-lt"/>
              <a:cs typeface="+mn-lt"/>
            </a:endParaRPr>
          </a:p>
          <a:p>
            <a:pPr marL="0" indent="0">
              <a:buNone/>
            </a:pPr>
            <a:r>
              <a:rPr lang="en-GB" sz="1400" dirty="0">
                <a:solidFill>
                  <a:srgbClr val="1F0092"/>
                </a:solidFill>
                <a:latin typeface="Verdana"/>
                <a:ea typeface="Verdana"/>
              </a:rPr>
              <a:t>14. PhD Student AT – DOCT / ATS-DO so far paid by Latvia</a:t>
            </a:r>
            <a:endParaRPr lang="en-GB" sz="1400" dirty="0">
              <a:cs typeface="Calibri" panose="020F0502020204030204"/>
            </a:endParaRPr>
          </a:p>
          <a:p>
            <a:pPr marL="0" indent="0">
              <a:buNone/>
            </a:pPr>
            <a:endParaRPr lang="en-GB" sz="18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r>
              <a:rPr lang="en-GB" sz="1800" b="1" dirty="0">
                <a:solidFill>
                  <a:srgbClr val="1F0092"/>
                </a:solidFill>
                <a:latin typeface="Verdana"/>
                <a:ea typeface="Verdana"/>
              </a:rPr>
              <a:t>With no link to Latvia scientific community</a:t>
            </a:r>
            <a:endParaRPr lang="en-GB" sz="1800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r>
              <a:rPr lang="en-GB" sz="1400" dirty="0">
                <a:solidFill>
                  <a:srgbClr val="1F0092"/>
                </a:solidFill>
                <a:latin typeface="Verdana"/>
                <a:ea typeface="Verdana"/>
              </a:rPr>
              <a:t>15. CERN Fellow - FELL / EP-DT-EO - </a:t>
            </a:r>
            <a:r>
              <a:rPr lang="en-GB" sz="1400" dirty="0">
                <a:solidFill>
                  <a:schemeClr val="accent6">
                    <a:lumMod val="75000"/>
                  </a:schemeClr>
                </a:solidFill>
                <a:latin typeface="Verdana"/>
                <a:ea typeface="Verdana"/>
              </a:rPr>
              <a:t>only FELL paid by CERN</a:t>
            </a:r>
            <a:endParaRPr lang="en-GB" sz="1400" dirty="0">
              <a:solidFill>
                <a:schemeClr val="accent6">
                  <a:lumMod val="75000"/>
                </a:schemeClr>
              </a:solidFill>
              <a:ea typeface="+mn-lt"/>
              <a:cs typeface="+mn-lt"/>
            </a:endParaRPr>
          </a:p>
          <a:p>
            <a:pPr marL="0" indent="0">
              <a:buNone/>
            </a:pPr>
            <a:endParaRPr lang="en-GB" sz="1600" dirty="0">
              <a:solidFill>
                <a:srgbClr val="1F0092"/>
              </a:solidFill>
              <a:latin typeface="Verdana"/>
              <a:ea typeface="Verdana"/>
            </a:endParaRPr>
          </a:p>
          <a:p>
            <a:pPr marL="0" indent="0">
              <a:buNone/>
            </a:pPr>
            <a:endParaRPr lang="en-GB" sz="18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en-GB" sz="18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4FBF161-FA5F-9B93-40C5-9255CC082453}"/>
              </a:ext>
            </a:extLst>
          </p:cNvPr>
          <p:cNvSpPr txBox="1"/>
          <p:nvPr/>
        </p:nvSpPr>
        <p:spPr>
          <a:xfrm>
            <a:off x="6239933" y="5983882"/>
            <a:ext cx="5952067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600" dirty="0">
                <a:solidFill>
                  <a:srgbClr val="1F0092"/>
                </a:solidFill>
                <a:latin typeface="Verdana"/>
              </a:rPr>
              <a:t>+ numerous short (2-3 months) term stays @CERN paid from the Latvian budget </a:t>
            </a:r>
            <a:endParaRPr lang="en-US" sz="16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301316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3494292" y="1463039"/>
            <a:ext cx="105570" cy="5295804"/>
          </a:xfrm>
          <a:prstGeom prst="rect">
            <a:avLst/>
          </a:prstGeom>
          <a:solidFill>
            <a:srgbClr val="0308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434948" y="6387525"/>
            <a:ext cx="2743200" cy="365125"/>
          </a:xfrm>
        </p:spPr>
        <p:txBody>
          <a:bodyPr/>
          <a:lstStyle/>
          <a:p>
            <a:r>
              <a:rPr lang="lv-LV" sz="1400" dirty="0">
                <a:solidFill>
                  <a:prstClr val="black">
                    <a:tint val="75000"/>
                  </a:prstClr>
                </a:solidFill>
              </a:rPr>
              <a:t>19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0377319-0A03-7AA8-C2BB-34D7A3587832}"/>
              </a:ext>
            </a:extLst>
          </p:cNvPr>
          <p:cNvSpPr txBox="1">
            <a:spLocks/>
          </p:cNvSpPr>
          <p:nvPr/>
        </p:nvSpPr>
        <p:spPr>
          <a:xfrm>
            <a:off x="4714818" y="1463039"/>
            <a:ext cx="6406538" cy="322633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800" b="1" dirty="0">
                <a:solidFill>
                  <a:srgbClr val="0000B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continue capacity and competency building in HEP and AT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sz="2800" b="1" dirty="0">
              <a:solidFill>
                <a:srgbClr val="0000B3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800" b="1" dirty="0">
                <a:solidFill>
                  <a:srgbClr val="0000B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maintain strong CERN related scientific institute with multidisciplinary research team and presence at CERN</a:t>
            </a:r>
          </a:p>
        </p:txBody>
      </p:sp>
    </p:spTree>
    <p:extLst>
      <p:ext uri="{BB962C8B-B14F-4D97-AF65-F5344CB8AC3E}">
        <p14:creationId xmlns:p14="http://schemas.microsoft.com/office/powerpoint/2010/main" val="22670401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1F0092"/>
                </a:solidFill>
                <a:latin typeface="Verdana"/>
                <a:ea typeface="Verdana"/>
              </a:rPr>
              <a:t>Institute of Particle Physics and Accelerator Technologies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673465" y="6206246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400" dirty="0">
                <a:solidFill>
                  <a:schemeClr val="bg1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D92E33-D15F-2978-91B4-48303DEC8042}"/>
              </a:ext>
            </a:extLst>
          </p:cNvPr>
          <p:cNvSpPr txBox="1"/>
          <p:nvPr/>
        </p:nvSpPr>
        <p:spPr>
          <a:xfrm>
            <a:off x="914400" y="1499542"/>
            <a:ext cx="10839236" cy="101566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000" dirty="0">
                <a:solidFill>
                  <a:srgbClr val="1F0092"/>
                </a:solidFill>
                <a:latin typeface="Verdana"/>
                <a:ea typeface="Verdana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@Riga Technical University</a:t>
            </a:r>
            <a:r>
              <a:rPr lang="en-GB" sz="2000" dirty="0">
                <a:solidFill>
                  <a:srgbClr val="1F0092"/>
                </a:solidFill>
                <a:latin typeface="Verdana"/>
                <a:ea typeface="Verdana"/>
              </a:rPr>
              <a:t>	 </a:t>
            </a:r>
            <a:r>
              <a:rPr lang="en-GB" sz="2000" dirty="0">
                <a:solidFill>
                  <a:srgbClr val="1F0092"/>
                </a:solidFill>
                <a:latin typeface="Verdana"/>
                <a:ea typeface="Verdana"/>
                <a:hlinkClick r:id="rId3"/>
              </a:rPr>
              <a:t>Faculty of Materials Science and Applied Chemistry</a:t>
            </a:r>
            <a:endParaRPr lang="en-GB" sz="2000" dirty="0">
              <a:solidFill>
                <a:srgbClr val="1F0092"/>
              </a:solidFill>
              <a:latin typeface="Verdana"/>
              <a:ea typeface="Verdana"/>
            </a:endParaRPr>
          </a:p>
          <a:p>
            <a:br>
              <a:rPr lang="en-GB" sz="2000" dirty="0">
                <a:solidFill>
                  <a:srgbClr val="1F0092"/>
                </a:solidFill>
                <a:latin typeface="Verdana"/>
                <a:ea typeface="Verdana"/>
              </a:rPr>
            </a:br>
            <a:endParaRPr lang="en-GB" sz="2000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711911" y="2082478"/>
            <a:ext cx="5146072" cy="4518667"/>
          </a:xfrm>
          <a:prstGeom prst="rect">
            <a:avLst/>
          </a:prstGeom>
          <a:ln w="28575">
            <a:solidFill>
              <a:srgbClr val="1F0092"/>
            </a:solidFill>
          </a:ln>
        </p:spPr>
        <p:txBody>
          <a:bodyPr lIns="91440" tIns="45720" rIns="91440" bIns="4572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dirty="0">
                <a:solidFill>
                  <a:srgbClr val="1F0092"/>
                </a:solidFill>
                <a:latin typeface="Verdana"/>
                <a:ea typeface="Verdana"/>
              </a:rPr>
              <a:t>100% CERN related research</a:t>
            </a:r>
            <a:endParaRPr lang="en-GB" sz="1600" b="1" i="1" dirty="0">
              <a:solidFill>
                <a:srgbClr val="1F0092"/>
              </a:solidFill>
              <a:latin typeface="Verdana"/>
              <a:ea typeface="Verdana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b="1" i="1" dirty="0">
                <a:solidFill>
                  <a:srgbClr val="1F0092"/>
                </a:solidFill>
                <a:latin typeface="Verdana"/>
                <a:ea typeface="Verdana"/>
              </a:rPr>
              <a:t>Elected academic staff</a:t>
            </a:r>
            <a:endParaRPr lang="en-GB" dirty="0">
              <a:cs typeface="Calibri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dirty="0">
                <a:solidFill>
                  <a:srgbClr val="1F0092"/>
                </a:solidFill>
                <a:latin typeface="Verdana"/>
                <a:ea typeface="Verdana"/>
              </a:rPr>
              <a:t>1. Prof. Yuri </a:t>
            </a:r>
            <a:r>
              <a:rPr lang="en-GB" sz="1600" dirty="0" err="1">
                <a:solidFill>
                  <a:srgbClr val="1F0092"/>
                </a:solidFill>
                <a:latin typeface="Verdana"/>
                <a:ea typeface="Verdana"/>
              </a:rPr>
              <a:t>Dokshitzer</a:t>
            </a:r>
            <a:r>
              <a:rPr lang="en-GB" sz="1600" dirty="0">
                <a:solidFill>
                  <a:srgbClr val="1F0092"/>
                </a:solidFill>
                <a:latin typeface="Verdana"/>
                <a:ea typeface="Verdana"/>
              </a:rPr>
              <a:t> - </a:t>
            </a:r>
            <a:r>
              <a:rPr lang="en-GB" sz="1600" b="1" dirty="0">
                <a:solidFill>
                  <a:srgbClr val="1F0092"/>
                </a:solidFill>
                <a:latin typeface="Verdana"/>
                <a:ea typeface="Verdana"/>
              </a:rPr>
              <a:t>HEP</a:t>
            </a:r>
            <a:endParaRPr lang="en-GB" sz="1600" b="1" dirty="0">
              <a:solidFill>
                <a:srgbClr val="1F0092"/>
              </a:solidFill>
              <a:latin typeface="Verdana"/>
              <a:ea typeface="Verdana"/>
              <a:cs typeface="Calibri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dirty="0">
                <a:solidFill>
                  <a:srgbClr val="1F0092"/>
                </a:solidFill>
                <a:latin typeface="Verdana"/>
                <a:ea typeface="Verdana"/>
              </a:rPr>
              <a:t>2. </a:t>
            </a:r>
            <a:r>
              <a:rPr lang="en-GB" sz="1600" dirty="0" err="1">
                <a:solidFill>
                  <a:srgbClr val="1F0092"/>
                </a:solidFill>
                <a:latin typeface="Verdana"/>
                <a:ea typeface="Verdana"/>
              </a:rPr>
              <a:t>Asoc.prof</a:t>
            </a:r>
            <a:r>
              <a:rPr lang="en-GB" sz="1600" dirty="0">
                <a:solidFill>
                  <a:srgbClr val="1F0092"/>
                </a:solidFill>
                <a:latin typeface="Verdana"/>
                <a:ea typeface="Verdana"/>
              </a:rPr>
              <a:t>. Kārlis </a:t>
            </a:r>
            <a:r>
              <a:rPr lang="en-GB" sz="1600" dirty="0" err="1">
                <a:solidFill>
                  <a:srgbClr val="1F0092"/>
                </a:solidFill>
                <a:latin typeface="Verdana"/>
                <a:ea typeface="Verdana"/>
              </a:rPr>
              <a:t>Dreimanis</a:t>
            </a:r>
            <a:r>
              <a:rPr lang="en-GB" sz="1600" dirty="0">
                <a:solidFill>
                  <a:srgbClr val="1F0092"/>
                </a:solidFill>
                <a:latin typeface="Verdana"/>
                <a:ea typeface="Verdana"/>
              </a:rPr>
              <a:t> – </a:t>
            </a:r>
            <a:r>
              <a:rPr lang="en-GB" sz="1600" b="1" dirty="0">
                <a:solidFill>
                  <a:srgbClr val="1F0092"/>
                </a:solidFill>
                <a:latin typeface="Verdana"/>
                <a:ea typeface="Verdana"/>
              </a:rPr>
              <a:t>HEP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dirty="0">
                <a:solidFill>
                  <a:srgbClr val="1F0092"/>
                </a:solidFill>
                <a:latin typeface="Verdana"/>
                <a:ea typeface="Verdana"/>
              </a:rPr>
              <a:t>3. Dr. Markus Seidel – </a:t>
            </a:r>
            <a:r>
              <a:rPr lang="en-GB" sz="1600" b="1" dirty="0">
                <a:solidFill>
                  <a:srgbClr val="1F0092"/>
                </a:solidFill>
                <a:latin typeface="Verdana"/>
                <a:ea typeface="Verdana"/>
              </a:rPr>
              <a:t>HEP</a:t>
            </a:r>
            <a:r>
              <a:rPr lang="en-GB" sz="1600" dirty="0">
                <a:solidFill>
                  <a:srgbClr val="1F0092"/>
                </a:solidFill>
                <a:latin typeface="Verdana"/>
                <a:ea typeface="Verdana"/>
              </a:rPr>
              <a:t> lecturer, PhD supervisor</a:t>
            </a:r>
            <a:endParaRPr lang="en-GB" sz="1600" dirty="0">
              <a:solidFill>
                <a:srgbClr val="000000"/>
              </a:solidFill>
              <a:ea typeface="Verdana"/>
              <a:cs typeface="+mn-lt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dirty="0">
                <a:solidFill>
                  <a:srgbClr val="1F0092"/>
                </a:solidFill>
                <a:latin typeface="Verdana"/>
                <a:ea typeface="Verdana"/>
              </a:rPr>
              <a:t>4. Prof. Toms Torims - AT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dirty="0">
                <a:solidFill>
                  <a:srgbClr val="1F0092"/>
                </a:solidFill>
                <a:latin typeface="Verdana"/>
                <a:ea typeface="Verdana"/>
              </a:rPr>
              <a:t>5. </a:t>
            </a:r>
            <a:r>
              <a:rPr lang="en-GB" sz="1600" dirty="0" err="1">
                <a:solidFill>
                  <a:srgbClr val="1F0092"/>
                </a:solidFill>
                <a:latin typeface="Verdana"/>
                <a:ea typeface="Verdana"/>
              </a:rPr>
              <a:t>Asoc.prof</a:t>
            </a:r>
            <a:r>
              <a:rPr lang="en-GB" sz="1600" dirty="0">
                <a:solidFill>
                  <a:srgbClr val="1F0092"/>
                </a:solidFill>
                <a:latin typeface="Verdana"/>
                <a:ea typeface="Verdana"/>
              </a:rPr>
              <a:t>. Andris </a:t>
            </a:r>
            <a:r>
              <a:rPr lang="en-GB" sz="1600" dirty="0" err="1">
                <a:solidFill>
                  <a:srgbClr val="1F0092"/>
                </a:solidFill>
                <a:latin typeface="Verdana"/>
                <a:ea typeface="Verdana"/>
              </a:rPr>
              <a:t>Ratkus</a:t>
            </a:r>
            <a:r>
              <a:rPr lang="en-GB" sz="1600" dirty="0">
                <a:solidFill>
                  <a:srgbClr val="1F0092"/>
                </a:solidFill>
                <a:latin typeface="Verdana"/>
                <a:ea typeface="Verdana"/>
              </a:rPr>
              <a:t> - AT</a:t>
            </a:r>
            <a:endParaRPr lang="en-GB" sz="1600" dirty="0">
              <a:solidFill>
                <a:srgbClr val="000000"/>
              </a:solidFill>
              <a:latin typeface="Calibri" panose="020F0502020204030204"/>
              <a:ea typeface="Verdana"/>
              <a:cs typeface="Calibri" panose="020F0502020204030204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1600" b="1" i="1" dirty="0">
              <a:solidFill>
                <a:srgbClr val="1F0092"/>
              </a:solidFill>
              <a:latin typeface="Verdana"/>
              <a:ea typeface="Verdana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b="1" i="1" dirty="0">
                <a:solidFill>
                  <a:srgbClr val="1F0092"/>
                </a:solidFill>
                <a:latin typeface="Verdana"/>
                <a:ea typeface="Verdana"/>
              </a:rPr>
              <a:t>Research staff</a:t>
            </a:r>
            <a:r>
              <a:rPr lang="en-GB" sz="1600" dirty="0">
                <a:solidFill>
                  <a:srgbClr val="1F0092"/>
                </a:solidFill>
                <a:latin typeface="Verdana"/>
                <a:ea typeface="Verdana"/>
              </a:rPr>
              <a:t>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dirty="0">
                <a:solidFill>
                  <a:srgbClr val="1F0092"/>
                </a:solidFill>
                <a:latin typeface="Verdana"/>
                <a:ea typeface="Verdana"/>
              </a:rPr>
              <a:t>Elected HEP and AT Senior researchers / researchers / scientific assistants - </a:t>
            </a:r>
            <a:r>
              <a:rPr lang="en-GB" sz="1600" b="1" dirty="0">
                <a:solidFill>
                  <a:srgbClr val="1F0092"/>
                </a:solidFill>
                <a:latin typeface="Verdana"/>
                <a:ea typeface="Verdana"/>
              </a:rPr>
              <a:t>12 in total</a:t>
            </a:r>
            <a:endParaRPr lang="en-GB" sz="1600" b="1" dirty="0">
              <a:solidFill>
                <a:srgbClr val="1F0092"/>
              </a:solidFill>
              <a:highlight>
                <a:srgbClr val="FFFF00"/>
              </a:highlight>
              <a:latin typeface="Verdana"/>
              <a:ea typeface="Verdana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1600" b="1" dirty="0">
              <a:solidFill>
                <a:srgbClr val="1F0092"/>
              </a:solidFill>
              <a:latin typeface="Verdana"/>
              <a:ea typeface="Verdana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dirty="0">
                <a:solidFill>
                  <a:srgbClr val="1F0092"/>
                </a:solidFill>
                <a:latin typeface="Verdana"/>
                <a:ea typeface="Verdana"/>
              </a:rPr>
              <a:t>+ admin staff.</a:t>
            </a: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064856C6-E6FE-BA0F-39EC-8C11631D3A06}"/>
              </a:ext>
            </a:extLst>
          </p:cNvPr>
          <p:cNvSpPr txBox="1">
            <a:spLocks/>
          </p:cNvSpPr>
          <p:nvPr/>
        </p:nvSpPr>
        <p:spPr>
          <a:xfrm>
            <a:off x="6334018" y="2008796"/>
            <a:ext cx="5419618" cy="4351338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rgbClr val="1F0092"/>
                </a:solidFill>
                <a:latin typeface="Verdana"/>
                <a:ea typeface="Verdana"/>
              </a:rPr>
              <a:t>Leading and running </a:t>
            </a:r>
            <a:r>
              <a:rPr lang="en-US" sz="1800" b="1" dirty="0">
                <a:solidFill>
                  <a:srgbClr val="1F0092"/>
                </a:solidFill>
                <a:latin typeface="Verdana"/>
                <a:ea typeface="Verdana"/>
              </a:rPr>
              <a:t>CMS-Latvia HEP group</a:t>
            </a:r>
          </a:p>
          <a:p>
            <a:r>
              <a:rPr lang="en-US" sz="1800" dirty="0">
                <a:solidFill>
                  <a:srgbClr val="1F0092"/>
                </a:solidFill>
                <a:latin typeface="Verdana"/>
                <a:ea typeface="Verdana"/>
              </a:rPr>
              <a:t>Executing </a:t>
            </a:r>
            <a:r>
              <a:rPr lang="en-US" sz="1800" b="1" dirty="0">
                <a:solidFill>
                  <a:srgbClr val="1F0092"/>
                </a:solidFill>
                <a:latin typeface="Verdana"/>
                <a:ea typeface="Verdana"/>
              </a:rPr>
              <a:t>State Research </a:t>
            </a:r>
            <a:r>
              <a:rPr lang="en-US" sz="1800" b="1" dirty="0" err="1">
                <a:solidFill>
                  <a:srgbClr val="1F0092"/>
                </a:solidFill>
                <a:latin typeface="Verdana"/>
                <a:ea typeface="Verdana"/>
              </a:rPr>
              <a:t>Programme</a:t>
            </a:r>
            <a:r>
              <a:rPr lang="en-US" sz="1800" b="1" dirty="0">
                <a:solidFill>
                  <a:srgbClr val="1F0092"/>
                </a:solidFill>
                <a:latin typeface="Verdana"/>
                <a:ea typeface="Verdana"/>
              </a:rPr>
              <a:t> </a:t>
            </a:r>
            <a:r>
              <a:rPr lang="en-US" sz="1800" dirty="0">
                <a:solidFill>
                  <a:srgbClr val="1F0092"/>
                </a:solidFill>
                <a:latin typeface="Verdana"/>
                <a:ea typeface="Verdana"/>
              </a:rPr>
              <a:t>in HEP and AT</a:t>
            </a:r>
            <a:endParaRPr lang="en-US" sz="1800" dirty="0">
              <a:latin typeface="Verdana"/>
              <a:ea typeface="Verdana"/>
            </a:endParaRPr>
          </a:p>
          <a:p>
            <a:r>
              <a:rPr lang="en-US" sz="1800" dirty="0">
                <a:solidFill>
                  <a:srgbClr val="1F0092"/>
                </a:solidFill>
                <a:latin typeface="Verdana"/>
                <a:ea typeface="Verdana"/>
              </a:rPr>
              <a:t>Running </a:t>
            </a:r>
            <a:r>
              <a:rPr lang="en-US" sz="1800" b="1" dirty="0">
                <a:solidFill>
                  <a:srgbClr val="1F0092"/>
                </a:solidFill>
                <a:latin typeface="Verdana"/>
                <a:ea typeface="Verdana"/>
              </a:rPr>
              <a:t>Doctoral </a:t>
            </a:r>
            <a:r>
              <a:rPr lang="en-US" sz="1800" b="1" dirty="0" err="1">
                <a:solidFill>
                  <a:srgbClr val="1F0092"/>
                </a:solidFill>
                <a:latin typeface="Verdana"/>
                <a:ea typeface="Verdana"/>
              </a:rPr>
              <a:t>Programme</a:t>
            </a:r>
            <a:r>
              <a:rPr lang="en-US" sz="1800" b="1" dirty="0">
                <a:solidFill>
                  <a:srgbClr val="1F0092"/>
                </a:solidFill>
                <a:latin typeface="Verdana"/>
                <a:ea typeface="Verdana"/>
              </a:rPr>
              <a:t> </a:t>
            </a:r>
            <a:r>
              <a:rPr lang="en-US" sz="1800" dirty="0">
                <a:solidFill>
                  <a:srgbClr val="1F0092"/>
                </a:solidFill>
                <a:latin typeface="Verdana"/>
                <a:ea typeface="Verdana"/>
              </a:rPr>
              <a:t>(jointly with University of Latvia) in HEP and AT</a:t>
            </a:r>
            <a:endParaRPr lang="en-US" sz="18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1800" dirty="0">
                <a:solidFill>
                  <a:srgbClr val="1F0092"/>
                </a:solidFill>
                <a:latin typeface="Verdana"/>
                <a:ea typeface="Verdana"/>
              </a:rPr>
              <a:t>Institutional partner of </a:t>
            </a:r>
            <a:r>
              <a:rPr lang="en-US" sz="1800" b="1" dirty="0">
                <a:solidFill>
                  <a:srgbClr val="1F0092"/>
                </a:solidFill>
                <a:latin typeface="Verdana"/>
                <a:ea typeface="Verdana"/>
              </a:rPr>
              <a:t>CMS, FCC, Muon Collider</a:t>
            </a:r>
          </a:p>
          <a:p>
            <a:r>
              <a:rPr lang="en-US" sz="1800" dirty="0">
                <a:solidFill>
                  <a:srgbClr val="1F0092"/>
                </a:solidFill>
                <a:latin typeface="Verdana"/>
                <a:ea typeface="Verdana"/>
              </a:rPr>
              <a:t>Collaborator and contributor to </a:t>
            </a:r>
            <a:r>
              <a:rPr lang="en-US" sz="1800" b="1" dirty="0">
                <a:solidFill>
                  <a:srgbClr val="1F0092"/>
                </a:solidFill>
                <a:latin typeface="Verdana"/>
                <a:ea typeface="Verdana"/>
              </a:rPr>
              <a:t>I.FAST, HITRIplus </a:t>
            </a:r>
            <a:r>
              <a:rPr lang="en-US" sz="1800" dirty="0">
                <a:solidFill>
                  <a:srgbClr val="1F0092"/>
                </a:solidFill>
                <a:latin typeface="Verdana"/>
                <a:ea typeface="Verdana"/>
              </a:rPr>
              <a:t>and</a:t>
            </a:r>
            <a:r>
              <a:rPr lang="en-US" sz="1800" b="1" dirty="0">
                <a:solidFill>
                  <a:srgbClr val="1F0092"/>
                </a:solidFill>
                <a:latin typeface="Verdana"/>
                <a:ea typeface="Verdana"/>
              </a:rPr>
              <a:t> NIMMS</a:t>
            </a:r>
            <a:r>
              <a:rPr lang="en-US" sz="1800" dirty="0">
                <a:solidFill>
                  <a:srgbClr val="1F0092"/>
                </a:solidFill>
                <a:latin typeface="Verdana"/>
                <a:ea typeface="Verdana"/>
              </a:rPr>
              <a:t> projects</a:t>
            </a:r>
          </a:p>
          <a:p>
            <a:r>
              <a:rPr lang="en-US" sz="1800" dirty="0">
                <a:solidFill>
                  <a:srgbClr val="1F0092"/>
                </a:solidFill>
                <a:latin typeface="Verdana"/>
                <a:ea typeface="Verdana"/>
              </a:rPr>
              <a:t>Leader of </a:t>
            </a:r>
            <a:r>
              <a:rPr lang="en-US" sz="1800" b="1" dirty="0">
                <a:solidFill>
                  <a:srgbClr val="1F0092"/>
                </a:solidFill>
                <a:latin typeface="Verdana"/>
                <a:ea typeface="Verdana"/>
              </a:rPr>
              <a:t>HERTIS</a:t>
            </a:r>
            <a:r>
              <a:rPr lang="en-US" sz="1800" dirty="0">
                <a:solidFill>
                  <a:srgbClr val="1F0092"/>
                </a:solidFill>
                <a:latin typeface="Verdana"/>
                <a:ea typeface="Verdana"/>
              </a:rPr>
              <a:t> project</a:t>
            </a:r>
          </a:p>
          <a:p>
            <a:r>
              <a:rPr lang="en-US" sz="1800" dirty="0">
                <a:solidFill>
                  <a:srgbClr val="1F0092"/>
                </a:solidFill>
                <a:latin typeface="Verdana"/>
                <a:ea typeface="Verdana"/>
              </a:rPr>
              <a:t>Leader of CMS </a:t>
            </a:r>
            <a:r>
              <a:rPr lang="en-US" sz="1800" b="1" dirty="0">
                <a:solidFill>
                  <a:srgbClr val="1F0092"/>
                </a:solidFill>
                <a:latin typeface="Verdana"/>
                <a:ea typeface="Verdana"/>
              </a:rPr>
              <a:t>Tier2 center</a:t>
            </a:r>
            <a:r>
              <a:rPr lang="en-US" sz="1800" dirty="0">
                <a:solidFill>
                  <a:srgbClr val="1F0092"/>
                </a:solidFill>
                <a:latin typeface="Verdana"/>
                <a:ea typeface="Verdana"/>
              </a:rPr>
              <a:t> project</a:t>
            </a:r>
            <a:endParaRPr lang="en-US" sz="18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1800" dirty="0">
                <a:solidFill>
                  <a:srgbClr val="1F0092"/>
                </a:solidFill>
                <a:latin typeface="Verdana"/>
                <a:ea typeface="Verdana"/>
              </a:rPr>
              <a:t>Representing RTU in </a:t>
            </a:r>
            <a:r>
              <a:rPr lang="en-US" sz="1800" b="1" dirty="0">
                <a:solidFill>
                  <a:srgbClr val="1F0092"/>
                </a:solidFill>
                <a:latin typeface="Verdana"/>
                <a:ea typeface="Verdana"/>
              </a:rPr>
              <a:t>CERN Baltic Group</a:t>
            </a:r>
            <a:endParaRPr lang="en-US" sz="1800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+ Supervisory role of </a:t>
            </a:r>
            <a:r>
              <a:rPr lang="en-US" sz="16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HEP and AT students </a:t>
            </a:r>
            <a:r>
              <a:rPr lang="en-US" sz="16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       CERN</a:t>
            </a:r>
          </a:p>
          <a:p>
            <a:endParaRPr lang="en-US" sz="16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en-GB" sz="18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48879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Dedicated doctoral </a:t>
            </a:r>
            <a:r>
              <a:rPr lang="en-US" b="1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programme</a:t>
            </a:r>
            <a:endParaRPr lang="en-US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673465" y="6206246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400" dirty="0">
                <a:solidFill>
                  <a:schemeClr val="bg1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838200" y="1593560"/>
            <a:ext cx="10515600" cy="451866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 collaboration with CERN Baltic Group –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designed by CBG 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Study Programme Working Group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Students in programme: 3</a:t>
            </a:r>
            <a:r>
              <a:rPr lang="en-GB" sz="2400" baseline="30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rd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year –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; 2</a:t>
            </a:r>
            <a:r>
              <a:rPr lang="en-GB" sz="2400" baseline="30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nd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year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; 1</a:t>
            </a:r>
            <a:r>
              <a:rPr lang="en-GB" sz="2400" baseline="30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year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Students are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co-supervised by CERN 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staff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Strong presence of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international/Baltic students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Executed in Latvia with mandatory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term at CERN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World class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lecturers: Latvia, CBG, CERN, PSI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Balance between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HEP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and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2"/>
              </a:rPr>
              <a:t>International Study Program Council</a:t>
            </a:r>
            <a:endParaRPr lang="en-GB" sz="24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Relevant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master programme 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is being developed</a:t>
            </a:r>
          </a:p>
        </p:txBody>
      </p:sp>
    </p:spTree>
    <p:extLst>
      <p:ext uri="{BB962C8B-B14F-4D97-AF65-F5344CB8AC3E}">
        <p14:creationId xmlns:p14="http://schemas.microsoft.com/office/powerpoint/2010/main" val="39831186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/>
          <a:lstStyle/>
          <a:p>
            <a:r>
              <a:rPr lang="en-US" b="1" dirty="0">
                <a:solidFill>
                  <a:srgbClr val="1F0092"/>
                </a:solidFill>
                <a:latin typeface="Verdana"/>
                <a:ea typeface="Verdana"/>
              </a:rPr>
              <a:t>CERN research in Latvia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673465" y="6206246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400" dirty="0">
                <a:solidFill>
                  <a:schemeClr val="bg1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D92E33-D15F-2978-91B4-48303DEC8042}"/>
              </a:ext>
            </a:extLst>
          </p:cNvPr>
          <p:cNvSpPr txBox="1"/>
          <p:nvPr/>
        </p:nvSpPr>
        <p:spPr>
          <a:xfrm>
            <a:off x="914400" y="1299487"/>
            <a:ext cx="10839236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000" dirty="0">
                <a:solidFill>
                  <a:srgbClr val="1F0092"/>
                </a:solidFill>
                <a:latin typeface="Verdana"/>
                <a:ea typeface="Verdana"/>
              </a:rPr>
              <a:t>Other institutes carrying out CERN related research and projects</a:t>
            </a:r>
            <a:endParaRPr lang="en-GB" sz="2000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914400" y="1739247"/>
            <a:ext cx="5181600" cy="4774776"/>
          </a:xfrm>
          <a:prstGeom prst="rect">
            <a:avLst/>
          </a:prstGeom>
          <a:ln>
            <a:solidFill>
              <a:srgbClr val="1F0092"/>
            </a:solidFill>
          </a:ln>
        </p:spPr>
        <p:txBody>
          <a:bodyPr lIns="91440" tIns="45720" rIns="91440" bIns="4572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b="1" dirty="0">
                <a:solidFill>
                  <a:srgbClr val="1F0092"/>
                </a:solidFill>
                <a:latin typeface="Verdana"/>
                <a:ea typeface="Verdana"/>
              </a:rPr>
              <a:t>University of Latvia</a:t>
            </a:r>
            <a:endParaRPr lang="en-US" dirty="0"/>
          </a:p>
          <a:p>
            <a:pPr marL="126900" indent="-342900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GB" sz="18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Institute of Chemical Physics – Prof. Elina </a:t>
            </a:r>
            <a:r>
              <a:rPr lang="en-GB" sz="1800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Pajuste</a:t>
            </a:r>
            <a:r>
              <a:rPr lang="en-GB" sz="18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group </a:t>
            </a:r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</a:rPr>
              <a:t>- </a:t>
            </a:r>
            <a:r>
              <a:rPr lang="en-GB" sz="1800" b="1" dirty="0">
                <a:solidFill>
                  <a:srgbClr val="1F0092"/>
                </a:solidFill>
                <a:latin typeface="Verdana"/>
                <a:ea typeface="Verdana"/>
              </a:rPr>
              <a:t>CMS</a:t>
            </a:r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</a:rPr>
              <a:t> and </a:t>
            </a:r>
            <a:r>
              <a:rPr lang="en-GB" sz="1800" b="1" dirty="0">
                <a:solidFill>
                  <a:srgbClr val="1F0092"/>
                </a:solidFill>
                <a:latin typeface="Verdana"/>
                <a:ea typeface="Verdana"/>
              </a:rPr>
              <a:t>MEDICIS</a:t>
            </a:r>
            <a:endParaRPr lang="en-GB" sz="1800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126900" indent="-342900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GB" sz="18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Faculty of Physics, Mathematics and Optometry - Prof. </a:t>
            </a:r>
            <a:r>
              <a:rPr lang="en-GB" sz="1800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Mārcis</a:t>
            </a:r>
            <a:r>
              <a:rPr lang="en-GB" sz="18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1800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Auziņš</a:t>
            </a:r>
            <a:r>
              <a:rPr lang="en-GB" sz="18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group – </a:t>
            </a:r>
            <a:r>
              <a:rPr lang="en-GB" sz="1800" b="1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AEgIS</a:t>
            </a:r>
            <a:endParaRPr lang="en-GB" sz="1800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126900" indent="-342900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GB" sz="18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Faculty of Medicine – Prof. </a:t>
            </a:r>
            <a:r>
              <a:rPr lang="en-GB" sz="1800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Maija</a:t>
            </a:r>
            <a:r>
              <a:rPr lang="en-GB" sz="18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1800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Radziņa</a:t>
            </a:r>
            <a:r>
              <a:rPr lang="en-GB" sz="18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group – </a:t>
            </a:r>
            <a:r>
              <a:rPr lang="en-GB" sz="18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MEDICIS/PRISMAP</a:t>
            </a:r>
          </a:p>
          <a:p>
            <a:pPr marL="126900" indent="-342900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</a:rPr>
              <a:t>Institute of the Solid State Physics – Dr. Anatoli Popov group- </a:t>
            </a:r>
            <a:r>
              <a:rPr lang="en-GB" sz="1800" b="1" dirty="0">
                <a:solidFill>
                  <a:srgbClr val="1F0092"/>
                </a:solidFill>
                <a:latin typeface="Verdana"/>
                <a:ea typeface="Verdana"/>
              </a:rPr>
              <a:t>Crystal Clear Collaboration</a:t>
            </a:r>
          </a:p>
          <a:p>
            <a:pPr marL="126900" indent="-342900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</a:rPr>
              <a:t>Institute of Physics – Dr. </a:t>
            </a:r>
            <a:r>
              <a:rPr lang="en-GB" sz="1800" dirty="0" err="1">
                <a:solidFill>
                  <a:srgbClr val="1F0092"/>
                </a:solidFill>
                <a:latin typeface="Verdana"/>
                <a:ea typeface="Verdana"/>
              </a:rPr>
              <a:t>Kalvis</a:t>
            </a:r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</a:rPr>
              <a:t> </a:t>
            </a:r>
            <a:r>
              <a:rPr lang="en-GB" sz="1800" dirty="0" err="1">
                <a:solidFill>
                  <a:srgbClr val="1F0092"/>
                </a:solidFill>
                <a:latin typeface="Verdana"/>
                <a:ea typeface="Verdana"/>
              </a:rPr>
              <a:t>Kravalis</a:t>
            </a:r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</a:rPr>
              <a:t> group – </a:t>
            </a:r>
            <a:r>
              <a:rPr lang="en-GB" sz="1800" b="1" dirty="0">
                <a:solidFill>
                  <a:srgbClr val="1F0092"/>
                </a:solidFill>
                <a:latin typeface="Verdana"/>
                <a:ea typeface="Verdana"/>
              </a:rPr>
              <a:t>ISOLDE / LIEBE</a:t>
            </a:r>
          </a:p>
          <a:p>
            <a:pPr marL="126900" indent="-342900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</a:rPr>
              <a:t>Quantum Computing group of Prof. Andris </a:t>
            </a:r>
            <a:r>
              <a:rPr lang="en-GB" sz="1800" dirty="0" err="1">
                <a:solidFill>
                  <a:srgbClr val="1F0092"/>
                </a:solidFill>
                <a:latin typeface="Verdana"/>
                <a:ea typeface="Verdana"/>
              </a:rPr>
              <a:t>Ambainis</a:t>
            </a:r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</a:rPr>
              <a:t> - </a:t>
            </a:r>
            <a:r>
              <a:rPr lang="en-GB" sz="1800" b="1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QuantHEP</a:t>
            </a:r>
            <a:endParaRPr lang="en-GB" sz="1800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en-GB" sz="1800" dirty="0">
              <a:solidFill>
                <a:srgbClr val="1F0092"/>
              </a:solidFill>
              <a:latin typeface="Verdana"/>
              <a:ea typeface="Verdana"/>
            </a:endParaRP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064856C6-E6FE-BA0F-39EC-8C11631D3A06}"/>
              </a:ext>
            </a:extLst>
          </p:cNvPr>
          <p:cNvSpPr txBox="1">
            <a:spLocks/>
          </p:cNvSpPr>
          <p:nvPr/>
        </p:nvSpPr>
        <p:spPr>
          <a:xfrm>
            <a:off x="6293932" y="1739247"/>
            <a:ext cx="5181600" cy="4774776"/>
          </a:xfrm>
          <a:prstGeom prst="rect">
            <a:avLst/>
          </a:prstGeom>
          <a:ln w="12700">
            <a:solidFill>
              <a:srgbClr val="1F0092"/>
            </a:solidFill>
          </a:ln>
        </p:spPr>
        <p:txBody>
          <a:bodyPr lIns="91440" tIns="45720" rIns="91440" bIns="45720"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2200"/>
              </a:spcBef>
              <a:buNone/>
            </a:pPr>
            <a:r>
              <a:rPr lang="en-GB" sz="1800" b="1" dirty="0">
                <a:solidFill>
                  <a:srgbClr val="1F0092"/>
                </a:solidFill>
                <a:latin typeface="Verdana"/>
                <a:ea typeface="Verdana"/>
              </a:rPr>
              <a:t>Riga Technical University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8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Department of artificial intelligence and systems engineering - Prof. </a:t>
            </a:r>
            <a:r>
              <a:rPr lang="en-GB" sz="1800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Agris</a:t>
            </a:r>
            <a:r>
              <a:rPr lang="en-GB" sz="18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1800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Ņikitenko</a:t>
            </a:r>
            <a:r>
              <a:rPr lang="en-GB" sz="18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group – </a:t>
            </a:r>
            <a:r>
              <a:rPr lang="en-GB" sz="18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I.FAST </a:t>
            </a:r>
            <a:r>
              <a:rPr lang="en-GB" sz="18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+</a:t>
            </a:r>
            <a:r>
              <a:rPr lang="en-GB" sz="18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18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Mechatronics, </a:t>
            </a:r>
            <a:r>
              <a:rPr lang="en-GB" sz="18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Robotics</a:t>
            </a:r>
            <a:r>
              <a:rPr lang="en-GB" sz="18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and Operations section </a:t>
            </a:r>
            <a:r>
              <a:rPr lang="en-GB" sz="18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 CERN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8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Institute of technical Physics – Prof. Arturs </a:t>
            </a:r>
            <a:r>
              <a:rPr lang="en-GB" sz="1800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Medvids</a:t>
            </a:r>
            <a:r>
              <a:rPr lang="en-GB" sz="18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group – </a:t>
            </a:r>
            <a:r>
              <a:rPr lang="en-GB" sz="18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I.FAST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8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Institute of Industrial Electronics and Electrical Engineering – Prof. </a:t>
            </a:r>
            <a:r>
              <a:rPr lang="en-GB" sz="1800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Pēteris</a:t>
            </a:r>
            <a:r>
              <a:rPr lang="en-GB" sz="18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Apse-</a:t>
            </a:r>
            <a:r>
              <a:rPr lang="en-GB" sz="1800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Apsītis</a:t>
            </a:r>
            <a:r>
              <a:rPr lang="en-GB" sz="18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group -</a:t>
            </a:r>
            <a:r>
              <a:rPr lang="en-GB" sz="18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ARIES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</a:rPr>
              <a:t>Students of Institute of Mechanics and Mechanical Engineering - </a:t>
            </a:r>
            <a:r>
              <a:rPr lang="en-GB" sz="1800" b="1" dirty="0">
                <a:solidFill>
                  <a:srgbClr val="1F0092"/>
                </a:solidFill>
                <a:latin typeface="Verdana"/>
                <a:ea typeface="Verdana"/>
              </a:rPr>
              <a:t>I.FAST</a:t>
            </a:r>
            <a:r>
              <a:rPr lang="en-GB" sz="1800" dirty="0">
                <a:solidFill>
                  <a:srgbClr val="1F0092"/>
                </a:solidFill>
                <a:latin typeface="Verdana"/>
                <a:ea typeface="Verdana"/>
              </a:rPr>
              <a:t> and </a:t>
            </a:r>
            <a:r>
              <a:rPr lang="en-GB" sz="1800" b="1" dirty="0">
                <a:solidFill>
                  <a:srgbClr val="1F0092"/>
                </a:solidFill>
                <a:latin typeface="Verdana"/>
                <a:ea typeface="Verdana"/>
              </a:rPr>
              <a:t>HITRIplus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8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High Performance Computing (HPC) Centre – </a:t>
            </a:r>
            <a:r>
              <a:rPr lang="en-GB" sz="18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Tier2</a:t>
            </a:r>
            <a:r>
              <a:rPr lang="en-GB" sz="18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project at </a:t>
            </a:r>
            <a:r>
              <a:rPr lang="en-GB" sz="18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CMS</a:t>
            </a:r>
          </a:p>
        </p:txBody>
      </p:sp>
    </p:spTree>
    <p:extLst>
      <p:ext uri="{BB962C8B-B14F-4D97-AF65-F5344CB8AC3E}">
        <p14:creationId xmlns:p14="http://schemas.microsoft.com/office/powerpoint/2010/main" val="29674751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77"/>
          <p:cNvSpPr/>
          <p:nvPr/>
        </p:nvSpPr>
        <p:spPr>
          <a:xfrm>
            <a:off x="7835531" y="5378130"/>
            <a:ext cx="656836" cy="13837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v-LV" sz="1800" b="0" i="0" u="none" strike="noStrike" kern="1200" cap="none" spc="0" normalizeH="0" baseline="0" noProof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7791122" y="2321742"/>
            <a:ext cx="656836" cy="264591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v-LV" sz="1800" b="0" i="0" u="none" strike="noStrike" kern="1200" cap="none" spc="0" normalizeH="0" baseline="0" noProof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 idx="4294967295"/>
          </p:nvPr>
        </p:nvSpPr>
        <p:spPr>
          <a:xfrm>
            <a:off x="1302360" y="889434"/>
            <a:ext cx="9346189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  <a:noAutofit/>
          </a:bodyPr>
          <a:lstStyle/>
          <a:p>
            <a:pPr defTabSz="914400" fontAlgn="base">
              <a:spcAft>
                <a:spcPct val="0"/>
              </a:spcAft>
            </a:pPr>
            <a:r>
              <a:rPr lang="en-GB" sz="33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State Research Program</a:t>
            </a:r>
            <a:r>
              <a:rPr lang="lv-LV" sz="33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me</a:t>
            </a:r>
            <a:r>
              <a:rPr lang="en-GB" sz="33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 </a:t>
            </a:r>
          </a:p>
        </p:txBody>
      </p:sp>
      <p:sp>
        <p:nvSpPr>
          <p:cNvPr id="4" name="Rectangle 3"/>
          <p:cNvSpPr/>
          <p:nvPr/>
        </p:nvSpPr>
        <p:spPr>
          <a:xfrm>
            <a:off x="553056" y="1884226"/>
            <a:ext cx="6872517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noFill/>
          </a:ln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Strengthen</a:t>
            </a:r>
            <a:r>
              <a:rPr kumimoji="0" lang="lv-LV" sz="18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ing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the development of the Latvian scientific community in the field of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high-energy physics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and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accelerator technology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in cooperation with the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cs typeface="+mn-cs"/>
              </a:rPr>
              <a:t>CERN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+mn-cs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-28610" y="3504074"/>
            <a:ext cx="22185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8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Programme call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(2020-2022)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to be finalized 31.10.2022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381239" y="3778790"/>
            <a:ext cx="1772844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500" b="1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 panose="020B0604030504040204" pitchFamily="34" charset="0"/>
              </a:rPr>
              <a:t>900 000 EUR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500" b="1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kumimoji="0" lang="lv-LV" sz="1500" b="1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316385" y="5611588"/>
            <a:ext cx="2073069" cy="419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500" b="1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Verdana" panose="020B0604030504040204" pitchFamily="34" charset="0"/>
                <a:cs typeface="Verdana" panose="020B0604030504040204" pitchFamily="34" charset="0"/>
              </a:rPr>
              <a:t>1 500 000 EUR  </a:t>
            </a:r>
            <a:endParaRPr kumimoji="0" lang="lv-LV" sz="1500" b="1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-46826" y="5363230"/>
            <a:ext cx="2227387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8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Programme call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(202</a:t>
            </a:r>
            <a:r>
              <a:rPr kumimoji="0" lang="lv-LV" sz="18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2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-202</a:t>
            </a:r>
            <a:r>
              <a:rPr kumimoji="0" lang="lv-LV" sz="18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6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to begin </a:t>
            </a:r>
            <a:r>
              <a:rPr kumimoji="0" lang="lv-LV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implementation</a:t>
            </a:r>
            <a:endParaRPr kumimoji="0" lang="en-GB" sz="1500" b="0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Autumn 2022</a:t>
            </a:r>
          </a:p>
        </p:txBody>
      </p:sp>
      <p:sp>
        <p:nvSpPr>
          <p:cNvPr id="15" name="Rectangle 14"/>
          <p:cNvSpPr/>
          <p:nvPr/>
        </p:nvSpPr>
        <p:spPr>
          <a:xfrm>
            <a:off x="8420850" y="3694744"/>
            <a:ext cx="442371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Create products </a:t>
            </a:r>
            <a:r>
              <a:rPr kumimoji="0" lang="lv-LV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&amp;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services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671673" y="3514712"/>
            <a:ext cx="305959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Project leader: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500" b="0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500" b="0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445658" y="5325653"/>
            <a:ext cx="3059594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5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Eligible </a:t>
            </a: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participants of </a:t>
            </a:r>
            <a:r>
              <a:rPr kumimoji="0" lang="lv-LV" sz="15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the </a:t>
            </a: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open call</a:t>
            </a: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</a:rPr>
              <a:t>:</a:t>
            </a:r>
            <a:endParaRPr lang="lv-LV" sz="1500" b="1" dirty="0">
              <a:solidFill>
                <a:srgbClr val="1F0092"/>
              </a:solidFill>
              <a:latin typeface="Verdana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500" b="1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Research organizations</a:t>
            </a:r>
            <a:r>
              <a:rPr kumimoji="0" lang="lv-LV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,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</a:t>
            </a:r>
            <a:r>
              <a:rPr kumimoji="0" lang="lv-LV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public organizations.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</a:t>
            </a:r>
            <a:r>
              <a:rPr kumimoji="0" lang="lv-LV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Several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partners </a:t>
            </a:r>
            <a:r>
              <a:rPr kumimoji="0" lang="lv-LV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must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be involved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500" b="1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" name="Pentagon 19"/>
          <p:cNvSpPr/>
          <p:nvPr/>
        </p:nvSpPr>
        <p:spPr>
          <a:xfrm>
            <a:off x="127422" y="5055180"/>
            <a:ext cx="7377829" cy="124565"/>
          </a:xfrm>
          <a:prstGeom prst="homePlate">
            <a:avLst/>
          </a:prstGeom>
          <a:gradFill>
            <a:gsLst>
              <a:gs pos="0">
                <a:schemeClr val="accent3">
                  <a:lumMod val="67000"/>
                </a:schemeClr>
              </a:gs>
              <a:gs pos="100000">
                <a:srgbClr val="7E7E7E"/>
              </a:gs>
              <a:gs pos="38000">
                <a:schemeClr val="bg1">
                  <a:lumMod val="9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v-LV" sz="1800" b="0" i="0" u="none" strike="noStrike" kern="1200" cap="none" spc="0" normalizeH="0" baseline="0" noProof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3" name="Chevron 22"/>
          <p:cNvSpPr/>
          <p:nvPr/>
        </p:nvSpPr>
        <p:spPr>
          <a:xfrm>
            <a:off x="2110285" y="3859887"/>
            <a:ext cx="347586" cy="358233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v-LV" sz="1800" b="0" i="0" u="none" strike="noStrike" kern="1200" cap="none" spc="0" normalizeH="0" baseline="0" noProof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3" name="Chevron 42"/>
          <p:cNvSpPr/>
          <p:nvPr/>
        </p:nvSpPr>
        <p:spPr>
          <a:xfrm>
            <a:off x="4066608" y="3856718"/>
            <a:ext cx="347586" cy="358233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v-LV" sz="1800" b="0" i="0" u="none" strike="noStrike" kern="1200" cap="none" spc="0" normalizeH="0" baseline="0" noProof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4" name="Chevron 43"/>
          <p:cNvSpPr/>
          <p:nvPr/>
        </p:nvSpPr>
        <p:spPr>
          <a:xfrm>
            <a:off x="2093317" y="5708898"/>
            <a:ext cx="347586" cy="358233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v-LV" sz="1800" b="0" i="0" u="none" strike="noStrike" kern="1200" cap="none" spc="0" normalizeH="0" baseline="0" noProof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973" y="3121824"/>
            <a:ext cx="1003398" cy="867381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4395380" y="4046180"/>
            <a:ext cx="181972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Project partners: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7239" y="4046180"/>
            <a:ext cx="1178334" cy="442413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9575" y="4514821"/>
            <a:ext cx="2666392" cy="466743"/>
          </a:xfrm>
          <a:prstGeom prst="rect">
            <a:avLst/>
          </a:prstGeom>
        </p:spPr>
      </p:pic>
      <p:pic>
        <p:nvPicPr>
          <p:cNvPr id="60" name="Google Shape;334;p35"/>
          <p:cNvPicPr preferRelativeResize="0"/>
          <p:nvPr/>
        </p:nvPicPr>
        <p:blipFill rotWithShape="1">
          <a:blip r:embed="rId6">
            <a:alphaModFix/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7850539" y="2364170"/>
            <a:ext cx="551971" cy="551971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341;p35"/>
          <p:cNvPicPr preferRelativeResize="0"/>
          <p:nvPr/>
        </p:nvPicPr>
        <p:blipFill rotWithShape="1">
          <a:blip r:embed="rId7">
            <a:alphaModFix/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7850540" y="4237487"/>
            <a:ext cx="525720" cy="570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299;p35"/>
          <p:cNvPicPr preferRelativeResize="0"/>
          <p:nvPr/>
        </p:nvPicPr>
        <p:blipFill rotWithShape="1">
          <a:blip r:embed="rId8">
            <a:alphaModFix/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7791122" y="2931760"/>
            <a:ext cx="646951" cy="646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305;p35"/>
          <p:cNvPicPr preferRelativeResize="0"/>
          <p:nvPr/>
        </p:nvPicPr>
        <p:blipFill rotWithShape="1">
          <a:blip r:embed="rId9">
            <a:alphaModFix/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7837922" y="5417515"/>
            <a:ext cx="607619" cy="607619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336;p35"/>
          <p:cNvPicPr preferRelativeResize="0"/>
          <p:nvPr/>
        </p:nvPicPr>
        <p:blipFill rotWithShape="1">
          <a:blip r:embed="rId10">
            <a:alphaModFix/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7909342" y="6076199"/>
            <a:ext cx="571442" cy="571442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342;p35"/>
          <p:cNvPicPr preferRelativeResize="0"/>
          <p:nvPr/>
        </p:nvPicPr>
        <p:blipFill rotWithShape="1">
          <a:blip r:embed="rId11">
            <a:alphaModFix/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7829552" y="3623375"/>
            <a:ext cx="551971" cy="551971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Rectangle 29"/>
          <p:cNvSpPr/>
          <p:nvPr/>
        </p:nvSpPr>
        <p:spPr>
          <a:xfrm>
            <a:off x="8445541" y="2413395"/>
            <a:ext cx="421319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Develop world-class </a:t>
            </a:r>
            <a:endParaRPr kumimoji="0" lang="lv-LV" sz="1500" b="0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knowledge</a:t>
            </a:r>
            <a:endParaRPr kumimoji="0" lang="lv-LV" sz="1500" b="0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420850" y="3036253"/>
            <a:ext cx="517037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Develop human capital </a:t>
            </a:r>
            <a:endParaRPr kumimoji="0" lang="lv-LV" sz="1500" b="0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&amp; 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technologies</a:t>
            </a:r>
            <a:endParaRPr kumimoji="0" lang="lv-LV" sz="1500" b="0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8420850" y="4136327"/>
            <a:ext cx="3606957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Involve scientific </a:t>
            </a:r>
            <a:r>
              <a:rPr kumimoji="0" lang="lv-LV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&amp;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academic staff, students, PhD applicants </a:t>
            </a:r>
            <a:r>
              <a:rPr kumimoji="0" lang="lv-LV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&amp;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young scientists </a:t>
            </a:r>
          </a:p>
        </p:txBody>
      </p:sp>
      <p:sp>
        <p:nvSpPr>
          <p:cNvPr id="35" name="Rectangle 34"/>
          <p:cNvSpPr/>
          <p:nvPr/>
        </p:nvSpPr>
        <p:spPr>
          <a:xfrm>
            <a:off x="8567247" y="6222971"/>
            <a:ext cx="302659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Foster 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research capacity</a:t>
            </a:r>
          </a:p>
        </p:txBody>
      </p:sp>
      <p:sp>
        <p:nvSpPr>
          <p:cNvPr id="45" name="Rectangle 44"/>
          <p:cNvSpPr/>
          <p:nvPr/>
        </p:nvSpPr>
        <p:spPr>
          <a:xfrm>
            <a:off x="8545998" y="5363230"/>
            <a:ext cx="300224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Ensure the program</a:t>
            </a:r>
            <a:r>
              <a:rPr kumimoji="0" lang="lv-LV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me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’s continuity </a:t>
            </a:r>
          </a:p>
        </p:txBody>
      </p:sp>
      <p:sp>
        <p:nvSpPr>
          <p:cNvPr id="83" name="Rectangle 82"/>
          <p:cNvSpPr/>
          <p:nvPr/>
        </p:nvSpPr>
        <p:spPr>
          <a:xfrm>
            <a:off x="337977" y="1883306"/>
            <a:ext cx="169632" cy="923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v-LV" sz="1800" b="0" i="0" u="none" strike="noStrike" kern="1200" cap="none" spc="0" normalizeH="0" baseline="0" noProof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34" name="Chevron 33"/>
          <p:cNvSpPr/>
          <p:nvPr/>
        </p:nvSpPr>
        <p:spPr>
          <a:xfrm>
            <a:off x="4044441" y="5708897"/>
            <a:ext cx="347586" cy="358233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v-LV" sz="1800" b="0" i="0" u="none" strike="noStrike" kern="1200" cap="none" spc="0" normalizeH="0" baseline="0" noProof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3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434948" y="6387525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4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5051981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/>
          <a:lstStyle/>
          <a:p>
            <a:r>
              <a:rPr lang="en-US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Outreach activities in Latvia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673465" y="6206246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400" dirty="0">
                <a:solidFill>
                  <a:schemeClr val="bg1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D92E33-D15F-2978-91B4-48303DEC8042}"/>
              </a:ext>
            </a:extLst>
          </p:cNvPr>
          <p:cNvSpPr txBox="1"/>
          <p:nvPr/>
        </p:nvSpPr>
        <p:spPr>
          <a:xfrm>
            <a:off x="914400" y="1390900"/>
            <a:ext cx="108392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Integral part of the Latvia – CERN strategy / boosting interest in STEM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914400" y="1841467"/>
            <a:ext cx="10346076" cy="451866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Latvian National Library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 permanent CERN exposition and classroom for children and general public – CERN as a centre of excellence for technology and innovation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Latvian Physics Teachers Association</a:t>
            </a:r>
          </a:p>
          <a:p>
            <a:pPr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Participation in events, lectures of Latvian scientists @CERN and CERN staff / selection of teachers for the CERN visits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School of the Young Physicists of Latvia</a:t>
            </a:r>
          </a:p>
          <a:p>
            <a:pPr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Virtual and in-person lectures + events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Job shadowing at CERN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 Every year 4-5 school children come to CERN to shadow Latvian scientists and engineers with preparatory and post-events in Latvia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+ many other 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events and activities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24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sz="24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sz="24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7284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Outline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673465" y="6206246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400" dirty="0">
                <a:solidFill>
                  <a:schemeClr val="bg1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1295884" y="1769123"/>
            <a:ext cx="10515600" cy="474490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Policy update and Latvia – CERN Strategy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Scientific / research portfolio – emphasis on HEP and AT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Latvia @CERN and related research 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Institute of Particle Physics and Accelerator Technologies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Doctoral Programme in HEP and AT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CERN related outreach activities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Latvia CERN Stakeholders Group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Geneva/CERN based ILO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Relevant Government decisions and financial framework</a:t>
            </a:r>
          </a:p>
        </p:txBody>
      </p:sp>
    </p:spTree>
    <p:extLst>
      <p:ext uri="{BB962C8B-B14F-4D97-AF65-F5344CB8AC3E}">
        <p14:creationId xmlns:p14="http://schemas.microsoft.com/office/powerpoint/2010/main" val="23138558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/>
          <a:lstStyle/>
          <a:p>
            <a:r>
              <a:rPr lang="en-US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Latvia - CERN Stakeholders Group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673465" y="6206246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400" dirty="0">
                <a:solidFill>
                  <a:schemeClr val="bg1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D92E33-D15F-2978-91B4-48303DEC8042}"/>
              </a:ext>
            </a:extLst>
          </p:cNvPr>
          <p:cNvSpPr txBox="1"/>
          <p:nvPr/>
        </p:nvSpPr>
        <p:spPr>
          <a:xfrm>
            <a:off x="914400" y="1390438"/>
            <a:ext cx="108392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Encompassing all relevant stakeholders - platform for engagement and exchange</a:t>
            </a:r>
          </a:p>
          <a:p>
            <a:r>
              <a:rPr lang="en-GB" sz="2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2"/>
              </a:rPr>
              <a:t>https://indico.cern.ch/category/11669/</a:t>
            </a:r>
            <a:r>
              <a:rPr lang="en-GB" sz="2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914400" y="2165353"/>
            <a:ext cx="10171416" cy="451866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10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regular meetings 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since Nov 2019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Organised by CERN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National Contact point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relevant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research institutions, business entities and associations, related ministries and agencies, CERN Council Delegates and ILO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Informing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the stakeholders about the relevant CERN-based and CERN-related activities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Directly supporting the stakeholders’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engagement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with CERN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Managing the information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exchange 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and </a:t>
            </a: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collaboration</a:t>
            </a: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vis-à-vis CERN and the stakeholders</a:t>
            </a:r>
          </a:p>
        </p:txBody>
      </p:sp>
    </p:spTree>
    <p:extLst>
      <p:ext uri="{BB962C8B-B14F-4D97-AF65-F5344CB8AC3E}">
        <p14:creationId xmlns:p14="http://schemas.microsoft.com/office/powerpoint/2010/main" val="41331348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/>
          <a:lstStyle/>
          <a:p>
            <a:r>
              <a:rPr lang="en-US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Geneva/CERN based ILO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673465" y="6206246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400" dirty="0">
                <a:solidFill>
                  <a:schemeClr val="bg1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D92E33-D15F-2978-91B4-48303DEC8042}"/>
              </a:ext>
            </a:extLst>
          </p:cNvPr>
          <p:cNvSpPr txBox="1"/>
          <p:nvPr/>
        </p:nvSpPr>
        <p:spPr>
          <a:xfrm>
            <a:off x="914400" y="1499542"/>
            <a:ext cx="108392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ensure meaningful Latvian business participation @CERN 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914400" y="2082478"/>
            <a:ext cx="10346076" cy="451866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CERN as priority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 ILO KPI’s are directly based on industry engagement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Knowledge Transfer</a:t>
            </a:r>
          </a:p>
          <a:p>
            <a:pPr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Technological and knowledge return to Latvia by engaging R&amp;D capable companies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Well-balanced industrial return</a:t>
            </a:r>
          </a:p>
          <a:p>
            <a:pPr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ensure fulfilment of the current ‘quota’ ∼ 400 000 CHF</a:t>
            </a:r>
          </a:p>
          <a:p>
            <a:pPr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prepare industrial portfolio for the full-membership @CERN</a:t>
            </a:r>
          </a:p>
          <a:p>
            <a:pPr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en-GB" sz="24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closely collaborate with Latvian scientific and engineering community at CERN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24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sz="24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72176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7204" y="2633649"/>
            <a:ext cx="5722255" cy="2712045"/>
          </a:xfrm>
        </p:spPr>
        <p:txBody>
          <a:bodyPr/>
          <a:lstStyle/>
          <a:p>
            <a:pPr algn="ctr"/>
            <a:r>
              <a:rPr lang="en-GB" sz="2800" b="1" dirty="0">
                <a:solidFill>
                  <a:srgbClr val="0000B3"/>
                </a:solidFill>
              </a:rPr>
              <a:t>Latvia – CERN Strategy</a:t>
            </a:r>
            <a:br>
              <a:rPr lang="en-GB" sz="2800" b="1" dirty="0">
                <a:solidFill>
                  <a:srgbClr val="0000B3"/>
                </a:solidFill>
              </a:rPr>
            </a:br>
            <a:br>
              <a:rPr lang="en-GB" sz="2800" b="1" dirty="0">
                <a:solidFill>
                  <a:srgbClr val="0000B3"/>
                </a:solidFill>
              </a:rPr>
            </a:br>
            <a:r>
              <a:rPr lang="en-GB" sz="2800" b="1" dirty="0">
                <a:solidFill>
                  <a:srgbClr val="0000B3"/>
                </a:solidFill>
              </a:rPr>
              <a:t>Full membership at CERN</a:t>
            </a:r>
            <a:br>
              <a:rPr lang="en-GB" sz="2800" b="1" dirty="0">
                <a:solidFill>
                  <a:srgbClr val="0000B3"/>
                </a:solidFill>
              </a:rPr>
            </a:br>
            <a:endParaRPr lang="lv-LV" sz="1050" b="1" dirty="0">
              <a:solidFill>
                <a:srgbClr val="0000B3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3214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/>
          <a:lstStyle/>
          <a:p>
            <a:r>
              <a:rPr lang="en-GB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</a:t>
            </a:r>
            <a:r>
              <a:rPr lang="en-GB" sz="4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ull membership at CERN</a:t>
            </a:r>
            <a:endParaRPr lang="en-US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673465" y="6206246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400" dirty="0">
                <a:solidFill>
                  <a:schemeClr val="bg1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638827" y="1656035"/>
            <a:ext cx="11034638" cy="485798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Tasks - liaison with decisionmakers and stakeholders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16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ensure support 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 the CERN Management and Member states 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actively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participate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in the work of the CERN Council and its committees – </a:t>
            </a:r>
            <a:r>
              <a:rPr lang="en-GB" sz="2200" i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inter alia 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cultivate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positive attitude 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towards Latvia's full membership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coordinate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Latvia's position at Council meetings and its committees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facilitate coordination among the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Baltic States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at CERN Baltic Group and Baltic Assembly level – to foster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joint position 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vis-à-vis CERN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ensure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continuous support 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from the Government, Parliament, scientific community, entrepreneurs, other partners and society at large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20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96790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/>
          <a:lstStyle/>
          <a:p>
            <a:r>
              <a:rPr lang="en-GB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</a:t>
            </a:r>
            <a:r>
              <a:rPr lang="en-GB" sz="44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ull membership at CERN</a:t>
            </a:r>
            <a:endParaRPr lang="en-US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673465" y="6206246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400" dirty="0">
                <a:solidFill>
                  <a:schemeClr val="bg1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679269" y="1499541"/>
            <a:ext cx="10994196" cy="501448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Tasks – scientific and technical measures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16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ensure stable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financial framework 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for CERN activities in Latvia – ensuring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50/50 principle 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– where proportion of the national funding is gradually exceeding CERN membership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continue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capacity and competency 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building in HEP and AT: to maintain strong CERN related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scientific institute 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with interdisciplinary research team and presence at CERN; to run master level programme in HEP and AT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facilitate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industrial return 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and engagement with CERN; including ILO organised dedicated events in Latvia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cultivate </a:t>
            </a:r>
            <a:r>
              <a:rPr lang="en-GB" sz="22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positive image </a:t>
            </a:r>
            <a:r>
              <a:rPr lang="en-GB" sz="22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 Latvia – CERN cooperation </a:t>
            </a:r>
            <a:r>
              <a:rPr lang="en-GB" sz="2200" i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#</a:t>
            </a:r>
            <a:r>
              <a:rPr lang="en-GB" sz="2200" i="1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LatvijaCERN</a:t>
            </a:r>
            <a:endParaRPr lang="en-GB" sz="2200" i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60128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676400" y="405870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b="1">
                <a:solidFill>
                  <a:srgbClr val="1F0092"/>
                </a:solidFill>
                <a:latin typeface="Verdana"/>
                <a:ea typeface="Verdana"/>
              </a:rPr>
              <a:t>Proposed timeline for full membership </a:t>
            </a:r>
            <a:endParaRPr lang="en-GB" sz="3600" b="1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27181" y="2936879"/>
            <a:ext cx="240453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December Council</a:t>
            </a:r>
          </a:p>
          <a:p>
            <a:endParaRPr lang="en-GB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6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Government letter of intent to the President of CERN Council and DG</a:t>
            </a:r>
          </a:p>
        </p:txBody>
      </p:sp>
      <p:sp>
        <p:nvSpPr>
          <p:cNvPr id="6" name="Rectangle 5"/>
          <p:cNvSpPr/>
          <p:nvPr/>
        </p:nvSpPr>
        <p:spPr>
          <a:xfrm>
            <a:off x="2969461" y="2945201"/>
            <a:ext cx="2270180" cy="2716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March Council</a:t>
            </a:r>
          </a:p>
          <a:p>
            <a:endParaRPr lang="en-GB" sz="1050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6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Favourable CERN Council decision and invitation to apply for the full membership</a:t>
            </a:r>
          </a:p>
          <a:p>
            <a:endParaRPr lang="en-GB" sz="16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6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 subsequently</a:t>
            </a:r>
          </a:p>
          <a:p>
            <a:r>
              <a:rPr lang="en-GB" sz="16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application is submitted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165502" y="2945201"/>
            <a:ext cx="2175218" cy="4385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June</a:t>
            </a:r>
            <a:r>
              <a:rPr lang="en-GB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16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Council</a:t>
            </a:r>
          </a:p>
          <a:p>
            <a:pPr algn="ctr"/>
            <a:endParaRPr lang="en-GB" sz="7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en-GB" sz="16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CERN Council Decision to form the Task Force</a:t>
            </a:r>
          </a:p>
          <a:p>
            <a:pPr algn="ctr"/>
            <a:endParaRPr lang="en-GB" sz="10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en-GB" sz="16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Task Force visit to Latvia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1" i="0" u="none" strike="noStrike" kern="1200" cap="none" spc="0" normalizeH="0" baseline="0" noProof="0" dirty="0">
              <a:ln>
                <a:noFill/>
              </a:ln>
              <a:solidFill>
                <a:srgbClr val="1F0092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September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Council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600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i="0" u="none" strike="noStrike" kern="1200" cap="none" spc="0" normalizeH="0" baseline="0" noProof="0" dirty="0">
                <a:ln>
                  <a:noFill/>
                </a:ln>
                <a:solidFill>
                  <a:srgbClr val="1F009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CERN Task Force report is evaluated and DG is mandated to negotiate agreement</a:t>
            </a:r>
          </a:p>
          <a:p>
            <a:endParaRPr lang="en-GB" sz="16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en-GB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769178" y="2943214"/>
            <a:ext cx="226589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Agreement is reached</a:t>
            </a:r>
          </a:p>
          <a:p>
            <a:endParaRPr lang="en-GB" sz="16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6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Cabinet of Ministers decision</a:t>
            </a:r>
          </a:p>
          <a:p>
            <a:endParaRPr lang="en-GB" sz="16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6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Signature of pre-stage Agreement</a:t>
            </a:r>
          </a:p>
          <a:p>
            <a:endParaRPr lang="en-GB" sz="16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6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Ratification procedure is concluded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202333" y="2867563"/>
            <a:ext cx="1989667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prospective time when Latvia becomes full member </a:t>
            </a:r>
          </a:p>
          <a:p>
            <a:r>
              <a:rPr lang="en-GB" sz="16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 CERN</a:t>
            </a:r>
          </a:p>
        </p:txBody>
      </p:sp>
      <p:sp>
        <p:nvSpPr>
          <p:cNvPr id="18" name="Freeform 17"/>
          <p:cNvSpPr/>
          <p:nvPr/>
        </p:nvSpPr>
        <p:spPr>
          <a:xfrm>
            <a:off x="517434" y="2891315"/>
            <a:ext cx="1975717" cy="1487764"/>
          </a:xfrm>
          <a:custGeom>
            <a:avLst/>
            <a:gdLst>
              <a:gd name="connsiteX0" fmla="*/ 0 w 1697278"/>
              <a:gd name="connsiteY0" fmla="*/ 0 h 1487764"/>
              <a:gd name="connsiteX1" fmla="*/ 1697278 w 1697278"/>
              <a:gd name="connsiteY1" fmla="*/ 0 h 1487764"/>
              <a:gd name="connsiteX2" fmla="*/ 1697278 w 1697278"/>
              <a:gd name="connsiteY2" fmla="*/ 1487764 h 1487764"/>
              <a:gd name="connsiteX3" fmla="*/ 0 w 1697278"/>
              <a:gd name="connsiteY3" fmla="*/ 1487764 h 1487764"/>
              <a:gd name="connsiteX4" fmla="*/ 0 w 1697278"/>
              <a:gd name="connsiteY4" fmla="*/ 0 h 1487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7278" h="1487764">
                <a:moveTo>
                  <a:pt x="0" y="0"/>
                </a:moveTo>
                <a:lnTo>
                  <a:pt x="1697278" y="0"/>
                </a:lnTo>
                <a:lnTo>
                  <a:pt x="1697278" y="1487764"/>
                </a:lnTo>
                <a:lnTo>
                  <a:pt x="0" y="148776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5260" tIns="175260" rIns="175260" bIns="175260" numCol="1" spcCol="1270" anchor="t" anchorCtr="0">
            <a:noAutofit/>
          </a:bodyPr>
          <a:lstStyle/>
          <a:p>
            <a:pPr lvl="0" algn="l" defTabSz="2044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4600" kern="1200"/>
          </a:p>
        </p:txBody>
      </p:sp>
      <p:sp>
        <p:nvSpPr>
          <p:cNvPr id="21" name="Freeform 20"/>
          <p:cNvSpPr/>
          <p:nvPr/>
        </p:nvSpPr>
        <p:spPr>
          <a:xfrm>
            <a:off x="2936099" y="2891316"/>
            <a:ext cx="1975717" cy="1487764"/>
          </a:xfrm>
          <a:custGeom>
            <a:avLst/>
            <a:gdLst>
              <a:gd name="connsiteX0" fmla="*/ 0 w 1697278"/>
              <a:gd name="connsiteY0" fmla="*/ 0 h 1487764"/>
              <a:gd name="connsiteX1" fmla="*/ 1697278 w 1697278"/>
              <a:gd name="connsiteY1" fmla="*/ 0 h 1487764"/>
              <a:gd name="connsiteX2" fmla="*/ 1697278 w 1697278"/>
              <a:gd name="connsiteY2" fmla="*/ 1487764 h 1487764"/>
              <a:gd name="connsiteX3" fmla="*/ 0 w 1697278"/>
              <a:gd name="connsiteY3" fmla="*/ 1487764 h 1487764"/>
              <a:gd name="connsiteX4" fmla="*/ 0 w 1697278"/>
              <a:gd name="connsiteY4" fmla="*/ 0 h 1487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7278" h="1487764">
                <a:moveTo>
                  <a:pt x="0" y="0"/>
                </a:moveTo>
                <a:lnTo>
                  <a:pt x="1697278" y="0"/>
                </a:lnTo>
                <a:lnTo>
                  <a:pt x="1697278" y="1487764"/>
                </a:lnTo>
                <a:lnTo>
                  <a:pt x="0" y="148776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5260" tIns="175260" rIns="175260" bIns="175260" numCol="1" spcCol="1270" anchor="t" anchorCtr="0">
            <a:noAutofit/>
          </a:bodyPr>
          <a:lstStyle/>
          <a:p>
            <a:pPr lvl="0" algn="l" defTabSz="2044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4600" kern="1200"/>
          </a:p>
        </p:txBody>
      </p:sp>
      <p:sp>
        <p:nvSpPr>
          <p:cNvPr id="24" name="Freeform 23"/>
          <p:cNvSpPr/>
          <p:nvPr/>
        </p:nvSpPr>
        <p:spPr>
          <a:xfrm>
            <a:off x="5354764" y="2377162"/>
            <a:ext cx="1975717" cy="1487764"/>
          </a:xfrm>
          <a:custGeom>
            <a:avLst/>
            <a:gdLst>
              <a:gd name="connsiteX0" fmla="*/ 0 w 1697278"/>
              <a:gd name="connsiteY0" fmla="*/ 0 h 1487764"/>
              <a:gd name="connsiteX1" fmla="*/ 1697278 w 1697278"/>
              <a:gd name="connsiteY1" fmla="*/ 0 h 1487764"/>
              <a:gd name="connsiteX2" fmla="*/ 1697278 w 1697278"/>
              <a:gd name="connsiteY2" fmla="*/ 1487764 h 1487764"/>
              <a:gd name="connsiteX3" fmla="*/ 0 w 1697278"/>
              <a:gd name="connsiteY3" fmla="*/ 1487764 h 1487764"/>
              <a:gd name="connsiteX4" fmla="*/ 0 w 1697278"/>
              <a:gd name="connsiteY4" fmla="*/ 0 h 1487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7278" h="1487764">
                <a:moveTo>
                  <a:pt x="0" y="0"/>
                </a:moveTo>
                <a:lnTo>
                  <a:pt x="1697278" y="0"/>
                </a:lnTo>
                <a:lnTo>
                  <a:pt x="1697278" y="1487764"/>
                </a:lnTo>
                <a:lnTo>
                  <a:pt x="0" y="148776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5260" tIns="175260" rIns="175260" bIns="175260" numCol="1" spcCol="1270" anchor="t" anchorCtr="0">
            <a:noAutofit/>
          </a:bodyPr>
          <a:lstStyle/>
          <a:p>
            <a:pPr lvl="0" algn="l" defTabSz="2044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4600" kern="1200"/>
          </a:p>
        </p:txBody>
      </p:sp>
      <p:sp>
        <p:nvSpPr>
          <p:cNvPr id="27" name="Freeform 26"/>
          <p:cNvSpPr/>
          <p:nvPr/>
        </p:nvSpPr>
        <p:spPr>
          <a:xfrm>
            <a:off x="7773429" y="2443233"/>
            <a:ext cx="1975717" cy="1487764"/>
          </a:xfrm>
          <a:custGeom>
            <a:avLst/>
            <a:gdLst>
              <a:gd name="connsiteX0" fmla="*/ 0 w 1697278"/>
              <a:gd name="connsiteY0" fmla="*/ 0 h 1487764"/>
              <a:gd name="connsiteX1" fmla="*/ 1697278 w 1697278"/>
              <a:gd name="connsiteY1" fmla="*/ 0 h 1487764"/>
              <a:gd name="connsiteX2" fmla="*/ 1697278 w 1697278"/>
              <a:gd name="connsiteY2" fmla="*/ 1487764 h 1487764"/>
              <a:gd name="connsiteX3" fmla="*/ 0 w 1697278"/>
              <a:gd name="connsiteY3" fmla="*/ 1487764 h 1487764"/>
              <a:gd name="connsiteX4" fmla="*/ 0 w 1697278"/>
              <a:gd name="connsiteY4" fmla="*/ 0 h 1487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7278" h="1487764">
                <a:moveTo>
                  <a:pt x="0" y="0"/>
                </a:moveTo>
                <a:lnTo>
                  <a:pt x="1697278" y="0"/>
                </a:lnTo>
                <a:lnTo>
                  <a:pt x="1697278" y="1487764"/>
                </a:lnTo>
                <a:lnTo>
                  <a:pt x="0" y="148776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5260" tIns="175260" rIns="175260" bIns="175260" numCol="1" spcCol="1270" anchor="t" anchorCtr="0">
            <a:noAutofit/>
          </a:bodyPr>
          <a:lstStyle/>
          <a:p>
            <a:pPr lvl="0" algn="l" defTabSz="2044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4600" kern="1200"/>
          </a:p>
        </p:txBody>
      </p:sp>
      <p:sp>
        <p:nvSpPr>
          <p:cNvPr id="29" name="Rectangle 28"/>
          <p:cNvSpPr/>
          <p:nvPr/>
        </p:nvSpPr>
        <p:spPr>
          <a:xfrm>
            <a:off x="10578841" y="1982510"/>
            <a:ext cx="9156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2026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713564" y="1980114"/>
            <a:ext cx="20954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2024 1st half</a:t>
            </a:r>
          </a:p>
        </p:txBody>
      </p:sp>
      <p:sp>
        <p:nvSpPr>
          <p:cNvPr id="31" name="Rectangle 30"/>
          <p:cNvSpPr/>
          <p:nvPr/>
        </p:nvSpPr>
        <p:spPr>
          <a:xfrm>
            <a:off x="5165501" y="1972319"/>
            <a:ext cx="21884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2023 2nd half</a:t>
            </a:r>
          </a:p>
        </p:txBody>
      </p:sp>
      <p:sp>
        <p:nvSpPr>
          <p:cNvPr id="32" name="Rectangle 31"/>
          <p:cNvSpPr/>
          <p:nvPr/>
        </p:nvSpPr>
        <p:spPr>
          <a:xfrm>
            <a:off x="2884250" y="1986213"/>
            <a:ext cx="20954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2023 1st half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61753" y="1982510"/>
            <a:ext cx="21884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2022 2nd half</a:t>
            </a:r>
          </a:p>
        </p:txBody>
      </p:sp>
      <p:sp>
        <p:nvSpPr>
          <p:cNvPr id="34" name="Pentagon 33"/>
          <p:cNvSpPr/>
          <p:nvPr/>
        </p:nvSpPr>
        <p:spPr>
          <a:xfrm>
            <a:off x="321013" y="2665192"/>
            <a:ext cx="11741285" cy="140721"/>
          </a:xfrm>
          <a:prstGeom prst="homePlate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95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/>
          <p:cNvSpPr/>
          <p:nvPr/>
        </p:nvSpPr>
        <p:spPr>
          <a:xfrm>
            <a:off x="1184278" y="2530039"/>
            <a:ext cx="396000" cy="396000"/>
          </a:xfrm>
          <a:prstGeom prst="ellipse">
            <a:avLst/>
          </a:prstGeom>
          <a:solidFill>
            <a:srgbClr val="1F009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>
            <a:off x="3672078" y="2517607"/>
            <a:ext cx="396000" cy="396000"/>
          </a:xfrm>
          <a:prstGeom prst="ellipse">
            <a:avLst/>
          </a:prstGeom>
          <a:solidFill>
            <a:srgbClr val="1F009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6043845" y="2519023"/>
            <a:ext cx="396000" cy="396000"/>
          </a:xfrm>
          <a:prstGeom prst="ellipse">
            <a:avLst/>
          </a:prstGeom>
          <a:solidFill>
            <a:srgbClr val="1F009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>
            <a:off x="8531645" y="2506591"/>
            <a:ext cx="396000" cy="396000"/>
          </a:xfrm>
          <a:prstGeom prst="ellipse">
            <a:avLst/>
          </a:prstGeom>
          <a:solidFill>
            <a:srgbClr val="1F009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10876152" y="2506590"/>
            <a:ext cx="396000" cy="396000"/>
          </a:xfrm>
          <a:prstGeom prst="ellipse">
            <a:avLst/>
          </a:prstGeom>
          <a:solidFill>
            <a:srgbClr val="1F009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1673465" y="6206246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>
                <a:solidFill>
                  <a:schemeClr val="bg1">
                    <a:lumMod val="75000"/>
                  </a:schemeClr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4729563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3494292" y="1463039"/>
            <a:ext cx="105570" cy="5295804"/>
          </a:xfrm>
          <a:prstGeom prst="rect">
            <a:avLst/>
          </a:prstGeom>
          <a:solidFill>
            <a:srgbClr val="0308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434948" y="6387525"/>
            <a:ext cx="2743200" cy="365125"/>
          </a:xfrm>
        </p:spPr>
        <p:txBody>
          <a:bodyPr/>
          <a:lstStyle/>
          <a:p>
            <a:r>
              <a:rPr lang="lv-LV" sz="1400" dirty="0">
                <a:solidFill>
                  <a:prstClr val="black">
                    <a:tint val="75000"/>
                  </a:prstClr>
                </a:solidFill>
              </a:rPr>
              <a:t>19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0377319-0A03-7AA8-C2BB-34D7A3587832}"/>
              </a:ext>
            </a:extLst>
          </p:cNvPr>
          <p:cNvSpPr txBox="1">
            <a:spLocks/>
          </p:cNvSpPr>
          <p:nvPr/>
        </p:nvSpPr>
        <p:spPr>
          <a:xfrm>
            <a:off x="4907234" y="2726043"/>
            <a:ext cx="6406538" cy="413195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800" b="1" dirty="0">
                <a:solidFill>
                  <a:srgbClr val="0000B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ensure stable financial framework for CERN activities in Latvia </a:t>
            </a:r>
          </a:p>
        </p:txBody>
      </p:sp>
    </p:spTree>
    <p:extLst>
      <p:ext uri="{BB962C8B-B14F-4D97-AF65-F5344CB8AC3E}">
        <p14:creationId xmlns:p14="http://schemas.microsoft.com/office/powerpoint/2010/main" val="15556895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Membership payments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673465" y="6206246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400" dirty="0">
                <a:solidFill>
                  <a:schemeClr val="bg1">
                    <a:lumMod val="75000"/>
                  </a:schemeClr>
                </a:solidFill>
              </a:rPr>
              <a:t>4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461AB94-7DB1-3AB6-1794-6111294192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7105739"/>
              </p:ext>
            </p:extLst>
          </p:nvPr>
        </p:nvGraphicFramePr>
        <p:xfrm>
          <a:off x="1173193" y="1816782"/>
          <a:ext cx="10248180" cy="39111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08596">
                  <a:extLst>
                    <a:ext uri="{9D8B030D-6E8A-4147-A177-3AD203B41FA5}">
                      <a16:colId xmlns:a16="http://schemas.microsoft.com/office/drawing/2014/main" val="4034376824"/>
                    </a:ext>
                  </a:extLst>
                </a:gridCol>
                <a:gridCol w="1708596">
                  <a:extLst>
                    <a:ext uri="{9D8B030D-6E8A-4147-A177-3AD203B41FA5}">
                      <a16:colId xmlns:a16="http://schemas.microsoft.com/office/drawing/2014/main" val="993732408"/>
                    </a:ext>
                  </a:extLst>
                </a:gridCol>
                <a:gridCol w="1708596">
                  <a:extLst>
                    <a:ext uri="{9D8B030D-6E8A-4147-A177-3AD203B41FA5}">
                      <a16:colId xmlns:a16="http://schemas.microsoft.com/office/drawing/2014/main" val="1614567171"/>
                    </a:ext>
                  </a:extLst>
                </a:gridCol>
                <a:gridCol w="1707464">
                  <a:extLst>
                    <a:ext uri="{9D8B030D-6E8A-4147-A177-3AD203B41FA5}">
                      <a16:colId xmlns:a16="http://schemas.microsoft.com/office/drawing/2014/main" val="191843040"/>
                    </a:ext>
                  </a:extLst>
                </a:gridCol>
                <a:gridCol w="1707464">
                  <a:extLst>
                    <a:ext uri="{9D8B030D-6E8A-4147-A177-3AD203B41FA5}">
                      <a16:colId xmlns:a16="http://schemas.microsoft.com/office/drawing/2014/main" val="315785744"/>
                    </a:ext>
                  </a:extLst>
                </a:gridCol>
                <a:gridCol w="1707464">
                  <a:extLst>
                    <a:ext uri="{9D8B030D-6E8A-4147-A177-3AD203B41FA5}">
                      <a16:colId xmlns:a16="http://schemas.microsoft.com/office/drawing/2014/main" val="4285856687"/>
                    </a:ext>
                  </a:extLst>
                </a:gridCol>
              </a:tblGrid>
              <a:tr h="5894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kern="1200" noProof="0" dirty="0">
                          <a:solidFill>
                            <a:srgbClr val="1F0092"/>
                          </a:solidFill>
                        </a:rPr>
                        <a:t>Currency</a:t>
                      </a:r>
                      <a:endParaRPr lang="en-GB" sz="2400" kern="1200" noProof="0" dirty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</a:rPr>
                        <a:t>2023</a:t>
                      </a:r>
                      <a:endParaRPr lang="en-GB" sz="2400" b="1" kern="1200" noProof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</a:rPr>
                        <a:t>2024</a:t>
                      </a:r>
                      <a:endParaRPr lang="en-GB" sz="2400" b="1" kern="1200" noProof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</a:rPr>
                        <a:t>2025</a:t>
                      </a:r>
                      <a:endParaRPr lang="en-GB" sz="2400" b="1" kern="1200" noProof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</a:rPr>
                        <a:t>2026</a:t>
                      </a:r>
                      <a:endParaRPr lang="en-GB" sz="2400" b="1" kern="1200" noProof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</a:rPr>
                        <a:t>2027</a:t>
                      </a:r>
                      <a:endParaRPr lang="en-GB" sz="2400" b="1" kern="1200" noProof="0" dirty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0308570"/>
                  </a:ext>
                </a:extLst>
              </a:tr>
              <a:tr h="21427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</a:rPr>
                        <a:t> </a:t>
                      </a:r>
                      <a:endParaRPr lang="en-GB" sz="2400" b="1" kern="1200" noProof="0" dirty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</a:rPr>
                        <a:t>Associate Member</a:t>
                      </a:r>
                      <a:endParaRPr lang="en-GB" sz="2400" b="0" kern="1200" noProof="0" dirty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</a:rPr>
                        <a:t>Associate member in pre-stage to full membership</a:t>
                      </a:r>
                      <a:endParaRPr lang="en-GB" sz="2400" b="0" kern="1200" noProof="0" dirty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</a:rPr>
                        <a:t>Associate member in pre-stage to full membership</a:t>
                      </a:r>
                      <a:endParaRPr lang="en-GB" sz="2400" b="0" kern="1200" noProof="0" dirty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</a:rPr>
                        <a:t>Full member</a:t>
                      </a:r>
                      <a:endParaRPr lang="en-GB" sz="2400" b="0" kern="1200" noProof="0" dirty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</a:rPr>
                        <a:t>Full member</a:t>
                      </a:r>
                      <a:endParaRPr lang="en-GB" sz="2400" b="0" kern="1200" noProof="0" dirty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2331117"/>
                  </a:ext>
                </a:extLst>
              </a:tr>
              <a:tr h="5894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</a:rPr>
                        <a:t>CHF</a:t>
                      </a:r>
                      <a:endParaRPr lang="en-GB" sz="2400" b="1" kern="1200" noProof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</a:rPr>
                        <a:t>1 024 850</a:t>
                      </a:r>
                      <a:endParaRPr lang="en-GB" sz="2400" b="1" kern="1200" noProof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</a:rPr>
                        <a:t>1 281 250</a:t>
                      </a:r>
                      <a:endParaRPr lang="en-GB" sz="2400" b="1" kern="1200" noProof="0" dirty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</a:rPr>
                        <a:t>1 793 750</a:t>
                      </a:r>
                      <a:endParaRPr lang="en-GB" sz="2400" b="1" kern="1200" noProof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</a:rPr>
                        <a:t>2 494 000</a:t>
                      </a:r>
                      <a:endParaRPr lang="en-GB" sz="2400" b="1" kern="1200" noProof="0" dirty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</a:rPr>
                        <a:t>2 494 000</a:t>
                      </a:r>
                      <a:endParaRPr lang="en-GB" sz="2400" b="1" kern="1200" noProof="0" dirty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10965351"/>
                  </a:ext>
                </a:extLst>
              </a:tr>
              <a:tr h="5894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</a:rPr>
                        <a:t>EUR</a:t>
                      </a:r>
                      <a:endParaRPr lang="en-GB" sz="2400" b="1" kern="1200" noProof="0" dirty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</a:rPr>
                        <a:t>1 019 553</a:t>
                      </a:r>
                      <a:endParaRPr lang="en-GB" sz="2400" b="1" kern="1200" noProof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</a:rPr>
                        <a:t>1 274 588</a:t>
                      </a:r>
                      <a:endParaRPr lang="en-GB" sz="2400" b="1" kern="1200" noProof="0" dirty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</a:rPr>
                        <a:t>1 784 423</a:t>
                      </a:r>
                      <a:endParaRPr lang="en-GB" sz="2400" b="1" kern="1200" noProof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</a:rPr>
                        <a:t>2 481 032</a:t>
                      </a:r>
                      <a:endParaRPr lang="en-GB" sz="2400" b="1" kern="1200" noProof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</a:rPr>
                        <a:t>2 481 032</a:t>
                      </a:r>
                      <a:endParaRPr lang="en-GB" sz="2400" b="1" kern="1200" noProof="0" dirty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356055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15840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277497"/>
            <a:ext cx="10515600" cy="1325562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CERN experiments and </a:t>
            </a:r>
            <a:r>
              <a:rPr lang="en-US" b="1" dirty="0" err="1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programmes</a:t>
            </a:r>
            <a:endParaRPr lang="en-US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673465" y="6206246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400" dirty="0">
                <a:solidFill>
                  <a:schemeClr val="bg1">
                    <a:lumMod val="75000"/>
                  </a:schemeClr>
                </a:solidFill>
              </a:rPr>
              <a:t>4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DFDE9F2-7B99-20A6-5467-437E67FDA2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7052475"/>
              </p:ext>
            </p:extLst>
          </p:nvPr>
        </p:nvGraphicFramePr>
        <p:xfrm>
          <a:off x="958970" y="2061714"/>
          <a:ext cx="10274059" cy="32168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2466">
                  <a:extLst>
                    <a:ext uri="{9D8B030D-6E8A-4147-A177-3AD203B41FA5}">
                      <a16:colId xmlns:a16="http://schemas.microsoft.com/office/drawing/2014/main" val="477808232"/>
                    </a:ext>
                  </a:extLst>
                </a:gridCol>
                <a:gridCol w="1390806">
                  <a:extLst>
                    <a:ext uri="{9D8B030D-6E8A-4147-A177-3AD203B41FA5}">
                      <a16:colId xmlns:a16="http://schemas.microsoft.com/office/drawing/2014/main" val="3038036277"/>
                    </a:ext>
                  </a:extLst>
                </a:gridCol>
                <a:gridCol w="1769906">
                  <a:extLst>
                    <a:ext uri="{9D8B030D-6E8A-4147-A177-3AD203B41FA5}">
                      <a16:colId xmlns:a16="http://schemas.microsoft.com/office/drawing/2014/main" val="1923001640"/>
                    </a:ext>
                  </a:extLst>
                </a:gridCol>
                <a:gridCol w="1769906">
                  <a:extLst>
                    <a:ext uri="{9D8B030D-6E8A-4147-A177-3AD203B41FA5}">
                      <a16:colId xmlns:a16="http://schemas.microsoft.com/office/drawing/2014/main" val="3590458669"/>
                    </a:ext>
                  </a:extLst>
                </a:gridCol>
                <a:gridCol w="1769906">
                  <a:extLst>
                    <a:ext uri="{9D8B030D-6E8A-4147-A177-3AD203B41FA5}">
                      <a16:colId xmlns:a16="http://schemas.microsoft.com/office/drawing/2014/main" val="1879274704"/>
                    </a:ext>
                  </a:extLst>
                </a:gridCol>
                <a:gridCol w="1771069">
                  <a:extLst>
                    <a:ext uri="{9D8B030D-6E8A-4147-A177-3AD203B41FA5}">
                      <a16:colId xmlns:a16="http://schemas.microsoft.com/office/drawing/2014/main" val="3822617877"/>
                    </a:ext>
                  </a:extLst>
                </a:gridCol>
              </a:tblGrid>
              <a:tr h="3975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Activity</a:t>
                      </a:r>
                      <a:endParaRPr lang="en-GB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2023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2024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2025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2026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2027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69821718"/>
                  </a:ext>
                </a:extLst>
              </a:tr>
              <a:tr h="3975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CMS*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 222 084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350 000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360 000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450 000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450 000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07132454"/>
                  </a:ext>
                </a:extLst>
              </a:tr>
              <a:tr h="3975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MEDICIS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40 000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50 000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80 000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100 000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100 000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05385387"/>
                  </a:ext>
                </a:extLst>
              </a:tr>
              <a:tr h="8134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Teacher programme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12 000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12 000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12 000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12 000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12 000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16350816"/>
                  </a:ext>
                </a:extLst>
              </a:tr>
              <a:tr h="8134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Student programmes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6 000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6 000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9 000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9 000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9 000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41100447"/>
                  </a:ext>
                </a:extLst>
              </a:tr>
              <a:tr h="397501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Total EUR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280 084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418 000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461 000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571 000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571 000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73551059"/>
                  </a:ext>
                </a:extLst>
              </a:tr>
            </a:tbl>
          </a:graphicData>
        </a:graphic>
      </p:graphicFrame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DFAF68BD-0106-2A4B-9978-C310FBB5D6EF}"/>
              </a:ext>
            </a:extLst>
          </p:cNvPr>
          <p:cNvSpPr txBox="1">
            <a:spLocks/>
          </p:cNvSpPr>
          <p:nvPr/>
        </p:nvSpPr>
        <p:spPr>
          <a:xfrm>
            <a:off x="958970" y="5641284"/>
            <a:ext cx="10759065" cy="112992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1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* 3-&gt;4 authors; 2-&gt;3 students at CERN; 3-&gt;4 senor scientists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1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+ Phase II upgrade</a:t>
            </a:r>
          </a:p>
        </p:txBody>
      </p:sp>
    </p:spTree>
    <p:extLst>
      <p:ext uri="{BB962C8B-B14F-4D97-AF65-F5344CB8AC3E}">
        <p14:creationId xmlns:p14="http://schemas.microsoft.com/office/powerpoint/2010/main" val="36398984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277497"/>
            <a:ext cx="9693215" cy="1325562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CERN National Contact Point</a:t>
            </a:r>
            <a:br>
              <a:rPr lang="en-US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US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@ Science Council of Latvia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673465" y="6206246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400" dirty="0">
                <a:solidFill>
                  <a:schemeClr val="bg1">
                    <a:lumMod val="75000"/>
                  </a:schemeClr>
                </a:solidFill>
              </a:rPr>
              <a:t>4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DFDE9F2-7B99-20A6-5467-437E67FDA2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3429"/>
              </p:ext>
            </p:extLst>
          </p:nvPr>
        </p:nvGraphicFramePr>
        <p:xfrm>
          <a:off x="888523" y="1952495"/>
          <a:ext cx="10274057" cy="39525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91168">
                  <a:extLst>
                    <a:ext uri="{9D8B030D-6E8A-4147-A177-3AD203B41FA5}">
                      <a16:colId xmlns:a16="http://schemas.microsoft.com/office/drawing/2014/main" val="477808232"/>
                    </a:ext>
                  </a:extLst>
                </a:gridCol>
                <a:gridCol w="1466334">
                  <a:extLst>
                    <a:ext uri="{9D8B030D-6E8A-4147-A177-3AD203B41FA5}">
                      <a16:colId xmlns:a16="http://schemas.microsoft.com/office/drawing/2014/main" val="3038036277"/>
                    </a:ext>
                  </a:extLst>
                </a:gridCol>
                <a:gridCol w="1516322">
                  <a:extLst>
                    <a:ext uri="{9D8B030D-6E8A-4147-A177-3AD203B41FA5}">
                      <a16:colId xmlns:a16="http://schemas.microsoft.com/office/drawing/2014/main" val="1923001640"/>
                    </a:ext>
                  </a:extLst>
                </a:gridCol>
                <a:gridCol w="1559258">
                  <a:extLst>
                    <a:ext uri="{9D8B030D-6E8A-4147-A177-3AD203B41FA5}">
                      <a16:colId xmlns:a16="http://schemas.microsoft.com/office/drawing/2014/main" val="3590458669"/>
                    </a:ext>
                  </a:extLst>
                </a:gridCol>
                <a:gridCol w="1703549">
                  <a:extLst>
                    <a:ext uri="{9D8B030D-6E8A-4147-A177-3AD203B41FA5}">
                      <a16:colId xmlns:a16="http://schemas.microsoft.com/office/drawing/2014/main" val="1879274704"/>
                    </a:ext>
                  </a:extLst>
                </a:gridCol>
                <a:gridCol w="1837426">
                  <a:extLst>
                    <a:ext uri="{9D8B030D-6E8A-4147-A177-3AD203B41FA5}">
                      <a16:colId xmlns:a16="http://schemas.microsoft.com/office/drawing/2014/main" val="3822617877"/>
                    </a:ext>
                  </a:extLst>
                </a:gridCol>
              </a:tblGrid>
              <a:tr h="3975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Activity</a:t>
                      </a:r>
                      <a:endParaRPr lang="en-GB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2023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2024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2025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2026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2027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69821718"/>
                  </a:ext>
                </a:extLst>
              </a:tr>
              <a:tr h="3975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Staff and admin costs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88 435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88 800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112 800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112 800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50 400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07132454"/>
                  </a:ext>
                </a:extLst>
              </a:tr>
              <a:tr h="3975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Communication &amp; PR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8 000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8 000</a:t>
                      </a:r>
                      <a:endParaRPr kumimoji="0" lang="en-GB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F0092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8 000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8 000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8 000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05385387"/>
                  </a:ext>
                </a:extLst>
              </a:tr>
              <a:tr h="8134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Outreach – visits to CERN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20 000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20 000</a:t>
                      </a:r>
                      <a:endParaRPr kumimoji="0" lang="en-GB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F0092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20 000</a:t>
                      </a:r>
                      <a:endParaRPr kumimoji="0" lang="en-GB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F0092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20 000</a:t>
                      </a:r>
                      <a:endParaRPr kumimoji="0" lang="en-GB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F0092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20 000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16350816"/>
                  </a:ext>
                </a:extLst>
              </a:tr>
              <a:tr h="8134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Network events with CERN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0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5 000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5 000</a:t>
                      </a:r>
                      <a:endParaRPr kumimoji="0" lang="en-GB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F0092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5 000</a:t>
                      </a:r>
                      <a:endParaRPr kumimoji="0" lang="en-GB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F0092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5 000</a:t>
                      </a:r>
                      <a:endParaRPr kumimoji="0" lang="en-GB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F0092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F009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5 000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41100447"/>
                  </a:ext>
                </a:extLst>
              </a:tr>
              <a:tr h="397501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Total EUR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128 935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139 300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163 300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163 300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100 900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73551059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528A3C95-709F-9BB8-5C76-CB728DA3FCB5}"/>
              </a:ext>
            </a:extLst>
          </p:cNvPr>
          <p:cNvSpPr txBox="1"/>
          <p:nvPr/>
        </p:nvSpPr>
        <p:spPr>
          <a:xfrm>
            <a:off x="2983831" y="6175469"/>
            <a:ext cx="104049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+ 99 000 EUR/per annum to cover living costs Latvia’s Representative at CERN</a:t>
            </a:r>
          </a:p>
        </p:txBody>
      </p:sp>
    </p:spTree>
    <p:extLst>
      <p:ext uri="{BB962C8B-B14F-4D97-AF65-F5344CB8AC3E}">
        <p14:creationId xmlns:p14="http://schemas.microsoft.com/office/powerpoint/2010/main" val="2705890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7204" y="2633649"/>
            <a:ext cx="5722255" cy="2712045"/>
          </a:xfrm>
        </p:spPr>
        <p:txBody>
          <a:bodyPr/>
          <a:lstStyle/>
          <a:p>
            <a:pPr algn="ctr"/>
            <a:r>
              <a:rPr lang="en-GB" sz="2800" b="1" dirty="0">
                <a:solidFill>
                  <a:srgbClr val="0000B3"/>
                </a:solidFill>
              </a:rPr>
              <a:t>Policy update</a:t>
            </a:r>
            <a:br>
              <a:rPr lang="lv-LV" sz="1800" b="1" dirty="0">
                <a:solidFill>
                  <a:srgbClr val="0000B3"/>
                </a:solidFill>
              </a:rPr>
            </a:br>
            <a:br>
              <a:rPr lang="lv-LV" sz="1800" b="1" dirty="0">
                <a:solidFill>
                  <a:srgbClr val="0000B3"/>
                </a:solidFill>
              </a:rPr>
            </a:br>
            <a:br>
              <a:rPr lang="en-GB" sz="1050" b="1" dirty="0">
                <a:solidFill>
                  <a:srgbClr val="0000B3"/>
                </a:solidFill>
                <a:latin typeface="Arial Narrow" panose="020B0606020202030204" pitchFamily="34" charset="0"/>
              </a:rPr>
            </a:br>
            <a:endParaRPr lang="lv-LV" sz="1050" b="1" dirty="0">
              <a:solidFill>
                <a:srgbClr val="0000B3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484133" y="6456121"/>
            <a:ext cx="144302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lv-LV" sz="1600" dirty="0">
                <a:solidFill>
                  <a:schemeClr val="bg1">
                    <a:lumMod val="85000"/>
                  </a:schemeClr>
                </a:solidFill>
              </a:rPr>
              <a:t>   </a:t>
            </a:r>
            <a:r>
              <a:rPr lang="lv-LV" sz="1400" dirty="0">
                <a:solidFill>
                  <a:schemeClr val="bg1">
                    <a:lumMod val="85000"/>
                  </a:schemeClr>
                </a:solidFill>
              </a:rPr>
              <a:t>2</a:t>
            </a:r>
            <a:r>
              <a:rPr lang="en-GB" sz="1400" dirty="0">
                <a:solidFill>
                  <a:schemeClr val="bg1">
                    <a:lumMod val="85000"/>
                  </a:schemeClr>
                </a:solidFill>
              </a:rPr>
              <a:t>4.</a:t>
            </a:r>
            <a:r>
              <a:rPr lang="lv-LV" sz="1400" dirty="0">
                <a:solidFill>
                  <a:schemeClr val="bg1">
                    <a:lumMod val="85000"/>
                  </a:schemeClr>
                </a:solidFill>
              </a:rPr>
              <a:t>08</a:t>
            </a:r>
            <a:r>
              <a:rPr lang="en-GB" sz="1400" dirty="0">
                <a:solidFill>
                  <a:schemeClr val="bg1">
                    <a:lumMod val="85000"/>
                  </a:schemeClr>
                </a:solidFill>
              </a:rPr>
              <a:t>.202</a:t>
            </a:r>
            <a:r>
              <a:rPr lang="lv-LV" sz="1400" dirty="0">
                <a:solidFill>
                  <a:schemeClr val="bg1">
                    <a:lumMod val="85000"/>
                  </a:schemeClr>
                </a:solidFill>
              </a:rPr>
              <a:t>2</a:t>
            </a:r>
            <a:endParaRPr lang="en-US" sz="14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69853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363227"/>
            <a:ext cx="10515600" cy="1325562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National CERN activities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673465" y="6206246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400" dirty="0">
                <a:solidFill>
                  <a:schemeClr val="bg1">
                    <a:lumMod val="75000"/>
                  </a:schemeClr>
                </a:solidFill>
              </a:rPr>
              <a:t>4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461AB94-7DB1-3AB6-1794-6111294192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9408003"/>
              </p:ext>
            </p:extLst>
          </p:nvPr>
        </p:nvGraphicFramePr>
        <p:xfrm>
          <a:off x="712573" y="1865844"/>
          <a:ext cx="10584000" cy="37050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64000">
                  <a:extLst>
                    <a:ext uri="{9D8B030D-6E8A-4147-A177-3AD203B41FA5}">
                      <a16:colId xmlns:a16="http://schemas.microsoft.com/office/drawing/2014/main" val="4034376824"/>
                    </a:ext>
                  </a:extLst>
                </a:gridCol>
                <a:gridCol w="1764000">
                  <a:extLst>
                    <a:ext uri="{9D8B030D-6E8A-4147-A177-3AD203B41FA5}">
                      <a16:colId xmlns:a16="http://schemas.microsoft.com/office/drawing/2014/main" val="993732408"/>
                    </a:ext>
                  </a:extLst>
                </a:gridCol>
                <a:gridCol w="1764000">
                  <a:extLst>
                    <a:ext uri="{9D8B030D-6E8A-4147-A177-3AD203B41FA5}">
                      <a16:colId xmlns:a16="http://schemas.microsoft.com/office/drawing/2014/main" val="1614567171"/>
                    </a:ext>
                  </a:extLst>
                </a:gridCol>
                <a:gridCol w="1764000">
                  <a:extLst>
                    <a:ext uri="{9D8B030D-6E8A-4147-A177-3AD203B41FA5}">
                      <a16:colId xmlns:a16="http://schemas.microsoft.com/office/drawing/2014/main" val="191843040"/>
                    </a:ext>
                  </a:extLst>
                </a:gridCol>
                <a:gridCol w="1764000">
                  <a:extLst>
                    <a:ext uri="{9D8B030D-6E8A-4147-A177-3AD203B41FA5}">
                      <a16:colId xmlns:a16="http://schemas.microsoft.com/office/drawing/2014/main" val="315785744"/>
                    </a:ext>
                  </a:extLst>
                </a:gridCol>
                <a:gridCol w="1764000">
                  <a:extLst>
                    <a:ext uri="{9D8B030D-6E8A-4147-A177-3AD203B41FA5}">
                      <a16:colId xmlns:a16="http://schemas.microsoft.com/office/drawing/2014/main" val="4285856687"/>
                    </a:ext>
                  </a:extLst>
                </a:gridCol>
              </a:tblGrid>
              <a:tr h="3455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2400" kern="1200" noProof="0" dirty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</a:rPr>
                        <a:t>2023</a:t>
                      </a:r>
                      <a:endParaRPr lang="en-GB" sz="2400" b="1" kern="1200" noProof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</a:rPr>
                        <a:t>2024</a:t>
                      </a:r>
                      <a:endParaRPr lang="en-GB" sz="2400" b="1" kern="1200" noProof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</a:rPr>
                        <a:t>2025</a:t>
                      </a:r>
                      <a:endParaRPr lang="en-GB" sz="2400" b="1" kern="1200" noProof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>
                          <a:solidFill>
                            <a:srgbClr val="1F0092"/>
                          </a:solidFill>
                        </a:rPr>
                        <a:t>2026</a:t>
                      </a:r>
                      <a:endParaRPr lang="en-GB" sz="2400" b="1" kern="1200" noProof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</a:rPr>
                        <a:t>2027</a:t>
                      </a:r>
                      <a:endParaRPr lang="en-GB" sz="2400" b="1" kern="1200" noProof="0" dirty="0">
                        <a:solidFill>
                          <a:srgbClr val="1F0092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0308570"/>
                  </a:ext>
                </a:extLst>
              </a:tr>
              <a:tr h="16193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b="1" kern="1200" dirty="0">
                          <a:solidFill>
                            <a:srgbClr val="1F0092"/>
                          </a:solidFill>
                        </a:rPr>
                        <a:t>State Research Prog. in HEP and AT</a:t>
                      </a: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</a:rPr>
                        <a:t> </a:t>
                      </a:r>
                      <a:endParaRPr lang="en-GB" sz="2400" b="1" kern="1200" noProof="0" dirty="0">
                        <a:solidFill>
                          <a:srgbClr val="1F0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lv-LV" sz="2400" b="0" kern="1200" dirty="0">
                          <a:solidFill>
                            <a:srgbClr val="1F0092"/>
                          </a:solidFill>
                        </a:rPr>
                        <a:t>300 000</a:t>
                      </a:r>
                      <a:endParaRPr lang="en-CH" sz="2400" b="0" kern="1200" dirty="0">
                        <a:solidFill>
                          <a:srgbClr val="1F0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lv-LV" sz="2400" b="0" kern="1200" dirty="0">
                          <a:solidFill>
                            <a:srgbClr val="1F0092"/>
                          </a:solidFill>
                        </a:rPr>
                        <a:t>700 000</a:t>
                      </a:r>
                      <a:endParaRPr lang="en-CH" sz="2400" b="0" kern="1200" dirty="0">
                        <a:solidFill>
                          <a:srgbClr val="1F0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lv-LV" sz="2400" b="0" kern="1200" dirty="0">
                          <a:solidFill>
                            <a:srgbClr val="1F0092"/>
                          </a:solidFill>
                        </a:rPr>
                        <a:t>1 000 000</a:t>
                      </a:r>
                      <a:endParaRPr lang="en-CH" sz="2400" b="0" kern="1200" dirty="0">
                        <a:solidFill>
                          <a:srgbClr val="1F0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lv-LV" sz="2400" b="0" kern="1200" dirty="0">
                          <a:solidFill>
                            <a:srgbClr val="1F0092"/>
                          </a:solidFill>
                        </a:rPr>
                        <a:t>1 000 000</a:t>
                      </a:r>
                      <a:endParaRPr lang="en-CH" sz="2400" b="0" kern="1200" dirty="0">
                        <a:solidFill>
                          <a:srgbClr val="1F0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lv-LV" sz="2400" b="0" kern="1200" dirty="0">
                          <a:solidFill>
                            <a:srgbClr val="1F0092"/>
                          </a:solidFill>
                        </a:rPr>
                        <a:t>1 200 000</a:t>
                      </a:r>
                      <a:endParaRPr lang="en-CH" sz="2400" b="0" kern="1200" dirty="0">
                        <a:solidFill>
                          <a:srgbClr val="1F0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2331117"/>
                  </a:ext>
                </a:extLst>
              </a:tr>
              <a:tr h="11753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</a:rPr>
                        <a:t>Tier 2 </a:t>
                      </a:r>
                      <a:r>
                        <a:rPr lang="en-GB" sz="2400" b="1" kern="1200" noProof="0" dirty="0" err="1">
                          <a:solidFill>
                            <a:srgbClr val="1F0092"/>
                          </a:solidFill>
                        </a:rPr>
                        <a:t>Center</a:t>
                      </a:r>
                      <a:endParaRPr lang="en-GB" sz="2400" b="1" kern="1200" noProof="0" dirty="0">
                        <a:solidFill>
                          <a:srgbClr val="1F0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2400" b="0" kern="1200" dirty="0">
                          <a:solidFill>
                            <a:srgbClr val="1F0092"/>
                          </a:solidFill>
                        </a:rPr>
                        <a:t>260 000</a:t>
                      </a:r>
                      <a:endParaRPr lang="en-CH" sz="2400" b="0" kern="1200" dirty="0">
                        <a:solidFill>
                          <a:srgbClr val="1F0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2400" b="0" kern="1200" dirty="0">
                          <a:solidFill>
                            <a:srgbClr val="1F0092"/>
                          </a:solidFill>
                        </a:rPr>
                        <a:t>100 000</a:t>
                      </a:r>
                      <a:endParaRPr lang="en-CH" sz="2400" b="0" kern="1200" dirty="0">
                        <a:solidFill>
                          <a:srgbClr val="1F0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2400" b="0" kern="1200" dirty="0">
                          <a:solidFill>
                            <a:srgbClr val="1F0092"/>
                          </a:solidFill>
                        </a:rPr>
                        <a:t>100 000</a:t>
                      </a:r>
                      <a:endParaRPr lang="en-CH" sz="2400" b="0" kern="1200" dirty="0">
                        <a:solidFill>
                          <a:srgbClr val="1F0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2400" b="0" kern="1200" dirty="0">
                          <a:solidFill>
                            <a:srgbClr val="1F0092"/>
                          </a:solidFill>
                        </a:rPr>
                        <a:t>100 000</a:t>
                      </a:r>
                      <a:endParaRPr lang="en-CH" sz="2400" b="0" kern="1200" dirty="0">
                        <a:solidFill>
                          <a:srgbClr val="1F0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2400" b="0" kern="1200" dirty="0">
                          <a:solidFill>
                            <a:srgbClr val="1F0092"/>
                          </a:solidFill>
                        </a:rPr>
                        <a:t>100 000</a:t>
                      </a:r>
                      <a:endParaRPr lang="en-CH" sz="2400" b="0" kern="1200" dirty="0">
                        <a:solidFill>
                          <a:srgbClr val="1F009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75195438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b="1" kern="1200" noProof="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Total EUR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2400" b="1" kern="120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560 000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2400" b="1" kern="120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800 000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2400" b="1" kern="120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1 100 000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2400" b="1" kern="120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1 100 000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2400" b="1" kern="1200" dirty="0">
                          <a:solidFill>
                            <a:srgbClr val="1F0092"/>
                          </a:solidFill>
                          <a:latin typeface="+mn-lt"/>
                          <a:ea typeface="+mn-ea"/>
                          <a:cs typeface="+mn-cs"/>
                        </a:rPr>
                        <a:t>1 300 000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32164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29616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idx="4294967295"/>
          </p:nvPr>
        </p:nvSpPr>
        <p:spPr>
          <a:xfrm>
            <a:off x="1553760" y="216087"/>
            <a:ext cx="7669159" cy="937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  <a:noAutofit/>
          </a:bodyPr>
          <a:lstStyle/>
          <a:p>
            <a:pPr defTabSz="914400" fontAlgn="base">
              <a:spcAft>
                <a:spcPct val="0"/>
              </a:spcAft>
            </a:pPr>
            <a:r>
              <a:rPr lang="lv-LV" sz="3300" dirty="0" err="1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Proposed</a:t>
            </a:r>
            <a:r>
              <a:rPr lang="lv-LV" sz="3300" dirty="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 Latvia - CERN </a:t>
            </a:r>
            <a:br>
              <a:rPr lang="lv-LV" sz="3300" dirty="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</a:br>
            <a:r>
              <a:rPr lang="lv-LV" sz="3300" dirty="0" err="1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budget</a:t>
            </a:r>
            <a:r>
              <a:rPr lang="lv-LV" sz="3300" dirty="0">
                <a:solidFill>
                  <a:srgbClr val="2802CA"/>
                </a:solidFill>
                <a:latin typeface="Verdana" panose="020B0604030504040204" pitchFamily="34" charset="0"/>
                <a:ea typeface="Verdana" panose="020B0604030504040204" pitchFamily="34" charset="0"/>
                <a:cs typeface="Source Sans Pro Black" charset="0"/>
              </a:rPr>
              <a:t> until 2027</a:t>
            </a:r>
            <a:endParaRPr lang="en-GB" sz="3300" dirty="0">
              <a:solidFill>
                <a:srgbClr val="2802CA"/>
              </a:solidFill>
              <a:latin typeface="Verdana" panose="020B0604030504040204" pitchFamily="34" charset="0"/>
              <a:ea typeface="Verdana" panose="020B0604030504040204" pitchFamily="34" charset="0"/>
              <a:cs typeface="Source Sans Pro Black" charset="0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434948" y="6387525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20</a:t>
            </a:r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4792000"/>
              </p:ext>
            </p:extLst>
          </p:nvPr>
        </p:nvGraphicFramePr>
        <p:xfrm>
          <a:off x="1059432" y="1292260"/>
          <a:ext cx="8315555" cy="56244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2" name="Hexagon 21"/>
          <p:cNvSpPr/>
          <p:nvPr/>
        </p:nvSpPr>
        <p:spPr>
          <a:xfrm>
            <a:off x="9169946" y="2772076"/>
            <a:ext cx="2861633" cy="2084736"/>
          </a:xfrm>
          <a:prstGeom prst="hexag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lv-LV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3" name="Freeform: Shape 73">
            <a:extLst>
              <a:ext uri="{FF2B5EF4-FFF2-40B4-BE49-F238E27FC236}">
                <a16:creationId xmlns:a16="http://schemas.microsoft.com/office/drawing/2014/main" id="{FE3D1E4A-EAA6-4AD9-AFEB-3EC6486D8BA2}"/>
              </a:ext>
            </a:extLst>
          </p:cNvPr>
          <p:cNvSpPr/>
          <p:nvPr/>
        </p:nvSpPr>
        <p:spPr>
          <a:xfrm>
            <a:off x="9609094" y="2900485"/>
            <a:ext cx="2033596" cy="1783972"/>
          </a:xfrm>
          <a:custGeom>
            <a:avLst/>
            <a:gdLst>
              <a:gd name="connsiteX0" fmla="*/ 0 w 822722"/>
              <a:gd name="connsiteY0" fmla="*/ 0 h 411262"/>
              <a:gd name="connsiteX1" fmla="*/ 822722 w 822722"/>
              <a:gd name="connsiteY1" fmla="*/ 0 h 411262"/>
              <a:gd name="connsiteX2" fmla="*/ 822722 w 822722"/>
              <a:gd name="connsiteY2" fmla="*/ 411262 h 411262"/>
              <a:gd name="connsiteX3" fmla="*/ 0 w 822722"/>
              <a:gd name="connsiteY3" fmla="*/ 411262 h 411262"/>
              <a:gd name="connsiteX4" fmla="*/ 0 w 822722"/>
              <a:gd name="connsiteY4" fmla="*/ 0 h 411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2722" h="411262">
                <a:moveTo>
                  <a:pt x="0" y="0"/>
                </a:moveTo>
                <a:lnTo>
                  <a:pt x="822722" y="0"/>
                </a:lnTo>
                <a:lnTo>
                  <a:pt x="822722" y="411262"/>
                </a:lnTo>
                <a:lnTo>
                  <a:pt x="0" y="411262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773" tIns="6773" rIns="6773" bIns="6773" numCol="1" spcCol="1270" anchor="ctr" anchorCtr="0">
            <a:noAutofit/>
          </a:bodyPr>
          <a:lstStyle/>
          <a:p>
            <a:pPr marL="0" marR="0" lvl="0" indent="0" algn="ctr" defTabSz="474121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Ensuring</a:t>
            </a:r>
            <a:r>
              <a:rPr kumimoji="0" lang="lv-LV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 50/50 </a:t>
            </a:r>
            <a:r>
              <a:rPr kumimoji="0" lang="lv-LV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principle</a:t>
            </a:r>
            <a:r>
              <a:rPr kumimoji="0" lang="lv-LV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 – </a:t>
            </a:r>
            <a:r>
              <a:rPr kumimoji="0" lang="lv-LV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where</a:t>
            </a:r>
            <a:r>
              <a:rPr kumimoji="0" lang="lv-LV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 </a:t>
            </a:r>
            <a:r>
              <a:rPr kumimoji="0" lang="lv-LV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proportion</a:t>
            </a:r>
            <a:r>
              <a:rPr kumimoji="0" lang="lv-LV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 </a:t>
            </a:r>
            <a:r>
              <a:rPr kumimoji="0" lang="lv-LV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of</a:t>
            </a:r>
            <a:r>
              <a:rPr kumimoji="0" lang="lv-LV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 </a:t>
            </a:r>
            <a:r>
              <a:rPr kumimoji="0" lang="lv-LV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the</a:t>
            </a:r>
            <a:r>
              <a:rPr kumimoji="0" lang="lv-LV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 </a:t>
            </a:r>
            <a:r>
              <a:rPr kumimoji="0" lang="lv-LV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national</a:t>
            </a:r>
            <a:r>
              <a:rPr kumimoji="0" lang="lv-LV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 </a:t>
            </a:r>
            <a:r>
              <a:rPr kumimoji="0" lang="lv-LV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funding</a:t>
            </a:r>
            <a:r>
              <a:rPr kumimoji="0" lang="lv-LV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 </a:t>
            </a:r>
            <a:r>
              <a:rPr kumimoji="0" lang="lv-LV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is</a:t>
            </a:r>
            <a:r>
              <a:rPr kumimoji="0" lang="lv-LV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 </a:t>
            </a:r>
            <a:r>
              <a:rPr kumimoji="0" lang="lv-LV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gradually</a:t>
            </a:r>
            <a:r>
              <a:rPr kumimoji="0" lang="lv-LV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 </a:t>
            </a:r>
            <a:r>
              <a:rPr kumimoji="0" lang="lv-LV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exceeding</a:t>
            </a:r>
            <a:r>
              <a:rPr kumimoji="0" lang="lv-LV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 CERN </a:t>
            </a:r>
            <a:r>
              <a:rPr kumimoji="0" lang="lv-LV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itchFamily="34" charset="0"/>
              </a:rPr>
              <a:t>membership</a:t>
            </a:r>
            <a:endParaRPr kumimoji="0" lang="lv-LV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633428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/>
          <a:lstStyle/>
          <a:p>
            <a:r>
              <a:rPr lang="en-US" b="1" dirty="0">
                <a:solidFill>
                  <a:srgbClr val="1F0092"/>
                </a:solidFill>
                <a:latin typeface="Verdana"/>
                <a:ea typeface="Verdana"/>
              </a:rPr>
              <a:t>Take away message</a:t>
            </a:r>
            <a:endParaRPr lang="en-US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673465" y="6206246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400" dirty="0">
                <a:solidFill>
                  <a:schemeClr val="bg1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D92E33-D15F-2978-91B4-48303DEC8042}"/>
              </a:ext>
            </a:extLst>
          </p:cNvPr>
          <p:cNvSpPr txBox="1"/>
          <p:nvPr/>
        </p:nvSpPr>
        <p:spPr>
          <a:xfrm>
            <a:off x="914400" y="1499542"/>
            <a:ext cx="10839236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endParaRPr lang="en-GB" sz="20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914400" y="2082478"/>
            <a:ext cx="10346076" cy="451866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2400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sz="24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sz="24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2CFD93C-3071-DEB3-650C-43C1574734B3}"/>
              </a:ext>
            </a:extLst>
          </p:cNvPr>
          <p:cNvSpPr txBox="1">
            <a:spLocks/>
          </p:cNvSpPr>
          <p:nvPr/>
        </p:nvSpPr>
        <p:spPr>
          <a:xfrm>
            <a:off x="837398" y="2483317"/>
            <a:ext cx="10154653" cy="354209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Latvia is reliable and honest partner of CERN</a:t>
            </a:r>
          </a:p>
          <a:p>
            <a:pPr algn="ctr"/>
            <a:endParaRPr lang="en-GB" sz="2800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n-GB" sz="2800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n-GB" sz="28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CERN – Latvia collaboration is yielding many mutual benefits</a:t>
            </a:r>
            <a:br>
              <a:rPr lang="en-GB" sz="28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br>
              <a:rPr lang="en-GB" sz="2800" b="1" dirty="0">
                <a:solidFill>
                  <a:srgbClr val="0000B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2800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Latvia is ready to take the next step – to become full member of CERN</a:t>
            </a:r>
            <a:endParaRPr lang="lv-LV" sz="2800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1709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5"/>
          <p:cNvSpPr txBox="1">
            <a:spLocks/>
          </p:cNvSpPr>
          <p:nvPr/>
        </p:nvSpPr>
        <p:spPr>
          <a:xfrm>
            <a:off x="599693" y="301140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4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Thank you!</a:t>
            </a:r>
          </a:p>
        </p:txBody>
      </p:sp>
      <p:sp>
        <p:nvSpPr>
          <p:cNvPr id="3" name="Rectangle 2"/>
          <p:cNvSpPr/>
          <p:nvPr/>
        </p:nvSpPr>
        <p:spPr>
          <a:xfrm>
            <a:off x="1236777" y="5677565"/>
            <a:ext cx="345844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7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Research Latvia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693" y="5607962"/>
            <a:ext cx="637084" cy="647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713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idx="4294967295"/>
          </p:nvPr>
        </p:nvSpPr>
        <p:spPr>
          <a:xfrm>
            <a:off x="1551035" y="839272"/>
            <a:ext cx="9402784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  <a:noAutofit/>
          </a:bodyPr>
          <a:lstStyle/>
          <a:p>
            <a:pPr defTabSz="914400" fontAlgn="base">
              <a:spcAft>
                <a:spcPct val="0"/>
              </a:spcAft>
            </a:pPr>
            <a:r>
              <a:rPr lang="en-US" sz="3300" dirty="0">
                <a:solidFill>
                  <a:srgbClr val="2802CA"/>
                </a:solidFill>
                <a:latin typeface="Merriweather Regular"/>
                <a:ea typeface="Source Sans Pro Black" charset="0"/>
                <a:cs typeface="Source Sans Pro Black" charset="0"/>
              </a:rPr>
              <a:t>Main policy priorities in R&amp;D for 2021-2027</a:t>
            </a:r>
          </a:p>
        </p:txBody>
      </p:sp>
      <p:sp>
        <p:nvSpPr>
          <p:cNvPr id="28" name="Google Shape;419;p38"/>
          <p:cNvSpPr/>
          <p:nvPr/>
        </p:nvSpPr>
        <p:spPr>
          <a:xfrm>
            <a:off x="6974771" y="1746980"/>
            <a:ext cx="737859" cy="737859"/>
          </a:xfrm>
          <a:prstGeom prst="ellipse">
            <a:avLst/>
          </a:prstGeom>
          <a:solidFill>
            <a:srgbClr val="FFCC6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lang="en-GB">
              <a:solidFill>
                <a:prstClr val="white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0" name="Google Shape;422;p38"/>
          <p:cNvSpPr/>
          <p:nvPr/>
        </p:nvSpPr>
        <p:spPr>
          <a:xfrm>
            <a:off x="6974771" y="3284331"/>
            <a:ext cx="737859" cy="737859"/>
          </a:xfrm>
          <a:prstGeom prst="ellipse">
            <a:avLst/>
          </a:prstGeom>
          <a:solidFill>
            <a:srgbClr val="FFCC6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lang="en-GB">
              <a:solidFill>
                <a:prstClr val="white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2" name="Google Shape;425;p38"/>
          <p:cNvSpPr/>
          <p:nvPr/>
        </p:nvSpPr>
        <p:spPr>
          <a:xfrm>
            <a:off x="6983759" y="4724438"/>
            <a:ext cx="737859" cy="737859"/>
          </a:xfrm>
          <a:prstGeom prst="ellipse">
            <a:avLst/>
          </a:prstGeom>
          <a:solidFill>
            <a:srgbClr val="FFCC6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lang="en-GB">
              <a:solidFill>
                <a:prstClr val="white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4" name="Shape 4552"/>
          <p:cNvSpPr/>
          <p:nvPr/>
        </p:nvSpPr>
        <p:spPr>
          <a:xfrm>
            <a:off x="7967020" y="1639497"/>
            <a:ext cx="3271708" cy="4995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algn="l">
              <a:lnSpc>
                <a:spcPct val="90000"/>
              </a:lnSpc>
              <a:defRPr sz="4000">
                <a:solidFill>
                  <a:srgbClr val="3484C9"/>
                </a:solidFill>
              </a:defRPr>
            </a:lvl1pPr>
          </a:lstStyle>
          <a:p>
            <a:r>
              <a:rPr lang="en-US" sz="1800" b="1" dirty="0">
                <a:solidFill>
                  <a:srgbClr val="0308DB"/>
                </a:solidFill>
                <a:ea typeface="Verdana" panose="020B0604030504040204" pitchFamily="34" charset="0"/>
              </a:rPr>
              <a:t>1.5% R&amp;D % of GDP</a:t>
            </a:r>
            <a:endParaRPr sz="1800" b="1" dirty="0">
              <a:solidFill>
                <a:srgbClr val="0308DB"/>
              </a:solidFill>
              <a:ea typeface="Verdana" panose="020B0604030504040204" pitchFamily="34" charset="0"/>
            </a:endParaRPr>
          </a:p>
        </p:txBody>
      </p:sp>
      <p:sp>
        <p:nvSpPr>
          <p:cNvPr id="35" name="Shape 4553"/>
          <p:cNvSpPr/>
          <p:nvPr/>
        </p:nvSpPr>
        <p:spPr>
          <a:xfrm>
            <a:off x="7953587" y="2072985"/>
            <a:ext cx="3835810" cy="73686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noAutofit/>
          </a:bodyPr>
          <a:lstStyle>
            <a:lvl1pPr algn="l" defTabSz="584200">
              <a:lnSpc>
                <a:spcPct val="110000"/>
              </a:lnSpc>
              <a:spcBef>
                <a:spcPts val="3000"/>
              </a:spcBef>
              <a:defRPr sz="2000">
                <a:solidFill>
                  <a:srgbClr val="4C4C4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rPr lang="en-US" sz="1600" dirty="0">
                <a:solidFill>
                  <a:srgbClr val="0308D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Sufficient public support, emerging private R&amp;D investments</a:t>
            </a:r>
            <a:endParaRPr sz="1600" dirty="0">
              <a:solidFill>
                <a:srgbClr val="0308DB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6" name="Shape 4552"/>
          <p:cNvSpPr/>
          <p:nvPr/>
        </p:nvSpPr>
        <p:spPr>
          <a:xfrm>
            <a:off x="7938844" y="3103425"/>
            <a:ext cx="3271708" cy="4995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algn="l">
              <a:lnSpc>
                <a:spcPct val="90000"/>
              </a:lnSpc>
              <a:defRPr sz="4000">
                <a:solidFill>
                  <a:srgbClr val="3484C9"/>
                </a:solidFill>
              </a:defRPr>
            </a:lvl1pPr>
          </a:lstStyle>
          <a:p>
            <a:r>
              <a:rPr lang="en-US" sz="1800" b="1" dirty="0">
                <a:solidFill>
                  <a:srgbClr val="0308DB"/>
                </a:solidFill>
                <a:ea typeface="Verdana" panose="020B0604030504040204" pitchFamily="34" charset="0"/>
              </a:rPr>
              <a:t>At least 8000 research personnel (in FTE)</a:t>
            </a:r>
            <a:endParaRPr sz="1800" b="1" dirty="0">
              <a:solidFill>
                <a:srgbClr val="0308DB"/>
              </a:solidFill>
              <a:ea typeface="Verdana" panose="020B0604030504040204" pitchFamily="34" charset="0"/>
            </a:endParaRPr>
          </a:p>
        </p:txBody>
      </p:sp>
      <p:sp>
        <p:nvSpPr>
          <p:cNvPr id="37" name="Shape 4553"/>
          <p:cNvSpPr/>
          <p:nvPr/>
        </p:nvSpPr>
        <p:spPr>
          <a:xfrm>
            <a:off x="7967020" y="3659391"/>
            <a:ext cx="3351716" cy="88200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noAutofit/>
          </a:bodyPr>
          <a:lstStyle>
            <a:lvl1pPr algn="l" defTabSz="584200">
              <a:lnSpc>
                <a:spcPct val="110000"/>
              </a:lnSpc>
              <a:spcBef>
                <a:spcPts val="3000"/>
              </a:spcBef>
              <a:defRPr sz="2000">
                <a:solidFill>
                  <a:srgbClr val="4C4C4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rPr lang="en-US" sz="1600" dirty="0">
                <a:solidFill>
                  <a:srgbClr val="0308D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Sustainable growth of R&amp;D human capital needed to foster economic transformations</a:t>
            </a:r>
            <a:endParaRPr sz="1600" dirty="0">
              <a:solidFill>
                <a:srgbClr val="0308DB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8" name="Shape 4552"/>
          <p:cNvSpPr/>
          <p:nvPr/>
        </p:nvSpPr>
        <p:spPr>
          <a:xfrm>
            <a:off x="7938844" y="4817574"/>
            <a:ext cx="3985024" cy="46444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algn="l">
              <a:lnSpc>
                <a:spcPct val="90000"/>
              </a:lnSpc>
              <a:defRPr sz="4000">
                <a:solidFill>
                  <a:srgbClr val="3484C9"/>
                </a:solidFill>
              </a:defRPr>
            </a:lvl1pPr>
          </a:lstStyle>
          <a:p>
            <a:r>
              <a:rPr lang="en-US" sz="1800" b="1" dirty="0">
                <a:solidFill>
                  <a:srgbClr val="0308DB"/>
                </a:solidFill>
                <a:ea typeface="Verdana" panose="020B0604030504040204" pitchFamily="34" charset="0"/>
              </a:rPr>
              <a:t>Diverse and competitive research system</a:t>
            </a:r>
            <a:endParaRPr sz="1800" b="1" dirty="0">
              <a:solidFill>
                <a:srgbClr val="0308DB"/>
              </a:solidFill>
              <a:ea typeface="Verdana" panose="020B0604030504040204" pitchFamily="34" charset="0"/>
            </a:endParaRPr>
          </a:p>
        </p:txBody>
      </p:sp>
      <p:sp>
        <p:nvSpPr>
          <p:cNvPr id="39" name="Shape 4553"/>
          <p:cNvSpPr/>
          <p:nvPr/>
        </p:nvSpPr>
        <p:spPr>
          <a:xfrm>
            <a:off x="7953586" y="5311702"/>
            <a:ext cx="3431304" cy="66929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noAutofit/>
          </a:bodyPr>
          <a:lstStyle>
            <a:lvl1pPr algn="l" defTabSz="584200">
              <a:lnSpc>
                <a:spcPct val="110000"/>
              </a:lnSpc>
              <a:spcBef>
                <a:spcPts val="3000"/>
              </a:spcBef>
              <a:defRPr sz="2000">
                <a:solidFill>
                  <a:srgbClr val="4C4C4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rPr lang="en-US" sz="1600" dirty="0">
                <a:solidFill>
                  <a:srgbClr val="0308D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Success on the international stage (e.g. Horizon Europe)</a:t>
            </a:r>
            <a:endParaRPr sz="1600" dirty="0">
              <a:solidFill>
                <a:srgbClr val="0308DB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232034" y="1848687"/>
            <a:ext cx="4884229" cy="3847680"/>
            <a:chOff x="992492" y="2383302"/>
            <a:chExt cx="4884229" cy="3847680"/>
          </a:xfrm>
        </p:grpSpPr>
        <p:sp>
          <p:nvSpPr>
            <p:cNvPr id="40" name="Shape 4563"/>
            <p:cNvSpPr>
              <a:spLocks noChangeAspect="1"/>
            </p:cNvSpPr>
            <p:nvPr/>
          </p:nvSpPr>
          <p:spPr>
            <a:xfrm>
              <a:off x="3381244" y="3007918"/>
              <a:ext cx="2495477" cy="23599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066" y="0"/>
                  </a:moveTo>
                  <a:cubicBezTo>
                    <a:pt x="9771" y="0"/>
                    <a:pt x="9485" y="246"/>
                    <a:pt x="9442" y="538"/>
                  </a:cubicBezTo>
                  <a:lnTo>
                    <a:pt x="9222" y="2047"/>
                  </a:lnTo>
                  <a:cubicBezTo>
                    <a:pt x="7990" y="2268"/>
                    <a:pt x="6797" y="2754"/>
                    <a:pt x="5728" y="3497"/>
                  </a:cubicBezTo>
                  <a:lnTo>
                    <a:pt x="4504" y="2585"/>
                  </a:lnTo>
                  <a:cubicBezTo>
                    <a:pt x="4277" y="2415"/>
                    <a:pt x="3882" y="2444"/>
                    <a:pt x="3681" y="2644"/>
                  </a:cubicBezTo>
                  <a:lnTo>
                    <a:pt x="2644" y="3681"/>
                  </a:lnTo>
                  <a:cubicBezTo>
                    <a:pt x="2436" y="3890"/>
                    <a:pt x="2409" y="4268"/>
                    <a:pt x="2585" y="4504"/>
                  </a:cubicBezTo>
                  <a:lnTo>
                    <a:pt x="3497" y="5728"/>
                  </a:lnTo>
                  <a:cubicBezTo>
                    <a:pt x="2754" y="6797"/>
                    <a:pt x="2268" y="7990"/>
                    <a:pt x="2047" y="9222"/>
                  </a:cubicBezTo>
                  <a:lnTo>
                    <a:pt x="538" y="9442"/>
                  </a:lnTo>
                  <a:cubicBezTo>
                    <a:pt x="246" y="9485"/>
                    <a:pt x="0" y="9771"/>
                    <a:pt x="0" y="10066"/>
                  </a:cubicBezTo>
                  <a:lnTo>
                    <a:pt x="0" y="11534"/>
                  </a:lnTo>
                  <a:cubicBezTo>
                    <a:pt x="0" y="11829"/>
                    <a:pt x="246" y="12115"/>
                    <a:pt x="538" y="12158"/>
                  </a:cubicBezTo>
                  <a:lnTo>
                    <a:pt x="2047" y="12378"/>
                  </a:lnTo>
                  <a:cubicBezTo>
                    <a:pt x="2268" y="13610"/>
                    <a:pt x="2754" y="14803"/>
                    <a:pt x="3497" y="15872"/>
                  </a:cubicBezTo>
                  <a:lnTo>
                    <a:pt x="2585" y="17096"/>
                  </a:lnTo>
                  <a:cubicBezTo>
                    <a:pt x="2409" y="17333"/>
                    <a:pt x="2435" y="17707"/>
                    <a:pt x="2644" y="17916"/>
                  </a:cubicBezTo>
                  <a:lnTo>
                    <a:pt x="3681" y="18956"/>
                  </a:lnTo>
                  <a:cubicBezTo>
                    <a:pt x="3882" y="19156"/>
                    <a:pt x="4277" y="19185"/>
                    <a:pt x="4504" y="19015"/>
                  </a:cubicBezTo>
                  <a:lnTo>
                    <a:pt x="5731" y="18103"/>
                  </a:lnTo>
                  <a:cubicBezTo>
                    <a:pt x="6799" y="18846"/>
                    <a:pt x="7990" y="19332"/>
                    <a:pt x="9222" y="19553"/>
                  </a:cubicBezTo>
                  <a:lnTo>
                    <a:pt x="9442" y="21062"/>
                  </a:lnTo>
                  <a:cubicBezTo>
                    <a:pt x="9485" y="21354"/>
                    <a:pt x="9771" y="21600"/>
                    <a:pt x="10066" y="21600"/>
                  </a:cubicBezTo>
                  <a:lnTo>
                    <a:pt x="11534" y="21600"/>
                  </a:lnTo>
                  <a:cubicBezTo>
                    <a:pt x="11829" y="21600"/>
                    <a:pt x="12115" y="21354"/>
                    <a:pt x="12158" y="21062"/>
                  </a:cubicBezTo>
                  <a:lnTo>
                    <a:pt x="12381" y="19553"/>
                  </a:lnTo>
                  <a:cubicBezTo>
                    <a:pt x="13612" y="19332"/>
                    <a:pt x="14802" y="18845"/>
                    <a:pt x="15869" y="18103"/>
                  </a:cubicBezTo>
                  <a:lnTo>
                    <a:pt x="17096" y="19015"/>
                  </a:lnTo>
                  <a:cubicBezTo>
                    <a:pt x="17196" y="19090"/>
                    <a:pt x="17329" y="19131"/>
                    <a:pt x="17467" y="19131"/>
                  </a:cubicBezTo>
                  <a:cubicBezTo>
                    <a:pt x="17642" y="19131"/>
                    <a:pt x="17807" y="19067"/>
                    <a:pt x="17919" y="18956"/>
                  </a:cubicBezTo>
                  <a:lnTo>
                    <a:pt x="18956" y="17919"/>
                  </a:lnTo>
                  <a:cubicBezTo>
                    <a:pt x="19164" y="17710"/>
                    <a:pt x="19191" y="17332"/>
                    <a:pt x="19015" y="17096"/>
                  </a:cubicBezTo>
                  <a:lnTo>
                    <a:pt x="18103" y="15872"/>
                  </a:lnTo>
                  <a:cubicBezTo>
                    <a:pt x="18846" y="14803"/>
                    <a:pt x="19332" y="13610"/>
                    <a:pt x="19553" y="12378"/>
                  </a:cubicBezTo>
                  <a:lnTo>
                    <a:pt x="21062" y="12158"/>
                  </a:lnTo>
                  <a:cubicBezTo>
                    <a:pt x="21354" y="12115"/>
                    <a:pt x="21600" y="11829"/>
                    <a:pt x="21600" y="11534"/>
                  </a:cubicBezTo>
                  <a:lnTo>
                    <a:pt x="21600" y="10066"/>
                  </a:lnTo>
                  <a:cubicBezTo>
                    <a:pt x="21600" y="9771"/>
                    <a:pt x="21354" y="9485"/>
                    <a:pt x="21062" y="9442"/>
                  </a:cubicBezTo>
                  <a:lnTo>
                    <a:pt x="19553" y="9222"/>
                  </a:lnTo>
                  <a:cubicBezTo>
                    <a:pt x="19332" y="7990"/>
                    <a:pt x="18846" y="6797"/>
                    <a:pt x="18103" y="5728"/>
                  </a:cubicBezTo>
                  <a:lnTo>
                    <a:pt x="19015" y="4504"/>
                  </a:lnTo>
                  <a:cubicBezTo>
                    <a:pt x="19191" y="4268"/>
                    <a:pt x="19164" y="3893"/>
                    <a:pt x="18956" y="3684"/>
                  </a:cubicBezTo>
                  <a:lnTo>
                    <a:pt x="17919" y="2644"/>
                  </a:lnTo>
                  <a:cubicBezTo>
                    <a:pt x="17719" y="2444"/>
                    <a:pt x="17323" y="2416"/>
                    <a:pt x="17096" y="2585"/>
                  </a:cubicBezTo>
                  <a:lnTo>
                    <a:pt x="15872" y="3497"/>
                  </a:lnTo>
                  <a:cubicBezTo>
                    <a:pt x="14804" y="2754"/>
                    <a:pt x="13612" y="2268"/>
                    <a:pt x="12381" y="2047"/>
                  </a:cubicBezTo>
                  <a:lnTo>
                    <a:pt x="12158" y="538"/>
                  </a:lnTo>
                  <a:cubicBezTo>
                    <a:pt x="12115" y="246"/>
                    <a:pt x="11829" y="0"/>
                    <a:pt x="11534" y="0"/>
                  </a:cubicBezTo>
                  <a:lnTo>
                    <a:pt x="10066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defRPr>
                  <a:solidFill>
                    <a:srgbClr val="4C4C4C"/>
                  </a:solidFill>
                </a:defRPr>
              </a:pPr>
              <a:endParaRPr sz="1200">
                <a:solidFill>
                  <a:srgbClr val="4C4C4C"/>
                </a:solidFill>
                <a:cs typeface="Verdana"/>
              </a:endParaRPr>
            </a:p>
          </p:txBody>
        </p:sp>
        <p:sp>
          <p:nvSpPr>
            <p:cNvPr id="41" name="Shape 4565"/>
            <p:cNvSpPr/>
            <p:nvPr/>
          </p:nvSpPr>
          <p:spPr>
            <a:xfrm>
              <a:off x="3936214" y="3545315"/>
              <a:ext cx="1384728" cy="11575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defTabSz="584200">
                <a:lnSpc>
                  <a:spcPct val="110000"/>
                </a:lnSpc>
                <a:spcBef>
                  <a:spcPts val="3000"/>
                </a:spcBef>
                <a:defRPr sz="2000">
                  <a:solidFill>
                    <a:srgbClr val="FFFFFF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US" sz="1600" dirty="0">
                  <a:latin typeface="Verdana"/>
                  <a:cs typeface="Verdana"/>
                </a:rPr>
                <a:t>Innovation capacity and social and economic impact of R&amp;D</a:t>
              </a:r>
              <a:endParaRPr sz="1600" dirty="0">
                <a:latin typeface="Verdana"/>
                <a:cs typeface="Verdana"/>
              </a:endParaRPr>
            </a:p>
          </p:txBody>
        </p:sp>
        <p:sp>
          <p:nvSpPr>
            <p:cNvPr id="42" name="Shape 4567"/>
            <p:cNvSpPr>
              <a:spLocks noChangeAspect="1"/>
            </p:cNvSpPr>
            <p:nvPr/>
          </p:nvSpPr>
          <p:spPr>
            <a:xfrm>
              <a:off x="992492" y="3477490"/>
              <a:ext cx="2494668" cy="23591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066" y="0"/>
                  </a:moveTo>
                  <a:cubicBezTo>
                    <a:pt x="9771" y="0"/>
                    <a:pt x="9485" y="246"/>
                    <a:pt x="9442" y="538"/>
                  </a:cubicBezTo>
                  <a:lnTo>
                    <a:pt x="9222" y="2047"/>
                  </a:lnTo>
                  <a:cubicBezTo>
                    <a:pt x="7990" y="2268"/>
                    <a:pt x="6797" y="2754"/>
                    <a:pt x="5728" y="3497"/>
                  </a:cubicBezTo>
                  <a:lnTo>
                    <a:pt x="4504" y="2585"/>
                  </a:lnTo>
                  <a:cubicBezTo>
                    <a:pt x="4277" y="2415"/>
                    <a:pt x="3882" y="2444"/>
                    <a:pt x="3681" y="2644"/>
                  </a:cubicBezTo>
                  <a:lnTo>
                    <a:pt x="2644" y="3681"/>
                  </a:lnTo>
                  <a:cubicBezTo>
                    <a:pt x="2436" y="3890"/>
                    <a:pt x="2409" y="4268"/>
                    <a:pt x="2585" y="4504"/>
                  </a:cubicBezTo>
                  <a:lnTo>
                    <a:pt x="3497" y="5728"/>
                  </a:lnTo>
                  <a:cubicBezTo>
                    <a:pt x="2754" y="6797"/>
                    <a:pt x="2268" y="7990"/>
                    <a:pt x="2047" y="9222"/>
                  </a:cubicBezTo>
                  <a:lnTo>
                    <a:pt x="538" y="9442"/>
                  </a:lnTo>
                  <a:cubicBezTo>
                    <a:pt x="246" y="9485"/>
                    <a:pt x="0" y="9771"/>
                    <a:pt x="0" y="10066"/>
                  </a:cubicBezTo>
                  <a:lnTo>
                    <a:pt x="0" y="11534"/>
                  </a:lnTo>
                  <a:cubicBezTo>
                    <a:pt x="0" y="11829"/>
                    <a:pt x="246" y="12115"/>
                    <a:pt x="538" y="12158"/>
                  </a:cubicBezTo>
                  <a:lnTo>
                    <a:pt x="2047" y="12378"/>
                  </a:lnTo>
                  <a:cubicBezTo>
                    <a:pt x="2268" y="13610"/>
                    <a:pt x="2754" y="14803"/>
                    <a:pt x="3497" y="15872"/>
                  </a:cubicBezTo>
                  <a:lnTo>
                    <a:pt x="2585" y="17096"/>
                  </a:lnTo>
                  <a:cubicBezTo>
                    <a:pt x="2409" y="17333"/>
                    <a:pt x="2435" y="17707"/>
                    <a:pt x="2644" y="17916"/>
                  </a:cubicBezTo>
                  <a:lnTo>
                    <a:pt x="3681" y="18956"/>
                  </a:lnTo>
                  <a:cubicBezTo>
                    <a:pt x="3882" y="19156"/>
                    <a:pt x="4277" y="19185"/>
                    <a:pt x="4504" y="19015"/>
                  </a:cubicBezTo>
                  <a:lnTo>
                    <a:pt x="5731" y="18103"/>
                  </a:lnTo>
                  <a:cubicBezTo>
                    <a:pt x="6799" y="18846"/>
                    <a:pt x="7990" y="19332"/>
                    <a:pt x="9222" y="19553"/>
                  </a:cubicBezTo>
                  <a:lnTo>
                    <a:pt x="9442" y="21062"/>
                  </a:lnTo>
                  <a:cubicBezTo>
                    <a:pt x="9485" y="21354"/>
                    <a:pt x="9771" y="21600"/>
                    <a:pt x="10066" y="21600"/>
                  </a:cubicBezTo>
                  <a:lnTo>
                    <a:pt x="11534" y="21600"/>
                  </a:lnTo>
                  <a:cubicBezTo>
                    <a:pt x="11829" y="21600"/>
                    <a:pt x="12115" y="21354"/>
                    <a:pt x="12158" y="21062"/>
                  </a:cubicBezTo>
                  <a:lnTo>
                    <a:pt x="12381" y="19553"/>
                  </a:lnTo>
                  <a:cubicBezTo>
                    <a:pt x="13612" y="19332"/>
                    <a:pt x="14802" y="18845"/>
                    <a:pt x="15869" y="18103"/>
                  </a:cubicBezTo>
                  <a:lnTo>
                    <a:pt x="17096" y="19015"/>
                  </a:lnTo>
                  <a:cubicBezTo>
                    <a:pt x="17196" y="19090"/>
                    <a:pt x="17329" y="19131"/>
                    <a:pt x="17467" y="19131"/>
                  </a:cubicBezTo>
                  <a:cubicBezTo>
                    <a:pt x="17642" y="19131"/>
                    <a:pt x="17807" y="19067"/>
                    <a:pt x="17919" y="18956"/>
                  </a:cubicBezTo>
                  <a:lnTo>
                    <a:pt x="18956" y="17919"/>
                  </a:lnTo>
                  <a:cubicBezTo>
                    <a:pt x="19164" y="17710"/>
                    <a:pt x="19191" y="17332"/>
                    <a:pt x="19015" y="17096"/>
                  </a:cubicBezTo>
                  <a:lnTo>
                    <a:pt x="18103" y="15872"/>
                  </a:lnTo>
                  <a:cubicBezTo>
                    <a:pt x="18846" y="14803"/>
                    <a:pt x="19332" y="13610"/>
                    <a:pt x="19553" y="12378"/>
                  </a:cubicBezTo>
                  <a:lnTo>
                    <a:pt x="21062" y="12158"/>
                  </a:lnTo>
                  <a:cubicBezTo>
                    <a:pt x="21354" y="12115"/>
                    <a:pt x="21600" y="11829"/>
                    <a:pt x="21600" y="11534"/>
                  </a:cubicBezTo>
                  <a:lnTo>
                    <a:pt x="21600" y="10066"/>
                  </a:lnTo>
                  <a:cubicBezTo>
                    <a:pt x="21600" y="9771"/>
                    <a:pt x="21354" y="9485"/>
                    <a:pt x="21062" y="9442"/>
                  </a:cubicBezTo>
                  <a:lnTo>
                    <a:pt x="19553" y="9222"/>
                  </a:lnTo>
                  <a:cubicBezTo>
                    <a:pt x="19332" y="7990"/>
                    <a:pt x="18846" y="6797"/>
                    <a:pt x="18103" y="5728"/>
                  </a:cubicBezTo>
                  <a:lnTo>
                    <a:pt x="19015" y="4504"/>
                  </a:lnTo>
                  <a:cubicBezTo>
                    <a:pt x="19191" y="4268"/>
                    <a:pt x="19164" y="3893"/>
                    <a:pt x="18956" y="3684"/>
                  </a:cubicBezTo>
                  <a:lnTo>
                    <a:pt x="17919" y="2644"/>
                  </a:lnTo>
                  <a:cubicBezTo>
                    <a:pt x="17719" y="2444"/>
                    <a:pt x="17323" y="2416"/>
                    <a:pt x="17096" y="2585"/>
                  </a:cubicBezTo>
                  <a:lnTo>
                    <a:pt x="15872" y="3497"/>
                  </a:lnTo>
                  <a:cubicBezTo>
                    <a:pt x="14804" y="2754"/>
                    <a:pt x="13612" y="2268"/>
                    <a:pt x="12381" y="2047"/>
                  </a:cubicBezTo>
                  <a:lnTo>
                    <a:pt x="12158" y="538"/>
                  </a:lnTo>
                  <a:cubicBezTo>
                    <a:pt x="12115" y="246"/>
                    <a:pt x="11829" y="0"/>
                    <a:pt x="11534" y="0"/>
                  </a:cubicBezTo>
                  <a:lnTo>
                    <a:pt x="10066" y="0"/>
                  </a:lnTo>
                  <a:close/>
                </a:path>
              </a:pathLst>
            </a:custGeom>
            <a:solidFill>
              <a:srgbClr val="FFD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defRPr>
                  <a:solidFill>
                    <a:srgbClr val="4C4C4C"/>
                  </a:solidFill>
                </a:defRPr>
              </a:pPr>
              <a:endParaRPr sz="1200">
                <a:solidFill>
                  <a:srgbClr val="4C4C4C"/>
                </a:solidFill>
                <a:cs typeface="Verdana"/>
              </a:endParaRPr>
            </a:p>
          </p:txBody>
        </p:sp>
        <p:sp>
          <p:nvSpPr>
            <p:cNvPr id="43" name="Shape 4569"/>
            <p:cNvSpPr/>
            <p:nvPr/>
          </p:nvSpPr>
          <p:spPr>
            <a:xfrm>
              <a:off x="1547462" y="4115640"/>
              <a:ext cx="1384728" cy="123166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defTabSz="584200">
                <a:lnSpc>
                  <a:spcPct val="110000"/>
                </a:lnSpc>
                <a:spcBef>
                  <a:spcPts val="3000"/>
                </a:spcBef>
                <a:defRPr sz="2000">
                  <a:solidFill>
                    <a:srgbClr val="FFFFFF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US" sz="1600" dirty="0">
                  <a:solidFill>
                    <a:schemeClr val="accent1">
                      <a:lumMod val="75000"/>
                    </a:schemeClr>
                  </a:solidFill>
                  <a:latin typeface="Verdana"/>
                  <a:cs typeface="Verdana"/>
                </a:rPr>
                <a:t>Excellence and international collaboration</a:t>
              </a:r>
              <a:endParaRPr sz="1600" dirty="0">
                <a:solidFill>
                  <a:schemeClr val="accent1">
                    <a:lumMod val="75000"/>
                  </a:schemeClr>
                </a:solidFill>
                <a:latin typeface="Verdana"/>
                <a:cs typeface="Verdana"/>
              </a:endParaRPr>
            </a:p>
          </p:txBody>
        </p:sp>
        <p:sp>
          <p:nvSpPr>
            <p:cNvPr id="44" name="Shape 4574"/>
            <p:cNvSpPr/>
            <p:nvPr/>
          </p:nvSpPr>
          <p:spPr>
            <a:xfrm rot="21251249">
              <a:off x="1452018" y="3264797"/>
              <a:ext cx="1108036" cy="159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427" extrusionOk="0">
                  <a:moveTo>
                    <a:pt x="0" y="20427"/>
                  </a:moveTo>
                  <a:cubicBezTo>
                    <a:pt x="3482" y="5935"/>
                    <a:pt x="7623" y="-1173"/>
                    <a:pt x="11805" y="158"/>
                  </a:cubicBezTo>
                  <a:cubicBezTo>
                    <a:pt x="15304" y="1271"/>
                    <a:pt x="18690" y="8276"/>
                    <a:pt x="21600" y="20427"/>
                  </a:cubicBezTo>
                </a:path>
              </a:pathLst>
            </a:custGeom>
            <a:noFill/>
            <a:ln w="38100" cap="flat">
              <a:solidFill>
                <a:srgbClr val="E5E5E5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1100">
                <a:solidFill>
                  <a:srgbClr val="000000"/>
                </a:solidFill>
                <a:ea typeface="Helvetica"/>
                <a:cs typeface="Verdana"/>
                <a:sym typeface="Helvetica"/>
              </a:endParaRPr>
            </a:p>
          </p:txBody>
        </p:sp>
        <p:sp>
          <p:nvSpPr>
            <p:cNvPr id="45" name="Shape 4573"/>
            <p:cNvSpPr/>
            <p:nvPr/>
          </p:nvSpPr>
          <p:spPr>
            <a:xfrm rot="18892328" flipV="1">
              <a:off x="4995202" y="4983420"/>
              <a:ext cx="1108037" cy="2054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427" extrusionOk="0">
                  <a:moveTo>
                    <a:pt x="0" y="20427"/>
                  </a:moveTo>
                  <a:cubicBezTo>
                    <a:pt x="3482" y="5935"/>
                    <a:pt x="7623" y="-1173"/>
                    <a:pt x="11805" y="158"/>
                  </a:cubicBezTo>
                  <a:cubicBezTo>
                    <a:pt x="15304" y="1271"/>
                    <a:pt x="18690" y="8276"/>
                    <a:pt x="21600" y="20427"/>
                  </a:cubicBezTo>
                </a:path>
              </a:pathLst>
            </a:custGeom>
            <a:noFill/>
            <a:ln w="38100" cap="flat">
              <a:solidFill>
                <a:srgbClr val="E5E5E5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1100">
                <a:solidFill>
                  <a:srgbClr val="000000"/>
                </a:solidFill>
                <a:ea typeface="Helvetica"/>
                <a:cs typeface="Verdana"/>
                <a:sym typeface="Helvetica"/>
              </a:endParaRPr>
            </a:p>
          </p:txBody>
        </p:sp>
        <p:sp>
          <p:nvSpPr>
            <p:cNvPr id="47" name="Shape 4577"/>
            <p:cNvSpPr/>
            <p:nvPr/>
          </p:nvSpPr>
          <p:spPr>
            <a:xfrm>
              <a:off x="1267889" y="2423911"/>
              <a:ext cx="1384728" cy="2958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defTabSz="584200">
                <a:lnSpc>
                  <a:spcPct val="110000"/>
                </a:lnSpc>
                <a:spcBef>
                  <a:spcPts val="3000"/>
                </a:spcBef>
                <a:defRPr sz="2000">
                  <a:solidFill>
                    <a:srgbClr val="FFFFFF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 algn="ctr"/>
              <a:r>
                <a:rPr lang="en-US" sz="1300" b="1" dirty="0">
                  <a:solidFill>
                    <a:srgbClr val="0308DB"/>
                  </a:solidFill>
                  <a:latin typeface="Verdana"/>
                  <a:cs typeface="Verdana"/>
                </a:rPr>
                <a:t>Human Capital</a:t>
              </a:r>
              <a:endParaRPr sz="1300" b="1" dirty="0">
                <a:solidFill>
                  <a:srgbClr val="0308DB"/>
                </a:solidFill>
                <a:latin typeface="Verdana"/>
                <a:cs typeface="Verdana"/>
              </a:endParaRPr>
            </a:p>
          </p:txBody>
        </p:sp>
        <p:sp>
          <p:nvSpPr>
            <p:cNvPr id="48" name="Shape 4577"/>
            <p:cNvSpPr/>
            <p:nvPr/>
          </p:nvSpPr>
          <p:spPr>
            <a:xfrm>
              <a:off x="3487160" y="5724765"/>
              <a:ext cx="1654929" cy="5062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defTabSz="584200">
                <a:lnSpc>
                  <a:spcPct val="110000"/>
                </a:lnSpc>
                <a:spcBef>
                  <a:spcPts val="3000"/>
                </a:spcBef>
                <a:defRPr sz="2000">
                  <a:solidFill>
                    <a:srgbClr val="FFFFFF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 algn="ctr"/>
              <a:r>
                <a:rPr lang="en-US" sz="1300" b="1" dirty="0">
                  <a:solidFill>
                    <a:srgbClr val="0308DB"/>
                  </a:solidFill>
                  <a:latin typeface="Verdana"/>
                  <a:cs typeface="Verdana"/>
                </a:rPr>
                <a:t>Digital transformation</a:t>
              </a:r>
              <a:endParaRPr sz="1300" b="1" dirty="0">
                <a:solidFill>
                  <a:srgbClr val="0308DB"/>
                </a:solidFill>
                <a:latin typeface="Verdana"/>
                <a:cs typeface="Verdana"/>
              </a:endParaRPr>
            </a:p>
          </p:txBody>
        </p:sp>
        <p:sp>
          <p:nvSpPr>
            <p:cNvPr id="49" name="Shape 4577"/>
            <p:cNvSpPr/>
            <p:nvPr/>
          </p:nvSpPr>
          <p:spPr>
            <a:xfrm>
              <a:off x="3800309" y="2383302"/>
              <a:ext cx="1513470" cy="2676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defTabSz="584200">
                <a:lnSpc>
                  <a:spcPct val="110000"/>
                </a:lnSpc>
                <a:spcBef>
                  <a:spcPts val="3000"/>
                </a:spcBef>
                <a:defRPr sz="2000">
                  <a:solidFill>
                    <a:srgbClr val="FFFFFF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lvl1pPr>
            </a:lstStyle>
            <a:p>
              <a:pPr algn="ctr"/>
              <a:r>
                <a:rPr lang="en-US" sz="1300" b="1" dirty="0">
                  <a:solidFill>
                    <a:srgbClr val="0308DB"/>
                  </a:solidFill>
                  <a:latin typeface="Verdana"/>
                  <a:cs typeface="Verdana"/>
                </a:rPr>
                <a:t>Governance</a:t>
              </a:r>
              <a:endParaRPr sz="1300" b="1" dirty="0">
                <a:solidFill>
                  <a:srgbClr val="0308DB"/>
                </a:solidFill>
                <a:latin typeface="Verdana"/>
                <a:cs typeface="Verdana"/>
              </a:endParaRPr>
            </a:p>
          </p:txBody>
        </p:sp>
        <p:sp>
          <p:nvSpPr>
            <p:cNvPr id="50" name="Right Arrow 49"/>
            <p:cNvSpPr/>
            <p:nvPr/>
          </p:nvSpPr>
          <p:spPr>
            <a:xfrm rot="13420236" flipH="1">
              <a:off x="2540774" y="2859222"/>
              <a:ext cx="734400" cy="176496"/>
            </a:xfrm>
            <a:prstGeom prst="rightArrow">
              <a:avLst/>
            </a:prstGeom>
            <a:gradFill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>
                <a:solidFill>
                  <a:prstClr val="white"/>
                </a:solidFill>
                <a:cs typeface="Verdana"/>
              </a:endParaRPr>
            </a:p>
          </p:txBody>
        </p:sp>
        <p:sp>
          <p:nvSpPr>
            <p:cNvPr id="51" name="Right Arrow 50"/>
            <p:cNvSpPr/>
            <p:nvPr/>
          </p:nvSpPr>
          <p:spPr>
            <a:xfrm rot="18587883" flipH="1">
              <a:off x="3266655" y="2826816"/>
              <a:ext cx="734803" cy="181464"/>
            </a:xfrm>
            <a:prstGeom prst="rightArrow">
              <a:avLst/>
            </a:prstGeom>
            <a:gradFill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>
                <a:solidFill>
                  <a:prstClr val="white"/>
                </a:solidFill>
                <a:cs typeface="Verdana"/>
              </a:endParaRPr>
            </a:p>
          </p:txBody>
        </p:sp>
        <p:sp>
          <p:nvSpPr>
            <p:cNvPr id="52" name="Right Arrow 51"/>
            <p:cNvSpPr/>
            <p:nvPr/>
          </p:nvSpPr>
          <p:spPr>
            <a:xfrm rot="3140989" flipH="1">
              <a:off x="3383798" y="5247101"/>
              <a:ext cx="602198" cy="245645"/>
            </a:xfrm>
            <a:prstGeom prst="rightArrow">
              <a:avLst/>
            </a:prstGeom>
            <a:gradFill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>
                <a:solidFill>
                  <a:prstClr val="white"/>
                </a:solidFill>
                <a:cs typeface="Verdana"/>
              </a:endParaRPr>
            </a:p>
          </p:txBody>
        </p:sp>
      </p:grpSp>
      <p:sp>
        <p:nvSpPr>
          <p:cNvPr id="53" name="Google Shape;420;p38"/>
          <p:cNvSpPr txBox="1"/>
          <p:nvPr/>
        </p:nvSpPr>
        <p:spPr>
          <a:xfrm>
            <a:off x="7042933" y="1940951"/>
            <a:ext cx="60153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en-GB" b="1" dirty="0">
                <a:solidFill>
                  <a:schemeClr val="accent1"/>
                </a:solidFill>
                <a:ea typeface="Verdana"/>
                <a:cs typeface="Verdana"/>
                <a:sym typeface="Verdana"/>
              </a:rPr>
              <a:t>1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54" name="Google Shape;423;p38"/>
          <p:cNvSpPr txBox="1"/>
          <p:nvPr/>
        </p:nvSpPr>
        <p:spPr>
          <a:xfrm>
            <a:off x="7051921" y="3468594"/>
            <a:ext cx="60153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en-GB" b="1" dirty="0">
                <a:solidFill>
                  <a:schemeClr val="accent1"/>
                </a:solidFill>
                <a:ea typeface="Verdana"/>
                <a:cs typeface="Verdana"/>
                <a:sym typeface="Verdana"/>
              </a:rPr>
              <a:t>2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55" name="Google Shape;426;p38"/>
          <p:cNvSpPr txBox="1"/>
          <p:nvPr/>
        </p:nvSpPr>
        <p:spPr>
          <a:xfrm>
            <a:off x="7051921" y="4908701"/>
            <a:ext cx="60153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en-GB" b="1" dirty="0">
                <a:solidFill>
                  <a:schemeClr val="accent1"/>
                </a:solidFill>
                <a:ea typeface="Verdana"/>
                <a:cs typeface="Verdana"/>
                <a:sym typeface="Verdana"/>
              </a:rPr>
              <a:t>3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57" name="Chevron 56"/>
          <p:cNvSpPr/>
          <p:nvPr/>
        </p:nvSpPr>
        <p:spPr>
          <a:xfrm>
            <a:off x="805542" y="5980994"/>
            <a:ext cx="310507" cy="539549"/>
          </a:xfrm>
          <a:prstGeom prst="chevron">
            <a:avLst/>
          </a:prstGeom>
          <a:solidFill>
            <a:srgbClr val="FFCC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>
              <a:solidFill>
                <a:prstClr val="black"/>
              </a:solidFill>
            </a:endParaRPr>
          </a:p>
        </p:txBody>
      </p:sp>
      <p:sp>
        <p:nvSpPr>
          <p:cNvPr id="59" name="Shape 4553"/>
          <p:cNvSpPr/>
          <p:nvPr/>
        </p:nvSpPr>
        <p:spPr>
          <a:xfrm>
            <a:off x="1232034" y="6011958"/>
            <a:ext cx="7465652" cy="69094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noAutofit/>
          </a:bodyPr>
          <a:lstStyle>
            <a:lvl1pPr algn="l" defTabSz="584200">
              <a:lnSpc>
                <a:spcPct val="110000"/>
              </a:lnSpc>
              <a:spcBef>
                <a:spcPts val="3000"/>
              </a:spcBef>
              <a:defRPr sz="2000">
                <a:solidFill>
                  <a:srgbClr val="4C4C4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rPr lang="en-GB" sz="1600" dirty="0">
                <a:solidFill>
                  <a:srgbClr val="0308D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Supporting the </a:t>
            </a:r>
            <a:r>
              <a:rPr lang="en-GB" sz="1600" b="1" dirty="0">
                <a:solidFill>
                  <a:srgbClr val="0308D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mobility of researchers </a:t>
            </a:r>
            <a:r>
              <a:rPr lang="en-GB" sz="1600" dirty="0">
                <a:solidFill>
                  <a:srgbClr val="0308D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has </a:t>
            </a:r>
            <a:r>
              <a:rPr lang="lv-LV" sz="1600" dirty="0">
                <a:solidFill>
                  <a:srgbClr val="0308D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r>
              <a:rPr lang="en-GB" sz="1600" dirty="0">
                <a:solidFill>
                  <a:srgbClr val="0308D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direct impact on increasing of international collaboration </a:t>
            </a:r>
            <a:r>
              <a:rPr lang="lv-LV" sz="1600" dirty="0">
                <a:solidFill>
                  <a:srgbClr val="0308D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&amp;</a:t>
            </a:r>
            <a:r>
              <a:rPr lang="en-GB" sz="1600" dirty="0">
                <a:solidFill>
                  <a:srgbClr val="0308D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scientific excellence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4910-06CA-4855-906E-4E1A599A3904}" type="slidenum">
              <a:rPr lang="lv-LV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lv-LV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4075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 txBox="1">
            <a:spLocks/>
          </p:cNvSpPr>
          <p:nvPr/>
        </p:nvSpPr>
        <p:spPr>
          <a:xfrm>
            <a:off x="11690837" y="6349708"/>
            <a:ext cx="391296" cy="2915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lv-LV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0000000-1234-1234-1234-123412341234}" type="slidenum">
              <a:rPr lang="lv-LV" sz="140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pPr/>
              <a:t>5</a:t>
            </a:fld>
            <a:endParaRPr lang="lv-LV" sz="14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5201140" y="1987022"/>
            <a:ext cx="6037041" cy="4179921"/>
            <a:chOff x="526031" y="1927661"/>
            <a:chExt cx="6544032" cy="3692556"/>
          </a:xfrm>
          <a:solidFill>
            <a:srgbClr val="0308DB"/>
          </a:solidFill>
        </p:grpSpPr>
        <p:sp>
          <p:nvSpPr>
            <p:cNvPr id="5" name="Freeform 4"/>
            <p:cNvSpPr/>
            <p:nvPr/>
          </p:nvSpPr>
          <p:spPr>
            <a:xfrm>
              <a:off x="526031" y="1927661"/>
              <a:ext cx="6544032" cy="1284626"/>
            </a:xfrm>
            <a:custGeom>
              <a:avLst/>
              <a:gdLst>
                <a:gd name="connsiteX0" fmla="*/ 0 w 6544032"/>
                <a:gd name="connsiteY0" fmla="*/ 0 h 1284626"/>
                <a:gd name="connsiteX1" fmla="*/ 6544032 w 6544032"/>
                <a:gd name="connsiteY1" fmla="*/ 0 h 1284626"/>
                <a:gd name="connsiteX2" fmla="*/ 6544032 w 6544032"/>
                <a:gd name="connsiteY2" fmla="*/ 1284626 h 1284626"/>
                <a:gd name="connsiteX3" fmla="*/ 0 w 6544032"/>
                <a:gd name="connsiteY3" fmla="*/ 1284626 h 1284626"/>
                <a:gd name="connsiteX4" fmla="*/ 0 w 6544032"/>
                <a:gd name="connsiteY4" fmla="*/ 0 h 1284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44032" h="1284626">
                  <a:moveTo>
                    <a:pt x="0" y="0"/>
                  </a:moveTo>
                  <a:lnTo>
                    <a:pt x="6544032" y="0"/>
                  </a:lnTo>
                  <a:lnTo>
                    <a:pt x="6544032" y="1284626"/>
                  </a:lnTo>
                  <a:lnTo>
                    <a:pt x="0" y="1284626"/>
                  </a:lnTo>
                  <a:lnTo>
                    <a:pt x="0" y="0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</a:pPr>
              <a:r>
                <a:rPr lang="lv-LV" sz="2100" b="1" kern="1200" noProof="0" dirty="0">
                  <a:latin typeface="Verdana" panose="020B0604030504040204" pitchFamily="34" charset="0"/>
                  <a:ea typeface="Verdana" panose="020B0604030504040204" pitchFamily="34" charset="0"/>
                  <a:cs typeface="Verdana"/>
                </a:rPr>
                <a:t> </a:t>
              </a:r>
              <a:r>
                <a:rPr lang="en-GB" sz="3200" b="1" kern="1200" noProof="0" dirty="0">
                  <a:latin typeface="Verdana" panose="020B0604030504040204" pitchFamily="34" charset="0"/>
                  <a:ea typeface="Verdana" panose="020B0604030504040204" pitchFamily="34" charset="0"/>
                  <a:cs typeface="Verdana"/>
                </a:rPr>
                <a:t>New Universities</a:t>
              </a:r>
              <a:endParaRPr lang="lv-LV" sz="3200" b="1" kern="1200" noProof="0" dirty="0">
                <a:latin typeface="Verdana" panose="020B0604030504040204" pitchFamily="34" charset="0"/>
                <a:ea typeface="Verdana" panose="020B0604030504040204" pitchFamily="34" charset="0"/>
                <a:cs typeface="Verdana"/>
              </a:endParaRPr>
            </a:p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ts val="600"/>
                </a:spcAft>
              </a:pPr>
              <a:r>
                <a:rPr lang="en-GB" sz="3200" b="1" kern="1200" noProof="0" dirty="0">
                  <a:latin typeface="Verdana" panose="020B0604030504040204" pitchFamily="34" charset="0"/>
                  <a:ea typeface="Verdana" panose="020B0604030504040204" pitchFamily="34" charset="0"/>
                  <a:cs typeface="Verdana"/>
                </a:rPr>
                <a:t>governance model</a:t>
              </a:r>
            </a:p>
          </p:txBody>
        </p:sp>
        <p:sp>
          <p:nvSpPr>
            <p:cNvPr id="6" name="Freeform 5"/>
            <p:cNvSpPr/>
            <p:nvPr/>
          </p:nvSpPr>
          <p:spPr>
            <a:xfrm>
              <a:off x="542245" y="4587172"/>
              <a:ext cx="4085135" cy="1033045"/>
            </a:xfrm>
            <a:custGeom>
              <a:avLst/>
              <a:gdLst>
                <a:gd name="connsiteX0" fmla="*/ 0 w 4255461"/>
                <a:gd name="connsiteY0" fmla="*/ 0 h 1033045"/>
                <a:gd name="connsiteX1" fmla="*/ 4255461 w 4255461"/>
                <a:gd name="connsiteY1" fmla="*/ 0 h 1033045"/>
                <a:gd name="connsiteX2" fmla="*/ 4255461 w 4255461"/>
                <a:gd name="connsiteY2" fmla="*/ 1033045 h 1033045"/>
                <a:gd name="connsiteX3" fmla="*/ 0 w 4255461"/>
                <a:gd name="connsiteY3" fmla="*/ 1033045 h 1033045"/>
                <a:gd name="connsiteX4" fmla="*/ 0 w 4255461"/>
                <a:gd name="connsiteY4" fmla="*/ 0 h 1033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55461" h="1033045">
                  <a:moveTo>
                    <a:pt x="0" y="0"/>
                  </a:moveTo>
                  <a:lnTo>
                    <a:pt x="4255461" y="0"/>
                  </a:lnTo>
                  <a:lnTo>
                    <a:pt x="4255461" y="1033045"/>
                  </a:lnTo>
                  <a:lnTo>
                    <a:pt x="0" y="1033045"/>
                  </a:lnTo>
                  <a:lnTo>
                    <a:pt x="0" y="0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lv-LV" b="0" kern="12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</a:t>
              </a:r>
              <a:r>
                <a:rPr lang="en-US" b="0" kern="12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yclical </a:t>
              </a:r>
              <a:r>
                <a:rPr lang="lv-LV" b="0" kern="12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institutional</a:t>
              </a:r>
              <a:r>
                <a:rPr lang="lv-LV" b="0" kern="12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</a:p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b="0" kern="12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assessment of </a:t>
              </a:r>
              <a:r>
                <a:rPr lang="lv-LV" b="0" kern="1200" dirty="0" err="1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HEIs</a:t>
              </a:r>
              <a:r>
                <a:rPr lang="en-US" b="0" kern="1200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and RI’s</a:t>
              </a:r>
              <a:endParaRPr lang="en-US" b="0" kern="1200" noProof="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endParaRPr>
            </a:p>
          </p:txBody>
        </p:sp>
        <p:sp>
          <p:nvSpPr>
            <p:cNvPr id="7" name="Freeform 6"/>
            <p:cNvSpPr/>
            <p:nvPr/>
          </p:nvSpPr>
          <p:spPr>
            <a:xfrm>
              <a:off x="542245" y="3271899"/>
              <a:ext cx="2090132" cy="1284626"/>
            </a:xfrm>
            <a:custGeom>
              <a:avLst/>
              <a:gdLst>
                <a:gd name="connsiteX0" fmla="*/ 0 w 1890240"/>
                <a:gd name="connsiteY0" fmla="*/ 0 h 1284626"/>
                <a:gd name="connsiteX1" fmla="*/ 1890240 w 1890240"/>
                <a:gd name="connsiteY1" fmla="*/ 0 h 1284626"/>
                <a:gd name="connsiteX2" fmla="*/ 1890240 w 1890240"/>
                <a:gd name="connsiteY2" fmla="*/ 1284626 h 1284626"/>
                <a:gd name="connsiteX3" fmla="*/ 0 w 1890240"/>
                <a:gd name="connsiteY3" fmla="*/ 1284626 h 1284626"/>
                <a:gd name="connsiteX4" fmla="*/ 0 w 1890240"/>
                <a:gd name="connsiteY4" fmla="*/ 0 h 1284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0240" h="1284626">
                  <a:moveTo>
                    <a:pt x="0" y="0"/>
                  </a:moveTo>
                  <a:lnTo>
                    <a:pt x="1890240" y="0"/>
                  </a:lnTo>
                  <a:lnTo>
                    <a:pt x="1890240" y="1284626"/>
                  </a:lnTo>
                  <a:lnTo>
                    <a:pt x="0" y="1284626"/>
                  </a:lnTo>
                  <a:lnTo>
                    <a:pt x="0" y="0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kern="1200" noProof="0" dirty="0">
                  <a:latin typeface="Verdana" panose="020B0604030504040204" pitchFamily="34" charset="0"/>
                  <a:ea typeface="Verdana" panose="020B0604030504040204" pitchFamily="34" charset="0"/>
                  <a:cs typeface="Verdana"/>
                </a:rPr>
                <a:t>Academic career model</a:t>
              </a:r>
            </a:p>
          </p:txBody>
        </p:sp>
        <p:sp>
          <p:nvSpPr>
            <p:cNvPr id="8" name="Freeform 7"/>
            <p:cNvSpPr/>
            <p:nvPr/>
          </p:nvSpPr>
          <p:spPr>
            <a:xfrm>
              <a:off x="2686028" y="3271899"/>
              <a:ext cx="1941352" cy="1284626"/>
            </a:xfrm>
            <a:custGeom>
              <a:avLst/>
              <a:gdLst>
                <a:gd name="connsiteX0" fmla="*/ 0 w 1941352"/>
                <a:gd name="connsiteY0" fmla="*/ 0 h 1284626"/>
                <a:gd name="connsiteX1" fmla="*/ 1941352 w 1941352"/>
                <a:gd name="connsiteY1" fmla="*/ 0 h 1284626"/>
                <a:gd name="connsiteX2" fmla="*/ 1941352 w 1941352"/>
                <a:gd name="connsiteY2" fmla="*/ 1284626 h 1284626"/>
                <a:gd name="connsiteX3" fmla="*/ 0 w 1941352"/>
                <a:gd name="connsiteY3" fmla="*/ 1284626 h 1284626"/>
                <a:gd name="connsiteX4" fmla="*/ 0 w 1941352"/>
                <a:gd name="connsiteY4" fmla="*/ 0 h 1284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1352" h="1284626">
                  <a:moveTo>
                    <a:pt x="0" y="0"/>
                  </a:moveTo>
                  <a:lnTo>
                    <a:pt x="1941352" y="0"/>
                  </a:lnTo>
                  <a:lnTo>
                    <a:pt x="1941352" y="1284626"/>
                  </a:lnTo>
                  <a:lnTo>
                    <a:pt x="0" y="1284626"/>
                  </a:lnTo>
                  <a:lnTo>
                    <a:pt x="0" y="0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en-GB" dirty="0">
                  <a:latin typeface="Verdana" panose="020B0604030504040204" pitchFamily="34" charset="0"/>
                  <a:ea typeface="Verdana" panose="020B0604030504040204" pitchFamily="34" charset="0"/>
                  <a:cs typeface="Verdana"/>
                </a:rPr>
                <a:t>D</a:t>
              </a:r>
              <a:r>
                <a:rPr lang="en-GB" kern="1200" noProof="0" dirty="0" err="1">
                  <a:latin typeface="Verdana" panose="020B0604030504040204" pitchFamily="34" charset="0"/>
                  <a:ea typeface="Verdana" panose="020B0604030504040204" pitchFamily="34" charset="0"/>
                  <a:cs typeface="Verdana"/>
                </a:rPr>
                <a:t>octoral</a:t>
              </a:r>
              <a:r>
                <a:rPr lang="en-GB" kern="1200" noProof="0" dirty="0">
                  <a:latin typeface="Verdana" panose="020B0604030504040204" pitchFamily="34" charset="0"/>
                  <a:ea typeface="Verdana" panose="020B0604030504040204" pitchFamily="34" charset="0"/>
                  <a:cs typeface="Verdana"/>
                </a:rPr>
                <a:t> training</a:t>
              </a:r>
            </a:p>
            <a:p>
              <a:pPr lvl="0" algn="ctr" defTabSz="80010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en-GB" kern="1200" noProof="0" dirty="0">
                  <a:latin typeface="Verdana" panose="020B0604030504040204" pitchFamily="34" charset="0"/>
                  <a:ea typeface="Verdana" panose="020B0604030504040204" pitchFamily="34" charset="0"/>
                  <a:cs typeface="Verdana"/>
                </a:rPr>
                <a:t>framework  </a:t>
              </a:r>
            </a:p>
          </p:txBody>
        </p:sp>
        <p:sp>
          <p:nvSpPr>
            <p:cNvPr id="9" name="Freeform 8"/>
            <p:cNvSpPr/>
            <p:nvPr/>
          </p:nvSpPr>
          <p:spPr>
            <a:xfrm>
              <a:off x="4712063" y="3271899"/>
              <a:ext cx="2358000" cy="1284626"/>
            </a:xfrm>
            <a:custGeom>
              <a:avLst/>
              <a:gdLst>
                <a:gd name="connsiteX0" fmla="*/ 0 w 2117014"/>
                <a:gd name="connsiteY0" fmla="*/ 0 h 1018465"/>
                <a:gd name="connsiteX1" fmla="*/ 2117014 w 2117014"/>
                <a:gd name="connsiteY1" fmla="*/ 0 h 1018465"/>
                <a:gd name="connsiteX2" fmla="*/ 2117014 w 2117014"/>
                <a:gd name="connsiteY2" fmla="*/ 1018465 h 1018465"/>
                <a:gd name="connsiteX3" fmla="*/ 0 w 2117014"/>
                <a:gd name="connsiteY3" fmla="*/ 1018465 h 1018465"/>
                <a:gd name="connsiteX4" fmla="*/ 0 w 2117014"/>
                <a:gd name="connsiteY4" fmla="*/ 0 h 1018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7014" h="1018465">
                  <a:moveTo>
                    <a:pt x="0" y="0"/>
                  </a:moveTo>
                  <a:lnTo>
                    <a:pt x="2117014" y="0"/>
                  </a:lnTo>
                  <a:lnTo>
                    <a:pt x="2117014" y="1018465"/>
                  </a:lnTo>
                  <a:lnTo>
                    <a:pt x="0" y="1018465"/>
                  </a:lnTo>
                  <a:lnTo>
                    <a:pt x="0" y="0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kern="1200" noProof="0" dirty="0">
                  <a:latin typeface="Verdana" panose="020B0604030504040204" pitchFamily="34" charset="0"/>
                  <a:ea typeface="Verdana" panose="020B0604030504040204" pitchFamily="34" charset="0"/>
                  <a:cs typeface="Verdana"/>
                </a:rPr>
                <a:t>Upgraded funding</a:t>
              </a:r>
            </a:p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kern="1200" noProof="0" dirty="0">
                  <a:latin typeface="Verdana" panose="020B0604030504040204" pitchFamily="34" charset="0"/>
                  <a:ea typeface="Verdana" panose="020B0604030504040204" pitchFamily="34" charset="0"/>
                  <a:cs typeface="Verdana"/>
                </a:rPr>
                <a:t>model</a:t>
              </a:r>
            </a:p>
          </p:txBody>
        </p:sp>
        <p:sp>
          <p:nvSpPr>
            <p:cNvPr id="10" name="Freeform 9"/>
            <p:cNvSpPr/>
            <p:nvPr/>
          </p:nvSpPr>
          <p:spPr>
            <a:xfrm>
              <a:off x="4712063" y="4587172"/>
              <a:ext cx="2358000" cy="1033043"/>
            </a:xfrm>
            <a:custGeom>
              <a:avLst/>
              <a:gdLst>
                <a:gd name="connsiteX0" fmla="*/ 0 w 1987266"/>
                <a:gd name="connsiteY0" fmla="*/ 0 h 1284626"/>
                <a:gd name="connsiteX1" fmla="*/ 1987266 w 1987266"/>
                <a:gd name="connsiteY1" fmla="*/ 0 h 1284626"/>
                <a:gd name="connsiteX2" fmla="*/ 1987266 w 1987266"/>
                <a:gd name="connsiteY2" fmla="*/ 1284626 h 1284626"/>
                <a:gd name="connsiteX3" fmla="*/ 0 w 1987266"/>
                <a:gd name="connsiteY3" fmla="*/ 1284626 h 1284626"/>
                <a:gd name="connsiteX4" fmla="*/ 0 w 1987266"/>
                <a:gd name="connsiteY4" fmla="*/ 0 h 1284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7266" h="1284626">
                  <a:moveTo>
                    <a:pt x="0" y="0"/>
                  </a:moveTo>
                  <a:lnTo>
                    <a:pt x="1987266" y="0"/>
                  </a:lnTo>
                  <a:lnTo>
                    <a:pt x="1987266" y="1284626"/>
                  </a:lnTo>
                  <a:lnTo>
                    <a:pt x="0" y="1284626"/>
                  </a:lnTo>
                  <a:lnTo>
                    <a:pt x="0" y="0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kern="1200" noProof="0" dirty="0">
                  <a:latin typeface="Verdana" panose="020B0604030504040204" pitchFamily="34" charset="0"/>
                  <a:ea typeface="Verdana" panose="020B0604030504040204" pitchFamily="34" charset="0"/>
                  <a:cs typeface="Verdana"/>
                </a:rPr>
                <a:t>Consolidation and mergers</a:t>
              </a:r>
            </a:p>
          </p:txBody>
        </p:sp>
      </p:grpSp>
      <p:sp>
        <p:nvSpPr>
          <p:cNvPr id="11" name="Title 4"/>
          <p:cNvSpPr txBox="1">
            <a:spLocks noChangeArrowheads="1"/>
          </p:cNvSpPr>
          <p:nvPr/>
        </p:nvSpPr>
        <p:spPr>
          <a:xfrm>
            <a:off x="1739058" y="753434"/>
            <a:ext cx="8882281" cy="755482"/>
          </a:xfrm>
          <a:prstGeom prst="rect">
            <a:avLst/>
          </a:prstGeom>
        </p:spPr>
        <p:txBody>
          <a:bodyPr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ct val="0"/>
              </a:spcAft>
              <a:buFont typeface="Verdana" panose="020B0604030504040204" pitchFamily="34" charset="0"/>
              <a:buNone/>
            </a:pPr>
            <a:r>
              <a:rPr lang="en-GB" altLang="lv-LV" sz="3300" dirty="0">
                <a:solidFill>
                  <a:srgbClr val="0308DB"/>
                </a:solidFill>
                <a:latin typeface="Merriweather Regular"/>
                <a:ea typeface="Verdana" panose="020B0604030504040204" pitchFamily="34" charset="0"/>
                <a:cs typeface="Arial" panose="020B0604020202020204" pitchFamily="34" charset="0"/>
                <a:sym typeface="Verdana" panose="020B0604030504040204" pitchFamily="34" charset="0"/>
              </a:rPr>
              <a:t>Structural changes for </a:t>
            </a:r>
            <a:r>
              <a:rPr lang="lv-LV" altLang="lv-LV" sz="3300" dirty="0">
                <a:solidFill>
                  <a:srgbClr val="0308DB"/>
                </a:solidFill>
                <a:latin typeface="Merriweather Regular"/>
                <a:ea typeface="Verdana" panose="020B0604030504040204" pitchFamily="34" charset="0"/>
                <a:cs typeface="Arial" panose="020B0604020202020204" pitchFamily="34" charset="0"/>
                <a:sym typeface="Verdana" panose="020B0604030504040204" pitchFamily="34" charset="0"/>
              </a:rPr>
              <a:t>s</a:t>
            </a:r>
            <a:r>
              <a:rPr lang="en-GB" altLang="lv-LV" sz="3300" dirty="0">
                <a:solidFill>
                  <a:srgbClr val="0308DB"/>
                </a:solidFill>
                <a:latin typeface="Merriweather Regular"/>
                <a:ea typeface="Verdana" panose="020B0604030504040204" pitchFamily="34" charset="0"/>
                <a:cs typeface="Arial" panose="020B0604020202020204" pitchFamily="34" charset="0"/>
                <a:sym typeface="Verdana" panose="020B0604030504040204" pitchFamily="34" charset="0"/>
              </a:rPr>
              <a:t>mart growth</a:t>
            </a:r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4156756" y="2714111"/>
            <a:ext cx="808351" cy="0"/>
          </a:xfrm>
          <a:prstGeom prst="line">
            <a:avLst/>
          </a:prstGeom>
          <a:noFill/>
          <a:ln w="12700" cap="flat" cmpd="sng" algn="ctr">
            <a:solidFill>
              <a:schemeClr val="bg1">
                <a:lumMod val="65000"/>
              </a:schemeClr>
            </a:solidFill>
            <a:prstDash val="solid"/>
            <a:miter lim="800000"/>
            <a:headEnd type="none"/>
            <a:tailEnd type="oval" w="lg" len="lg"/>
          </a:ln>
          <a:effectLst/>
        </p:spPr>
      </p:cxnSp>
      <p:sp>
        <p:nvSpPr>
          <p:cNvPr id="14" name="Rectangle 13"/>
          <p:cNvSpPr/>
          <p:nvPr/>
        </p:nvSpPr>
        <p:spPr>
          <a:xfrm>
            <a:off x="491625" y="2358172"/>
            <a:ext cx="3535148" cy="901785"/>
          </a:xfrm>
          <a:prstGeom prst="rect">
            <a:avLst/>
          </a:prstGeom>
        </p:spPr>
        <p:txBody>
          <a:bodyPr wrap="square" lIns="121920" rIns="121920" bIns="60960">
            <a:spAutoFit/>
          </a:bodyPr>
          <a:lstStyle/>
          <a:p>
            <a:pPr algn="r">
              <a:lnSpc>
                <a:spcPct val="89000"/>
              </a:lnSpc>
            </a:pPr>
            <a:r>
              <a:rPr lang="lv-LV" sz="2000" b="1" dirty="0">
                <a:solidFill>
                  <a:srgbClr val="0308DB"/>
                </a:solidFill>
                <a:cs typeface="Arial" panose="020B0604020202020204" pitchFamily="34" charset="0"/>
              </a:rPr>
              <a:t>SUPPORT FROM RRF FUNDS</a:t>
            </a:r>
            <a:endParaRPr lang="en-US" sz="2000" b="1" dirty="0">
              <a:solidFill>
                <a:srgbClr val="0308DB"/>
              </a:solidFill>
              <a:cs typeface="Arial" panose="020B0604020202020204" pitchFamily="34" charset="0"/>
            </a:endParaRPr>
          </a:p>
          <a:p>
            <a:pPr algn="r">
              <a:defRPr/>
            </a:pPr>
            <a:endParaRPr lang="en-US" sz="1600" dirty="0">
              <a:solidFill>
                <a:schemeClr val="bg2">
                  <a:lumMod val="25000"/>
                </a:schemeClr>
              </a:solidFill>
              <a:cs typeface="Arial" panose="020B0604020202020204" pitchFamily="34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4286739" y="4821091"/>
            <a:ext cx="808351" cy="0"/>
          </a:xfrm>
          <a:prstGeom prst="line">
            <a:avLst/>
          </a:prstGeom>
          <a:noFill/>
          <a:ln w="12700" cap="flat" cmpd="sng" algn="ctr">
            <a:solidFill>
              <a:schemeClr val="bg1">
                <a:lumMod val="65000"/>
              </a:schemeClr>
            </a:solidFill>
            <a:prstDash val="solid"/>
            <a:miter lim="800000"/>
            <a:headEnd type="none"/>
            <a:tailEnd type="oval" w="lg" len="lg"/>
          </a:ln>
          <a:effectLst/>
        </p:spPr>
      </p:cxnSp>
      <p:sp>
        <p:nvSpPr>
          <p:cNvPr id="16" name="Rectangle 15"/>
          <p:cNvSpPr/>
          <p:nvPr/>
        </p:nvSpPr>
        <p:spPr>
          <a:xfrm>
            <a:off x="621608" y="4465152"/>
            <a:ext cx="3535148" cy="929485"/>
          </a:xfrm>
          <a:prstGeom prst="rect">
            <a:avLst/>
          </a:prstGeom>
        </p:spPr>
        <p:txBody>
          <a:bodyPr wrap="square" lIns="121920" rIns="121920" bIns="60960">
            <a:spAutoFit/>
          </a:bodyPr>
          <a:lstStyle/>
          <a:p>
            <a:pPr algn="r">
              <a:lnSpc>
                <a:spcPct val="89000"/>
              </a:lnSpc>
            </a:pPr>
            <a:r>
              <a:rPr lang="lv-LV" sz="2000" b="1" dirty="0">
                <a:solidFill>
                  <a:srgbClr val="0308DB"/>
                </a:solidFill>
                <a:cs typeface="Arial" panose="020B0604020202020204" pitchFamily="34" charset="0"/>
              </a:rPr>
              <a:t>POLICY MIX BETWEEN HIGHER EDUCATION AND R&amp;D ACTIVITIES</a:t>
            </a:r>
            <a:endParaRPr lang="en-US" sz="1600" dirty="0">
              <a:solidFill>
                <a:schemeClr val="bg2">
                  <a:lumMod val="25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4296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9448800" y="6490482"/>
            <a:ext cx="2743200" cy="365125"/>
          </a:xfrm>
        </p:spPr>
        <p:txBody>
          <a:bodyPr/>
          <a:lstStyle/>
          <a:p>
            <a:fld id="{124B4910-06CA-4855-906E-4E1A599A3904}" type="slidenum">
              <a:rPr lang="lv-LV" sz="1400" smtClean="0"/>
              <a:t>6</a:t>
            </a:fld>
            <a:endParaRPr lang="lv-LV" sz="1400" dirty="0"/>
          </a:p>
        </p:txBody>
      </p:sp>
      <p:sp>
        <p:nvSpPr>
          <p:cNvPr id="4" name="Title 4"/>
          <p:cNvSpPr txBox="1">
            <a:spLocks/>
          </p:cNvSpPr>
          <p:nvPr/>
        </p:nvSpPr>
        <p:spPr>
          <a:xfrm>
            <a:off x="1712167" y="882528"/>
            <a:ext cx="9729603" cy="755482"/>
          </a:xfrm>
          <a:prstGeom prst="rect">
            <a:avLst/>
          </a:prstGeom>
        </p:spPr>
        <p:txBody>
          <a:bodyPr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300" dirty="0">
                <a:solidFill>
                  <a:srgbClr val="0308DB"/>
                </a:solidFill>
                <a:latin typeface="Merriweather Regular"/>
              </a:rPr>
              <a:t>New Universities internal governance model: </a:t>
            </a:r>
            <a:br>
              <a:rPr lang="en-GB" sz="3300" dirty="0">
                <a:solidFill>
                  <a:srgbClr val="0308DB"/>
                </a:solidFill>
                <a:latin typeface="Merriweather Regular"/>
              </a:rPr>
            </a:br>
            <a:r>
              <a:rPr lang="en-GB" sz="2400" b="0" dirty="0">
                <a:solidFill>
                  <a:srgbClr val="0308DB"/>
                </a:solidFill>
                <a:latin typeface="Merriweather Regular"/>
              </a:rPr>
              <a:t>Empowering external stakeholders in strategic decision making</a:t>
            </a:r>
            <a:endParaRPr lang="en-US" sz="2400" b="0" dirty="0">
              <a:solidFill>
                <a:srgbClr val="0308DB"/>
              </a:solidFill>
              <a:latin typeface="Merriweather Regular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322564" y="4132384"/>
            <a:ext cx="3018596" cy="1782579"/>
            <a:chOff x="3336274" y="3528479"/>
            <a:chExt cx="3018596" cy="1782579"/>
          </a:xfrm>
          <a:solidFill>
            <a:srgbClr val="92D050"/>
          </a:solidFill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336274" y="3528479"/>
              <a:ext cx="3018596" cy="1782579"/>
            </a:xfrm>
            <a:custGeom>
              <a:avLst/>
              <a:gdLst>
                <a:gd name="T0" fmla="*/ 0 w 356"/>
                <a:gd name="T1" fmla="*/ 209 h 209"/>
                <a:gd name="T2" fmla="*/ 356 w 356"/>
                <a:gd name="T3" fmla="*/ 209 h 209"/>
                <a:gd name="T4" fmla="*/ 68 w 356"/>
                <a:gd name="T5" fmla="*/ 0 h 209"/>
                <a:gd name="T6" fmla="*/ 0 w 356"/>
                <a:gd name="T7" fmla="*/ 209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6" h="209">
                  <a:moveTo>
                    <a:pt x="0" y="209"/>
                  </a:moveTo>
                  <a:cubicBezTo>
                    <a:pt x="356" y="209"/>
                    <a:pt x="356" y="209"/>
                    <a:pt x="356" y="209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25" y="58"/>
                    <a:pt x="0" y="131"/>
                    <a:pt x="0" y="20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Bahnschrift SemiBold SemiConden" panose="020B0502040204020203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931110" y="4176851"/>
              <a:ext cx="546945" cy="64633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Bahnschrift SemiBold SemiConden" panose="020B0502040204020203" pitchFamily="34" charset="0"/>
                </a:rPr>
                <a:t>01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065603" y="3228591"/>
            <a:ext cx="2275557" cy="2686372"/>
            <a:chOff x="4079313" y="2624686"/>
            <a:chExt cx="2275557" cy="2686372"/>
          </a:xfrm>
          <a:solidFill>
            <a:schemeClr val="accent6">
              <a:lumMod val="75000"/>
            </a:schemeClr>
          </a:solidFill>
        </p:grpSpPr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4079313" y="2624686"/>
              <a:ext cx="2275557" cy="2686372"/>
            </a:xfrm>
            <a:custGeom>
              <a:avLst/>
              <a:gdLst>
                <a:gd name="T0" fmla="*/ 0 w 268"/>
                <a:gd name="T1" fmla="*/ 121 h 315"/>
                <a:gd name="T2" fmla="*/ 268 w 268"/>
                <a:gd name="T3" fmla="*/ 315 h 315"/>
                <a:gd name="T4" fmla="*/ 165 w 268"/>
                <a:gd name="T5" fmla="*/ 0 h 315"/>
                <a:gd name="T6" fmla="*/ 0 w 268"/>
                <a:gd name="T7" fmla="*/ 121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8" h="315">
                  <a:moveTo>
                    <a:pt x="0" y="121"/>
                  </a:moveTo>
                  <a:cubicBezTo>
                    <a:pt x="268" y="315"/>
                    <a:pt x="268" y="315"/>
                    <a:pt x="268" y="315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96" y="23"/>
                    <a:pt x="39" y="66"/>
                    <a:pt x="0" y="1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Bahnschrift SemiBold SemiConden" panose="020B0502040204020203" pitchFamily="34" charset="0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4889937" y="3286002"/>
              <a:ext cx="619080" cy="891331"/>
              <a:chOff x="3800509" y="3258715"/>
              <a:chExt cx="713574" cy="1027381"/>
            </a:xfrm>
            <a:grpFill/>
          </p:grpSpPr>
          <p:sp>
            <p:nvSpPr>
              <p:cNvPr id="13" name="TextBox 12"/>
              <p:cNvSpPr txBox="1"/>
              <p:nvPr/>
            </p:nvSpPr>
            <p:spPr>
              <a:xfrm>
                <a:off x="3800509" y="3258715"/>
                <a:ext cx="713574" cy="744985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Bahnschrift SemiBold SemiConden" panose="020B0502040204020203" pitchFamily="34" charset="0"/>
                  </a:rPr>
                  <a:t>02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836819" y="3824914"/>
                <a:ext cx="212928" cy="461182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Bahnschrift SemiBold SemiConden" panose="020B0502040204020203" pitchFamily="34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5533819" y="3314327"/>
            <a:ext cx="1603964" cy="2600636"/>
            <a:chOff x="5547529" y="2710422"/>
            <a:chExt cx="1603964" cy="2600636"/>
          </a:xfrm>
          <a:solidFill>
            <a:schemeClr val="accent1">
              <a:lumMod val="75000"/>
            </a:schemeClr>
          </a:solidFill>
        </p:grpSpPr>
        <p:sp>
          <p:nvSpPr>
            <p:cNvPr id="16" name="Freeform 7"/>
            <p:cNvSpPr>
              <a:spLocks/>
            </p:cNvSpPr>
            <p:nvPr/>
          </p:nvSpPr>
          <p:spPr bwMode="auto">
            <a:xfrm>
              <a:off x="5547529" y="2710422"/>
              <a:ext cx="1603964" cy="2600636"/>
            </a:xfrm>
            <a:custGeom>
              <a:avLst/>
              <a:gdLst>
                <a:gd name="T0" fmla="*/ 95 w 189"/>
                <a:gd name="T1" fmla="*/ 0 h 305"/>
                <a:gd name="T2" fmla="*/ 0 w 189"/>
                <a:gd name="T3" fmla="*/ 15 h 305"/>
                <a:gd name="T4" fmla="*/ 95 w 189"/>
                <a:gd name="T5" fmla="*/ 305 h 305"/>
                <a:gd name="T6" fmla="*/ 189 w 189"/>
                <a:gd name="T7" fmla="*/ 15 h 305"/>
                <a:gd name="T8" fmla="*/ 95 w 189"/>
                <a:gd name="T9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305">
                  <a:moveTo>
                    <a:pt x="95" y="0"/>
                  </a:moveTo>
                  <a:cubicBezTo>
                    <a:pt x="62" y="0"/>
                    <a:pt x="30" y="5"/>
                    <a:pt x="0" y="15"/>
                  </a:cubicBezTo>
                  <a:cubicBezTo>
                    <a:pt x="95" y="305"/>
                    <a:pt x="95" y="305"/>
                    <a:pt x="95" y="305"/>
                  </a:cubicBezTo>
                  <a:cubicBezTo>
                    <a:pt x="189" y="15"/>
                    <a:pt x="189" y="15"/>
                    <a:pt x="189" y="15"/>
                  </a:cubicBezTo>
                  <a:cubicBezTo>
                    <a:pt x="159" y="5"/>
                    <a:pt x="128" y="0"/>
                    <a:pt x="9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Bahnschrift SemiBold SemiConden" panose="020B0502040204020203" pitchFamily="34" charset="0"/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6014212" y="3042645"/>
              <a:ext cx="620683" cy="891331"/>
              <a:chOff x="3800509" y="3258715"/>
              <a:chExt cx="715422" cy="1027381"/>
            </a:xfrm>
            <a:grpFill/>
          </p:grpSpPr>
          <p:sp>
            <p:nvSpPr>
              <p:cNvPr id="18" name="TextBox 17"/>
              <p:cNvSpPr txBox="1"/>
              <p:nvPr/>
            </p:nvSpPr>
            <p:spPr>
              <a:xfrm>
                <a:off x="3800509" y="3258715"/>
                <a:ext cx="715422" cy="744985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Bahnschrift SemiBold SemiConden" panose="020B0502040204020203" pitchFamily="34" charset="0"/>
                  </a:rPr>
                  <a:t>03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836819" y="3824914"/>
                <a:ext cx="212928" cy="461182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Bahnschrift SemiBold SemiConden" panose="020B0502040204020203" pitchFamily="34" charset="0"/>
                </a:endParaRPr>
              </a:p>
            </p:txBody>
          </p:sp>
        </p:grpSp>
      </p:grpSp>
      <p:grpSp>
        <p:nvGrpSpPr>
          <p:cNvPr id="20" name="Group 19"/>
          <p:cNvGrpSpPr/>
          <p:nvPr/>
        </p:nvGrpSpPr>
        <p:grpSpPr>
          <a:xfrm>
            <a:off x="6328155" y="3646550"/>
            <a:ext cx="1925471" cy="2268413"/>
            <a:chOff x="6341865" y="3042645"/>
            <a:chExt cx="1925471" cy="2268413"/>
          </a:xfrm>
          <a:solidFill>
            <a:schemeClr val="bg1">
              <a:lumMod val="65000"/>
            </a:schemeClr>
          </a:solidFill>
        </p:grpSpPr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6341865" y="3042645"/>
              <a:ext cx="1925471" cy="2268413"/>
            </a:xfrm>
            <a:custGeom>
              <a:avLst/>
              <a:gdLst>
                <a:gd name="T0" fmla="*/ 87 w 227"/>
                <a:gd name="T1" fmla="*/ 0 h 266"/>
                <a:gd name="T2" fmla="*/ 0 w 227"/>
                <a:gd name="T3" fmla="*/ 266 h 266"/>
                <a:gd name="T4" fmla="*/ 227 w 227"/>
                <a:gd name="T5" fmla="*/ 102 h 266"/>
                <a:gd name="T6" fmla="*/ 87 w 227"/>
                <a:gd name="T7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" h="266">
                  <a:moveTo>
                    <a:pt x="87" y="0"/>
                  </a:moveTo>
                  <a:cubicBezTo>
                    <a:pt x="0" y="266"/>
                    <a:pt x="0" y="266"/>
                    <a:pt x="0" y="266"/>
                  </a:cubicBezTo>
                  <a:cubicBezTo>
                    <a:pt x="227" y="102"/>
                    <a:pt x="227" y="102"/>
                    <a:pt x="227" y="102"/>
                  </a:cubicBezTo>
                  <a:cubicBezTo>
                    <a:pt x="192" y="53"/>
                    <a:pt x="142" y="18"/>
                    <a:pt x="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Bahnschrift SemiBold SemiConden" panose="020B0502040204020203" pitchFamily="34" charset="0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6976742" y="3528479"/>
              <a:ext cx="638316" cy="891331"/>
              <a:chOff x="3800509" y="3258715"/>
              <a:chExt cx="735746" cy="1027381"/>
            </a:xfrm>
            <a:grpFill/>
          </p:grpSpPr>
          <p:sp>
            <p:nvSpPr>
              <p:cNvPr id="23" name="TextBox 22"/>
              <p:cNvSpPr txBox="1"/>
              <p:nvPr/>
            </p:nvSpPr>
            <p:spPr>
              <a:xfrm>
                <a:off x="3800509" y="3258715"/>
                <a:ext cx="735746" cy="744985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Bahnschrift SemiBold SemiConden" panose="020B0502040204020203" pitchFamily="34" charset="0"/>
                  </a:rPr>
                  <a:t>04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3836819" y="3824914"/>
                <a:ext cx="212928" cy="461182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Bahnschrift SemiBold SemiConden" panose="020B0502040204020203" pitchFamily="34" charset="0"/>
                </a:endParaRP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6328155" y="4636079"/>
            <a:ext cx="2154098" cy="1278884"/>
            <a:chOff x="6341865" y="4032174"/>
            <a:chExt cx="2154098" cy="1278884"/>
          </a:xfrm>
          <a:solidFill>
            <a:srgbClr val="99CCFF"/>
          </a:solidFill>
        </p:grpSpPr>
        <p:sp>
          <p:nvSpPr>
            <p:cNvPr id="26" name="Freeform 8"/>
            <p:cNvSpPr>
              <a:spLocks/>
            </p:cNvSpPr>
            <p:nvPr/>
          </p:nvSpPr>
          <p:spPr bwMode="auto">
            <a:xfrm>
              <a:off x="6341865" y="4032174"/>
              <a:ext cx="2154098" cy="1278884"/>
            </a:xfrm>
            <a:custGeom>
              <a:avLst/>
              <a:gdLst>
                <a:gd name="T0" fmla="*/ 206 w 254"/>
                <a:gd name="T1" fmla="*/ 0 h 150"/>
                <a:gd name="T2" fmla="*/ 0 w 254"/>
                <a:gd name="T3" fmla="*/ 150 h 150"/>
                <a:gd name="T4" fmla="*/ 254 w 254"/>
                <a:gd name="T5" fmla="*/ 150 h 150"/>
                <a:gd name="T6" fmla="*/ 206 w 254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4" h="150">
                  <a:moveTo>
                    <a:pt x="206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254" y="150"/>
                    <a:pt x="254" y="150"/>
                    <a:pt x="254" y="150"/>
                  </a:cubicBezTo>
                  <a:cubicBezTo>
                    <a:pt x="254" y="97"/>
                    <a:pt x="238" y="44"/>
                    <a:pt x="20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Bahnschrift SemiBold SemiConden" panose="020B0502040204020203" pitchFamily="34" charset="0"/>
              </a:endParaRPr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7534665" y="4367308"/>
              <a:ext cx="627095" cy="891331"/>
              <a:chOff x="3800509" y="3258715"/>
              <a:chExt cx="722812" cy="1027381"/>
            </a:xfrm>
            <a:grpFill/>
          </p:grpSpPr>
          <p:sp>
            <p:nvSpPr>
              <p:cNvPr id="28" name="TextBox 27"/>
              <p:cNvSpPr txBox="1"/>
              <p:nvPr/>
            </p:nvSpPr>
            <p:spPr>
              <a:xfrm>
                <a:off x="3800509" y="3258715"/>
                <a:ext cx="722812" cy="7449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Bahnschrift SemiBold SemiConden" panose="020B0502040204020203" pitchFamily="34" charset="0"/>
                  </a:rPr>
                  <a:t>05</a:t>
                </a: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3836819" y="3824914"/>
                <a:ext cx="212928" cy="461182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Bahnschrift SemiBold SemiConden" panose="020B0502040204020203" pitchFamily="34" charset="0"/>
                </a:endParaRPr>
              </a:p>
            </p:txBody>
          </p:sp>
        </p:grpSp>
      </p:grpSp>
      <p:sp>
        <p:nvSpPr>
          <p:cNvPr id="30" name="Oval 29"/>
          <p:cNvSpPr/>
          <p:nvPr/>
        </p:nvSpPr>
        <p:spPr>
          <a:xfrm>
            <a:off x="5929231" y="5445542"/>
            <a:ext cx="931026" cy="931026"/>
          </a:xfrm>
          <a:prstGeom prst="ellipse">
            <a:avLst/>
          </a:prstGeom>
          <a:solidFill>
            <a:srgbClr val="FFFFFF"/>
          </a:solidFill>
          <a:ln w="381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rgbClr val="556270"/>
              </a:solidFill>
              <a:effectLst/>
              <a:uLnTx/>
              <a:uFillTx/>
              <a:latin typeface="linea-basic-10" panose="02000509000000000000" pitchFamily="49" charset="0"/>
              <a:ea typeface="+mn-ea"/>
              <a:cs typeface="+mn-cs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 flipH="1">
            <a:off x="3125003" y="5174534"/>
            <a:ext cx="304800" cy="1"/>
          </a:xfrm>
          <a:prstGeom prst="line">
            <a:avLst/>
          </a:prstGeom>
          <a:noFill/>
          <a:ln w="12700" cap="flat" cmpd="sng" algn="ctr">
            <a:solidFill>
              <a:schemeClr val="bg1">
                <a:lumMod val="65000"/>
              </a:schemeClr>
            </a:solidFill>
            <a:prstDash val="solid"/>
            <a:miter lim="800000"/>
            <a:headEnd type="none"/>
            <a:tailEnd type="oval" w="lg" len="lg"/>
          </a:ln>
          <a:effectLst/>
        </p:spPr>
      </p:cxnSp>
      <p:sp>
        <p:nvSpPr>
          <p:cNvPr id="32" name="Freeform 31"/>
          <p:cNvSpPr/>
          <p:nvPr/>
        </p:nvSpPr>
        <p:spPr>
          <a:xfrm flipH="1" flipV="1">
            <a:off x="3780753" y="3399570"/>
            <a:ext cx="897279" cy="280915"/>
          </a:xfrm>
          <a:custGeom>
            <a:avLst/>
            <a:gdLst>
              <a:gd name="connsiteX0" fmla="*/ 9167091 w 9167091"/>
              <a:gd name="connsiteY0" fmla="*/ 5137727 h 5149273"/>
              <a:gd name="connsiteX1" fmla="*/ 11546 w 9167091"/>
              <a:gd name="connsiteY1" fmla="*/ 5149273 h 5149273"/>
              <a:gd name="connsiteX2" fmla="*/ 0 w 9167091"/>
              <a:gd name="connsiteY2" fmla="*/ 0 h 514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67091" h="5149273">
                <a:moveTo>
                  <a:pt x="9167091" y="5137727"/>
                </a:moveTo>
                <a:lnTo>
                  <a:pt x="11546" y="5149273"/>
                </a:lnTo>
                <a:cubicBezTo>
                  <a:pt x="7697" y="3432849"/>
                  <a:pt x="3849" y="1716424"/>
                  <a:pt x="0" y="0"/>
                </a:cubicBezTo>
              </a:path>
            </a:pathLst>
          </a:cu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miter lim="800000"/>
            <a:headEnd type="oval" w="lg" len="lg"/>
            <a:tailEnd type="none" w="lg" len="lg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Source Sans Pro" charset="0"/>
              <a:ea typeface="+mn-ea"/>
              <a:cs typeface="+mn-cs"/>
            </a:endParaRPr>
          </a:p>
        </p:txBody>
      </p:sp>
      <p:sp>
        <p:nvSpPr>
          <p:cNvPr id="33" name="Freeform 32"/>
          <p:cNvSpPr/>
          <p:nvPr/>
        </p:nvSpPr>
        <p:spPr>
          <a:xfrm flipH="1" flipV="1">
            <a:off x="5583360" y="2469581"/>
            <a:ext cx="897279" cy="844745"/>
          </a:xfrm>
          <a:custGeom>
            <a:avLst/>
            <a:gdLst>
              <a:gd name="connsiteX0" fmla="*/ 9167091 w 9167091"/>
              <a:gd name="connsiteY0" fmla="*/ 5137727 h 5149273"/>
              <a:gd name="connsiteX1" fmla="*/ 11546 w 9167091"/>
              <a:gd name="connsiteY1" fmla="*/ 5149273 h 5149273"/>
              <a:gd name="connsiteX2" fmla="*/ 0 w 9167091"/>
              <a:gd name="connsiteY2" fmla="*/ 0 h 514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67091" h="5149273">
                <a:moveTo>
                  <a:pt x="9167091" y="5137727"/>
                </a:moveTo>
                <a:lnTo>
                  <a:pt x="11546" y="5149273"/>
                </a:lnTo>
                <a:cubicBezTo>
                  <a:pt x="7697" y="3432849"/>
                  <a:pt x="3849" y="1716424"/>
                  <a:pt x="0" y="0"/>
                </a:cubicBezTo>
              </a:path>
            </a:pathLst>
          </a:cu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miter lim="800000"/>
            <a:headEnd type="oval" w="lg" len="lg"/>
            <a:tailEnd type="none" w="lg" len="lg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Source Sans Pro" charset="0"/>
              <a:ea typeface="+mn-ea"/>
              <a:cs typeface="+mn-cs"/>
            </a:endParaRPr>
          </a:p>
        </p:txBody>
      </p:sp>
      <p:sp>
        <p:nvSpPr>
          <p:cNvPr id="34" name="Freeform 33"/>
          <p:cNvSpPr/>
          <p:nvPr/>
        </p:nvSpPr>
        <p:spPr>
          <a:xfrm flipV="1">
            <a:off x="7737188" y="3312464"/>
            <a:ext cx="897279" cy="648072"/>
          </a:xfrm>
          <a:custGeom>
            <a:avLst/>
            <a:gdLst>
              <a:gd name="connsiteX0" fmla="*/ 9167091 w 9167091"/>
              <a:gd name="connsiteY0" fmla="*/ 5137727 h 5149273"/>
              <a:gd name="connsiteX1" fmla="*/ 11546 w 9167091"/>
              <a:gd name="connsiteY1" fmla="*/ 5149273 h 5149273"/>
              <a:gd name="connsiteX2" fmla="*/ 0 w 9167091"/>
              <a:gd name="connsiteY2" fmla="*/ 0 h 514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67091" h="5149273">
                <a:moveTo>
                  <a:pt x="9167091" y="5137727"/>
                </a:moveTo>
                <a:lnTo>
                  <a:pt x="11546" y="5149273"/>
                </a:lnTo>
                <a:cubicBezTo>
                  <a:pt x="7697" y="3432849"/>
                  <a:pt x="3849" y="1716424"/>
                  <a:pt x="0" y="0"/>
                </a:cubicBezTo>
              </a:path>
            </a:pathLst>
          </a:cu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miter lim="800000"/>
            <a:headEnd type="oval" w="lg" len="lg"/>
            <a:tailEnd type="none" w="lg" len="lg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Source Sans Pro" charset="0"/>
              <a:ea typeface="+mn-ea"/>
              <a:cs typeface="+mn-cs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8329853" y="5174534"/>
            <a:ext cx="304800" cy="1"/>
          </a:xfrm>
          <a:prstGeom prst="line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miter lim="800000"/>
            <a:headEnd type="none"/>
            <a:tailEnd type="oval" w="lg" len="lg"/>
          </a:ln>
          <a:effectLst/>
        </p:spPr>
      </p:cxnSp>
      <p:sp>
        <p:nvSpPr>
          <p:cNvPr id="36" name="Rectangle 35"/>
          <p:cNvSpPr/>
          <p:nvPr/>
        </p:nvSpPr>
        <p:spPr>
          <a:xfrm>
            <a:off x="266580" y="4682627"/>
            <a:ext cx="2742813" cy="1612749"/>
          </a:xfrm>
          <a:prstGeom prst="rect">
            <a:avLst/>
          </a:prstGeom>
        </p:spPr>
        <p:txBody>
          <a:bodyPr wrap="square" lIns="121920" rIns="121920" bIns="60960">
            <a:spAutoFit/>
          </a:bodyPr>
          <a:lstStyle/>
          <a:p>
            <a:pPr algn="r">
              <a:lnSpc>
                <a:spcPct val="89000"/>
              </a:lnSpc>
            </a:pPr>
            <a:r>
              <a:rPr lang="en-US" sz="2000" b="1" dirty="0">
                <a:solidFill>
                  <a:srgbClr val="0308DB"/>
                </a:solidFill>
                <a:cs typeface="Arial" panose="020B0604020202020204" pitchFamily="34" charset="0"/>
              </a:rPr>
              <a:t>COUNCILS</a:t>
            </a:r>
          </a:p>
          <a:p>
            <a:pPr algn="r">
              <a:defRPr/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The highest decision making body (strategy, budget, attracting</a:t>
            </a:r>
            <a:endParaRPr lang="lv-LV" sz="1600" dirty="0">
              <a:solidFill>
                <a:schemeClr val="bg2">
                  <a:lumMod val="25000"/>
                </a:schemeClr>
              </a:solidFill>
              <a:cs typeface="Arial" panose="020B0604020202020204" pitchFamily="34" charset="0"/>
            </a:endParaRPr>
          </a:p>
          <a:p>
            <a:pPr algn="r">
              <a:defRPr/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 funding and income </a:t>
            </a:r>
            <a:endParaRPr lang="lv-LV" sz="1600" dirty="0">
              <a:solidFill>
                <a:schemeClr val="bg2">
                  <a:lumMod val="25000"/>
                </a:schemeClr>
              </a:solidFill>
              <a:cs typeface="Arial" panose="020B0604020202020204" pitchFamily="34" charset="0"/>
            </a:endParaRPr>
          </a:p>
          <a:p>
            <a:pPr algn="r">
              <a:defRPr/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diversification etc.)</a:t>
            </a:r>
          </a:p>
        </p:txBody>
      </p:sp>
      <p:sp>
        <p:nvSpPr>
          <p:cNvPr id="37" name="Rectangle 36"/>
          <p:cNvSpPr/>
          <p:nvPr/>
        </p:nvSpPr>
        <p:spPr>
          <a:xfrm>
            <a:off x="811369" y="3268551"/>
            <a:ext cx="2829159" cy="874342"/>
          </a:xfrm>
          <a:prstGeom prst="rect">
            <a:avLst/>
          </a:prstGeom>
        </p:spPr>
        <p:txBody>
          <a:bodyPr wrap="square" lIns="121920" rIns="121920" bIns="60960">
            <a:spAutoFit/>
          </a:bodyPr>
          <a:lstStyle/>
          <a:p>
            <a:pPr algn="r">
              <a:lnSpc>
                <a:spcPct val="89000"/>
              </a:lnSpc>
            </a:pPr>
            <a:r>
              <a:rPr lang="en-US" sz="1900" b="1" dirty="0">
                <a:solidFill>
                  <a:srgbClr val="0308DB"/>
                </a:solidFill>
                <a:cs typeface="Arial" panose="020B0604020202020204" pitchFamily="34" charset="0"/>
              </a:rPr>
              <a:t>ORGANIZATIONAL STRUCTURES</a:t>
            </a:r>
          </a:p>
          <a:p>
            <a:pPr algn="r"/>
            <a:r>
              <a:rPr lang="en-US" altLang="lv-LV" sz="1600" dirty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Appropriate and efficient </a:t>
            </a:r>
          </a:p>
        </p:txBody>
      </p:sp>
      <p:sp>
        <p:nvSpPr>
          <p:cNvPr id="38" name="Rectangle 37"/>
          <p:cNvSpPr/>
          <p:nvPr/>
        </p:nvSpPr>
        <p:spPr>
          <a:xfrm>
            <a:off x="2125015" y="2228357"/>
            <a:ext cx="3346546" cy="847027"/>
          </a:xfrm>
          <a:prstGeom prst="rect">
            <a:avLst/>
          </a:prstGeom>
        </p:spPr>
        <p:txBody>
          <a:bodyPr wrap="square" lIns="121920" rIns="121920" bIns="60960">
            <a:spAutoFit/>
          </a:bodyPr>
          <a:lstStyle/>
          <a:p>
            <a:pPr algn="r">
              <a:lnSpc>
                <a:spcPct val="89000"/>
              </a:lnSpc>
            </a:pPr>
            <a:r>
              <a:rPr lang="en-US" sz="1800" b="1" dirty="0">
                <a:solidFill>
                  <a:srgbClr val="0308DB"/>
                </a:solidFill>
                <a:cs typeface="Arial" panose="020B0604020202020204" pitchFamily="34" charset="0"/>
              </a:rPr>
              <a:t>INSTITUTIONAL GOVERNANCE</a:t>
            </a:r>
          </a:p>
          <a:p>
            <a:pPr algn="r">
              <a:defRPr/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Strategic and executive roles</a:t>
            </a:r>
          </a:p>
        </p:txBody>
      </p:sp>
      <p:sp>
        <p:nvSpPr>
          <p:cNvPr id="39" name="Rectangle 38"/>
          <p:cNvSpPr/>
          <p:nvPr/>
        </p:nvSpPr>
        <p:spPr>
          <a:xfrm>
            <a:off x="8756897" y="2976815"/>
            <a:ext cx="3221707" cy="1339469"/>
          </a:xfrm>
          <a:prstGeom prst="rect">
            <a:avLst/>
          </a:prstGeom>
        </p:spPr>
        <p:txBody>
          <a:bodyPr wrap="square" lIns="121920" rIns="121920" bIns="60960">
            <a:spAutoFit/>
          </a:bodyPr>
          <a:lstStyle/>
          <a:p>
            <a:pPr>
              <a:lnSpc>
                <a:spcPct val="89000"/>
              </a:lnSpc>
            </a:pPr>
            <a:r>
              <a:rPr lang="en-US" sz="1800" b="1" dirty="0">
                <a:solidFill>
                  <a:srgbClr val="0308DB"/>
                </a:solidFill>
                <a:cs typeface="Arial" panose="020B0604020202020204" pitchFamily="34" charset="0"/>
              </a:rPr>
              <a:t>PROFFESSIONALISM </a:t>
            </a:r>
            <a:endParaRPr lang="lv-LV" sz="1800" b="1" dirty="0">
              <a:solidFill>
                <a:srgbClr val="0308DB"/>
              </a:solidFill>
              <a:cs typeface="Arial" panose="020B0604020202020204" pitchFamily="34" charset="0"/>
            </a:endParaRPr>
          </a:p>
          <a:p>
            <a:pPr>
              <a:lnSpc>
                <a:spcPct val="89000"/>
              </a:lnSpc>
            </a:pPr>
            <a:r>
              <a:rPr lang="en-US" sz="1800" b="1" dirty="0">
                <a:solidFill>
                  <a:srgbClr val="0308DB"/>
                </a:solidFill>
                <a:cs typeface="Arial" panose="020B0604020202020204" pitchFamily="34" charset="0"/>
              </a:rPr>
              <a:t>OF ALL STAFF</a:t>
            </a:r>
          </a:p>
          <a:p>
            <a:r>
              <a:rPr lang="en-US" altLang="lv-LV" sz="1600" dirty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Academic and non-academic, open </a:t>
            </a:r>
            <a:endParaRPr lang="lv-LV" altLang="lv-LV" sz="1600" dirty="0">
              <a:solidFill>
                <a:schemeClr val="bg2">
                  <a:lumMod val="25000"/>
                </a:schemeClr>
              </a:solidFill>
              <a:cs typeface="Arial" panose="020B0604020202020204" pitchFamily="34" charset="0"/>
            </a:endParaRPr>
          </a:p>
          <a:p>
            <a:r>
              <a:rPr lang="en-US" altLang="lv-LV" sz="1600" dirty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competition</a:t>
            </a:r>
          </a:p>
        </p:txBody>
      </p:sp>
      <p:sp>
        <p:nvSpPr>
          <p:cNvPr id="40" name="Rectangle 39"/>
          <p:cNvSpPr/>
          <p:nvPr/>
        </p:nvSpPr>
        <p:spPr>
          <a:xfrm>
            <a:off x="8825467" y="4895439"/>
            <a:ext cx="2616303" cy="1093248"/>
          </a:xfrm>
          <a:prstGeom prst="rect">
            <a:avLst/>
          </a:prstGeom>
        </p:spPr>
        <p:txBody>
          <a:bodyPr wrap="square" lIns="121920" rIns="121920" bIns="60960">
            <a:spAutoFit/>
          </a:bodyPr>
          <a:lstStyle/>
          <a:p>
            <a:pPr>
              <a:lnSpc>
                <a:spcPct val="89000"/>
              </a:lnSpc>
            </a:pPr>
            <a:r>
              <a:rPr lang="en-US" sz="1800" b="1" dirty="0">
                <a:solidFill>
                  <a:srgbClr val="0308DB"/>
                </a:solidFill>
                <a:cs typeface="Arial" panose="020B0604020202020204" pitchFamily="34" charset="0"/>
              </a:rPr>
              <a:t>STRONG LEADERSHIP</a:t>
            </a:r>
          </a:p>
          <a:p>
            <a:pPr>
              <a:defRPr/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Ecosystem drivers, strategic specialization</a:t>
            </a:r>
          </a:p>
        </p:txBody>
      </p:sp>
      <p:pic>
        <p:nvPicPr>
          <p:cNvPr id="44" name="Graphic 43" descr="Bullseye">
            <a:extLst>
              <a:ext uri="{FF2B5EF4-FFF2-40B4-BE49-F238E27FC236}">
                <a16:creationId xmlns:a16="http://schemas.microsoft.com/office/drawing/2014/main" id="{04FE2D11-D288-4715-B509-A2A6FD7224F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03060" y="5525061"/>
            <a:ext cx="771988" cy="771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270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614655" y="508431"/>
            <a:ext cx="9836403" cy="1015209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400" dirty="0">
                <a:solidFill>
                  <a:srgbClr val="1F0092"/>
                </a:solidFill>
                <a:latin typeface="Merriweather Regular"/>
              </a:rPr>
              <a:t>Increased integration and </a:t>
            </a:r>
            <a:endParaRPr lang="lv-LV" sz="3400">
              <a:solidFill>
                <a:srgbClr val="1F0092"/>
              </a:solidFill>
              <a:latin typeface="Merriweather Regular"/>
            </a:endParaRPr>
          </a:p>
          <a:p>
            <a:r>
              <a:rPr lang="en-US" sz="3400" dirty="0">
                <a:solidFill>
                  <a:srgbClr val="1F0092"/>
                </a:solidFill>
                <a:latin typeface="Merriweather Regular"/>
              </a:rPr>
              <a:t>collaboration with international partners</a:t>
            </a: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>
          <a:xfrm>
            <a:off x="9448800" y="6521329"/>
            <a:ext cx="2743200" cy="365125"/>
          </a:xfrm>
        </p:spPr>
        <p:txBody>
          <a:bodyPr/>
          <a:lstStyle/>
          <a:p>
            <a:fld id="{124B4910-06CA-4855-906E-4E1A599A3904}" type="slidenum">
              <a:rPr lang="lv-LV" sz="1400" dirty="0" smtClean="0">
                <a:solidFill>
                  <a:srgbClr val="1F0092"/>
                </a:solidFill>
                <a:latin typeface="Verdana"/>
                <a:ea typeface="Verdana"/>
              </a:rPr>
              <a:pPr/>
              <a:t>7</a:t>
            </a:fld>
            <a:endParaRPr lang="lv-LV" sz="1400" dirty="0">
              <a:solidFill>
                <a:srgbClr val="1F0092"/>
              </a:solidFill>
              <a:latin typeface="Verdana"/>
              <a:ea typeface="Verdana"/>
            </a:endParaRPr>
          </a:p>
        </p:txBody>
      </p:sp>
      <p:graphicFrame>
        <p:nvGraphicFramePr>
          <p:cNvPr id="16" name="Chart 15"/>
          <p:cNvGraphicFramePr>
            <a:graphicFrameLocks/>
          </p:cNvGraphicFramePr>
          <p:nvPr/>
        </p:nvGraphicFramePr>
        <p:xfrm>
          <a:off x="598114" y="1946506"/>
          <a:ext cx="7870132" cy="45748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6452" y="4941651"/>
            <a:ext cx="1382271" cy="683065"/>
          </a:xfrm>
          <a:prstGeom prst="rect">
            <a:avLst/>
          </a:prstGeom>
        </p:spPr>
      </p:pic>
      <p:sp>
        <p:nvSpPr>
          <p:cNvPr id="18" name="Freeform: Shape 9">
            <a:extLst>
              <a:ext uri="{FF2B5EF4-FFF2-40B4-BE49-F238E27FC236}">
                <a16:creationId xmlns:a16="http://schemas.microsoft.com/office/drawing/2014/main" id="{01447D97-22FC-4AF8-A9D5-59063E926392}"/>
              </a:ext>
            </a:extLst>
          </p:cNvPr>
          <p:cNvSpPr/>
          <p:nvPr/>
        </p:nvSpPr>
        <p:spPr>
          <a:xfrm>
            <a:off x="5484034" y="4724419"/>
            <a:ext cx="1908988" cy="1117528"/>
          </a:xfrm>
          <a:custGeom>
            <a:avLst/>
            <a:gdLst>
              <a:gd name="connsiteX0" fmla="*/ 0 w 2346027"/>
              <a:gd name="connsiteY0" fmla="*/ 0 h 1689972"/>
              <a:gd name="connsiteX1" fmla="*/ 2346027 w 2346027"/>
              <a:gd name="connsiteY1" fmla="*/ 0 h 1689972"/>
              <a:gd name="connsiteX2" fmla="*/ 2346027 w 2346027"/>
              <a:gd name="connsiteY2" fmla="*/ 1689972 h 1689972"/>
              <a:gd name="connsiteX3" fmla="*/ 0 w 2346027"/>
              <a:gd name="connsiteY3" fmla="*/ 1689972 h 1689972"/>
              <a:gd name="connsiteX4" fmla="*/ 0 w 2346027"/>
              <a:gd name="connsiteY4" fmla="*/ 0 h 168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46027" h="1689972">
                <a:moveTo>
                  <a:pt x="0" y="0"/>
                </a:moveTo>
                <a:lnTo>
                  <a:pt x="2346027" y="0"/>
                </a:lnTo>
                <a:lnTo>
                  <a:pt x="2346027" y="1689972"/>
                </a:lnTo>
                <a:lnTo>
                  <a:pt x="0" y="168997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700" tIns="12700" rIns="12700" bIns="1270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b="1" dirty="0">
                <a:solidFill>
                  <a:srgbClr val="1F0092"/>
                </a:solidFill>
                <a:latin typeface="Bahnschrift SemiBold SemiConden"/>
              </a:rPr>
              <a:t>Intensive H2020 participation</a:t>
            </a:r>
            <a:endParaRPr lang="en-GB" sz="2000" kern="1200">
              <a:solidFill>
                <a:srgbClr val="1F0092"/>
              </a:solidFill>
              <a:latin typeface="Bahnschrift SemiBold SemiConden"/>
              <a:ea typeface="Calibri"/>
              <a:cs typeface="Calibri"/>
            </a:endParaRPr>
          </a:p>
        </p:txBody>
      </p:sp>
      <p:sp>
        <p:nvSpPr>
          <p:cNvPr id="21" name="Freeform: Shape 9">
            <a:extLst>
              <a:ext uri="{FF2B5EF4-FFF2-40B4-BE49-F238E27FC236}">
                <a16:creationId xmlns:a16="http://schemas.microsoft.com/office/drawing/2014/main" id="{01447D97-22FC-4AF8-A9D5-59063E926392}"/>
              </a:ext>
            </a:extLst>
          </p:cNvPr>
          <p:cNvSpPr/>
          <p:nvPr/>
        </p:nvSpPr>
        <p:spPr>
          <a:xfrm>
            <a:off x="7319318" y="4724419"/>
            <a:ext cx="1908988" cy="1117528"/>
          </a:xfrm>
          <a:custGeom>
            <a:avLst/>
            <a:gdLst>
              <a:gd name="connsiteX0" fmla="*/ 0 w 2346027"/>
              <a:gd name="connsiteY0" fmla="*/ 0 h 1689972"/>
              <a:gd name="connsiteX1" fmla="*/ 2346027 w 2346027"/>
              <a:gd name="connsiteY1" fmla="*/ 0 h 1689972"/>
              <a:gd name="connsiteX2" fmla="*/ 2346027 w 2346027"/>
              <a:gd name="connsiteY2" fmla="*/ 1689972 h 1689972"/>
              <a:gd name="connsiteX3" fmla="*/ 0 w 2346027"/>
              <a:gd name="connsiteY3" fmla="*/ 1689972 h 1689972"/>
              <a:gd name="connsiteX4" fmla="*/ 0 w 2346027"/>
              <a:gd name="connsiteY4" fmla="*/ 0 h 168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46027" h="1689972">
                <a:moveTo>
                  <a:pt x="0" y="0"/>
                </a:moveTo>
                <a:lnTo>
                  <a:pt x="2346027" y="0"/>
                </a:lnTo>
                <a:lnTo>
                  <a:pt x="2346027" y="1689972"/>
                </a:lnTo>
                <a:lnTo>
                  <a:pt x="0" y="168997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700" tIns="12700" rIns="12700" bIns="1270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lv-LV" sz="2000" b="1" dirty="0">
                <a:solidFill>
                  <a:srgbClr val="1F0092"/>
                </a:solidFill>
                <a:latin typeface="Bahnschrift SemiBold SemiConden"/>
              </a:rPr>
              <a:t>National </a:t>
            </a:r>
            <a:r>
              <a:rPr lang="lv-LV" sz="2000" b="1" dirty="0" err="1">
                <a:solidFill>
                  <a:srgbClr val="1F0092"/>
                </a:solidFill>
                <a:latin typeface="Bahnschrift SemiBold SemiConden"/>
              </a:rPr>
              <a:t>support</a:t>
            </a:r>
            <a:r>
              <a:rPr lang="lv-LV" sz="2000" b="1" dirty="0">
                <a:solidFill>
                  <a:srgbClr val="1F0092"/>
                </a:solidFill>
                <a:latin typeface="Bahnschrift SemiBold SemiConden"/>
              </a:rPr>
              <a:t> </a:t>
            </a:r>
            <a:r>
              <a:rPr lang="lv-LV" sz="2000" b="1" dirty="0" err="1">
                <a:solidFill>
                  <a:srgbClr val="1F0092"/>
                </a:solidFill>
                <a:latin typeface="Bahnschrift SemiBold SemiConden"/>
              </a:rPr>
              <a:t>activities</a:t>
            </a:r>
            <a:endParaRPr lang="en-GB" sz="2000" kern="1200">
              <a:solidFill>
                <a:srgbClr val="1F0092"/>
              </a:solidFill>
              <a:latin typeface="Bahnschrift SemiBold SemiConden"/>
              <a:ea typeface="Calibri"/>
              <a:cs typeface="Calibri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3511" y="1797113"/>
            <a:ext cx="1034271" cy="103315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48469" y="3122823"/>
            <a:ext cx="1007751" cy="622087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55048" y="1803028"/>
            <a:ext cx="768288" cy="45821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65678" y="3215011"/>
            <a:ext cx="1225751" cy="52989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8"/>
          <a:srcRect b="25103"/>
          <a:stretch/>
        </p:blipFill>
        <p:spPr>
          <a:xfrm>
            <a:off x="9685577" y="2425427"/>
            <a:ext cx="873674" cy="6444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018192" y="3042192"/>
            <a:ext cx="894549" cy="935521"/>
          </a:xfrm>
          <a:prstGeom prst="rect">
            <a:avLst/>
          </a:prstGeom>
        </p:spPr>
      </p:pic>
      <p:sp>
        <p:nvSpPr>
          <p:cNvPr id="19" name="Freeform: Shape 9">
            <a:extLst>
              <a:ext uri="{FF2B5EF4-FFF2-40B4-BE49-F238E27FC236}">
                <a16:creationId xmlns:a16="http://schemas.microsoft.com/office/drawing/2014/main" id="{01447D97-22FC-4AF8-A9D5-59063E926392}"/>
              </a:ext>
            </a:extLst>
          </p:cNvPr>
          <p:cNvSpPr/>
          <p:nvPr/>
        </p:nvSpPr>
        <p:spPr>
          <a:xfrm>
            <a:off x="7935428" y="3616250"/>
            <a:ext cx="4286250" cy="1689972"/>
          </a:xfrm>
          <a:custGeom>
            <a:avLst/>
            <a:gdLst>
              <a:gd name="connsiteX0" fmla="*/ 0 w 2346027"/>
              <a:gd name="connsiteY0" fmla="*/ 0 h 1689972"/>
              <a:gd name="connsiteX1" fmla="*/ 2346027 w 2346027"/>
              <a:gd name="connsiteY1" fmla="*/ 0 h 1689972"/>
              <a:gd name="connsiteX2" fmla="*/ 2346027 w 2346027"/>
              <a:gd name="connsiteY2" fmla="*/ 1689972 h 1689972"/>
              <a:gd name="connsiteX3" fmla="*/ 0 w 2346027"/>
              <a:gd name="connsiteY3" fmla="*/ 1689972 h 1689972"/>
              <a:gd name="connsiteX4" fmla="*/ 0 w 2346027"/>
              <a:gd name="connsiteY4" fmla="*/ 0 h 168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46027" h="1689972">
                <a:moveTo>
                  <a:pt x="0" y="0"/>
                </a:moveTo>
                <a:lnTo>
                  <a:pt x="2346027" y="0"/>
                </a:lnTo>
                <a:lnTo>
                  <a:pt x="2346027" y="1689972"/>
                </a:lnTo>
                <a:lnTo>
                  <a:pt x="0" y="168997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700" tIns="12700" rIns="12700" bIns="127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lv-LV" sz="1600" b="1" dirty="0" err="1">
                <a:solidFill>
                  <a:srgbClr val="1F0092"/>
                </a:solidFill>
                <a:latin typeface="Bahnschrift SemiBold SemiConden"/>
              </a:rPr>
              <a:t>In</a:t>
            </a:r>
            <a:r>
              <a:rPr lang="lv-LV" sz="1600" b="1" dirty="0">
                <a:solidFill>
                  <a:srgbClr val="1F0092"/>
                </a:solidFill>
                <a:latin typeface="Bahnschrift SemiBold SemiConden"/>
              </a:rPr>
              <a:t> </a:t>
            </a:r>
            <a:r>
              <a:rPr lang="lv-LV" sz="1600" b="1" dirty="0" err="1">
                <a:solidFill>
                  <a:srgbClr val="1F0092"/>
                </a:solidFill>
                <a:latin typeface="Bahnschrift SemiBold SemiConden"/>
              </a:rPr>
              <a:t>Last</a:t>
            </a:r>
            <a:r>
              <a:rPr lang="lv-LV" sz="1600" b="1" dirty="0">
                <a:solidFill>
                  <a:srgbClr val="1F0092"/>
                </a:solidFill>
                <a:latin typeface="Bahnschrift SemiBold SemiConden"/>
              </a:rPr>
              <a:t> 3 </a:t>
            </a:r>
            <a:r>
              <a:rPr lang="lv-LV" sz="1600" b="1" dirty="0" err="1">
                <a:solidFill>
                  <a:srgbClr val="1F0092"/>
                </a:solidFill>
                <a:latin typeface="Bahnschrift SemiBold SemiConden"/>
              </a:rPr>
              <a:t>years</a:t>
            </a:r>
            <a:r>
              <a:rPr lang="lv-LV" sz="1600" b="1" dirty="0">
                <a:solidFill>
                  <a:srgbClr val="1F0092"/>
                </a:solidFill>
                <a:latin typeface="Bahnschrift SemiBold SemiConden"/>
              </a:rPr>
              <a:t> – </a:t>
            </a:r>
            <a:r>
              <a:rPr lang="lv-LV" sz="1600" b="1" dirty="0" err="1">
                <a:solidFill>
                  <a:srgbClr val="1F0092"/>
                </a:solidFill>
                <a:latin typeface="Bahnschrift SemiBold SemiConden"/>
              </a:rPr>
              <a:t>Increased</a:t>
            </a:r>
            <a:r>
              <a:rPr lang="lv-LV" sz="1600" b="1" dirty="0">
                <a:solidFill>
                  <a:srgbClr val="1F0092"/>
                </a:solidFill>
                <a:latin typeface="Bahnschrift SemiBold SemiConden"/>
              </a:rPr>
              <a:t> p</a:t>
            </a:r>
            <a:r>
              <a:rPr lang="en-GB" sz="1600" b="1" dirty="0" err="1">
                <a:solidFill>
                  <a:srgbClr val="1F0092"/>
                </a:solidFill>
                <a:latin typeface="Bahnschrift SemiBold SemiConden"/>
              </a:rPr>
              <a:t>articipation</a:t>
            </a:r>
            <a:r>
              <a:rPr lang="en-GB" sz="1600" b="1" dirty="0">
                <a:solidFill>
                  <a:srgbClr val="1F0092"/>
                </a:solidFill>
                <a:latin typeface="Bahnschrift SemiBold SemiConden"/>
              </a:rPr>
              <a:t> in international consortiums, projects and other activities</a:t>
            </a:r>
            <a:endParaRPr lang="en-GB" sz="1600" b="1">
              <a:solidFill>
                <a:srgbClr val="1F0092"/>
              </a:solidFill>
              <a:latin typeface="Bahnschrift SemiBold SemiConden"/>
            </a:endParaRPr>
          </a:p>
          <a:p>
            <a:pPr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600" kern="1200">
              <a:solidFill>
                <a:srgbClr val="1F0092"/>
              </a:solidFill>
              <a:ea typeface="Calibri"/>
              <a:cs typeface="Calibri"/>
            </a:endParaRPr>
          </a:p>
        </p:txBody>
      </p:sp>
      <p:pic>
        <p:nvPicPr>
          <p:cNvPr id="15" name="Picture 4" descr="NordForsk Vector Logo - (.SVG + .PNG) - SeekVectorLogo.Net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16" b="19680"/>
          <a:stretch/>
        </p:blipFill>
        <p:spPr bwMode="auto">
          <a:xfrm>
            <a:off x="10758541" y="2615458"/>
            <a:ext cx="1229196" cy="404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usion for Energy - Wikipedia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7045" y="1985992"/>
            <a:ext cx="1118632" cy="480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34842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7204" y="2633649"/>
            <a:ext cx="5722255" cy="2712045"/>
          </a:xfrm>
        </p:spPr>
        <p:txBody>
          <a:bodyPr/>
          <a:lstStyle/>
          <a:p>
            <a:pPr algn="ctr"/>
            <a:r>
              <a:rPr lang="en-GB" sz="2800" b="1" dirty="0">
                <a:solidFill>
                  <a:srgbClr val="0000B3"/>
                </a:solidFill>
              </a:rPr>
              <a:t>Latvia is reliable and honest partner of CERN</a:t>
            </a:r>
            <a:br>
              <a:rPr lang="en-GB" sz="2800" b="1" dirty="0">
                <a:solidFill>
                  <a:srgbClr val="0000B3"/>
                </a:solidFill>
              </a:rPr>
            </a:br>
            <a:br>
              <a:rPr lang="en-GB" sz="2800" b="1" dirty="0">
                <a:solidFill>
                  <a:srgbClr val="0000B3"/>
                </a:solidFill>
              </a:rPr>
            </a:br>
            <a:r>
              <a:rPr lang="en-GB" sz="2800" b="1" dirty="0">
                <a:solidFill>
                  <a:srgbClr val="0000B3"/>
                </a:solidFill>
              </a:rPr>
              <a:t>Latvia – CERN Strategy</a:t>
            </a:r>
            <a:br>
              <a:rPr lang="en-GB" sz="2800" b="1" dirty="0">
                <a:solidFill>
                  <a:srgbClr val="0000B3"/>
                </a:solidFill>
              </a:rPr>
            </a:br>
            <a:endParaRPr lang="lv-LV" sz="1050" b="1" dirty="0">
              <a:solidFill>
                <a:srgbClr val="0000B3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17139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676400" y="173980"/>
            <a:ext cx="10515600" cy="1325562"/>
          </a:xfrm>
        </p:spPr>
        <p:txBody>
          <a:bodyPr/>
          <a:lstStyle/>
          <a:p>
            <a:r>
              <a:rPr lang="en-US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Latvia - CERN strategy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673465" y="6206246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400" dirty="0">
                <a:solidFill>
                  <a:schemeClr val="bg1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D92E33-D15F-2978-91B4-48303DEC8042}"/>
              </a:ext>
            </a:extLst>
          </p:cNvPr>
          <p:cNvSpPr txBox="1"/>
          <p:nvPr/>
        </p:nvSpPr>
        <p:spPr>
          <a:xfrm>
            <a:off x="914400" y="1499542"/>
            <a:ext cx="108392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Government approved – consensus based - stakeholders and ministries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716B2E20-E81C-2C30-A696-A97D00CBC24F}"/>
              </a:ext>
            </a:extLst>
          </p:cNvPr>
          <p:cNvSpPr txBox="1">
            <a:spLocks/>
          </p:cNvSpPr>
          <p:nvPr/>
        </p:nvSpPr>
        <p:spPr>
          <a:xfrm>
            <a:off x="914400" y="2082478"/>
            <a:ext cx="10346076" cy="451866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Overarching goals: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2400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Meaningful</a:t>
            </a:r>
            <a:r>
              <a:rPr lang="en-GB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and </a:t>
            </a:r>
            <a:r>
              <a:rPr lang="en-GB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coordinated</a:t>
            </a:r>
            <a:r>
              <a:rPr lang="en-GB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participation of Latvia at CERN in the </a:t>
            </a:r>
            <a:r>
              <a:rPr lang="en-GB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Associate Member </a:t>
            </a:r>
            <a:r>
              <a:rPr lang="en-GB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state status</a:t>
            </a:r>
            <a:br>
              <a:rPr lang="en-GB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endParaRPr lang="en-GB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GB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become </a:t>
            </a:r>
            <a:r>
              <a:rPr lang="en-GB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Full Member </a:t>
            </a:r>
            <a:r>
              <a:rPr lang="en-GB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state within </a:t>
            </a:r>
            <a:r>
              <a:rPr lang="en-GB" b="1" dirty="0">
                <a:solidFill>
                  <a:srgbClr val="1F009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2-3 years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2400" b="1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sz="24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sz="2400" dirty="0">
              <a:solidFill>
                <a:srgbClr val="1F009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558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308DB"/>
      </a:accent1>
      <a:accent2>
        <a:srgbClr val="0070C0"/>
      </a:accent2>
      <a:accent3>
        <a:srgbClr val="A5A5A5"/>
      </a:accent3>
      <a:accent4>
        <a:srgbClr val="FFFF00"/>
      </a:accent4>
      <a:accent5>
        <a:srgbClr val="4472C4"/>
      </a:accent5>
      <a:accent6>
        <a:srgbClr val="48A1FA"/>
      </a:accent6>
      <a:hlink>
        <a:srgbClr val="0563C1"/>
      </a:hlink>
      <a:folHlink>
        <a:srgbClr val="7030A0"/>
      </a:folHlink>
    </a:clrScheme>
    <a:fontScheme name="Custom 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5547</TotalTime>
  <Words>2458</Words>
  <Application>Microsoft Office PowerPoint</Application>
  <PresentationFormat>Widescreen</PresentationFormat>
  <Paragraphs>475</Paragraphs>
  <Slides>33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35" baseType="lpstr">
      <vt:lpstr>Office Theme</vt:lpstr>
      <vt:lpstr>1_Office Theme</vt:lpstr>
      <vt:lpstr>Latvia - CERN cooperation  Update from the Ministry of Education and Science </vt:lpstr>
      <vt:lpstr>Outline</vt:lpstr>
      <vt:lpstr>Policy update   </vt:lpstr>
      <vt:lpstr>Main policy priorities in R&amp;D for 2021-2027</vt:lpstr>
      <vt:lpstr>PowerPoint Presentation</vt:lpstr>
      <vt:lpstr>PowerPoint Presentation</vt:lpstr>
      <vt:lpstr>PowerPoint Presentation</vt:lpstr>
      <vt:lpstr>Latvia is reliable and honest partner of CERN  Latvia – CERN Strategy </vt:lpstr>
      <vt:lpstr>Latvia - CERN strategy</vt:lpstr>
      <vt:lpstr>Meaningful and coordinated participation of Latvia at CERN</vt:lpstr>
      <vt:lpstr>PowerPoint Presentation</vt:lpstr>
      <vt:lpstr>Scientific/research portfolio</vt:lpstr>
      <vt:lpstr>Latvia @ CERN</vt:lpstr>
      <vt:lpstr>PowerPoint Presentation</vt:lpstr>
      <vt:lpstr>Institute of Particle Physics and Accelerator Technologies</vt:lpstr>
      <vt:lpstr>Dedicated doctoral programme</vt:lpstr>
      <vt:lpstr>CERN research in Latvia</vt:lpstr>
      <vt:lpstr>State Research Programme </vt:lpstr>
      <vt:lpstr>Outreach activities in Latvia</vt:lpstr>
      <vt:lpstr>Latvia - CERN Stakeholders Group </vt:lpstr>
      <vt:lpstr>Geneva/CERN based ILO</vt:lpstr>
      <vt:lpstr>Latvia – CERN Strategy  Full membership at CERN </vt:lpstr>
      <vt:lpstr>Full membership at CERN</vt:lpstr>
      <vt:lpstr>Full membership at CERN</vt:lpstr>
      <vt:lpstr>Proposed timeline for full membership </vt:lpstr>
      <vt:lpstr>PowerPoint Presentation</vt:lpstr>
      <vt:lpstr>Membership payments</vt:lpstr>
      <vt:lpstr>CERN experiments and programmes</vt:lpstr>
      <vt:lpstr>CERN National Contact Point @ Science Council of Latvia</vt:lpstr>
      <vt:lpstr>National CERN activities</vt:lpstr>
      <vt:lpstr>Proposed Latvia - CERN  budget until 2027</vt:lpstr>
      <vt:lpstr>Take away message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Latvija un CERN</dc:title>
  <dc:creator>Uldis Berķis</dc:creator>
  <cp:lastModifiedBy>Toms Torims</cp:lastModifiedBy>
  <cp:revision>780</cp:revision>
  <dcterms:created xsi:type="dcterms:W3CDTF">2022-08-15T08:13:18Z</dcterms:created>
  <dcterms:modified xsi:type="dcterms:W3CDTF">2022-09-20T06:50:32Z</dcterms:modified>
</cp:coreProperties>
</file>