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0"/>
  </p:notesMasterIdLst>
  <p:handoutMasterIdLst>
    <p:handoutMasterId r:id="rId31"/>
  </p:handoutMasterIdLst>
  <p:sldIdLst>
    <p:sldId id="256" r:id="rId2"/>
    <p:sldId id="316" r:id="rId3"/>
    <p:sldId id="352" r:id="rId4"/>
    <p:sldId id="354" r:id="rId5"/>
    <p:sldId id="344" r:id="rId6"/>
    <p:sldId id="351" r:id="rId7"/>
    <p:sldId id="339" r:id="rId8"/>
    <p:sldId id="361" r:id="rId9"/>
    <p:sldId id="362" r:id="rId10"/>
    <p:sldId id="360" r:id="rId11"/>
    <p:sldId id="363" r:id="rId12"/>
    <p:sldId id="356" r:id="rId13"/>
    <p:sldId id="365" r:id="rId14"/>
    <p:sldId id="366" r:id="rId15"/>
    <p:sldId id="367" r:id="rId16"/>
    <p:sldId id="369" r:id="rId17"/>
    <p:sldId id="370" r:id="rId18"/>
    <p:sldId id="371" r:id="rId19"/>
    <p:sldId id="372" r:id="rId20"/>
    <p:sldId id="373" r:id="rId21"/>
    <p:sldId id="374" r:id="rId22"/>
    <p:sldId id="375" r:id="rId23"/>
    <p:sldId id="376" r:id="rId24"/>
    <p:sldId id="377" r:id="rId25"/>
    <p:sldId id="378" r:id="rId26"/>
    <p:sldId id="379" r:id="rId27"/>
    <p:sldId id="380" r:id="rId28"/>
    <p:sldId id="323" r:id="rId29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FF"/>
    <a:srgbClr val="FF0000"/>
    <a:srgbClr val="FF6600"/>
    <a:srgbClr val="5F5F5F"/>
    <a:srgbClr val="F8D93D"/>
    <a:srgbClr val="4F5556"/>
    <a:srgbClr val="80BBD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74" autoAdjust="0"/>
    <p:restoredTop sz="94613" autoAdjust="0"/>
  </p:normalViewPr>
  <p:slideViewPr>
    <p:cSldViewPr snapToObjects="1">
      <p:cViewPr>
        <p:scale>
          <a:sx n="100" d="100"/>
          <a:sy n="100" d="100"/>
        </p:scale>
        <p:origin x="-84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54" d="100"/>
          <a:sy n="54" d="100"/>
        </p:scale>
        <p:origin x="-1818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fr-FR"/>
              <a:t>titre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6DA09F0-7610-48BB-B4D7-E5ED5FCBE624}" type="datetime4">
              <a:rPr lang="fr-FR"/>
              <a:pPr>
                <a:defRPr/>
              </a:pPr>
              <a:t>3 mai 2011</a:t>
            </a:fld>
            <a:endParaRPr lang="fr-FR"/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37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E2F8B29-1256-45F7-8052-D943C961B7D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fr-FR"/>
              <a:t>titre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3694128-7D1C-4240-96F4-8B1D2C07CAA7}" type="datetime4">
              <a:rPr lang="fr-FR"/>
              <a:pPr>
                <a:defRPr/>
              </a:pPr>
              <a:t>3 mai 2011</a:t>
            </a:fld>
            <a:endParaRPr lang="fr-FR"/>
          </a:p>
        </p:txBody>
      </p:sp>
      <p:sp>
        <p:nvSpPr>
          <p:cNvPr id="3174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6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6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DCD0F90-7A3D-4BE3-830A-B3239F5E722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fr-FR" smtClean="0"/>
              <a:t>3 isolation + sans isolation</a:t>
            </a:r>
          </a:p>
          <a:p>
            <a:pPr eaLnBrk="1" hangingPunct="1"/>
            <a:r>
              <a:rPr lang="fr-FR" smtClean="0"/>
              <a:t>La zone le plus élargie, le R le plus pettit</a:t>
            </a:r>
          </a:p>
        </p:txBody>
      </p:sp>
      <p:sp>
        <p:nvSpPr>
          <p:cNvPr id="4198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D10A9A4-6D40-452D-B0E9-2DEE2F12FDD2}" type="slidenum">
              <a:rPr lang="fr-FR" smtClean="0"/>
              <a:pPr/>
              <a:t>22</a:t>
            </a:fld>
            <a:endParaRPr lang="fr-F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  <p:sp>
        <p:nvSpPr>
          <p:cNvPr id="4301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6A6B567-8E05-437B-996E-E8BC85B703F9}" type="slidenum">
              <a:rPr lang="fr-FR" smtClean="0"/>
              <a:pPr/>
              <a:t>23</a:t>
            </a:fld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fr-FR" smtClean="0"/>
              <a:t>Insérer les fluides par les trous de la cathode</a:t>
            </a:r>
          </a:p>
          <a:p>
            <a:pPr eaLnBrk="1" hangingPunct="1"/>
            <a:r>
              <a:rPr lang="fr-FR" smtClean="0"/>
              <a:t>Sous la Géo 2 D</a:t>
            </a:r>
          </a:p>
          <a:p>
            <a:pPr eaLnBrk="1" hangingPunct="1"/>
            <a:endParaRPr lang="fr-FR" smtClean="0"/>
          </a:p>
        </p:txBody>
      </p:sp>
      <p:sp>
        <p:nvSpPr>
          <p:cNvPr id="3379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7C3D127-E2E8-4652-ABF8-BC8687D21D72}" type="slidenum">
              <a:rPr lang="fr-FR" smtClean="0"/>
              <a:pPr/>
              <a:t>13</a:t>
            </a:fld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fr-FR" smtClean="0"/>
              <a:t>Gravité est invariant en rotation autour de l’axe z</a:t>
            </a:r>
          </a:p>
          <a:p>
            <a:pPr eaLnBrk="1" hangingPunct="1"/>
            <a:r>
              <a:rPr lang="fr-FR" smtClean="0"/>
              <a:t>15 volts appuyé entre la cavité et la cathode</a:t>
            </a:r>
          </a:p>
          <a:p>
            <a:pPr eaLnBrk="1" hangingPunct="1"/>
            <a:endParaRPr lang="fr-FR" smtClean="0"/>
          </a:p>
        </p:txBody>
      </p:sp>
      <p:sp>
        <p:nvSpPr>
          <p:cNvPr id="348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C5AC65E-1CBB-483B-B4AA-039F8AFF18E7}" type="slidenum">
              <a:rPr lang="fr-FR" smtClean="0"/>
              <a:pPr/>
              <a:t>14</a:t>
            </a:fld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fr-FR" smtClean="0"/>
              <a:t>En vérité, les acides entrée par les trous</a:t>
            </a:r>
          </a:p>
          <a:p>
            <a:pPr eaLnBrk="1" hangingPunct="1"/>
            <a:r>
              <a:rPr lang="fr-FR" smtClean="0"/>
              <a:t>On a simplifié l’installation par l’entrée couronne.</a:t>
            </a:r>
          </a:p>
          <a:p>
            <a:pPr eaLnBrk="1" hangingPunct="1"/>
            <a:r>
              <a:rPr lang="fr-FR" smtClean="0"/>
              <a:t>Le débit est pareille.</a:t>
            </a:r>
          </a:p>
        </p:txBody>
      </p:sp>
      <p:sp>
        <p:nvSpPr>
          <p:cNvPr id="3584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680972D-0495-42F6-9BB7-FDBB4FC21A7D}" type="slidenum">
              <a:rPr lang="fr-FR" smtClean="0"/>
              <a:pPr/>
              <a:t>15</a:t>
            </a:fld>
            <a:endParaRPr lang="fr-F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fr-FR" smtClean="0"/>
              <a:t>Résultats obtenus par les modélisations avec la cavité TESLA 9 cellules</a:t>
            </a:r>
          </a:p>
        </p:txBody>
      </p:sp>
      <p:sp>
        <p:nvSpPr>
          <p:cNvPr id="3686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B2D61A3-2F90-460C-A78D-0013571E0918}" type="slidenum">
              <a:rPr lang="fr-FR" smtClean="0"/>
              <a:pPr/>
              <a:t>16</a:t>
            </a:fld>
            <a:endParaRPr lang="fr-F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fr-FR" smtClean="0"/>
              <a:t>1, Re&lt;2300----on va utiliser la module de Navier-Stokes laminaire</a:t>
            </a:r>
          </a:p>
          <a:p>
            <a:pPr eaLnBrk="1" hangingPunct="1"/>
            <a:r>
              <a:rPr lang="fr-FR" smtClean="0"/>
              <a:t>2, conditions aux limites</a:t>
            </a:r>
          </a:p>
          <a:p>
            <a:pPr eaLnBrk="1" hangingPunct="1"/>
            <a:r>
              <a:rPr lang="fr-FR" smtClean="0"/>
              <a:t>3, l’entrée des acides parabolique </a:t>
            </a:r>
          </a:p>
          <a:p>
            <a:pPr eaLnBrk="1" hangingPunct="1"/>
            <a:r>
              <a:rPr lang="fr-FR" smtClean="0"/>
              <a:t>4, étudier la cellule centrale pour étudier l’effet des paramètres plus facilement</a:t>
            </a:r>
          </a:p>
        </p:txBody>
      </p:sp>
      <p:sp>
        <p:nvSpPr>
          <p:cNvPr id="3789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FB2E0B7-0A11-4AD1-870B-52377A5C4670}" type="slidenum">
              <a:rPr lang="fr-FR" smtClean="0"/>
              <a:pPr/>
              <a:t>17</a:t>
            </a:fld>
            <a:endParaRPr lang="fr-F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fr-FR" smtClean="0"/>
              <a:t>Modéliser avec la cathode cylindrique</a:t>
            </a:r>
          </a:p>
          <a:p>
            <a:pPr eaLnBrk="1" hangingPunct="1"/>
            <a:r>
              <a:rPr lang="fr-FR" smtClean="0"/>
              <a:t>2</a:t>
            </a:r>
            <a:r>
              <a:rPr lang="fr-FR" baseline="30000" smtClean="0"/>
              <a:t>ème</a:t>
            </a:r>
            <a:r>
              <a:rPr lang="fr-FR" smtClean="0"/>
              <a:t> crête nous intéresse beaucoup;  D;  les flux faible prés de la cavité</a:t>
            </a:r>
          </a:p>
        </p:txBody>
      </p:sp>
      <p:sp>
        <p:nvSpPr>
          <p:cNvPr id="3891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B892E02-F1F5-47F2-A358-E80710420C38}" type="slidenum">
              <a:rPr lang="fr-FR" smtClean="0"/>
              <a:pPr/>
              <a:t>18</a:t>
            </a:fld>
            <a:endParaRPr lang="fr-F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  <p:sp>
        <p:nvSpPr>
          <p:cNvPr id="3994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6E1D836-CDF4-4B2A-8140-1EE0EA861A9A}" type="slidenum">
              <a:rPr lang="fr-FR" smtClean="0"/>
              <a:pPr/>
              <a:t>19</a:t>
            </a:fld>
            <a:endParaRPr lang="fr-F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fr-FR" smtClean="0"/>
              <a:t>La vitesse de réaction va baisser a cause du moyen du champ électrique</a:t>
            </a:r>
          </a:p>
        </p:txBody>
      </p:sp>
      <p:sp>
        <p:nvSpPr>
          <p:cNvPr id="4096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7731D26-16F2-43B9-9245-5FAED7A6EA7D}" type="slidenum">
              <a:rPr lang="fr-FR" smtClean="0"/>
              <a:pPr/>
              <a:t>21</a:t>
            </a:fld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8"/>
          <p:cNvSpPr>
            <a:spLocks/>
          </p:cNvSpPr>
          <p:nvPr/>
        </p:nvSpPr>
        <p:spPr bwMode="auto">
          <a:xfrm>
            <a:off x="0" y="-4763"/>
            <a:ext cx="9142413" cy="6637338"/>
          </a:xfrm>
          <a:custGeom>
            <a:avLst/>
            <a:gdLst>
              <a:gd name="T0" fmla="*/ 2147483647 w 5759"/>
              <a:gd name="T1" fmla="*/ 2147483647 h 4181"/>
              <a:gd name="T2" fmla="*/ 2147483647 w 5759"/>
              <a:gd name="T3" fmla="*/ 2147483647 h 4181"/>
              <a:gd name="T4" fmla="*/ 2147483647 w 5759"/>
              <a:gd name="T5" fmla="*/ 0 h 4181"/>
              <a:gd name="T6" fmla="*/ 2147483647 w 5759"/>
              <a:gd name="T7" fmla="*/ 0 h 4181"/>
              <a:gd name="T8" fmla="*/ 2147483647 w 5759"/>
              <a:gd name="T9" fmla="*/ 2147483647 h 4181"/>
              <a:gd name="T10" fmla="*/ 2147483647 w 5759"/>
              <a:gd name="T11" fmla="*/ 2147483647 h 4181"/>
              <a:gd name="T12" fmla="*/ 2147483647 w 5759"/>
              <a:gd name="T13" fmla="*/ 2147483647 h 4181"/>
              <a:gd name="T14" fmla="*/ 2147483647 w 5759"/>
              <a:gd name="T15" fmla="*/ 2147483647 h 4181"/>
              <a:gd name="T16" fmla="*/ 2147483647 w 5759"/>
              <a:gd name="T17" fmla="*/ 2147483647 h 4181"/>
              <a:gd name="T18" fmla="*/ 2147483647 w 5759"/>
              <a:gd name="T19" fmla="*/ 2147483647 h 4181"/>
              <a:gd name="T20" fmla="*/ 2147483647 w 5759"/>
              <a:gd name="T21" fmla="*/ 2147483647 h 4181"/>
              <a:gd name="T22" fmla="*/ 0 w 5759"/>
              <a:gd name="T23" fmla="*/ 2147483647 h 4181"/>
              <a:gd name="T24" fmla="*/ 0 w 5759"/>
              <a:gd name="T25" fmla="*/ 2147483647 h 4181"/>
              <a:gd name="T26" fmla="*/ 2147483647 w 5759"/>
              <a:gd name="T27" fmla="*/ 2147483647 h 4181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5759" h="4181">
                <a:moveTo>
                  <a:pt x="10" y="504"/>
                </a:moveTo>
                <a:lnTo>
                  <a:pt x="702" y="503"/>
                </a:lnTo>
                <a:lnTo>
                  <a:pt x="702" y="0"/>
                </a:lnTo>
                <a:lnTo>
                  <a:pt x="713" y="0"/>
                </a:lnTo>
                <a:lnTo>
                  <a:pt x="714" y="503"/>
                </a:lnTo>
                <a:lnTo>
                  <a:pt x="5759" y="503"/>
                </a:lnTo>
                <a:lnTo>
                  <a:pt x="5759" y="549"/>
                </a:lnTo>
                <a:lnTo>
                  <a:pt x="714" y="547"/>
                </a:lnTo>
                <a:lnTo>
                  <a:pt x="714" y="4181"/>
                </a:lnTo>
                <a:lnTo>
                  <a:pt x="701" y="4181"/>
                </a:lnTo>
                <a:lnTo>
                  <a:pt x="702" y="547"/>
                </a:lnTo>
                <a:lnTo>
                  <a:pt x="0" y="547"/>
                </a:lnTo>
                <a:lnTo>
                  <a:pt x="0" y="504"/>
                </a:lnTo>
                <a:lnTo>
                  <a:pt x="10" y="504"/>
                </a:lnTo>
                <a:close/>
              </a:path>
            </a:pathLst>
          </a:custGeom>
          <a:solidFill>
            <a:schemeClr val="accent1">
              <a:alpha val="50195"/>
            </a:schemeClr>
          </a:solidFill>
          <a:ln w="9525">
            <a:solidFill>
              <a:srgbClr val="80BBD0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5" name="Text Box 38"/>
          <p:cNvSpPr txBox="1">
            <a:spLocks noChangeArrowheads="1"/>
          </p:cNvSpPr>
          <p:nvPr/>
        </p:nvSpPr>
        <p:spPr bwMode="auto">
          <a:xfrm>
            <a:off x="1187450" y="6596063"/>
            <a:ext cx="7302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rIns="9000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fr-FR" sz="800" smtClean="0">
                <a:solidFill>
                  <a:srgbClr val="5F5F5F"/>
                </a:solidFill>
              </a:rPr>
              <a:t>CEA DSM Irfu</a:t>
            </a:r>
          </a:p>
        </p:txBody>
      </p:sp>
      <p:pic>
        <p:nvPicPr>
          <p:cNvPr id="6" name="Picture 39" descr="Sigle-Irfu_v_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13" y="1196975"/>
            <a:ext cx="858837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91" name="Rectangle 19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1370013" y="1568450"/>
            <a:ext cx="7666037" cy="765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4400">
                <a:solidFill>
                  <a:srgbClr val="80BBD0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du titre de la présentation</a:t>
            </a:r>
          </a:p>
        </p:txBody>
      </p:sp>
      <p:sp>
        <p:nvSpPr>
          <p:cNvPr id="54295" name="Rectangle 23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1370013" y="3598863"/>
            <a:ext cx="7666037" cy="134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buFontTx/>
              <a:buNone/>
              <a:defRPr sz="2800" b="1" i="1">
                <a:solidFill>
                  <a:srgbClr val="5F5F5F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des sous-titres du masque</a:t>
            </a:r>
          </a:p>
        </p:txBody>
      </p:sp>
      <p:sp>
        <p:nvSpPr>
          <p:cNvPr id="7" name="Rectangle 35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182877-4B94-428A-8929-DC8A48CC7C70}" type="datetime1">
              <a:rPr lang="en-GB"/>
              <a:pPr>
                <a:defRPr/>
              </a:pPr>
              <a:t>03/05/2011</a:t>
            </a:fld>
            <a:endParaRPr lang="fr-FR"/>
          </a:p>
        </p:txBody>
      </p:sp>
      <p:sp>
        <p:nvSpPr>
          <p:cNvPr id="8" name="Rectangle 36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F. Eozénou -     Eucard WP10 Annual Meeting</a:t>
            </a:r>
          </a:p>
        </p:txBody>
      </p:sp>
      <p:sp>
        <p:nvSpPr>
          <p:cNvPr id="9" name="Rectangle 37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14397F-9DF4-4623-8F3B-3269BDE1A57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2C2CF0-76E7-4838-9734-DD4066F0FBB6}" type="datetime1">
              <a:rPr lang="en-GB"/>
              <a:pPr>
                <a:defRPr/>
              </a:pPr>
              <a:t>03/05/2011</a:t>
            </a:fld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F. Eozénou -     Eucard WP10 Annual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2203C6-862B-44B9-85E0-3AB3C3363FB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E2439A-2026-42BF-8A70-C6CD32EE46BE}" type="datetime1">
              <a:rPr lang="en-GB"/>
              <a:pPr>
                <a:defRPr/>
              </a:pPr>
              <a:t>03/05/2011</a:t>
            </a:fld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F. Eozénou -     Eucard WP10 Annual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10879D-A392-43C9-BA29-44486AA25A3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A1EDA0-BF78-484C-93BB-EE2A2BCD7A68}" type="datetime1">
              <a:rPr lang="en-GB"/>
              <a:pPr>
                <a:defRPr/>
              </a:pPr>
              <a:t>03/05/2011</a:t>
            </a:fld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F. Eozénou -     Eucard WP10 Annual Meeting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D2656-F01D-4E2F-9097-5F5F61CE927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1E433D-BD7A-4750-8902-02BA0CB70163}" type="datetime1">
              <a:rPr lang="en-GB"/>
              <a:pPr>
                <a:defRPr/>
              </a:pPr>
              <a:t>03/05/2011</a:t>
            </a:fld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F. Eozénou -     Eucard WP10 Annual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703590-B2A5-4FE3-BA88-88592F454CF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4A2D6F-7B80-47FF-9D71-16AE11A0BFBF}" type="datetime1">
              <a:rPr lang="en-GB"/>
              <a:pPr>
                <a:defRPr/>
              </a:pPr>
              <a:t>03/05/2011</a:t>
            </a:fld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F. Eozénou -     Eucard WP10 Annual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15DEB-872A-4655-AA13-DB8FC7A2336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F3021-D1EF-4878-93FE-6AD4330AB1A1}" type="datetime1">
              <a:rPr lang="en-GB"/>
              <a:pPr>
                <a:defRPr/>
              </a:pPr>
              <a:t>03/05/2011</a:t>
            </a:fld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F. Eozénou -     Eucard WP10 Annual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6A7D9A-8F30-4306-AC8A-DE8520691F7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A8B001-CBB8-4D5C-B630-5D534B2EFE21}" type="datetime1">
              <a:rPr lang="en-GB"/>
              <a:pPr>
                <a:defRPr/>
              </a:pPr>
              <a:t>03/05/2011</a:t>
            </a:fld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F. Eozénou -     Eucard WP10 Annual Meeting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D2489B-A7E9-420A-8AD2-B72809BED5E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C92E0-F3A9-409B-B954-0BA2C82AF5FB}" type="datetime1">
              <a:rPr lang="en-GB"/>
              <a:pPr>
                <a:defRPr/>
              </a:pPr>
              <a:t>03/05/2011</a:t>
            </a:fld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F. Eozénou -     Eucard WP10 Annual Meeting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57FE3E-35A2-4324-A075-E1B6769D45C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A15022-BAE2-49EA-82BF-EA1DDF1A8C5E}" type="datetime1">
              <a:rPr lang="en-GB"/>
              <a:pPr>
                <a:defRPr/>
              </a:pPr>
              <a:t>03/05/2011</a:t>
            </a:fld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F. Eozénou -     Eucard WP10 Annual Meeting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64D61C-74E8-4701-AF14-202FC2EB670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2BB76C-C4F1-476B-940B-176FDBDB55E1}" type="datetime1">
              <a:rPr lang="en-GB"/>
              <a:pPr>
                <a:defRPr/>
              </a:pPr>
              <a:t>03/05/2011</a:t>
            </a:fld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F. Eozénou -     Eucard WP10 Annual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5A82FE-8E5E-4008-B8A6-09AD88C5170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3BABA7-24F8-4A56-AD21-905B2530E0E1}" type="datetime1">
              <a:rPr lang="en-GB"/>
              <a:pPr>
                <a:defRPr/>
              </a:pPr>
              <a:t>03/05/2011</a:t>
            </a:fld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F. Eozénou -     Eucard WP10 Annual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C1FDA-0C94-4BFF-AEB5-661374B26F1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26"/>
          <p:cNvSpPr>
            <a:spLocks/>
          </p:cNvSpPr>
          <p:nvPr/>
        </p:nvSpPr>
        <p:spPr bwMode="auto">
          <a:xfrm>
            <a:off x="0" y="-1588"/>
            <a:ext cx="9142413" cy="6637338"/>
          </a:xfrm>
          <a:custGeom>
            <a:avLst/>
            <a:gdLst>
              <a:gd name="T0" fmla="*/ 2147483647 w 5759"/>
              <a:gd name="T1" fmla="*/ 2147483647 h 4181"/>
              <a:gd name="T2" fmla="*/ 2147483647 w 5759"/>
              <a:gd name="T3" fmla="*/ 2147483647 h 4181"/>
              <a:gd name="T4" fmla="*/ 2147483647 w 5759"/>
              <a:gd name="T5" fmla="*/ 0 h 4181"/>
              <a:gd name="T6" fmla="*/ 2147483647 w 5759"/>
              <a:gd name="T7" fmla="*/ 0 h 4181"/>
              <a:gd name="T8" fmla="*/ 2147483647 w 5759"/>
              <a:gd name="T9" fmla="*/ 2147483647 h 4181"/>
              <a:gd name="T10" fmla="*/ 2147483647 w 5759"/>
              <a:gd name="T11" fmla="*/ 2147483647 h 4181"/>
              <a:gd name="T12" fmla="*/ 2147483647 w 5759"/>
              <a:gd name="T13" fmla="*/ 2147483647 h 4181"/>
              <a:gd name="T14" fmla="*/ 2147483647 w 5759"/>
              <a:gd name="T15" fmla="*/ 2147483647 h 4181"/>
              <a:gd name="T16" fmla="*/ 2147483647 w 5759"/>
              <a:gd name="T17" fmla="*/ 2147483647 h 4181"/>
              <a:gd name="T18" fmla="*/ 2147483647 w 5759"/>
              <a:gd name="T19" fmla="*/ 2147483647 h 4181"/>
              <a:gd name="T20" fmla="*/ 2147483647 w 5759"/>
              <a:gd name="T21" fmla="*/ 2147483647 h 4181"/>
              <a:gd name="T22" fmla="*/ 0 w 5759"/>
              <a:gd name="T23" fmla="*/ 2147483647 h 4181"/>
              <a:gd name="T24" fmla="*/ 0 w 5759"/>
              <a:gd name="T25" fmla="*/ 2147483647 h 4181"/>
              <a:gd name="T26" fmla="*/ 2147483647 w 5759"/>
              <a:gd name="T27" fmla="*/ 2147483647 h 4181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5759" h="4181">
                <a:moveTo>
                  <a:pt x="10" y="504"/>
                </a:moveTo>
                <a:lnTo>
                  <a:pt x="702" y="503"/>
                </a:lnTo>
                <a:lnTo>
                  <a:pt x="702" y="0"/>
                </a:lnTo>
                <a:lnTo>
                  <a:pt x="713" y="0"/>
                </a:lnTo>
                <a:lnTo>
                  <a:pt x="714" y="503"/>
                </a:lnTo>
                <a:lnTo>
                  <a:pt x="5759" y="503"/>
                </a:lnTo>
                <a:lnTo>
                  <a:pt x="5759" y="549"/>
                </a:lnTo>
                <a:lnTo>
                  <a:pt x="714" y="547"/>
                </a:lnTo>
                <a:lnTo>
                  <a:pt x="714" y="4181"/>
                </a:lnTo>
                <a:lnTo>
                  <a:pt x="701" y="4181"/>
                </a:lnTo>
                <a:lnTo>
                  <a:pt x="702" y="547"/>
                </a:lnTo>
                <a:lnTo>
                  <a:pt x="0" y="547"/>
                </a:lnTo>
                <a:lnTo>
                  <a:pt x="0" y="504"/>
                </a:lnTo>
                <a:lnTo>
                  <a:pt x="10" y="504"/>
                </a:lnTo>
                <a:close/>
              </a:path>
            </a:pathLst>
          </a:custGeom>
          <a:solidFill>
            <a:srgbClr val="F8D93D">
              <a:alpha val="50195"/>
            </a:srgbClr>
          </a:solidFill>
          <a:ln w="9525">
            <a:solidFill>
              <a:srgbClr val="F8D93D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6513" y="6596063"/>
            <a:ext cx="1149350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36000" bIns="4572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rgbClr val="5F5F5F"/>
                </a:solidFill>
              </a:defRPr>
            </a:lvl1pPr>
          </a:lstStyle>
          <a:p>
            <a:pPr>
              <a:defRPr/>
            </a:pPr>
            <a:fld id="{C2E1322D-16AB-4687-BC0A-DFD8608F5D13}" type="datetime1">
              <a:rPr lang="en-GB"/>
              <a:pPr>
                <a:defRPr/>
              </a:pPr>
              <a:t>03/05/2011</a:t>
            </a:fld>
            <a:endParaRPr lang="fr-FR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93913" y="6596063"/>
            <a:ext cx="6632575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600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rgbClr val="5F5F5F"/>
                </a:solidFill>
              </a:defRPr>
            </a:lvl1pPr>
          </a:lstStyle>
          <a:p>
            <a:pPr>
              <a:defRPr/>
            </a:pPr>
            <a:r>
              <a:rPr lang="fr-FR"/>
              <a:t>- F. Eozénou -     Eucard WP10 Annual Meeting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23313" y="6596063"/>
            <a:ext cx="387350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5F5F5F"/>
                </a:solidFill>
              </a:defRPr>
            </a:lvl1pPr>
          </a:lstStyle>
          <a:p>
            <a:pPr>
              <a:defRPr/>
            </a:pPr>
            <a:fld id="{71AB0F2E-41B8-4A04-92CD-A865A57C840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030" name="Text Box 37"/>
          <p:cNvSpPr txBox="1">
            <a:spLocks noChangeArrowheads="1"/>
          </p:cNvSpPr>
          <p:nvPr/>
        </p:nvSpPr>
        <p:spPr bwMode="auto">
          <a:xfrm>
            <a:off x="1187450" y="6596063"/>
            <a:ext cx="7302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rIns="9000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fr-FR" sz="800" smtClean="0">
                <a:solidFill>
                  <a:srgbClr val="5F5F5F"/>
                </a:solidFill>
              </a:rPr>
              <a:t>CEA DSM Irfu</a:t>
            </a:r>
          </a:p>
        </p:txBody>
      </p:sp>
      <p:pic>
        <p:nvPicPr>
          <p:cNvPr id="1031" name="Picture 43" descr="Sigle-Irfu_v_d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6513" y="1196975"/>
            <a:ext cx="858837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b="1">
          <a:solidFill>
            <a:srgbClr val="5F5F5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b="1">
          <a:solidFill>
            <a:srgbClr val="5F5F5F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b="1">
          <a:solidFill>
            <a:srgbClr val="5F5F5F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b="1">
          <a:solidFill>
            <a:srgbClr val="5F5F5F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b="1">
          <a:solidFill>
            <a:srgbClr val="5F5F5F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5F5F5F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5F5F5F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5F5F5F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5F5F5F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5"/>
          <p:cNvSpPr>
            <a:spLocks noGrp="1" noChangeArrowheads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64F169B-B893-47C4-9A36-B2BCE9972318}" type="datetime1">
              <a:rPr lang="en-GB" smtClean="0"/>
              <a:pPr/>
              <a:t>03/05/2011</a:t>
            </a:fld>
            <a:endParaRPr lang="fr-FR" smtClean="0"/>
          </a:p>
        </p:txBody>
      </p:sp>
      <p:sp>
        <p:nvSpPr>
          <p:cNvPr id="3075" name="Rectangle 36"/>
          <p:cNvSpPr>
            <a:spLocks noGrp="1" noChangeArrowheads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/>
              <a:t>- F. Eozénou -     Eucard WP10 Annual Meeting</a:t>
            </a:r>
          </a:p>
        </p:txBody>
      </p:sp>
      <p:sp>
        <p:nvSpPr>
          <p:cNvPr id="3076" name="Rectangle 37"/>
          <p:cNvSpPr>
            <a:spLocks noGrp="1" noChangeArrowheads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A8C005F-44F7-454A-BA54-DFECF17BA171}" type="slidenum">
              <a:rPr lang="fr-FR" smtClean="0"/>
              <a:pPr/>
              <a:t>1</a:t>
            </a:fld>
            <a:endParaRPr lang="fr-FR" smtClean="0"/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1547813" y="2708275"/>
            <a:ext cx="6985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2800" b="1">
                <a:solidFill>
                  <a:srgbClr val="FD1E07"/>
                </a:solidFill>
                <a:ea typeface="MS PGothic" pitchFamily="34" charset="-128"/>
              </a:rPr>
              <a:t>VERTICAL ELECTRO-POLISHING (VEP) FOR PROTON CAVITY APPLICATION</a:t>
            </a:r>
          </a:p>
        </p:txBody>
      </p:sp>
      <p:sp>
        <p:nvSpPr>
          <p:cNvPr id="3078" name="Text Box 11"/>
          <p:cNvSpPr txBox="1">
            <a:spLocks noChangeArrowheads="1"/>
          </p:cNvSpPr>
          <p:nvPr/>
        </p:nvSpPr>
        <p:spPr bwMode="auto">
          <a:xfrm>
            <a:off x="4211638" y="4365625"/>
            <a:ext cx="1584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ja-JP" b="1">
                <a:solidFill>
                  <a:schemeClr val="hlink"/>
                </a:solidFill>
                <a:ea typeface="MS PGothic" pitchFamily="34" charset="-128"/>
              </a:rPr>
              <a:t>F. Eozénou</a:t>
            </a:r>
          </a:p>
        </p:txBody>
      </p:sp>
      <p:pic>
        <p:nvPicPr>
          <p:cNvPr id="3079" name="Picture 15" descr="logoEuCARD_workspac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375" y="1268413"/>
            <a:ext cx="1905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Espace réservé de la date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7B17B52-039E-4F36-8520-784B3832142A}" type="datetime1">
              <a:rPr lang="en-GB" smtClean="0"/>
              <a:pPr/>
              <a:t>03/05/2011</a:t>
            </a:fld>
            <a:endParaRPr lang="fr-FR" smtClean="0"/>
          </a:p>
        </p:txBody>
      </p:sp>
      <p:sp>
        <p:nvSpPr>
          <p:cNvPr id="12291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/>
              <a:t>- F. Eozénou -     Eucard WP10 Annual Meeting</a:t>
            </a:r>
          </a:p>
        </p:txBody>
      </p:sp>
      <p:sp>
        <p:nvSpPr>
          <p:cNvPr id="12292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0FF11D2-B656-499B-BDBB-8A070AD317F7}" type="slidenum">
              <a:rPr lang="fr-FR" smtClean="0"/>
              <a:pPr/>
              <a:t>10</a:t>
            </a:fld>
            <a:endParaRPr lang="fr-FR" smtClean="0"/>
          </a:p>
        </p:txBody>
      </p:sp>
      <p:pic>
        <p:nvPicPr>
          <p:cNvPr id="1229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6450" y="981075"/>
            <a:ext cx="5843588" cy="470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ZoneTexte 6"/>
          <p:cNvSpPr txBox="1">
            <a:spLocks noChangeArrowheads="1"/>
          </p:cNvSpPr>
          <p:nvPr/>
        </p:nvSpPr>
        <p:spPr bwMode="auto">
          <a:xfrm>
            <a:off x="1979613" y="5697538"/>
            <a:ext cx="6264275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fr-FR"/>
              <a:t>Automated process piloted through a touch screen</a:t>
            </a:r>
          </a:p>
          <a:p>
            <a:pPr marL="285750" indent="-285750">
              <a:buFont typeface="Arial" charset="0"/>
              <a:buChar char="•"/>
            </a:pPr>
            <a:r>
              <a:rPr lang="fr-FR"/>
              <a:t>Manual mode or programmed sequences</a:t>
            </a:r>
          </a:p>
        </p:txBody>
      </p:sp>
      <p:sp>
        <p:nvSpPr>
          <p:cNvPr id="12295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571625" y="198438"/>
            <a:ext cx="7086600" cy="396875"/>
          </a:xfrm>
          <a:noFill/>
          <a:ln algn="ctr"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fr-FR" sz="2000" smtClean="0">
                <a:solidFill>
                  <a:srgbClr val="FF3300"/>
                </a:solidFill>
                <a:ea typeface="MS PGothic" pitchFamily="34" charset="-128"/>
              </a:rPr>
              <a:t>PROGRAMMING OF THE AUTOMAT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Espace réservé de la date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5709C19-9EF1-4D3C-BA19-D0F1E4DA679F}" type="datetime1">
              <a:rPr lang="en-GB" smtClean="0"/>
              <a:pPr/>
              <a:t>03/05/2011</a:t>
            </a:fld>
            <a:endParaRPr lang="fr-FR" smtClean="0"/>
          </a:p>
        </p:txBody>
      </p:sp>
      <p:sp>
        <p:nvSpPr>
          <p:cNvPr id="13315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/>
              <a:t>- F. Eozénou -     Eucard WP10 Annual Meeting</a:t>
            </a:r>
          </a:p>
        </p:txBody>
      </p:sp>
      <p:sp>
        <p:nvSpPr>
          <p:cNvPr id="1331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3F26FCE-4152-4081-9515-3C1572E3828E}" type="slidenum">
              <a:rPr lang="fr-FR" smtClean="0"/>
              <a:pPr/>
              <a:t>11</a:t>
            </a:fld>
            <a:endParaRPr lang="fr-FR" smtClean="0"/>
          </a:p>
        </p:txBody>
      </p:sp>
      <p:sp>
        <p:nvSpPr>
          <p:cNvPr id="13317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571625" y="198438"/>
            <a:ext cx="7086600" cy="396875"/>
          </a:xfrm>
          <a:noFill/>
          <a:ln algn="ctr"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fr-FR" sz="2000" smtClean="0">
                <a:solidFill>
                  <a:srgbClr val="FF3300"/>
                </a:solidFill>
                <a:ea typeface="MS PGothic" pitchFamily="34" charset="-128"/>
              </a:rPr>
              <a:t>PREPARATION OF THE AREA AT CEA</a:t>
            </a:r>
          </a:p>
        </p:txBody>
      </p:sp>
      <p:pic>
        <p:nvPicPr>
          <p:cNvPr id="13318" name="Picture 3" descr="\\Dapdc5\feozenou\My Documents\présentationsperso\EuCard\Meeting2011\photosEPV\banc_inser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43575" y="1052513"/>
            <a:ext cx="2879725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4" descr="\\Dapdc5\feozenou\My Documents\présentationsperso\EuCard\Meeting2011\photosEPV\zoom_banc_insert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78500" y="4149725"/>
            <a:ext cx="2879725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5" descr="\\Dapdc5\feozenou\My Documents\présentationsperso\EuCard\Meeting2011\photosEPV\zon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8175" y="1568450"/>
            <a:ext cx="2898775" cy="386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1" name="ZoneTexte 1"/>
          <p:cNvSpPr txBox="1">
            <a:spLocks noChangeArrowheads="1"/>
          </p:cNvSpPr>
          <p:nvPr/>
        </p:nvSpPr>
        <p:spPr bwMode="auto">
          <a:xfrm>
            <a:off x="5651500" y="3500438"/>
            <a:ext cx="32575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Set-up for cavity preparation</a:t>
            </a:r>
          </a:p>
        </p:txBody>
      </p:sp>
      <p:sp>
        <p:nvSpPr>
          <p:cNvPr id="13322" name="ZoneTexte 10"/>
          <p:cNvSpPr txBox="1">
            <a:spLocks noChangeArrowheads="1"/>
          </p:cNvSpPr>
          <p:nvPr/>
        </p:nvSpPr>
        <p:spPr bwMode="auto">
          <a:xfrm>
            <a:off x="1377950" y="5662613"/>
            <a:ext cx="39592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Civil engineering and floor covered with acid-resistant painting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e la date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D65A2DE-8E6F-46D5-A009-05598F6EB869}" type="datetime1">
              <a:rPr lang="en-GB" smtClean="0"/>
              <a:pPr/>
              <a:t>03/05/2011</a:t>
            </a:fld>
            <a:endParaRPr lang="fr-FR" smtClean="0"/>
          </a:p>
        </p:txBody>
      </p:sp>
      <p:sp>
        <p:nvSpPr>
          <p:cNvPr id="14339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/>
              <a:t>- F. Eozénou -     Eucard WP10 Annual Meeting</a:t>
            </a:r>
          </a:p>
        </p:txBody>
      </p:sp>
      <p:sp>
        <p:nvSpPr>
          <p:cNvPr id="1434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5037E6F-07B3-4F9C-ABF1-D7E2CB8FD5A0}" type="slidenum">
              <a:rPr lang="fr-FR" smtClean="0"/>
              <a:pPr/>
              <a:t>12</a:t>
            </a:fld>
            <a:endParaRPr lang="fr-FR" smtClean="0"/>
          </a:p>
        </p:txBody>
      </p:sp>
      <p:sp>
        <p:nvSpPr>
          <p:cNvPr id="14341" name="テキスト ボックス 4"/>
          <p:cNvSpPr txBox="1">
            <a:spLocks noChangeArrowheads="1"/>
          </p:cNvSpPr>
          <p:nvPr/>
        </p:nvSpPr>
        <p:spPr bwMode="auto">
          <a:xfrm>
            <a:off x="1487488" y="2870200"/>
            <a:ext cx="70453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2000" b="1">
                <a:solidFill>
                  <a:srgbClr val="008000"/>
                </a:solidFill>
                <a:ea typeface="MS PGothic" pitchFamily="34" charset="-128"/>
                <a:cs typeface="Helvetica" pitchFamily="-60" charset="0"/>
              </a:rPr>
              <a:t>MODELLING OF THE PROCESS</a:t>
            </a:r>
            <a:endParaRPr lang="ja-JP" altLang="en-US" sz="2000" b="1">
              <a:solidFill>
                <a:srgbClr val="008000"/>
              </a:solidFill>
              <a:ea typeface="MS PGothic" pitchFamily="34" charset="-128"/>
              <a:cs typeface="Helvetica" pitchFamily="-60" charset="0"/>
            </a:endParaRPr>
          </a:p>
        </p:txBody>
      </p:sp>
      <p:sp>
        <p:nvSpPr>
          <p:cNvPr id="14342" name="ZoneTexte 2"/>
          <p:cNvSpPr txBox="1">
            <a:spLocks noChangeArrowheads="1"/>
          </p:cNvSpPr>
          <p:nvPr/>
        </p:nvSpPr>
        <p:spPr bwMode="auto">
          <a:xfrm>
            <a:off x="4211638" y="3644900"/>
            <a:ext cx="14398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Z. Wang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8888" y="915988"/>
            <a:ext cx="7897812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06500" y="1700213"/>
            <a:ext cx="1512888" cy="485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4" name="Image 4" descr="\\DAPDC5\Manip\SACMElectroPolissage\PhotosDESY\Desy9cells\montageEP\montage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688" y="3433763"/>
            <a:ext cx="2303462" cy="294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ZoneTexte 2"/>
          <p:cNvSpPr txBox="1">
            <a:spLocks noChangeArrowheads="1"/>
          </p:cNvSpPr>
          <p:nvPr/>
        </p:nvSpPr>
        <p:spPr bwMode="auto">
          <a:xfrm>
            <a:off x="2124075" y="3729038"/>
            <a:ext cx="49561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000">
                <a:cs typeface="Arial" charset="0"/>
              </a:rPr>
              <a:t>→</a:t>
            </a:r>
            <a:r>
              <a:rPr lang="fr-FR" sz="2000"/>
              <a:t>fluid velocity depends on the cell position</a:t>
            </a:r>
          </a:p>
          <a:p>
            <a:r>
              <a:rPr lang="fr-FR" sz="2000">
                <a:cs typeface="Arial" charset="0"/>
              </a:rPr>
              <a:t>→</a:t>
            </a:r>
            <a:r>
              <a:rPr lang="fr-FR" sz="2000"/>
              <a:t>non uniform process</a:t>
            </a:r>
          </a:p>
        </p:txBody>
      </p:sp>
      <p:sp>
        <p:nvSpPr>
          <p:cNvPr id="15366" name="ZoneTexte 3"/>
          <p:cNvSpPr txBox="1">
            <a:spLocks noChangeArrowheads="1"/>
          </p:cNvSpPr>
          <p:nvPr/>
        </p:nvSpPr>
        <p:spPr bwMode="auto">
          <a:xfrm>
            <a:off x="2593975" y="1916113"/>
            <a:ext cx="6551613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fr-FR" sz="2400"/>
              <a:t>Horizontal EP</a:t>
            </a:r>
          </a:p>
          <a:p>
            <a:pPr marL="285750" indent="-285750">
              <a:buFont typeface="Arial" charset="0"/>
              <a:buChar char="•"/>
            </a:pPr>
            <a:r>
              <a:rPr lang="fr-FR" sz="2400"/>
              <a:t>Hydrodynamic,  acid concentrations</a:t>
            </a:r>
          </a:p>
          <a:p>
            <a:pPr marL="285750" indent="-285750">
              <a:buFont typeface="Arial" charset="0"/>
              <a:buChar char="•"/>
            </a:pPr>
            <a:r>
              <a:rPr lang="fr-FR" sz="2400"/>
              <a:t>2D-Geometry</a:t>
            </a:r>
          </a:p>
        </p:txBody>
      </p:sp>
      <p:sp>
        <p:nvSpPr>
          <p:cNvPr id="15367" name="ZoneTexte 6"/>
          <p:cNvSpPr txBox="1">
            <a:spLocks noChangeArrowheads="1"/>
          </p:cNvSpPr>
          <p:nvPr/>
        </p:nvSpPr>
        <p:spPr bwMode="auto">
          <a:xfrm>
            <a:off x="1547813" y="260350"/>
            <a:ext cx="66246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000" b="1">
                <a:solidFill>
                  <a:srgbClr val="FF3300"/>
                </a:solidFill>
                <a:ea typeface="MS PGothic" pitchFamily="34" charset="-128"/>
              </a:rPr>
              <a:t>PREVIOUS STUDIES WITH COMSOL Software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63736" y="1340768"/>
            <a:ext cx="4720432" cy="3619732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grpSp>
        <p:nvGrpSpPr>
          <p:cNvPr id="16387" name="Groupe 25"/>
          <p:cNvGrpSpPr>
            <a:grpSpLocks/>
          </p:cNvGrpSpPr>
          <p:nvPr/>
        </p:nvGrpSpPr>
        <p:grpSpPr bwMode="auto">
          <a:xfrm>
            <a:off x="6194425" y="635000"/>
            <a:ext cx="1851025" cy="4292600"/>
            <a:chOff x="7020272" y="1931670"/>
            <a:chExt cx="1076325" cy="3582670"/>
          </a:xfrm>
        </p:grpSpPr>
        <p:grpSp>
          <p:nvGrpSpPr>
            <p:cNvPr id="16397" name="Groupe 15"/>
            <p:cNvGrpSpPr>
              <a:grpSpLocks/>
            </p:cNvGrpSpPr>
            <p:nvPr/>
          </p:nvGrpSpPr>
          <p:grpSpPr bwMode="auto">
            <a:xfrm>
              <a:off x="7020272" y="2075815"/>
              <a:ext cx="923925" cy="3438525"/>
              <a:chOff x="6315" y="4995"/>
              <a:chExt cx="1455" cy="5865"/>
            </a:xfrm>
          </p:grpSpPr>
          <p:pic>
            <p:nvPicPr>
              <p:cNvPr id="16403" name="Picture 97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11009" t="35081"/>
              <a:stretch>
                <a:fillRect/>
              </a:stretch>
            </p:blipFill>
            <p:spPr bwMode="auto">
              <a:xfrm>
                <a:off x="6315" y="4995"/>
                <a:ext cx="1455" cy="5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404" name="AutoShape 98"/>
              <p:cNvSpPr>
                <a:spLocks noChangeArrowheads="1"/>
              </p:cNvSpPr>
              <p:nvPr/>
            </p:nvSpPr>
            <p:spPr bwMode="auto">
              <a:xfrm>
                <a:off x="7065" y="10095"/>
                <a:ext cx="143" cy="765"/>
              </a:xfrm>
              <a:prstGeom prst="upArrow">
                <a:avLst>
                  <a:gd name="adj1" fmla="val 50000"/>
                  <a:gd name="adj2" fmla="val 133741"/>
                </a:avLst>
              </a:prstGeom>
              <a:solidFill>
                <a:srgbClr val="FFFFFF"/>
              </a:solidFill>
              <a:ln w="9525" algn="ctr">
                <a:solidFill>
                  <a:srgbClr val="C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405" name="AutoShape 99"/>
              <p:cNvSpPr>
                <a:spLocks noChangeArrowheads="1"/>
              </p:cNvSpPr>
              <p:nvPr/>
            </p:nvSpPr>
            <p:spPr bwMode="auto">
              <a:xfrm>
                <a:off x="6765" y="10095"/>
                <a:ext cx="143" cy="765"/>
              </a:xfrm>
              <a:prstGeom prst="upArrow">
                <a:avLst>
                  <a:gd name="adj1" fmla="val 50000"/>
                  <a:gd name="adj2" fmla="val 133741"/>
                </a:avLst>
              </a:prstGeom>
              <a:solidFill>
                <a:srgbClr val="FFFFFF"/>
              </a:solidFill>
              <a:ln w="9525" algn="ctr">
                <a:solidFill>
                  <a:srgbClr val="C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cxnSp>
          <p:nvCxnSpPr>
            <p:cNvPr id="16398" name="Connecteur droit avec flèche 16"/>
            <p:cNvCxnSpPr>
              <a:cxnSpLocks noChangeShapeType="1"/>
            </p:cNvCxnSpPr>
            <p:nvPr/>
          </p:nvCxnSpPr>
          <p:spPr bwMode="auto">
            <a:xfrm flipV="1">
              <a:off x="7448897" y="4085590"/>
              <a:ext cx="647700" cy="3810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18" name="Moins 17"/>
            <p:cNvSpPr/>
            <p:nvPr/>
          </p:nvSpPr>
          <p:spPr>
            <a:xfrm>
              <a:off x="7315661" y="1931670"/>
              <a:ext cx="247389" cy="95397"/>
            </a:xfrm>
            <a:prstGeom prst="mathMin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19" name="Plus 18"/>
            <p:cNvSpPr/>
            <p:nvPr/>
          </p:nvSpPr>
          <p:spPr>
            <a:xfrm>
              <a:off x="7772592" y="2122463"/>
              <a:ext cx="266773" cy="247766"/>
            </a:xfrm>
            <a:prstGeom prst="mathPl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0" name="Flèche vers le haut 19"/>
            <p:cNvSpPr/>
            <p:nvPr/>
          </p:nvSpPr>
          <p:spPr>
            <a:xfrm flipH="1">
              <a:off x="7421817" y="2941283"/>
              <a:ext cx="45231" cy="657176"/>
            </a:xfrm>
            <a:prstGeom prst="up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1" name="Flèche droite 20"/>
            <p:cNvSpPr/>
            <p:nvPr/>
          </p:nvSpPr>
          <p:spPr>
            <a:xfrm>
              <a:off x="7455971" y="3562686"/>
              <a:ext cx="533547" cy="45048"/>
            </a:xfrm>
            <a:prstGeom prst="right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fr-FR"/>
            </a:p>
          </p:txBody>
        </p:sp>
      </p:grpSp>
      <p:sp>
        <p:nvSpPr>
          <p:cNvPr id="16388" name="ZoneTexte 26"/>
          <p:cNvSpPr txBox="1">
            <a:spLocks noChangeArrowheads="1"/>
          </p:cNvSpPr>
          <p:nvPr/>
        </p:nvSpPr>
        <p:spPr bwMode="auto">
          <a:xfrm>
            <a:off x="7783513" y="2430463"/>
            <a:ext cx="5762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r</a:t>
            </a:r>
          </a:p>
        </p:txBody>
      </p:sp>
      <p:sp>
        <p:nvSpPr>
          <p:cNvPr id="16389" name="ZoneTexte 27"/>
          <p:cNvSpPr txBox="1">
            <a:spLocks noChangeArrowheads="1"/>
          </p:cNvSpPr>
          <p:nvPr/>
        </p:nvSpPr>
        <p:spPr bwMode="auto">
          <a:xfrm>
            <a:off x="6943725" y="1762125"/>
            <a:ext cx="4206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000"/>
              <a:t>Z</a:t>
            </a:r>
          </a:p>
        </p:txBody>
      </p:sp>
      <p:pic>
        <p:nvPicPr>
          <p:cNvPr id="1639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62600" y="5013325"/>
            <a:ext cx="2852738" cy="166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391" name="ZoneTexte 24"/>
          <p:cNvSpPr txBox="1">
            <a:spLocks noChangeArrowheads="1"/>
          </p:cNvSpPr>
          <p:nvPr/>
        </p:nvSpPr>
        <p:spPr bwMode="auto">
          <a:xfrm>
            <a:off x="1735138" y="188913"/>
            <a:ext cx="66246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000" b="1">
                <a:solidFill>
                  <a:srgbClr val="FF3300"/>
                </a:solidFill>
                <a:ea typeface="MS PGothic" pitchFamily="34" charset="-128"/>
              </a:rPr>
              <a:t>VERTICAL CONFIGURATION</a:t>
            </a:r>
          </a:p>
        </p:txBody>
      </p:sp>
      <p:sp>
        <p:nvSpPr>
          <p:cNvPr id="16392" name="ZoneTexte 2"/>
          <p:cNvSpPr txBox="1">
            <a:spLocks noChangeArrowheads="1"/>
          </p:cNvSpPr>
          <p:nvPr/>
        </p:nvSpPr>
        <p:spPr bwMode="auto">
          <a:xfrm>
            <a:off x="7947025" y="2924175"/>
            <a:ext cx="10890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Cathode</a:t>
            </a:r>
          </a:p>
        </p:txBody>
      </p:sp>
      <p:cxnSp>
        <p:nvCxnSpPr>
          <p:cNvPr id="5" name="Connecteur droit avec flèche 4"/>
          <p:cNvCxnSpPr/>
          <p:nvPr/>
        </p:nvCxnSpPr>
        <p:spPr>
          <a:xfrm>
            <a:off x="7947025" y="3860800"/>
            <a:ext cx="0" cy="936625"/>
          </a:xfrm>
          <a:prstGeom prst="straightConnector1">
            <a:avLst/>
          </a:prstGeom>
          <a:ln w="4127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8070850" y="4076700"/>
            <a:ext cx="8223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sz="2000" dirty="0" err="1">
                <a:solidFill>
                  <a:schemeClr val="accent3">
                    <a:lumMod val="75000"/>
                  </a:schemeClr>
                </a:solidFill>
              </a:rPr>
              <a:t>Fz</a:t>
            </a:r>
            <a:endParaRPr lang="fr-FR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8" name="Connecteur droit avec flèche 7"/>
          <p:cNvCxnSpPr>
            <a:endCxn id="6" idx="0"/>
          </p:cNvCxnSpPr>
          <p:nvPr/>
        </p:nvCxnSpPr>
        <p:spPr>
          <a:xfrm>
            <a:off x="8172450" y="4076700"/>
            <a:ext cx="309563" cy="0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96" name="ZoneTexte 9"/>
          <p:cNvSpPr txBox="1">
            <a:spLocks noChangeArrowheads="1"/>
          </p:cNvSpPr>
          <p:nvPr/>
        </p:nvSpPr>
        <p:spPr bwMode="auto">
          <a:xfrm>
            <a:off x="1363663" y="5013325"/>
            <a:ext cx="39798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/>
              <a:t>Symmetry according to z-axis</a:t>
            </a:r>
          </a:p>
          <a:p>
            <a:endParaRPr lang="fr-FR"/>
          </a:p>
          <a:p>
            <a:pPr algn="ctr"/>
            <a:r>
              <a:rPr lang="fr-FR">
                <a:cs typeface="Arial" charset="0"/>
              </a:rPr>
              <a:t>→ 2D axisymmetry model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69645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Ellipse 7"/>
          <p:cNvSpPr/>
          <p:nvPr/>
        </p:nvSpPr>
        <p:spPr>
          <a:xfrm>
            <a:off x="2771775" y="2811463"/>
            <a:ext cx="1295400" cy="1265237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9" name="Ellipse 8"/>
          <p:cNvSpPr/>
          <p:nvPr/>
        </p:nvSpPr>
        <p:spPr>
          <a:xfrm>
            <a:off x="3003550" y="3036888"/>
            <a:ext cx="823913" cy="823912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7413" name="ZoneTexte 1"/>
          <p:cNvSpPr txBox="1">
            <a:spLocks noChangeArrowheads="1"/>
          </p:cNvSpPr>
          <p:nvPr/>
        </p:nvSpPr>
        <p:spPr bwMode="auto">
          <a:xfrm>
            <a:off x="6804025" y="2349500"/>
            <a:ext cx="28082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400">
                <a:solidFill>
                  <a:schemeClr val="tx2"/>
                </a:solidFill>
              </a:rPr>
              <a:t> acid « crown » modelled</a:t>
            </a:r>
          </a:p>
        </p:txBody>
      </p:sp>
      <p:cxnSp>
        <p:nvCxnSpPr>
          <p:cNvPr id="4" name="Connecteur droit avec flèche 3"/>
          <p:cNvCxnSpPr/>
          <p:nvPr/>
        </p:nvCxnSpPr>
        <p:spPr>
          <a:xfrm flipH="1">
            <a:off x="3924300" y="2811463"/>
            <a:ext cx="2735263" cy="688975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ZoneTexte 3"/>
          <p:cNvSpPr txBox="1">
            <a:spLocks noChangeArrowheads="1"/>
          </p:cNvSpPr>
          <p:nvPr/>
        </p:nvSpPr>
        <p:spPr bwMode="auto">
          <a:xfrm>
            <a:off x="900113" y="1773238"/>
            <a:ext cx="74882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000">
                <a:solidFill>
                  <a:srgbClr val="FF0000"/>
                </a:solidFill>
                <a:latin typeface="Arial Black" pitchFamily="34" charset="0"/>
              </a:rPr>
              <a:t>RESULTS WITH 9-CELL TESLA CAVITIES</a:t>
            </a:r>
          </a:p>
        </p:txBody>
      </p:sp>
      <p:pic>
        <p:nvPicPr>
          <p:cNvPr id="18435" name="Imag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775" y="2852738"/>
            <a:ext cx="3744913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Image 2"/>
          <p:cNvPicPr>
            <a:picLocks noChangeAspect="1" noChangeArrowheads="1"/>
          </p:cNvPicPr>
          <p:nvPr/>
        </p:nvPicPr>
        <p:blipFill>
          <a:blip r:embed="rId3" cstate="print"/>
          <a:srcRect l="12291" b="839"/>
          <a:stretch>
            <a:fillRect/>
          </a:stretch>
        </p:blipFill>
        <p:spPr bwMode="auto">
          <a:xfrm>
            <a:off x="1981200" y="941388"/>
            <a:ext cx="1236663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Imag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9038" y="911225"/>
            <a:ext cx="628650" cy="466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ZoneTexte 4"/>
          <p:cNvSpPr txBox="1">
            <a:spLocks noChangeArrowheads="1"/>
          </p:cNvSpPr>
          <p:nvPr/>
        </p:nvSpPr>
        <p:spPr bwMode="auto">
          <a:xfrm>
            <a:off x="3217863" y="5300663"/>
            <a:ext cx="63087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000"/>
              <a:t>Contrary to horizontal EP, flowrate does not depend on the cell location</a:t>
            </a:r>
          </a:p>
          <a:p>
            <a:endParaRPr lang="fr-FR" sz="2000"/>
          </a:p>
          <a:p>
            <a:r>
              <a:rPr lang="fr-FR" sz="2000">
                <a:cs typeface="Arial" charset="0"/>
              </a:rPr>
              <a:t>→ </a:t>
            </a:r>
            <a:r>
              <a:rPr lang="fr-FR" sz="2000"/>
              <a:t>Study of the central cell #5</a:t>
            </a:r>
          </a:p>
        </p:txBody>
      </p:sp>
      <p:sp>
        <p:nvSpPr>
          <p:cNvPr id="19461" name="ZoneTexte 5"/>
          <p:cNvSpPr txBox="1">
            <a:spLocks noChangeArrowheads="1"/>
          </p:cNvSpPr>
          <p:nvPr/>
        </p:nvSpPr>
        <p:spPr bwMode="auto">
          <a:xfrm>
            <a:off x="1042988" y="287338"/>
            <a:ext cx="74898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000" b="1">
                <a:solidFill>
                  <a:srgbClr val="FF3300"/>
                </a:solidFill>
                <a:ea typeface="MS PGothic" pitchFamily="34" charset="-128"/>
              </a:rPr>
              <a:t>HYDRODYNAMICS MODELLING</a:t>
            </a:r>
          </a:p>
        </p:txBody>
      </p:sp>
      <p:sp>
        <p:nvSpPr>
          <p:cNvPr id="19462" name="ZoneTexte 1"/>
          <p:cNvSpPr txBox="1">
            <a:spLocks noChangeArrowheads="1"/>
          </p:cNvSpPr>
          <p:nvPr/>
        </p:nvSpPr>
        <p:spPr bwMode="auto">
          <a:xfrm>
            <a:off x="3708400" y="950913"/>
            <a:ext cx="52578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fr-FR" sz="2000"/>
              <a:t>Modelling in stationnary regime</a:t>
            </a:r>
          </a:p>
          <a:p>
            <a:pPr marL="285750" indent="-285750">
              <a:buFont typeface="Arial" charset="0"/>
              <a:buChar char="•"/>
            </a:pPr>
            <a:r>
              <a:rPr lang="fr-FR" sz="2000"/>
              <a:t>« Navier-Stokes laminar » equations</a:t>
            </a:r>
          </a:p>
          <a:p>
            <a:pPr marL="285750" indent="-285750">
              <a:buFont typeface="Arial" charset="0"/>
              <a:buChar char="•"/>
            </a:pPr>
            <a:r>
              <a:rPr lang="fr-FR" sz="2000"/>
              <a:t>No slip at the cavity and cathode surfaces</a:t>
            </a:r>
          </a:p>
          <a:p>
            <a:pPr marL="285750" indent="-285750">
              <a:buFont typeface="Arial" charset="0"/>
              <a:buChar char="•"/>
            </a:pPr>
            <a:r>
              <a:rPr lang="fr-FR" sz="2000"/>
              <a:t>Parabolic profile for entering flow</a:t>
            </a:r>
          </a:p>
        </p:txBody>
      </p:sp>
      <p:grpSp>
        <p:nvGrpSpPr>
          <p:cNvPr id="19463" name="Groupe 6"/>
          <p:cNvGrpSpPr>
            <a:grpSpLocks/>
          </p:cNvGrpSpPr>
          <p:nvPr/>
        </p:nvGrpSpPr>
        <p:grpSpPr bwMode="auto">
          <a:xfrm>
            <a:off x="4873625" y="2727325"/>
            <a:ext cx="2120900" cy="2757488"/>
            <a:chOff x="0" y="0"/>
            <a:chExt cx="2122098" cy="2757394"/>
          </a:xfrm>
        </p:grpSpPr>
        <p:sp>
          <p:nvSpPr>
            <p:cNvPr id="19476" name="Zone de texte 2"/>
            <p:cNvSpPr txBox="1">
              <a:spLocks noChangeArrowheads="1"/>
            </p:cNvSpPr>
            <p:nvPr/>
          </p:nvSpPr>
          <p:spPr bwMode="auto">
            <a:xfrm>
              <a:off x="293298" y="2027207"/>
              <a:ext cx="534837" cy="2760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1200">
                  <a:latin typeface="Times New Roman" pitchFamily="18" charset="0"/>
                  <a:cs typeface="Times New Roman" pitchFamily="18" charset="0"/>
                </a:rPr>
                <a:t>v=0</a:t>
              </a:r>
            </a:p>
          </p:txBody>
        </p:sp>
        <p:grpSp>
          <p:nvGrpSpPr>
            <p:cNvPr id="19477" name="Groupe 8"/>
            <p:cNvGrpSpPr>
              <a:grpSpLocks/>
            </p:cNvGrpSpPr>
            <p:nvPr/>
          </p:nvGrpSpPr>
          <p:grpSpPr bwMode="auto">
            <a:xfrm>
              <a:off x="0" y="0"/>
              <a:ext cx="2122098" cy="2757394"/>
              <a:chOff x="0" y="0"/>
              <a:chExt cx="2122098" cy="2757394"/>
            </a:xfrm>
          </p:grpSpPr>
          <p:grpSp>
            <p:nvGrpSpPr>
              <p:cNvPr id="19478" name="Groupe 9"/>
              <p:cNvGrpSpPr>
                <a:grpSpLocks/>
              </p:cNvGrpSpPr>
              <p:nvPr/>
            </p:nvGrpSpPr>
            <p:grpSpPr bwMode="auto">
              <a:xfrm>
                <a:off x="0" y="0"/>
                <a:ext cx="2122098" cy="2757394"/>
                <a:chOff x="0" y="0"/>
                <a:chExt cx="2122098" cy="2757394"/>
              </a:xfrm>
            </p:grpSpPr>
            <p:grpSp>
              <p:nvGrpSpPr>
                <p:cNvPr id="19480" name="Groupe 11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2122098" cy="2757394"/>
                  <a:chOff x="0" y="77318"/>
                  <a:chExt cx="2122098" cy="2757394"/>
                </a:xfrm>
              </p:grpSpPr>
              <p:cxnSp>
                <p:nvCxnSpPr>
                  <p:cNvPr id="14" name="Connecteur droit 13"/>
                  <p:cNvCxnSpPr/>
                  <p:nvPr/>
                </p:nvCxnSpPr>
                <p:spPr>
                  <a:xfrm>
                    <a:off x="749723" y="2337841"/>
                    <a:ext cx="648066" cy="0"/>
                  </a:xfrm>
                  <a:prstGeom prst="line">
                    <a:avLst/>
                  </a:prstGeom>
                </p:spPr>
                <p:style>
                  <a:lnRef idx="2">
                    <a:schemeClr val="accent3"/>
                  </a:lnRef>
                  <a:fillRef idx="0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9483" name="Groupe 14"/>
                  <p:cNvGrpSpPr>
                    <a:grpSpLocks/>
                  </p:cNvGrpSpPr>
                  <p:nvPr/>
                </p:nvGrpSpPr>
                <p:grpSpPr bwMode="auto">
                  <a:xfrm>
                    <a:off x="0" y="77318"/>
                    <a:ext cx="2122098" cy="2757394"/>
                    <a:chOff x="0" y="60384"/>
                    <a:chExt cx="1233578" cy="2153466"/>
                  </a:xfrm>
                </p:grpSpPr>
                <p:cxnSp>
                  <p:nvCxnSpPr>
                    <p:cNvPr id="16" name="Connecteur droit 15"/>
                    <p:cNvCxnSpPr/>
                    <p:nvPr/>
                  </p:nvCxnSpPr>
                  <p:spPr>
                    <a:xfrm>
                      <a:off x="0" y="60384"/>
                      <a:ext cx="0" cy="1759222"/>
                    </a:xfrm>
                    <a:prstGeom prst="line">
                      <a:avLst/>
                    </a:prstGeom>
                    <a:ln w="19050">
                      <a:prstDash val="dashDot"/>
                    </a:ln>
                  </p:spPr>
                  <p:style>
                    <a:lnRef idx="3">
                      <a:schemeClr val="accent2"/>
                    </a:lnRef>
                    <a:fillRef idx="0">
                      <a:schemeClr val="accent2"/>
                    </a:fillRef>
                    <a:effectRef idx="2">
                      <a:schemeClr val="accent2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" name="Connecteur droit 16"/>
                    <p:cNvCxnSpPr/>
                    <p:nvPr/>
                  </p:nvCxnSpPr>
                  <p:spPr>
                    <a:xfrm>
                      <a:off x="137577" y="60384"/>
                      <a:ext cx="9233" cy="1759222"/>
                    </a:xfrm>
                    <a:prstGeom prst="line">
                      <a:avLst/>
                    </a:prstGeom>
                    <a:ln w="12700"/>
                  </p:spPr>
                  <p:style>
                    <a:lnRef idx="2">
                      <a:schemeClr val="dk1"/>
                    </a:lnRef>
                    <a:fillRef idx="0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" name="Connecteur droit 17"/>
                    <p:cNvCxnSpPr/>
                    <p:nvPr/>
                  </p:nvCxnSpPr>
                  <p:spPr>
                    <a:xfrm>
                      <a:off x="146811" y="1819606"/>
                      <a:ext cx="267768" cy="0"/>
                    </a:xfrm>
                    <a:prstGeom prst="line">
                      <a:avLst/>
                    </a:prstGeom>
                    <a:ln w="28575"/>
                  </p:spPr>
                  <p:style>
                    <a:lnRef idx="3">
                      <a:schemeClr val="dk1"/>
                    </a:lnRef>
                    <a:fillRef idx="0">
                      <a:schemeClr val="dk1"/>
                    </a:fillRef>
                    <a:effectRef idx="2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" name="Connecteur droit 18"/>
                    <p:cNvCxnSpPr/>
                    <p:nvPr/>
                  </p:nvCxnSpPr>
                  <p:spPr>
                    <a:xfrm flipV="1">
                      <a:off x="828233" y="1819606"/>
                      <a:ext cx="405345" cy="1239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" name="Connecteur droit 19"/>
                    <p:cNvCxnSpPr/>
                    <p:nvPr/>
                  </p:nvCxnSpPr>
                  <p:spPr>
                    <a:xfrm flipV="1">
                      <a:off x="1233578" y="60384"/>
                      <a:ext cx="0" cy="1759222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1" name="Arc 20"/>
                    <p:cNvSpPr/>
                    <p:nvPr/>
                  </p:nvSpPr>
                  <p:spPr>
                    <a:xfrm rot="16200000">
                      <a:off x="232886" y="1612962"/>
                      <a:ext cx="779810" cy="421965"/>
                    </a:xfrm>
                    <a:prstGeom prst="arc">
                      <a:avLst>
                        <a:gd name="adj1" fmla="val 16200000"/>
                        <a:gd name="adj2" fmla="val 5383889"/>
                      </a:avLst>
                    </a:prstGeom>
                  </p:spPr>
                  <p:style>
                    <a:lnRef idx="3">
                      <a:schemeClr val="accent2"/>
                    </a:lnRef>
                    <a:fillRef idx="0">
                      <a:schemeClr val="accent2"/>
                    </a:fillRef>
                    <a:effectRef idx="2">
                      <a:schemeClr val="accent2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>
                        <a:defRPr/>
                      </a:pPr>
                      <a:endParaRPr lang="fr-FR"/>
                    </a:p>
                  </p:txBody>
                </p:sp>
                <p:cxnSp>
                  <p:nvCxnSpPr>
                    <p:cNvPr id="22" name="Connecteur droit avec flèche 21"/>
                    <p:cNvCxnSpPr/>
                    <p:nvPr/>
                  </p:nvCxnSpPr>
                  <p:spPr>
                    <a:xfrm flipH="1" flipV="1">
                      <a:off x="638026" y="1431560"/>
                      <a:ext cx="9233" cy="386806"/>
                    </a:xfrm>
                    <a:prstGeom prst="straightConnector1">
                      <a:avLst/>
                    </a:prstGeom>
                    <a:ln>
                      <a:tailEnd type="arrow"/>
                    </a:ln>
                  </p:spPr>
                  <p:style>
                    <a:lnRef idx="2">
                      <a:schemeClr val="accent4"/>
                    </a:lnRef>
                    <a:fillRef idx="0">
                      <a:schemeClr val="accent4"/>
                    </a:fillRef>
                    <a:effectRef idx="1">
                      <a:schemeClr val="accent4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" name="Connecteur droit avec flèche 22"/>
                    <p:cNvCxnSpPr/>
                    <p:nvPr/>
                  </p:nvCxnSpPr>
                  <p:spPr>
                    <a:xfrm flipV="1">
                      <a:off x="517992" y="1527022"/>
                      <a:ext cx="0" cy="292584"/>
                    </a:xfrm>
                    <a:prstGeom prst="straightConnector1">
                      <a:avLst/>
                    </a:prstGeom>
                    <a:ln>
                      <a:tailEnd type="arrow"/>
                    </a:ln>
                  </p:spPr>
                  <p:style>
                    <a:lnRef idx="2">
                      <a:schemeClr val="accent4"/>
                    </a:lnRef>
                    <a:fillRef idx="0">
                      <a:schemeClr val="accent4"/>
                    </a:fillRef>
                    <a:effectRef idx="1">
                      <a:schemeClr val="accent4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" name="Connecteur droit avec flèche 23"/>
                    <p:cNvCxnSpPr/>
                    <p:nvPr/>
                  </p:nvCxnSpPr>
                  <p:spPr>
                    <a:xfrm flipV="1">
                      <a:off x="750673" y="1527022"/>
                      <a:ext cx="0" cy="290104"/>
                    </a:xfrm>
                    <a:prstGeom prst="straightConnector1">
                      <a:avLst/>
                    </a:prstGeom>
                    <a:ln>
                      <a:tailEnd type="arrow"/>
                    </a:ln>
                  </p:spPr>
                  <p:style>
                    <a:lnRef idx="2">
                      <a:schemeClr val="accent4"/>
                    </a:lnRef>
                    <a:fillRef idx="0">
                      <a:schemeClr val="accent4"/>
                    </a:fillRef>
                    <a:effectRef idx="1">
                      <a:schemeClr val="accent4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19481" name="Zone de texte 2"/>
                <p:cNvSpPr txBox="1">
                  <a:spLocks noChangeArrowheads="1"/>
                </p:cNvSpPr>
                <p:nvPr/>
              </p:nvSpPr>
              <p:spPr bwMode="auto">
                <a:xfrm>
                  <a:off x="905773" y="1535502"/>
                  <a:ext cx="388189" cy="27604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fr-FR" sz="1200">
                      <a:latin typeface="Times New Roman" pitchFamily="18" charset="0"/>
                      <a:cs typeface="Times New Roman" pitchFamily="18" charset="0"/>
                    </a:rPr>
                    <a:t>vo</a:t>
                  </a:r>
                </a:p>
              </p:txBody>
            </p:sp>
          </p:grpSp>
          <p:sp>
            <p:nvSpPr>
              <p:cNvPr id="19479" name="Zone de texte 2"/>
              <p:cNvSpPr txBox="1">
                <a:spLocks noChangeArrowheads="1"/>
              </p:cNvSpPr>
              <p:nvPr/>
            </p:nvSpPr>
            <p:spPr bwMode="auto">
              <a:xfrm>
                <a:off x="1354347" y="2035834"/>
                <a:ext cx="534837" cy="2760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fr-FR" sz="1200">
                    <a:latin typeface="Times New Roman" pitchFamily="18" charset="0"/>
                    <a:cs typeface="Times New Roman" pitchFamily="18" charset="0"/>
                  </a:rPr>
                  <a:t>v=0</a:t>
                </a:r>
              </a:p>
            </p:txBody>
          </p:sp>
        </p:grpSp>
      </p:grpSp>
      <p:cxnSp>
        <p:nvCxnSpPr>
          <p:cNvPr id="25" name="Connecteur droit avec flèche 24"/>
          <p:cNvCxnSpPr/>
          <p:nvPr/>
        </p:nvCxnSpPr>
        <p:spPr>
          <a:xfrm flipH="1" flipV="1">
            <a:off x="4537075" y="3433763"/>
            <a:ext cx="587375" cy="2936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9465" name="Zone de texte 2"/>
          <p:cNvSpPr txBox="1">
            <a:spLocks noChangeArrowheads="1"/>
          </p:cNvSpPr>
          <p:nvPr/>
        </p:nvSpPr>
        <p:spPr bwMode="auto">
          <a:xfrm>
            <a:off x="3924300" y="3249613"/>
            <a:ext cx="7683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>
                <a:latin typeface="Times New Roman" pitchFamily="18" charset="0"/>
                <a:cs typeface="Times New Roman" pitchFamily="18" charset="0"/>
              </a:rPr>
              <a:t>Cathode</a:t>
            </a:r>
          </a:p>
        </p:txBody>
      </p:sp>
      <p:sp>
        <p:nvSpPr>
          <p:cNvPr id="19466" name="Zone de texte 2"/>
          <p:cNvSpPr txBox="1">
            <a:spLocks noChangeArrowheads="1"/>
          </p:cNvSpPr>
          <p:nvPr/>
        </p:nvSpPr>
        <p:spPr bwMode="auto">
          <a:xfrm>
            <a:off x="7172325" y="3452813"/>
            <a:ext cx="7683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>
                <a:latin typeface="Times New Roman" pitchFamily="18" charset="0"/>
                <a:cs typeface="Times New Roman" pitchFamily="18" charset="0"/>
              </a:rPr>
              <a:t>Cavity</a:t>
            </a:r>
          </a:p>
        </p:txBody>
      </p:sp>
      <p:cxnSp>
        <p:nvCxnSpPr>
          <p:cNvPr id="28" name="Connecteur droit avec flèche 27"/>
          <p:cNvCxnSpPr/>
          <p:nvPr/>
        </p:nvCxnSpPr>
        <p:spPr>
          <a:xfrm flipV="1">
            <a:off x="6994525" y="3641725"/>
            <a:ext cx="285750" cy="3444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9468" name="Zone de texte 2"/>
          <p:cNvSpPr txBox="1">
            <a:spLocks noChangeArrowheads="1"/>
          </p:cNvSpPr>
          <p:nvPr/>
        </p:nvSpPr>
        <p:spPr bwMode="auto">
          <a:xfrm>
            <a:off x="7270750" y="4492625"/>
            <a:ext cx="16906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>
                <a:latin typeface="Times New Roman" pitchFamily="18" charset="0"/>
                <a:cs typeface="Times New Roman" pitchFamily="18" charset="0"/>
              </a:rPr>
              <a:t>Fluid injection in cavity</a:t>
            </a:r>
          </a:p>
        </p:txBody>
      </p:sp>
      <p:cxnSp>
        <p:nvCxnSpPr>
          <p:cNvPr id="31" name="Connecteur droit avec flèche 30"/>
          <p:cNvCxnSpPr/>
          <p:nvPr/>
        </p:nvCxnSpPr>
        <p:spPr>
          <a:xfrm>
            <a:off x="5110163" y="3244850"/>
            <a:ext cx="188436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9470" name="Zone de texte 2"/>
          <p:cNvSpPr txBox="1">
            <a:spLocks noChangeArrowheads="1"/>
          </p:cNvSpPr>
          <p:nvPr/>
        </p:nvSpPr>
        <p:spPr bwMode="auto">
          <a:xfrm>
            <a:off x="5761038" y="3295650"/>
            <a:ext cx="6810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>
                <a:latin typeface="Times New Roman" pitchFamily="18" charset="0"/>
                <a:cs typeface="Times New Roman" pitchFamily="18" charset="0"/>
              </a:rPr>
              <a:t>24 mm</a:t>
            </a:r>
          </a:p>
        </p:txBody>
      </p:sp>
      <p:sp>
        <p:nvSpPr>
          <p:cNvPr id="19471" name="Rectangle 2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tabLst>
                <a:tab pos="1524000" algn="l"/>
              </a:tabLst>
            </a:pPr>
            <a:endParaRPr lang="fr-FR"/>
          </a:p>
        </p:txBody>
      </p:sp>
      <p:sp>
        <p:nvSpPr>
          <p:cNvPr id="19472" name="Rectangle 35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tabLst>
                <a:tab pos="1524000" algn="l"/>
              </a:tabLst>
            </a:pPr>
            <a:endParaRPr lang="fr-FR"/>
          </a:p>
        </p:txBody>
      </p:sp>
      <p:sp>
        <p:nvSpPr>
          <p:cNvPr id="35" name="Ellipse 34"/>
          <p:cNvSpPr/>
          <p:nvPr/>
        </p:nvSpPr>
        <p:spPr>
          <a:xfrm>
            <a:off x="1117600" y="5213350"/>
            <a:ext cx="700088" cy="38576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cxnSp>
        <p:nvCxnSpPr>
          <p:cNvPr id="37" name="Connecteur droit avec flèche 36"/>
          <p:cNvCxnSpPr>
            <a:endCxn id="19476" idx="1"/>
          </p:cNvCxnSpPr>
          <p:nvPr/>
        </p:nvCxnSpPr>
        <p:spPr>
          <a:xfrm flipV="1">
            <a:off x="1817688" y="4892675"/>
            <a:ext cx="3348037" cy="51435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avec flèche 43"/>
          <p:cNvCxnSpPr>
            <a:endCxn id="19468" idx="1"/>
          </p:cNvCxnSpPr>
          <p:nvPr/>
        </p:nvCxnSpPr>
        <p:spPr>
          <a:xfrm flipV="1">
            <a:off x="5943600" y="4630738"/>
            <a:ext cx="1327150" cy="3460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ZoneTexte 3"/>
          <p:cNvSpPr txBox="1">
            <a:spLocks noChangeArrowheads="1"/>
          </p:cNvSpPr>
          <p:nvPr/>
        </p:nvSpPr>
        <p:spPr bwMode="auto">
          <a:xfrm>
            <a:off x="1355725" y="188913"/>
            <a:ext cx="74898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000" b="1">
                <a:solidFill>
                  <a:srgbClr val="FF3300"/>
                </a:solidFill>
                <a:ea typeface="MS PGothic" pitchFamily="34" charset="-128"/>
              </a:rPr>
              <a:t>LOW ACID FLOWRATE AT THE CAVITY SURFACE</a:t>
            </a:r>
          </a:p>
        </p:txBody>
      </p:sp>
      <p:grpSp>
        <p:nvGrpSpPr>
          <p:cNvPr id="20483" name="Groupe 4"/>
          <p:cNvGrpSpPr>
            <a:grpSpLocks/>
          </p:cNvGrpSpPr>
          <p:nvPr/>
        </p:nvGrpSpPr>
        <p:grpSpPr bwMode="auto">
          <a:xfrm>
            <a:off x="1355725" y="993775"/>
            <a:ext cx="7777163" cy="3816350"/>
            <a:chOff x="0" y="-144590"/>
            <a:chExt cx="5838825" cy="2554415"/>
          </a:xfrm>
        </p:grpSpPr>
        <p:pic>
          <p:nvPicPr>
            <p:cNvPr id="20486" name="Picture 4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590800" cy="2409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87" name="Image 6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333750" y="-144590"/>
              <a:ext cx="2505075" cy="2409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Ellipse 7"/>
            <p:cNvSpPr/>
            <p:nvPr/>
          </p:nvSpPr>
          <p:spPr>
            <a:xfrm>
              <a:off x="5203574" y="1823287"/>
              <a:ext cx="256246" cy="153010"/>
            </a:xfrm>
            <a:prstGeom prst="ellipse">
              <a:avLst/>
            </a:prstGeom>
            <a:noFill/>
            <a:ln w="25400" cap="flat" cmpd="sng" algn="ctr">
              <a:solidFill>
                <a:srgbClr val="F79646"/>
              </a:solidFill>
              <a:prstDash val="solid"/>
            </a:ln>
            <a:effec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kern="0">
                <a:solidFill>
                  <a:sysClr val="windowText" lastClr="000000"/>
                </a:solidFill>
                <a:latin typeface="Calibri"/>
              </a:endParaRPr>
            </a:p>
          </p:txBody>
        </p:sp>
      </p:grpSp>
      <p:sp>
        <p:nvSpPr>
          <p:cNvPr id="20484" name="ZoneTexte 8"/>
          <p:cNvSpPr txBox="1">
            <a:spLocks noChangeArrowheads="1"/>
          </p:cNvSpPr>
          <p:nvPr/>
        </p:nvSpPr>
        <p:spPr bwMode="auto">
          <a:xfrm>
            <a:off x="1355725" y="5516563"/>
            <a:ext cx="71294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>
                <a:cs typeface="Arial" charset="0"/>
              </a:rPr>
              <a:t>→ Higher flow close to the cavity</a:t>
            </a:r>
          </a:p>
          <a:p>
            <a:endParaRPr lang="fr-FR">
              <a:cs typeface="Arial" charset="0"/>
            </a:endParaRPr>
          </a:p>
          <a:p>
            <a:r>
              <a:rPr lang="fr-FR">
                <a:cs typeface="Arial" charset="0"/>
              </a:rPr>
              <a:t>→ Different shapes tested to increase flow at the cavity surface</a:t>
            </a:r>
            <a:endParaRPr lang="fr-FR"/>
          </a:p>
        </p:txBody>
      </p:sp>
      <p:sp>
        <p:nvSpPr>
          <p:cNvPr id="20485" name="ZoneTexte 1"/>
          <p:cNvSpPr txBox="1">
            <a:spLocks noChangeArrowheads="1"/>
          </p:cNvSpPr>
          <p:nvPr/>
        </p:nvSpPr>
        <p:spPr bwMode="auto">
          <a:xfrm>
            <a:off x="5724525" y="4594225"/>
            <a:ext cx="34083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/>
              <a:t>General shape of  the fluid profile for each line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97000" y="1089025"/>
            <a:ext cx="2133600" cy="235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89388" y="1095375"/>
            <a:ext cx="1743075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54800" y="1095375"/>
            <a:ext cx="188595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58925" y="4087813"/>
            <a:ext cx="1809750" cy="196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0" name="ZoneTexte 5"/>
          <p:cNvSpPr txBox="1">
            <a:spLocks noChangeArrowheads="1"/>
          </p:cNvSpPr>
          <p:nvPr/>
        </p:nvSpPr>
        <p:spPr bwMode="auto">
          <a:xfrm>
            <a:off x="1116013" y="188913"/>
            <a:ext cx="74898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000" b="1">
                <a:solidFill>
                  <a:srgbClr val="FF3300"/>
                </a:solidFill>
                <a:ea typeface="MS PGothic" pitchFamily="34" charset="-128"/>
              </a:rPr>
              <a:t>FOUR SHAPES TESTED</a:t>
            </a:r>
          </a:p>
        </p:txBody>
      </p:sp>
      <p:cxnSp>
        <p:nvCxnSpPr>
          <p:cNvPr id="8" name="Connecteur droit avec flèche 7"/>
          <p:cNvCxnSpPr/>
          <p:nvPr/>
        </p:nvCxnSpPr>
        <p:spPr>
          <a:xfrm>
            <a:off x="3363913" y="4929188"/>
            <a:ext cx="776287" cy="1397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flipH="1">
            <a:off x="6300788" y="2884488"/>
            <a:ext cx="515937" cy="688975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13" name="ZoneTexte 13"/>
          <p:cNvSpPr txBox="1">
            <a:spLocks noChangeArrowheads="1"/>
          </p:cNvSpPr>
          <p:nvPr/>
        </p:nvSpPr>
        <p:spPr bwMode="auto">
          <a:xfrm>
            <a:off x="3530600" y="5405438"/>
            <a:ext cx="31242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/>
              <a:t>flow uniformity: +33%</a:t>
            </a:r>
          </a:p>
        </p:txBody>
      </p:sp>
      <p:sp>
        <p:nvSpPr>
          <p:cNvPr id="21514" name="ZoneTexte 15"/>
          <p:cNvSpPr txBox="1">
            <a:spLocks noChangeArrowheads="1"/>
          </p:cNvSpPr>
          <p:nvPr/>
        </p:nvSpPr>
        <p:spPr bwMode="auto">
          <a:xfrm>
            <a:off x="4719638" y="3592513"/>
            <a:ext cx="38703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/>
              <a:t>flowrate at cavity surface: +39%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Espace réservé de la date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103C579-A020-48A0-8743-D34B3C457200}" type="datetime1">
              <a:rPr lang="en-GB" smtClean="0"/>
              <a:pPr/>
              <a:t>03/05/2011</a:t>
            </a:fld>
            <a:endParaRPr lang="fr-FR" smtClean="0"/>
          </a:p>
        </p:txBody>
      </p:sp>
      <p:sp>
        <p:nvSpPr>
          <p:cNvPr id="4099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/>
              <a:t>- F. Eozénou -     Eucard WP10 Annual Meeting</a:t>
            </a:r>
          </a:p>
        </p:txBody>
      </p:sp>
      <p:sp>
        <p:nvSpPr>
          <p:cNvPr id="410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2B0B814-07D2-47AD-B04F-A0299DBA5A02}" type="slidenum">
              <a:rPr lang="fr-FR" smtClean="0"/>
              <a:pPr/>
              <a:t>2</a:t>
            </a:fld>
            <a:endParaRPr lang="fr-FR" smtClean="0"/>
          </a:p>
        </p:txBody>
      </p:sp>
      <p:sp>
        <p:nvSpPr>
          <p:cNvPr id="4101" name="Text Box 10"/>
          <p:cNvSpPr txBox="1">
            <a:spLocks noChangeArrowheads="1"/>
          </p:cNvSpPr>
          <p:nvPr/>
        </p:nvSpPr>
        <p:spPr bwMode="auto">
          <a:xfrm>
            <a:off x="3492500" y="225425"/>
            <a:ext cx="2700338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2000" b="1">
                <a:solidFill>
                  <a:srgbClr val="FF3300"/>
                </a:solidFill>
                <a:ea typeface="MS PGothic" pitchFamily="34" charset="-128"/>
              </a:rPr>
              <a:t>OUTLINE</a:t>
            </a:r>
          </a:p>
        </p:txBody>
      </p:sp>
      <p:sp>
        <p:nvSpPr>
          <p:cNvPr id="571398" name="Text Box 6"/>
          <p:cNvSpPr txBox="1">
            <a:spLocks noChangeArrowheads="1"/>
          </p:cNvSpPr>
          <p:nvPr/>
        </p:nvSpPr>
        <p:spPr bwMode="auto">
          <a:xfrm>
            <a:off x="2051050" y="2420938"/>
            <a:ext cx="6553200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285750" indent="-285750"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fr-FR" b="1" dirty="0">
                <a:solidFill>
                  <a:srgbClr val="008000"/>
                </a:solidFill>
                <a:ea typeface="MS PGothic" pitchFamily="34" charset="-128"/>
              </a:rPr>
              <a:t>CONTEXT</a:t>
            </a:r>
          </a:p>
          <a:p>
            <a:pPr marL="285750" indent="-285750"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fr-FR" b="1" dirty="0">
                <a:solidFill>
                  <a:srgbClr val="008000"/>
                </a:solidFill>
                <a:ea typeface="MS PGothic" pitchFamily="34" charset="-128"/>
              </a:rPr>
              <a:t>STATUS</a:t>
            </a:r>
          </a:p>
          <a:p>
            <a:pPr marL="285750" indent="-285750"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fr-FR" altLang="ja-JP" b="1" dirty="0">
                <a:solidFill>
                  <a:srgbClr val="008000"/>
                </a:solidFill>
                <a:ea typeface="MS PGothic" pitchFamily="34" charset="-128"/>
              </a:rPr>
              <a:t>MODELLING OF VERTICAL ELECTRO-POLISHING</a:t>
            </a:r>
            <a:endParaRPr lang="ja-JP" altLang="en-US" b="1" dirty="0">
              <a:solidFill>
                <a:srgbClr val="008000"/>
              </a:solidFill>
              <a:ea typeface="MS PGothic" pitchFamily="34" charset="-128"/>
            </a:endParaRPr>
          </a:p>
          <a:p>
            <a:pPr>
              <a:spcBef>
                <a:spcPct val="50000"/>
              </a:spcBef>
              <a:buFont typeface="Wingdings" pitchFamily="2" charset="2"/>
              <a:buNone/>
              <a:defRPr/>
            </a:pP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ZoneTexte 3"/>
          <p:cNvSpPr txBox="1">
            <a:spLocks noChangeArrowheads="1"/>
          </p:cNvSpPr>
          <p:nvPr/>
        </p:nvSpPr>
        <p:spPr bwMode="auto">
          <a:xfrm>
            <a:off x="1331913" y="136525"/>
            <a:ext cx="74882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000" b="1">
                <a:solidFill>
                  <a:srgbClr val="FF3300"/>
                </a:solidFill>
                <a:ea typeface="MS PGothic" pitchFamily="34" charset="-128"/>
              </a:rPr>
              <a:t>ELECTRIC FIELD MODELLING</a:t>
            </a:r>
          </a:p>
        </p:txBody>
      </p:sp>
      <p:pic>
        <p:nvPicPr>
          <p:cNvPr id="22531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1484313"/>
            <a:ext cx="4968875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ZoneTexte 6"/>
          <p:cNvSpPr txBox="1">
            <a:spLocks noChangeArrowheads="1"/>
          </p:cNvSpPr>
          <p:nvPr/>
        </p:nvSpPr>
        <p:spPr bwMode="auto">
          <a:xfrm>
            <a:off x="1979613" y="935038"/>
            <a:ext cx="39608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>
                <a:cs typeface="Arial" charset="0"/>
              </a:rPr>
              <a:t>→ rod cathode</a:t>
            </a:r>
            <a:endParaRPr lang="fr-FR"/>
          </a:p>
        </p:txBody>
      </p:sp>
      <p:sp>
        <p:nvSpPr>
          <p:cNvPr id="22533" name="ZoneTexte 7"/>
          <p:cNvSpPr txBox="1">
            <a:spLocks noChangeArrowheads="1"/>
          </p:cNvSpPr>
          <p:nvPr/>
        </p:nvSpPr>
        <p:spPr bwMode="auto">
          <a:xfrm>
            <a:off x="5472113" y="1700213"/>
            <a:ext cx="3671887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Field Ratio: E</a:t>
            </a:r>
            <a:r>
              <a:rPr lang="fr-FR" sz="1200"/>
              <a:t>Iris</a:t>
            </a:r>
            <a:r>
              <a:rPr lang="fr-FR"/>
              <a:t>/E</a:t>
            </a:r>
            <a:r>
              <a:rPr lang="fr-FR" sz="1100"/>
              <a:t>Equator</a:t>
            </a:r>
            <a:r>
              <a:rPr lang="fr-FR"/>
              <a:t> = R &gt; 41</a:t>
            </a:r>
          </a:p>
          <a:p>
            <a:endParaRPr lang="fr-FR"/>
          </a:p>
          <a:p>
            <a:r>
              <a:rPr lang="fr-FR"/>
              <a:t>… Needs optimization:</a:t>
            </a:r>
          </a:p>
          <a:p>
            <a:endParaRPr lang="fr-FR"/>
          </a:p>
          <a:p>
            <a:r>
              <a:rPr lang="fr-FR">
                <a:cs typeface="Arial" charset="0"/>
              </a:rPr>
              <a:t>→ </a:t>
            </a:r>
            <a:r>
              <a:rPr lang="fr-FR"/>
              <a:t>Iris insulation</a:t>
            </a:r>
          </a:p>
          <a:p>
            <a:r>
              <a:rPr lang="fr-FR">
                <a:cs typeface="Arial" charset="0"/>
              </a:rPr>
              <a:t>→ </a:t>
            </a:r>
            <a:r>
              <a:rPr lang="fr-FR"/>
              <a:t>Alternative cathode shapes</a:t>
            </a:r>
          </a:p>
          <a:p>
            <a:endParaRPr lang="fr-FR"/>
          </a:p>
          <a:p>
            <a:endParaRPr lang="fr-FR"/>
          </a:p>
        </p:txBody>
      </p:sp>
      <p:sp>
        <p:nvSpPr>
          <p:cNvPr id="22534" name="ZoneTexte 8"/>
          <p:cNvSpPr txBox="1">
            <a:spLocks noChangeArrowheads="1"/>
          </p:cNvSpPr>
          <p:nvPr/>
        </p:nvSpPr>
        <p:spPr bwMode="auto">
          <a:xfrm>
            <a:off x="3743325" y="5126038"/>
            <a:ext cx="865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15V</a:t>
            </a:r>
          </a:p>
        </p:txBody>
      </p:sp>
      <p:sp>
        <p:nvSpPr>
          <p:cNvPr id="22535" name="ZoneTexte 9"/>
          <p:cNvSpPr txBox="1">
            <a:spLocks noChangeArrowheads="1"/>
          </p:cNvSpPr>
          <p:nvPr/>
        </p:nvSpPr>
        <p:spPr bwMode="auto">
          <a:xfrm>
            <a:off x="1331913" y="4375150"/>
            <a:ext cx="863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0V</a:t>
            </a:r>
          </a:p>
        </p:txBody>
      </p:sp>
      <p:sp>
        <p:nvSpPr>
          <p:cNvPr id="22536" name="ZoneTexte 6"/>
          <p:cNvSpPr txBox="1">
            <a:spLocks noChangeArrowheads="1"/>
          </p:cNvSpPr>
          <p:nvPr/>
        </p:nvSpPr>
        <p:spPr bwMode="auto">
          <a:xfrm>
            <a:off x="3513138" y="2133600"/>
            <a:ext cx="895350" cy="2778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>
                <a:solidFill>
                  <a:srgbClr val="FF0000"/>
                </a:solidFill>
              </a:rPr>
              <a:t>Iris</a:t>
            </a:r>
          </a:p>
        </p:txBody>
      </p:sp>
      <p:sp>
        <p:nvSpPr>
          <p:cNvPr id="22537" name="ZoneTexte 6"/>
          <p:cNvSpPr txBox="1">
            <a:spLocks noChangeArrowheads="1"/>
          </p:cNvSpPr>
          <p:nvPr/>
        </p:nvSpPr>
        <p:spPr bwMode="auto">
          <a:xfrm>
            <a:off x="4635500" y="2411413"/>
            <a:ext cx="895350" cy="2778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>
                <a:solidFill>
                  <a:srgbClr val="FF0000"/>
                </a:solidFill>
              </a:rPr>
              <a:t>Cavity</a:t>
            </a:r>
          </a:p>
        </p:txBody>
      </p:sp>
      <p:sp>
        <p:nvSpPr>
          <p:cNvPr id="22538" name="ZoneTexte 6"/>
          <p:cNvSpPr txBox="1">
            <a:spLocks noChangeArrowheads="1"/>
          </p:cNvSpPr>
          <p:nvPr/>
        </p:nvSpPr>
        <p:spPr bwMode="auto">
          <a:xfrm>
            <a:off x="5005388" y="3787775"/>
            <a:ext cx="1000125" cy="4603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>
                <a:solidFill>
                  <a:srgbClr val="FF0000"/>
                </a:solidFill>
              </a:rPr>
              <a:t>Equator</a:t>
            </a:r>
          </a:p>
          <a:p>
            <a:endParaRPr lang="fr-FR" sz="12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oneTexte 1"/>
          <p:cNvSpPr txBox="1">
            <a:spLocks noChangeArrowheads="1"/>
          </p:cNvSpPr>
          <p:nvPr/>
        </p:nvSpPr>
        <p:spPr bwMode="auto">
          <a:xfrm>
            <a:off x="1228725" y="103188"/>
            <a:ext cx="74882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000" b="1">
                <a:solidFill>
                  <a:srgbClr val="FF3300"/>
                </a:solidFill>
                <a:ea typeface="MS PGothic" pitchFamily="34" charset="-128"/>
              </a:rPr>
              <a:t>INSULATED ROD CATHODE</a:t>
            </a:r>
          </a:p>
        </p:txBody>
      </p:sp>
      <p:pic>
        <p:nvPicPr>
          <p:cNvPr id="2355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8725" y="1265238"/>
            <a:ext cx="3322638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7900" y="1106488"/>
            <a:ext cx="3981450" cy="376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ZoneTexte 4"/>
          <p:cNvSpPr txBox="1">
            <a:spLocks noChangeArrowheads="1"/>
          </p:cNvSpPr>
          <p:nvPr/>
        </p:nvSpPr>
        <p:spPr bwMode="auto">
          <a:xfrm>
            <a:off x="1228725" y="5270500"/>
            <a:ext cx="799306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fr-FR" sz="2400"/>
              <a:t>By increasing the insulation, R decreases from </a:t>
            </a:r>
            <a:r>
              <a:rPr lang="fr-FR" sz="2400" u="sng"/>
              <a:t>31 to 4</a:t>
            </a:r>
            <a:endParaRPr lang="fr-FR" sz="2400"/>
          </a:p>
          <a:p>
            <a:pPr marL="285750" indent="-285750">
              <a:buFont typeface="Arial" charset="0"/>
              <a:buChar char="•"/>
            </a:pPr>
            <a:r>
              <a:rPr lang="fr-FR" sz="2400"/>
              <a:t>… But removal rate will decrease</a:t>
            </a:r>
          </a:p>
        </p:txBody>
      </p:sp>
      <p:sp>
        <p:nvSpPr>
          <p:cNvPr id="23558" name="ZoneTexte 1"/>
          <p:cNvSpPr txBox="1">
            <a:spLocks noChangeArrowheads="1"/>
          </p:cNvSpPr>
          <p:nvPr/>
        </p:nvSpPr>
        <p:spPr bwMode="auto">
          <a:xfrm>
            <a:off x="1228725" y="2492375"/>
            <a:ext cx="895350" cy="2778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>
                <a:solidFill>
                  <a:srgbClr val="FF0000"/>
                </a:solidFill>
              </a:rPr>
              <a:t>insulation</a:t>
            </a:r>
          </a:p>
        </p:txBody>
      </p:sp>
      <p:sp>
        <p:nvSpPr>
          <p:cNvPr id="23559" name="ZoneTexte 6"/>
          <p:cNvSpPr txBox="1">
            <a:spLocks noChangeArrowheads="1"/>
          </p:cNvSpPr>
          <p:nvPr/>
        </p:nvSpPr>
        <p:spPr bwMode="auto">
          <a:xfrm>
            <a:off x="4953000" y="2803525"/>
            <a:ext cx="895350" cy="2778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>
                <a:solidFill>
                  <a:srgbClr val="FF0000"/>
                </a:solidFill>
              </a:rPr>
              <a:t>insulation</a:t>
            </a:r>
          </a:p>
        </p:txBody>
      </p:sp>
      <p:sp>
        <p:nvSpPr>
          <p:cNvPr id="23560" name="ZoneTexte 7"/>
          <p:cNvSpPr txBox="1">
            <a:spLocks noChangeArrowheads="1"/>
          </p:cNvSpPr>
          <p:nvPr/>
        </p:nvSpPr>
        <p:spPr bwMode="auto">
          <a:xfrm>
            <a:off x="2022475" y="3114675"/>
            <a:ext cx="895350" cy="2778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>
                <a:solidFill>
                  <a:srgbClr val="FF0000"/>
                </a:solidFill>
              </a:rPr>
              <a:t>ground</a:t>
            </a:r>
          </a:p>
        </p:txBody>
      </p:sp>
      <p:sp>
        <p:nvSpPr>
          <p:cNvPr id="23561" name="ZoneTexte 8"/>
          <p:cNvSpPr txBox="1">
            <a:spLocks noChangeArrowheads="1"/>
          </p:cNvSpPr>
          <p:nvPr/>
        </p:nvSpPr>
        <p:spPr bwMode="auto">
          <a:xfrm>
            <a:off x="4859338" y="3397250"/>
            <a:ext cx="895350" cy="2762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>
                <a:solidFill>
                  <a:srgbClr val="FF0000"/>
                </a:solidFill>
              </a:rPr>
              <a:t>ground</a:t>
            </a:r>
          </a:p>
        </p:txBody>
      </p:sp>
      <p:sp>
        <p:nvSpPr>
          <p:cNvPr id="23562" name="ZoneTexte 9"/>
          <p:cNvSpPr txBox="1">
            <a:spLocks noChangeArrowheads="1"/>
          </p:cNvSpPr>
          <p:nvPr/>
        </p:nvSpPr>
        <p:spPr bwMode="auto">
          <a:xfrm>
            <a:off x="3579813" y="2813050"/>
            <a:ext cx="895350" cy="2778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>
                <a:solidFill>
                  <a:srgbClr val="0000FF"/>
                </a:solidFill>
              </a:rPr>
              <a:t>Equator</a:t>
            </a:r>
          </a:p>
        </p:txBody>
      </p:sp>
      <p:sp>
        <p:nvSpPr>
          <p:cNvPr id="23563" name="ZoneTexte 10"/>
          <p:cNvSpPr txBox="1">
            <a:spLocks noChangeArrowheads="1"/>
          </p:cNvSpPr>
          <p:nvPr/>
        </p:nvSpPr>
        <p:spPr bwMode="auto">
          <a:xfrm>
            <a:off x="7802563" y="2963863"/>
            <a:ext cx="895350" cy="2778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>
                <a:solidFill>
                  <a:srgbClr val="0000FF"/>
                </a:solidFill>
              </a:rPr>
              <a:t>Equator</a:t>
            </a:r>
          </a:p>
        </p:txBody>
      </p:sp>
      <p:sp>
        <p:nvSpPr>
          <p:cNvPr id="23564" name="ZoneTexte 11"/>
          <p:cNvSpPr txBox="1">
            <a:spLocks noChangeArrowheads="1"/>
          </p:cNvSpPr>
          <p:nvPr/>
        </p:nvSpPr>
        <p:spPr bwMode="auto">
          <a:xfrm>
            <a:off x="3178175" y="1844675"/>
            <a:ext cx="895350" cy="2778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>
                <a:solidFill>
                  <a:srgbClr val="0000FF"/>
                </a:solidFill>
              </a:rPr>
              <a:t>Iris</a:t>
            </a:r>
          </a:p>
        </p:txBody>
      </p:sp>
      <p:sp>
        <p:nvSpPr>
          <p:cNvPr id="23565" name="ZoneTexte 12"/>
          <p:cNvSpPr txBox="1">
            <a:spLocks noChangeArrowheads="1"/>
          </p:cNvSpPr>
          <p:nvPr/>
        </p:nvSpPr>
        <p:spPr bwMode="auto">
          <a:xfrm>
            <a:off x="6929438" y="2044700"/>
            <a:ext cx="895350" cy="2778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>
                <a:solidFill>
                  <a:srgbClr val="0000FF"/>
                </a:solidFill>
              </a:rPr>
              <a:t>Iris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oneTexte 1"/>
          <p:cNvSpPr txBox="1">
            <a:spLocks noChangeArrowheads="1"/>
          </p:cNvSpPr>
          <p:nvPr/>
        </p:nvSpPr>
        <p:spPr bwMode="auto">
          <a:xfrm>
            <a:off x="1116013" y="188913"/>
            <a:ext cx="74882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000" b="1">
                <a:solidFill>
                  <a:srgbClr val="FF3300"/>
                </a:solidFill>
                <a:ea typeface="MS PGothic" pitchFamily="34" charset="-128"/>
              </a:rPr>
              <a:t>RESULTS WITH ALTERNATIVE SHAPES</a:t>
            </a:r>
          </a:p>
        </p:txBody>
      </p:sp>
      <p:pic>
        <p:nvPicPr>
          <p:cNvPr id="24579" name="Imag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64400" y="1914525"/>
            <a:ext cx="1865313" cy="228758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24580" name="Imag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9700" y="1927225"/>
            <a:ext cx="1719263" cy="235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Imag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17850" y="1595438"/>
            <a:ext cx="1985963" cy="292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Imag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87450" y="1743075"/>
            <a:ext cx="1712913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3" name="ZoneTexte 6"/>
          <p:cNvSpPr txBox="1">
            <a:spLocks noChangeArrowheads="1"/>
          </p:cNvSpPr>
          <p:nvPr/>
        </p:nvSpPr>
        <p:spPr bwMode="auto">
          <a:xfrm>
            <a:off x="1252538" y="5073650"/>
            <a:ext cx="1584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R=7,5</a:t>
            </a:r>
          </a:p>
        </p:txBody>
      </p:sp>
      <p:sp>
        <p:nvSpPr>
          <p:cNvPr id="24584" name="ZoneTexte 7"/>
          <p:cNvSpPr txBox="1">
            <a:spLocks noChangeArrowheads="1"/>
          </p:cNvSpPr>
          <p:nvPr/>
        </p:nvSpPr>
        <p:spPr bwMode="auto">
          <a:xfrm>
            <a:off x="3317875" y="5073650"/>
            <a:ext cx="1584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R=7,5</a:t>
            </a:r>
          </a:p>
        </p:txBody>
      </p:sp>
      <p:sp>
        <p:nvSpPr>
          <p:cNvPr id="24585" name="ZoneTexte 8"/>
          <p:cNvSpPr txBox="1">
            <a:spLocks noChangeArrowheads="1"/>
          </p:cNvSpPr>
          <p:nvPr/>
        </p:nvSpPr>
        <p:spPr bwMode="auto">
          <a:xfrm>
            <a:off x="5435600" y="5073650"/>
            <a:ext cx="1584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R=6,4</a:t>
            </a:r>
          </a:p>
        </p:txBody>
      </p:sp>
      <p:sp>
        <p:nvSpPr>
          <p:cNvPr id="24586" name="ZoneTexte 9"/>
          <p:cNvSpPr txBox="1">
            <a:spLocks noChangeArrowheads="1"/>
          </p:cNvSpPr>
          <p:nvPr/>
        </p:nvSpPr>
        <p:spPr bwMode="auto">
          <a:xfrm>
            <a:off x="7448550" y="5030788"/>
            <a:ext cx="15843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b="1">
                <a:solidFill>
                  <a:srgbClr val="C00000"/>
                </a:solidFill>
              </a:rPr>
              <a:t>R=3,7</a:t>
            </a:r>
          </a:p>
        </p:txBody>
      </p:sp>
      <p:cxnSp>
        <p:nvCxnSpPr>
          <p:cNvPr id="12" name="Connecteur droit avec flèche 11"/>
          <p:cNvCxnSpPr/>
          <p:nvPr/>
        </p:nvCxnSpPr>
        <p:spPr>
          <a:xfrm>
            <a:off x="7740650" y="4397375"/>
            <a:ext cx="0" cy="542925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ZoneTexte 1"/>
          <p:cNvSpPr txBox="1">
            <a:spLocks noChangeArrowheads="1"/>
          </p:cNvSpPr>
          <p:nvPr/>
        </p:nvSpPr>
        <p:spPr bwMode="auto">
          <a:xfrm>
            <a:off x="1104900" y="1609725"/>
            <a:ext cx="74898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000">
                <a:solidFill>
                  <a:srgbClr val="FF0000"/>
                </a:solidFill>
                <a:latin typeface="Arial Black" pitchFamily="34" charset="0"/>
              </a:rPr>
              <a:t>RESULTS WITH 5-CELL SPL CAVITY</a:t>
            </a:r>
          </a:p>
        </p:txBody>
      </p:sp>
      <p:pic>
        <p:nvPicPr>
          <p:cNvPr id="25603" name="Imag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6675" y="2841625"/>
            <a:ext cx="7934325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Ellipse 3"/>
          <p:cNvSpPr/>
          <p:nvPr/>
        </p:nvSpPr>
        <p:spPr>
          <a:xfrm>
            <a:off x="1409700" y="3860800"/>
            <a:ext cx="790575" cy="863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cxnSp>
        <p:nvCxnSpPr>
          <p:cNvPr id="6" name="Connecteur droit avec flèche 5"/>
          <p:cNvCxnSpPr/>
          <p:nvPr/>
        </p:nvCxnSpPr>
        <p:spPr>
          <a:xfrm>
            <a:off x="1912938" y="4724400"/>
            <a:ext cx="863600" cy="122555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06" name="ZoneTexte 6"/>
          <p:cNvSpPr txBox="1">
            <a:spLocks noChangeArrowheads="1"/>
          </p:cNvSpPr>
          <p:nvPr/>
        </p:nvSpPr>
        <p:spPr bwMode="auto">
          <a:xfrm>
            <a:off x="1481138" y="6119813"/>
            <a:ext cx="25923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fr-FR"/>
              <a:t>Shrinking</a:t>
            </a:r>
          </a:p>
        </p:txBody>
      </p:sp>
      <p:sp>
        <p:nvSpPr>
          <p:cNvPr id="25607" name="ZoneTexte 7"/>
          <p:cNvSpPr txBox="1">
            <a:spLocks noChangeArrowheads="1"/>
          </p:cNvSpPr>
          <p:nvPr/>
        </p:nvSpPr>
        <p:spPr bwMode="auto">
          <a:xfrm>
            <a:off x="4576763" y="5229225"/>
            <a:ext cx="3889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Larger cavity compared to TESLA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Imag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513" y="1166813"/>
            <a:ext cx="1204912" cy="386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Imag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450" y="917575"/>
            <a:ext cx="784225" cy="436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ZoneTexte 3"/>
          <p:cNvSpPr txBox="1">
            <a:spLocks noChangeArrowheads="1"/>
          </p:cNvSpPr>
          <p:nvPr/>
        </p:nvSpPr>
        <p:spPr bwMode="auto">
          <a:xfrm>
            <a:off x="1042988" y="287338"/>
            <a:ext cx="74898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000" b="1">
                <a:solidFill>
                  <a:srgbClr val="FF3300"/>
                </a:solidFill>
                <a:ea typeface="MS PGothic" pitchFamily="34" charset="-128"/>
              </a:rPr>
              <a:t>HYDRODYNAMICS MODELLING</a:t>
            </a:r>
          </a:p>
        </p:txBody>
      </p:sp>
      <p:sp>
        <p:nvSpPr>
          <p:cNvPr id="26629" name="ZoneTexte 4"/>
          <p:cNvSpPr txBox="1">
            <a:spLocks noChangeArrowheads="1"/>
          </p:cNvSpPr>
          <p:nvPr/>
        </p:nvSpPr>
        <p:spPr bwMode="auto">
          <a:xfrm>
            <a:off x="2151063" y="5589588"/>
            <a:ext cx="705643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fr-FR" sz="2000"/>
              <a:t>Area close to the cell poorly swept</a:t>
            </a:r>
          </a:p>
          <a:p>
            <a:pPr marL="285750" indent="-285750">
              <a:buFont typeface="Arial" charset="0"/>
              <a:buChar char="•"/>
            </a:pPr>
            <a:r>
              <a:rPr lang="fr-FR" sz="2000"/>
              <a:t>Possible improvement limited by taper</a:t>
            </a:r>
          </a:p>
          <a:p>
            <a:pPr marL="285750" indent="-285750">
              <a:buFont typeface="Arial" charset="0"/>
              <a:buChar char="•"/>
            </a:pPr>
            <a:r>
              <a:rPr lang="fr-FR" sz="2000"/>
              <a:t>Modelling with cylindrical beam pipe</a:t>
            </a:r>
          </a:p>
        </p:txBody>
      </p:sp>
      <p:pic>
        <p:nvPicPr>
          <p:cNvPr id="26630" name="Image 5"/>
          <p:cNvPicPr>
            <a:picLocks noChangeAspect="1" noChangeArrowheads="1"/>
          </p:cNvPicPr>
          <p:nvPr/>
        </p:nvPicPr>
        <p:blipFill>
          <a:blip r:embed="rId4" cstate="print"/>
          <a:srcRect l="5539" t="11378" r="35175" b="24551"/>
          <a:stretch>
            <a:fillRect/>
          </a:stretch>
        </p:blipFill>
        <p:spPr bwMode="auto">
          <a:xfrm>
            <a:off x="4541838" y="1774825"/>
            <a:ext cx="3960812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Ellipse 6"/>
          <p:cNvSpPr/>
          <p:nvPr/>
        </p:nvSpPr>
        <p:spPr>
          <a:xfrm>
            <a:off x="7308850" y="4367213"/>
            <a:ext cx="1223963" cy="79216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cxnSp>
        <p:nvCxnSpPr>
          <p:cNvPr id="9" name="Connecteur droit avec flèche 8"/>
          <p:cNvCxnSpPr>
            <a:stCxn id="7" idx="3"/>
          </p:cNvCxnSpPr>
          <p:nvPr/>
        </p:nvCxnSpPr>
        <p:spPr>
          <a:xfrm flipH="1">
            <a:off x="6084888" y="5043488"/>
            <a:ext cx="1403350" cy="763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33" name="ZoneTexte 1"/>
          <p:cNvSpPr txBox="1">
            <a:spLocks noChangeArrowheads="1"/>
          </p:cNvSpPr>
          <p:nvPr/>
        </p:nvSpPr>
        <p:spPr bwMode="auto">
          <a:xfrm>
            <a:off x="1577975" y="5116513"/>
            <a:ext cx="26638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/>
              <a:t>Electrolyte velocity: m/s</a:t>
            </a:r>
          </a:p>
        </p:txBody>
      </p:sp>
      <p:sp>
        <p:nvSpPr>
          <p:cNvPr id="26634" name="ZoneTexte 6"/>
          <p:cNvSpPr txBox="1">
            <a:spLocks noChangeArrowheads="1"/>
          </p:cNvSpPr>
          <p:nvPr/>
        </p:nvSpPr>
        <p:spPr bwMode="auto">
          <a:xfrm>
            <a:off x="4541838" y="1341438"/>
            <a:ext cx="42068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/>
              <a:t>Flow profile from the cathode to the cavity: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Imag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313" y="1576388"/>
            <a:ext cx="1035050" cy="357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Imag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350" y="1703388"/>
            <a:ext cx="574675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Imag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0200" y="2328863"/>
            <a:ext cx="1724025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Imag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4225" y="2217738"/>
            <a:ext cx="3097213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Ellipse 5"/>
          <p:cNvSpPr/>
          <p:nvPr/>
        </p:nvSpPr>
        <p:spPr>
          <a:xfrm>
            <a:off x="1257300" y="3068638"/>
            <a:ext cx="938213" cy="57626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cxnSp>
        <p:nvCxnSpPr>
          <p:cNvPr id="8" name="Connecteur droit avec flèche 7"/>
          <p:cNvCxnSpPr>
            <a:stCxn id="6" idx="6"/>
          </p:cNvCxnSpPr>
          <p:nvPr/>
        </p:nvCxnSpPr>
        <p:spPr>
          <a:xfrm>
            <a:off x="2195513" y="3357563"/>
            <a:ext cx="2089150" cy="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56" name="ZoneTexte 8"/>
          <p:cNvSpPr txBox="1">
            <a:spLocks noChangeArrowheads="1"/>
          </p:cNvSpPr>
          <p:nvPr/>
        </p:nvSpPr>
        <p:spPr bwMode="auto">
          <a:xfrm>
            <a:off x="1257300" y="188913"/>
            <a:ext cx="74898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000" b="1">
                <a:solidFill>
                  <a:srgbClr val="FF3300"/>
                </a:solidFill>
                <a:ea typeface="MS PGothic" pitchFamily="34" charset="-128"/>
              </a:rPr>
              <a:t>PROPOSAL: ALTERNATIVE SHAPES</a:t>
            </a:r>
          </a:p>
        </p:txBody>
      </p:sp>
      <p:sp>
        <p:nvSpPr>
          <p:cNvPr id="27657" name="ZoneTexte 6"/>
          <p:cNvSpPr txBox="1">
            <a:spLocks noChangeArrowheads="1"/>
          </p:cNvSpPr>
          <p:nvPr/>
        </p:nvSpPr>
        <p:spPr bwMode="auto">
          <a:xfrm>
            <a:off x="2195513" y="5589588"/>
            <a:ext cx="5675312" cy="830262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/>
              <a:t>Shaped cathode makes it possible to improve the fluid distribution in the cells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ZoneTexte 1"/>
          <p:cNvSpPr txBox="1">
            <a:spLocks noChangeArrowheads="1"/>
          </p:cNvSpPr>
          <p:nvPr/>
        </p:nvSpPr>
        <p:spPr bwMode="auto">
          <a:xfrm>
            <a:off x="900113" y="287338"/>
            <a:ext cx="74882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000" b="1">
                <a:solidFill>
                  <a:srgbClr val="FF3300"/>
                </a:solidFill>
                <a:ea typeface="MS PGothic" pitchFamily="34" charset="-128"/>
              </a:rPr>
              <a:t>ELECTRIC FIELD MODELLING</a:t>
            </a:r>
          </a:p>
        </p:txBody>
      </p:sp>
      <p:pic>
        <p:nvPicPr>
          <p:cNvPr id="28675" name="Imag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5700" y="1404938"/>
            <a:ext cx="1431925" cy="176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Imag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38513" y="1147763"/>
            <a:ext cx="1589087" cy="204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Imag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5450" y="1143000"/>
            <a:ext cx="1643063" cy="197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Imag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93013" y="938213"/>
            <a:ext cx="1466850" cy="244475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28679" name="ZoneTexte 6"/>
          <p:cNvSpPr txBox="1">
            <a:spLocks noChangeArrowheads="1"/>
          </p:cNvSpPr>
          <p:nvPr/>
        </p:nvSpPr>
        <p:spPr bwMode="auto">
          <a:xfrm>
            <a:off x="5462588" y="3598863"/>
            <a:ext cx="15557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Modified shape</a:t>
            </a:r>
          </a:p>
        </p:txBody>
      </p:sp>
      <p:sp>
        <p:nvSpPr>
          <p:cNvPr id="28680" name="ZoneTexte 7"/>
          <p:cNvSpPr txBox="1">
            <a:spLocks noChangeArrowheads="1"/>
          </p:cNvSpPr>
          <p:nvPr/>
        </p:nvSpPr>
        <p:spPr bwMode="auto">
          <a:xfrm>
            <a:off x="3163888" y="3589338"/>
            <a:ext cx="1557337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Rod Cathode + insulation</a:t>
            </a:r>
          </a:p>
        </p:txBody>
      </p:sp>
      <p:sp>
        <p:nvSpPr>
          <p:cNvPr id="28681" name="ZoneTexte 8"/>
          <p:cNvSpPr txBox="1">
            <a:spLocks noChangeArrowheads="1"/>
          </p:cNvSpPr>
          <p:nvPr/>
        </p:nvSpPr>
        <p:spPr bwMode="auto">
          <a:xfrm>
            <a:off x="1195388" y="3727450"/>
            <a:ext cx="15573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Rod Cathode</a:t>
            </a:r>
          </a:p>
        </p:txBody>
      </p:sp>
      <p:sp>
        <p:nvSpPr>
          <p:cNvPr id="28682" name="ZoneTexte 9"/>
          <p:cNvSpPr txBox="1">
            <a:spLocks noChangeArrowheads="1"/>
          </p:cNvSpPr>
          <p:nvPr/>
        </p:nvSpPr>
        <p:spPr bwMode="auto">
          <a:xfrm>
            <a:off x="7605713" y="3459163"/>
            <a:ext cx="15573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Modified shape + insulation</a:t>
            </a:r>
          </a:p>
        </p:txBody>
      </p:sp>
      <p:sp>
        <p:nvSpPr>
          <p:cNvPr id="28683" name="ZoneTexte 10"/>
          <p:cNvSpPr txBox="1">
            <a:spLocks noChangeArrowheads="1"/>
          </p:cNvSpPr>
          <p:nvPr/>
        </p:nvSpPr>
        <p:spPr bwMode="auto">
          <a:xfrm>
            <a:off x="1296988" y="4498975"/>
            <a:ext cx="12906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R=36.14</a:t>
            </a:r>
          </a:p>
        </p:txBody>
      </p:sp>
      <p:sp>
        <p:nvSpPr>
          <p:cNvPr id="28684" name="ZoneTexte 11"/>
          <p:cNvSpPr txBox="1">
            <a:spLocks noChangeArrowheads="1"/>
          </p:cNvSpPr>
          <p:nvPr/>
        </p:nvSpPr>
        <p:spPr bwMode="auto">
          <a:xfrm>
            <a:off x="3425825" y="4492625"/>
            <a:ext cx="10747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R=14.06</a:t>
            </a:r>
          </a:p>
        </p:txBody>
      </p:sp>
      <p:sp>
        <p:nvSpPr>
          <p:cNvPr id="28685" name="ZoneTexte 12"/>
          <p:cNvSpPr txBox="1">
            <a:spLocks noChangeArrowheads="1"/>
          </p:cNvSpPr>
          <p:nvPr/>
        </p:nvSpPr>
        <p:spPr bwMode="auto">
          <a:xfrm>
            <a:off x="5499100" y="4491038"/>
            <a:ext cx="12334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R=18.87</a:t>
            </a:r>
          </a:p>
        </p:txBody>
      </p:sp>
      <p:sp>
        <p:nvSpPr>
          <p:cNvPr id="28686" name="ZoneTexte 13"/>
          <p:cNvSpPr txBox="1">
            <a:spLocks noChangeArrowheads="1"/>
          </p:cNvSpPr>
          <p:nvPr/>
        </p:nvSpPr>
        <p:spPr bwMode="auto">
          <a:xfrm>
            <a:off x="7816850" y="4511675"/>
            <a:ext cx="938213" cy="369888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b="1">
                <a:solidFill>
                  <a:srgbClr val="C00000"/>
                </a:solidFill>
              </a:rPr>
              <a:t>R=5.88</a:t>
            </a:r>
          </a:p>
        </p:txBody>
      </p:sp>
      <p:sp>
        <p:nvSpPr>
          <p:cNvPr id="28687" name="ZoneTexte 14"/>
          <p:cNvSpPr txBox="1">
            <a:spLocks noChangeArrowheads="1"/>
          </p:cNvSpPr>
          <p:nvPr/>
        </p:nvSpPr>
        <p:spPr bwMode="auto">
          <a:xfrm>
            <a:off x="1260475" y="4919663"/>
            <a:ext cx="7199313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fr-FR" sz="2000" u="sng" dirty="0" smtClean="0"/>
              <a:t>Conclusion: </a:t>
            </a:r>
          </a:p>
          <a:p>
            <a:pPr marL="342900" indent="-342900" eaLnBrk="1" hangingPunct="1">
              <a:buFont typeface="Arial" pitchFamily="34" charset="0"/>
              <a:buChar char="•"/>
              <a:defRPr/>
            </a:pPr>
            <a:r>
              <a:rPr lang="fr-FR" sz="2000" dirty="0" err="1" smtClean="0"/>
              <a:t>Less</a:t>
            </a:r>
            <a:r>
              <a:rPr lang="fr-FR" sz="2000" dirty="0" smtClean="0"/>
              <a:t> </a:t>
            </a:r>
            <a:r>
              <a:rPr lang="fr-FR" sz="2000" dirty="0" err="1" smtClean="0"/>
              <a:t>favourable</a:t>
            </a:r>
            <a:r>
              <a:rPr lang="fr-FR" sz="2000" dirty="0" smtClean="0"/>
              <a:t> configuration </a:t>
            </a:r>
            <a:r>
              <a:rPr lang="fr-FR" sz="2000" dirty="0" err="1" smtClean="0"/>
              <a:t>compared</a:t>
            </a:r>
            <a:r>
              <a:rPr lang="fr-FR" sz="2000" dirty="0" smtClean="0"/>
              <a:t> to TESLA </a:t>
            </a:r>
            <a:r>
              <a:rPr lang="fr-FR" sz="2000" dirty="0" err="1" smtClean="0"/>
              <a:t>cavity</a:t>
            </a:r>
            <a:endParaRPr lang="fr-FR" sz="2000" dirty="0" smtClean="0"/>
          </a:p>
          <a:p>
            <a:pPr marL="342900" indent="-342900" eaLnBrk="1" hangingPunct="1">
              <a:buFont typeface="Arial" pitchFamily="34" charset="0"/>
              <a:buChar char="•"/>
              <a:defRPr/>
            </a:pPr>
            <a:r>
              <a:rPr lang="fr-FR" sz="2000" dirty="0" err="1" smtClean="0"/>
              <a:t>Optimization</a:t>
            </a:r>
            <a:r>
              <a:rPr lang="fr-FR" sz="2000" dirty="0" smtClean="0"/>
              <a:t> possible</a:t>
            </a:r>
          </a:p>
          <a:p>
            <a:pPr marL="342900" indent="-342900" eaLnBrk="1" hangingPunct="1">
              <a:buFont typeface="Arial" pitchFamily="34" charset="0"/>
              <a:buChar char="•"/>
              <a:defRPr/>
            </a:pPr>
            <a:r>
              <a:rPr lang="fr-FR" sz="2000" dirty="0" smtClean="0"/>
              <a:t>Gaz flow (N</a:t>
            </a:r>
            <a:r>
              <a:rPr lang="fr-FR" sz="2000" baseline="-25000" dirty="0" smtClean="0"/>
              <a:t>2</a:t>
            </a:r>
            <a:r>
              <a:rPr lang="fr-FR" sz="2000" dirty="0" smtClean="0"/>
              <a:t>, O</a:t>
            </a:r>
            <a:r>
              <a:rPr lang="fr-FR" sz="2000" baseline="-25000" dirty="0" smtClean="0"/>
              <a:t>2</a:t>
            </a:r>
            <a:r>
              <a:rPr lang="fr-FR" sz="2000" dirty="0" smtClean="0"/>
              <a:t>) not </a:t>
            </a:r>
            <a:r>
              <a:rPr lang="fr-FR" sz="2000" dirty="0" err="1" smtClean="0"/>
              <a:t>studied</a:t>
            </a:r>
            <a:r>
              <a:rPr lang="fr-FR" sz="2000" dirty="0" smtClean="0"/>
              <a:t> in the model</a:t>
            </a:r>
          </a:p>
          <a:p>
            <a:pPr marL="342900" indent="-342900" eaLnBrk="1" hangingPunct="1">
              <a:buFont typeface="Arial" pitchFamily="34" charset="0"/>
              <a:buChar char="•"/>
              <a:defRPr/>
            </a:pPr>
            <a:r>
              <a:rPr lang="fr-FR" sz="2000" dirty="0" err="1" smtClean="0"/>
              <a:t>Possibility</a:t>
            </a:r>
            <a:r>
              <a:rPr lang="fr-FR" sz="2000" dirty="0" smtClean="0"/>
              <a:t> to use </a:t>
            </a:r>
            <a:r>
              <a:rPr lang="fr-FR" sz="2000" dirty="0" err="1" smtClean="0"/>
              <a:t>stirring</a:t>
            </a:r>
            <a:r>
              <a:rPr lang="fr-FR" sz="2000" dirty="0" smtClean="0"/>
              <a:t> (</a:t>
            </a:r>
            <a:r>
              <a:rPr lang="fr-FR" sz="2000" dirty="0" err="1" smtClean="0"/>
              <a:t>rotating</a:t>
            </a:r>
            <a:r>
              <a:rPr lang="fr-FR" sz="2000" dirty="0" smtClean="0"/>
              <a:t> cathode) to </a:t>
            </a:r>
            <a:r>
              <a:rPr lang="fr-FR" sz="2000" dirty="0" err="1" smtClean="0"/>
              <a:t>improve</a:t>
            </a:r>
            <a:r>
              <a:rPr lang="fr-FR" sz="2000" dirty="0" smtClean="0"/>
              <a:t> VEP</a:t>
            </a:r>
          </a:p>
          <a:p>
            <a:pPr eaLnBrk="1" hangingPunct="1">
              <a:defRPr/>
            </a:pPr>
            <a:endParaRPr lang="fr-FR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a date 1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64A4125-BEA5-4910-B013-7B5467CE2110}" type="datetime1">
              <a:rPr lang="en-GB" smtClean="0"/>
              <a:pPr/>
              <a:t>03/05/2011</a:t>
            </a:fld>
            <a:endParaRPr lang="fr-FR" smtClean="0"/>
          </a:p>
        </p:txBody>
      </p:sp>
      <p:sp>
        <p:nvSpPr>
          <p:cNvPr id="29699" name="Espace réservé du pied de page 2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/>
              <a:t>- F. Eozénou -     Eucard WP10 Annual Meeting</a:t>
            </a:r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7CC49DD-B712-429A-8534-696A2B12E7DA}" type="slidenum">
              <a:rPr lang="fr-FR" smtClean="0"/>
              <a:pPr/>
              <a:t>27</a:t>
            </a:fld>
            <a:endParaRPr lang="fr-FR" smtClean="0"/>
          </a:p>
        </p:txBody>
      </p:sp>
      <p:sp>
        <p:nvSpPr>
          <p:cNvPr id="29701" name="ZoneTexte 1"/>
          <p:cNvSpPr txBox="1">
            <a:spLocks noChangeArrowheads="1"/>
          </p:cNvSpPr>
          <p:nvPr/>
        </p:nvSpPr>
        <p:spPr bwMode="auto">
          <a:xfrm>
            <a:off x="1185863" y="188913"/>
            <a:ext cx="74882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000" b="1">
                <a:solidFill>
                  <a:srgbClr val="FF3300"/>
                </a:solidFill>
                <a:ea typeface="MS PGothic" pitchFamily="34" charset="-128"/>
              </a:rPr>
              <a:t>CONCLUSION</a:t>
            </a:r>
          </a:p>
        </p:txBody>
      </p:sp>
      <p:sp>
        <p:nvSpPr>
          <p:cNvPr id="29702" name="ZoneTexte 5"/>
          <p:cNvSpPr txBox="1">
            <a:spLocks noChangeArrowheads="1"/>
          </p:cNvSpPr>
          <p:nvPr/>
        </p:nvSpPr>
        <p:spPr bwMode="auto">
          <a:xfrm>
            <a:off x="1331913" y="1773238"/>
            <a:ext cx="7488237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fr-FR" sz="2400">
                <a:solidFill>
                  <a:srgbClr val="008000"/>
                </a:solidFill>
              </a:rPr>
              <a:t>Fabrication of the set-up is on going</a:t>
            </a:r>
          </a:p>
          <a:p>
            <a:pPr marL="285750" indent="-285750">
              <a:buFont typeface="Arial" charset="0"/>
              <a:buChar char="•"/>
            </a:pPr>
            <a:r>
              <a:rPr lang="fr-FR" sz="2400">
                <a:solidFill>
                  <a:srgbClr val="008000"/>
                </a:solidFill>
              </a:rPr>
              <a:t>CORELEC makes a good impression</a:t>
            </a:r>
          </a:p>
          <a:p>
            <a:pPr marL="285750" indent="-285750">
              <a:buFont typeface="Arial" charset="0"/>
              <a:buChar char="•"/>
            </a:pPr>
            <a:r>
              <a:rPr lang="fr-FR" sz="2400">
                <a:solidFill>
                  <a:srgbClr val="008000"/>
                </a:solidFill>
              </a:rPr>
              <a:t>Safety report delivered to local safety authorities</a:t>
            </a:r>
          </a:p>
          <a:p>
            <a:pPr marL="285750" indent="-285750">
              <a:buFont typeface="Arial" charset="0"/>
              <a:buChar char="•"/>
            </a:pPr>
            <a:r>
              <a:rPr lang="fr-FR" sz="2400">
                <a:solidFill>
                  <a:srgbClr val="008000"/>
                </a:solidFill>
              </a:rPr>
              <a:t>Commissioning expected for June 2011</a:t>
            </a:r>
          </a:p>
          <a:p>
            <a:pPr marL="285750" indent="-285750">
              <a:buFont typeface="Arial" charset="0"/>
              <a:buChar char="•"/>
            </a:pPr>
            <a:endParaRPr lang="fr-FR" sz="2400"/>
          </a:p>
          <a:p>
            <a:pPr marL="285750" indent="-285750">
              <a:buFont typeface="Arial" charset="0"/>
              <a:buChar char="•"/>
            </a:pPr>
            <a:r>
              <a:rPr lang="fr-FR" sz="2400">
                <a:solidFill>
                  <a:srgbClr val="0000FF"/>
                </a:solidFill>
              </a:rPr>
              <a:t>VEP modelled for 9-celles and 5-cells</a:t>
            </a:r>
          </a:p>
          <a:p>
            <a:pPr marL="285750" indent="-285750">
              <a:buFont typeface="Arial" charset="0"/>
              <a:buChar char="•"/>
            </a:pPr>
            <a:r>
              <a:rPr lang="fr-FR" sz="2400">
                <a:solidFill>
                  <a:srgbClr val="0000FF"/>
                </a:solidFill>
              </a:rPr>
              <a:t>Process more challenging for large cavities</a:t>
            </a:r>
          </a:p>
          <a:p>
            <a:pPr marL="285750" indent="-285750">
              <a:buFont typeface="Arial" charset="0"/>
              <a:buChar char="•"/>
            </a:pPr>
            <a:r>
              <a:rPr lang="fr-FR" sz="2400">
                <a:solidFill>
                  <a:srgbClr val="0000FF"/>
                </a:solidFill>
              </a:rPr>
              <a:t>Several leads investigated to optimize the process</a:t>
            </a:r>
          </a:p>
          <a:p>
            <a:pPr marL="285750" indent="-285750">
              <a:buFont typeface="Arial" charset="0"/>
              <a:buChar char="•"/>
            </a:pPr>
            <a:endParaRPr lang="fr-FR" sz="24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ce réservé de la date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19BC894-5B56-4945-947C-FFB8352D85DF}" type="datetime1">
              <a:rPr lang="en-GB" smtClean="0"/>
              <a:pPr/>
              <a:t>03/05/2011</a:t>
            </a:fld>
            <a:endParaRPr lang="fr-FR" smtClean="0"/>
          </a:p>
        </p:txBody>
      </p:sp>
      <p:sp>
        <p:nvSpPr>
          <p:cNvPr id="30723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/>
              <a:t>- F. Eozénou -     Eucard WP10 Annual Meeting</a:t>
            </a:r>
          </a:p>
        </p:txBody>
      </p:sp>
      <p:sp>
        <p:nvSpPr>
          <p:cNvPr id="3072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C5091B8-63E5-4085-AEBE-701E1641CDEE}" type="slidenum">
              <a:rPr lang="fr-FR" smtClean="0"/>
              <a:pPr/>
              <a:t>28</a:t>
            </a:fld>
            <a:endParaRPr lang="fr-FR" smtClean="0"/>
          </a:p>
        </p:txBody>
      </p:sp>
      <p:sp>
        <p:nvSpPr>
          <p:cNvPr id="592898" name="Text Box 2"/>
          <p:cNvSpPr txBox="1">
            <a:spLocks noChangeArrowheads="1"/>
          </p:cNvSpPr>
          <p:nvPr/>
        </p:nvSpPr>
        <p:spPr bwMode="auto">
          <a:xfrm>
            <a:off x="1979613" y="2943225"/>
            <a:ext cx="59420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fr-FR" altLang="ja-JP" sz="2000" b="1" dirty="0" smtClean="0">
                <a:solidFill>
                  <a:srgbClr val="FF3300"/>
                </a:solidFill>
                <a:ea typeface="MS PGothic" pitchFamily="34" charset="-128"/>
              </a:rPr>
              <a:t>THANK YOU FOR YOUR </a:t>
            </a:r>
            <a:r>
              <a:rPr lang="fr-FR" altLang="ja-JP" sz="2000" b="1" dirty="0" smtClean="0">
                <a:solidFill>
                  <a:srgbClr val="FF3300"/>
                </a:solidFill>
                <a:latin typeface="+mj-lt"/>
                <a:ea typeface="MS PGothic" pitchFamily="34" charset="-128"/>
                <a:cs typeface="+mj-cs"/>
              </a:rPr>
              <a:t>ATTENTION</a:t>
            </a:r>
            <a:r>
              <a:rPr lang="fr-FR" altLang="ja-JP" sz="2000" b="1" dirty="0" smtClean="0">
                <a:solidFill>
                  <a:srgbClr val="FF3300"/>
                </a:solidFill>
                <a:ea typeface="MS PGothic" pitchFamily="34" charset="-128"/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Espace réservé de la date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7E6B128-FC64-49C2-B520-9AA281945826}" type="datetime1">
              <a:rPr lang="en-GB" smtClean="0"/>
              <a:pPr/>
              <a:t>03/05/2011</a:t>
            </a:fld>
            <a:endParaRPr lang="fr-FR" smtClean="0"/>
          </a:p>
        </p:txBody>
      </p:sp>
      <p:sp>
        <p:nvSpPr>
          <p:cNvPr id="5123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/>
              <a:t>- F. Eozénou -     Eucard WP10 Annual Meeting</a:t>
            </a:r>
          </a:p>
        </p:txBody>
      </p:sp>
      <p:sp>
        <p:nvSpPr>
          <p:cNvPr id="512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6ED6D3A-2ADB-4E68-B41C-D99CD2555DE3}" type="slidenum">
              <a:rPr lang="fr-FR" smtClean="0"/>
              <a:pPr/>
              <a:t>3</a:t>
            </a:fld>
            <a:endParaRPr lang="fr-FR" smtClean="0"/>
          </a:p>
        </p:txBody>
      </p:sp>
      <p:sp>
        <p:nvSpPr>
          <p:cNvPr id="5125" name="Text Box 10"/>
          <p:cNvSpPr txBox="1">
            <a:spLocks noChangeArrowheads="1"/>
          </p:cNvSpPr>
          <p:nvPr/>
        </p:nvSpPr>
        <p:spPr bwMode="auto">
          <a:xfrm>
            <a:off x="3563938" y="3284538"/>
            <a:ext cx="2700337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2000" b="1">
                <a:solidFill>
                  <a:srgbClr val="008000"/>
                </a:solidFill>
                <a:ea typeface="MS PGothic" pitchFamily="34" charset="-128"/>
              </a:rPr>
              <a:t>CONTEXT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e la date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CC63A46-E682-4727-8F65-F14F46E68C52}" type="datetime1">
              <a:rPr lang="en-GB" smtClean="0"/>
              <a:pPr/>
              <a:t>03/05/2011</a:t>
            </a:fld>
            <a:endParaRPr lang="fr-FR" smtClean="0"/>
          </a:p>
        </p:txBody>
      </p:sp>
      <p:sp>
        <p:nvSpPr>
          <p:cNvPr id="6147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/>
              <a:t>- F. Eozénou -     Eucard WP10 Annual Meeting</a:t>
            </a:r>
          </a:p>
        </p:txBody>
      </p:sp>
      <p:sp>
        <p:nvSpPr>
          <p:cNvPr id="614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14B19C2-F8AF-4EB0-9213-6D61C9EF694D}" type="slidenum">
              <a:rPr lang="fr-FR" smtClean="0"/>
              <a:pPr/>
              <a:t>4</a:t>
            </a:fld>
            <a:endParaRPr lang="fr-FR" smtClean="0"/>
          </a:p>
        </p:txBody>
      </p:sp>
      <p:sp>
        <p:nvSpPr>
          <p:cNvPr id="6149" name="Text Box 2"/>
          <p:cNvSpPr txBox="1">
            <a:spLocks noChangeArrowheads="1"/>
          </p:cNvSpPr>
          <p:nvPr/>
        </p:nvSpPr>
        <p:spPr bwMode="auto">
          <a:xfrm>
            <a:off x="1846263" y="188913"/>
            <a:ext cx="5903912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 dirty="0">
                <a:solidFill>
                  <a:srgbClr val="FF3300"/>
                </a:solidFill>
              </a:rPr>
              <a:t>CHARACTERISTICS OF 5CELL CAVITIES TO BE TRATED / VERTICAL ELECTRO-POLISHING (VEP) ADAPTED</a:t>
            </a:r>
          </a:p>
        </p:txBody>
      </p:sp>
      <p:sp>
        <p:nvSpPr>
          <p:cNvPr id="6150" name="Text Box 51"/>
          <p:cNvSpPr txBox="1">
            <a:spLocks noChangeArrowheads="1"/>
          </p:cNvSpPr>
          <p:nvPr/>
        </p:nvSpPr>
        <p:spPr bwMode="auto">
          <a:xfrm>
            <a:off x="1333500" y="2781300"/>
            <a:ext cx="7416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>
                <a:cs typeface="Arial" charset="0"/>
              </a:rPr>
              <a:t>β</a:t>
            </a:r>
            <a:r>
              <a:rPr lang="fr-FR">
                <a:cs typeface="Arial" charset="0"/>
              </a:rPr>
              <a:t> = 1 cavity   Eacc = 25 MV/m </a:t>
            </a:r>
          </a:p>
          <a:p>
            <a:pPr algn="ctr">
              <a:spcBef>
                <a:spcPct val="50000"/>
              </a:spcBef>
            </a:pPr>
            <a:r>
              <a:rPr lang="fr-FR">
                <a:cs typeface="Arial" charset="0"/>
              </a:rPr>
              <a:t>Need for an efficient surface treatment→ Choice for Electro – Polishing</a:t>
            </a:r>
          </a:p>
          <a:p>
            <a:pPr>
              <a:spcBef>
                <a:spcPct val="50000"/>
              </a:spcBef>
            </a:pPr>
            <a:r>
              <a:rPr lang="fr-FR">
                <a:cs typeface="Arial" charset="0"/>
              </a:rPr>
              <a:t>Large Cavity: Vertical configuration well adapted</a:t>
            </a:r>
          </a:p>
        </p:txBody>
      </p:sp>
      <p:pic>
        <p:nvPicPr>
          <p:cNvPr id="6151" name="Picture 1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7850" y="971550"/>
            <a:ext cx="6291263" cy="132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2" name="Text Box 121"/>
          <p:cNvSpPr txBox="1">
            <a:spLocks noChangeArrowheads="1"/>
          </p:cNvSpPr>
          <p:nvPr/>
        </p:nvSpPr>
        <p:spPr bwMode="auto">
          <a:xfrm>
            <a:off x="5797550" y="2300288"/>
            <a:ext cx="33480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>
                <a:cs typeface="Arial" charset="0"/>
              </a:rPr>
              <a:t>(Tesla: Ø=</a:t>
            </a:r>
            <a:r>
              <a:rPr lang="fr-FR"/>
              <a:t>211mm L=1283mm)</a:t>
            </a:r>
          </a:p>
        </p:txBody>
      </p:sp>
      <p:sp>
        <p:nvSpPr>
          <p:cNvPr id="6153" name="Text Box 122"/>
          <p:cNvSpPr txBox="1">
            <a:spLocks noChangeArrowheads="1"/>
          </p:cNvSpPr>
          <p:nvPr/>
        </p:nvSpPr>
        <p:spPr bwMode="auto">
          <a:xfrm>
            <a:off x="1333500" y="2300288"/>
            <a:ext cx="4356100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>
                <a:cs typeface="Arial" charset="0"/>
              </a:rPr>
              <a:t>Ø</a:t>
            </a:r>
            <a:r>
              <a:rPr lang="fr-FR"/>
              <a:t>382mm   L&gt;1430mm  1,76 m</a:t>
            </a:r>
            <a:r>
              <a:rPr lang="fr-FR" baseline="30000"/>
              <a:t>2</a:t>
            </a:r>
            <a:r>
              <a:rPr lang="fr-FR"/>
              <a:t>     88L</a:t>
            </a:r>
          </a:p>
        </p:txBody>
      </p:sp>
      <p:pic>
        <p:nvPicPr>
          <p:cNvPr id="615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7925" y="4000500"/>
            <a:ext cx="3970338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5" name="Picture 12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24513" y="4508500"/>
            <a:ext cx="987425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56" name="ZoneTexte 1"/>
          <p:cNvSpPr txBox="1">
            <a:spLocks noChangeArrowheads="1"/>
          </p:cNvSpPr>
          <p:nvPr/>
        </p:nvSpPr>
        <p:spPr bwMode="auto">
          <a:xfrm>
            <a:off x="5491163" y="4073525"/>
            <a:ext cx="34940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Precise design of the set-up by: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5462588" y="4941888"/>
            <a:ext cx="3514725" cy="16303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u="sng" dirty="0" err="1"/>
              <a:t>Status</a:t>
            </a:r>
            <a:r>
              <a:rPr lang="fr-FR" u="sng" dirty="0"/>
              <a:t> </a:t>
            </a:r>
            <a:r>
              <a:rPr lang="fr-FR" u="sng" dirty="0" err="1"/>
              <a:t>at</a:t>
            </a:r>
            <a:r>
              <a:rPr lang="fr-FR" u="sng" dirty="0"/>
              <a:t> last </a:t>
            </a:r>
            <a:r>
              <a:rPr lang="fr-FR" u="sng" dirty="0" err="1"/>
              <a:t>Eucard</a:t>
            </a:r>
            <a:r>
              <a:rPr lang="fr-FR" u="sng" dirty="0"/>
              <a:t> Meeting:</a:t>
            </a:r>
          </a:p>
          <a:p>
            <a:pPr>
              <a:defRPr/>
            </a:pPr>
            <a:endParaRPr lang="fr-FR" dirty="0"/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fr-FR" sz="1600" dirty="0" err="1"/>
              <a:t>Reception</a:t>
            </a:r>
            <a:r>
              <a:rPr lang="fr-FR" sz="1600" dirty="0"/>
              <a:t> of all the </a:t>
            </a:r>
            <a:r>
              <a:rPr lang="fr-FR" sz="1600" dirty="0" err="1"/>
              <a:t>drawings</a:t>
            </a:r>
            <a:endParaRPr lang="fr-FR" sz="1600" dirty="0"/>
          </a:p>
          <a:p>
            <a:pPr>
              <a:defRPr/>
            </a:pPr>
            <a:endParaRPr lang="fr-FR" sz="1600" dirty="0"/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fr-FR" sz="1600" dirty="0" err="1"/>
              <a:t>Preparation</a:t>
            </a:r>
            <a:r>
              <a:rPr lang="fr-FR" sz="1600" dirty="0"/>
              <a:t> of the call for tender for the fabrication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e la date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F7DD092-606B-47A2-B708-4C2ECA53B3A1}" type="datetime1">
              <a:rPr lang="en-GB" smtClean="0"/>
              <a:pPr/>
              <a:t>03/05/2011</a:t>
            </a:fld>
            <a:endParaRPr lang="fr-FR" smtClean="0"/>
          </a:p>
        </p:txBody>
      </p:sp>
      <p:sp>
        <p:nvSpPr>
          <p:cNvPr id="7171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/>
              <a:t>- F. Eozénou -     Eucard WP10 Annual Meeting</a:t>
            </a:r>
          </a:p>
        </p:txBody>
      </p:sp>
      <p:sp>
        <p:nvSpPr>
          <p:cNvPr id="7172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5303B62-3105-413E-8BC0-6C702D29423E}" type="slidenum">
              <a:rPr lang="fr-FR" smtClean="0"/>
              <a:pPr/>
              <a:t>5</a:t>
            </a:fld>
            <a:endParaRPr lang="fr-FR" smtClean="0"/>
          </a:p>
        </p:txBody>
      </p:sp>
      <p:pic>
        <p:nvPicPr>
          <p:cNvPr id="717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954088"/>
            <a:ext cx="9120187" cy="548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11188" y="0"/>
            <a:ext cx="8675687" cy="396875"/>
          </a:xfrm>
          <a:noFill/>
          <a:ln algn="ctr"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fr-FR" sz="2000" smtClean="0">
                <a:solidFill>
                  <a:srgbClr val="FF3300"/>
                </a:solidFill>
                <a:ea typeface="MS PGothic" pitchFamily="34" charset="-128"/>
              </a:rPr>
              <a:t>VIEW OF THE SET-UP AND OF THE PREPARATION AREA</a:t>
            </a:r>
          </a:p>
        </p:txBody>
      </p:sp>
      <p:pic>
        <p:nvPicPr>
          <p:cNvPr id="717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5" y="660400"/>
            <a:ext cx="990600" cy="29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e la date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A458176-92BF-4365-920C-6A80B06C99FD}" type="datetime1">
              <a:rPr lang="en-GB" smtClean="0"/>
              <a:pPr/>
              <a:t>03/05/2011</a:t>
            </a:fld>
            <a:endParaRPr lang="fr-FR" smtClean="0"/>
          </a:p>
        </p:txBody>
      </p:sp>
      <p:sp>
        <p:nvSpPr>
          <p:cNvPr id="8195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/>
              <a:t>- F. Eozénou -     Eucard WP10 Annual Meeting</a:t>
            </a:r>
          </a:p>
        </p:txBody>
      </p:sp>
      <p:sp>
        <p:nvSpPr>
          <p:cNvPr id="819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A55B812-6F98-45AA-AA46-3ECBCE074045}" type="slidenum">
              <a:rPr lang="fr-FR" smtClean="0"/>
              <a:pPr/>
              <a:t>6</a:t>
            </a:fld>
            <a:endParaRPr lang="fr-FR" smtClean="0"/>
          </a:p>
        </p:txBody>
      </p:sp>
      <p:sp>
        <p:nvSpPr>
          <p:cNvPr id="8197" name="Text Box 4"/>
          <p:cNvSpPr txBox="1">
            <a:spLocks noChangeArrowheads="1"/>
          </p:cNvSpPr>
          <p:nvPr/>
        </p:nvSpPr>
        <p:spPr bwMode="auto">
          <a:xfrm>
            <a:off x="1042988" y="3016250"/>
            <a:ext cx="77406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008000"/>
                </a:solidFill>
              </a:rPr>
              <a:t>STATUS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a date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5AA621B-51E5-4974-8D38-153A51126808}" type="datetime1">
              <a:rPr lang="en-GB" smtClean="0"/>
              <a:pPr/>
              <a:t>03/05/2011</a:t>
            </a:fld>
            <a:endParaRPr lang="fr-FR" smtClean="0"/>
          </a:p>
        </p:txBody>
      </p:sp>
      <p:sp>
        <p:nvSpPr>
          <p:cNvPr id="9219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/>
              <a:t>- F. Eozénou -     Eucard WP10 Annual Meeting</a:t>
            </a:r>
          </a:p>
        </p:txBody>
      </p:sp>
      <p:sp>
        <p:nvSpPr>
          <p:cNvPr id="922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323D379-0860-4488-B9F0-0AB5909A15D5}" type="slidenum">
              <a:rPr lang="fr-FR" smtClean="0"/>
              <a:pPr/>
              <a:t>7</a:t>
            </a:fld>
            <a:endParaRPr lang="fr-FR" smtClean="0"/>
          </a:p>
        </p:txBody>
      </p:sp>
      <p:sp>
        <p:nvSpPr>
          <p:cNvPr id="9221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571625" y="198438"/>
            <a:ext cx="7086600" cy="396875"/>
          </a:xfrm>
          <a:noFill/>
          <a:ln algn="ctr"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fr-FR" sz="2000" smtClean="0">
                <a:solidFill>
                  <a:srgbClr val="FF3300"/>
                </a:solidFill>
                <a:ea typeface="MS PGothic" pitchFamily="34" charset="-128"/>
              </a:rPr>
              <a:t>UPDATE</a:t>
            </a:r>
          </a:p>
        </p:txBody>
      </p:sp>
      <p:sp>
        <p:nvSpPr>
          <p:cNvPr id="9222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1116013" y="908050"/>
            <a:ext cx="8175625" cy="277653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fr-FR" sz="1800" smtClean="0">
                <a:solidFill>
                  <a:srgbClr val="008000"/>
                </a:solidFill>
              </a:rPr>
              <a:t>CORELEC Industries chosen for the set-up fabrication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fr-FR" sz="800" smtClean="0">
              <a:solidFill>
                <a:srgbClr val="FF0066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FR" sz="1800" smtClean="0"/>
              <a:t>3 companies have answered the call for tender</a:t>
            </a:r>
          </a:p>
          <a:p>
            <a:pPr eaLnBrk="1" hangingPunct="1">
              <a:lnSpc>
                <a:spcPct val="80000"/>
              </a:lnSpc>
            </a:pPr>
            <a:r>
              <a:rPr lang="fr-FR" sz="1800" smtClean="0"/>
              <a:t>CORELEC has submitted the best offer (cost and delivery date)</a:t>
            </a:r>
          </a:p>
          <a:p>
            <a:pPr eaLnBrk="1" hangingPunct="1">
              <a:lnSpc>
                <a:spcPct val="80000"/>
              </a:lnSpc>
            </a:pPr>
            <a:r>
              <a:rPr lang="fr-FR" sz="1800" smtClean="0"/>
              <a:t>Contract signed on november 2010</a:t>
            </a:r>
          </a:p>
          <a:p>
            <a:pPr eaLnBrk="1" hangingPunct="1">
              <a:lnSpc>
                <a:spcPct val="80000"/>
              </a:lnSpc>
            </a:pPr>
            <a:r>
              <a:rPr lang="fr-FR" sz="1800" smtClean="0"/>
              <a:t>Single-tank set-up has been chosen</a:t>
            </a:r>
          </a:p>
          <a:p>
            <a:pPr eaLnBrk="1" hangingPunct="1">
              <a:lnSpc>
                <a:spcPct val="80000"/>
              </a:lnSpc>
            </a:pPr>
            <a:r>
              <a:rPr lang="fr-FR" sz="1800" smtClean="0"/>
              <a:t>CORELEC satisfied with the study by Auxitec: only few corrections (tank)</a:t>
            </a:r>
          </a:p>
          <a:p>
            <a:pPr eaLnBrk="1" hangingPunct="1">
              <a:lnSpc>
                <a:spcPct val="80000"/>
              </a:lnSpc>
            </a:pPr>
            <a:r>
              <a:rPr lang="fr-FR" sz="1800" smtClean="0"/>
              <a:t>Local Safety Meeting on May 10</a:t>
            </a:r>
            <a:r>
              <a:rPr lang="fr-FR" sz="1800" baseline="30000" smtClean="0"/>
              <a:t>th</a:t>
            </a:r>
            <a:r>
              <a:rPr lang="fr-FR" sz="1800" smtClean="0"/>
              <a:t>. </a:t>
            </a:r>
          </a:p>
        </p:txBody>
      </p:sp>
      <p:pic>
        <p:nvPicPr>
          <p:cNvPr id="9223" name="Picture 9" descr="\\DAPDC5\Manip\SACMElectroPolissage\BancVertical\DocsCORELEC\ENSEMBLE_POLISSAGE_ELECTRO_VERTICAL_FINAL 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8988" y="3141663"/>
            <a:ext cx="5827712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4" name="ZoneTexte 1"/>
          <p:cNvSpPr txBox="1">
            <a:spLocks noChangeArrowheads="1"/>
          </p:cNvSpPr>
          <p:nvPr/>
        </p:nvSpPr>
        <p:spPr bwMode="auto">
          <a:xfrm>
            <a:off x="1331913" y="3284538"/>
            <a:ext cx="2952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b="1">
                <a:solidFill>
                  <a:srgbClr val="FF0000"/>
                </a:solidFill>
              </a:rPr>
              <a:t>Commissioning: June 11</a:t>
            </a:r>
          </a:p>
        </p:txBody>
      </p:sp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613" y="3697288"/>
            <a:ext cx="136525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Espace réservé de la date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6B93746-0245-4EEA-BD2F-B77223B49650}" type="datetime1">
              <a:rPr lang="en-GB" smtClean="0"/>
              <a:pPr/>
              <a:t>03/05/2011</a:t>
            </a:fld>
            <a:endParaRPr lang="fr-FR" smtClean="0"/>
          </a:p>
        </p:txBody>
      </p:sp>
      <p:sp>
        <p:nvSpPr>
          <p:cNvPr id="10243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/>
              <a:t>- F. Eozénou -     Eucard WP10 Annual Meeting</a:t>
            </a:r>
          </a:p>
        </p:txBody>
      </p:sp>
      <p:sp>
        <p:nvSpPr>
          <p:cNvPr id="1024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91F16C5-0D34-43B5-BA84-4CFA46B4FD75}" type="slidenum">
              <a:rPr lang="fr-FR" smtClean="0"/>
              <a:pPr/>
              <a:t>8</a:t>
            </a:fld>
            <a:endParaRPr lang="fr-FR" smtClean="0"/>
          </a:p>
        </p:txBody>
      </p:sp>
      <p:sp>
        <p:nvSpPr>
          <p:cNvPr id="10245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571625" y="198438"/>
            <a:ext cx="7086600" cy="396875"/>
          </a:xfrm>
          <a:noFill/>
          <a:ln algn="ctr"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fr-FR" sz="2000" smtClean="0">
                <a:solidFill>
                  <a:srgbClr val="FF3300"/>
                </a:solidFill>
                <a:ea typeface="MS PGothic" pitchFamily="34" charset="-128"/>
              </a:rPr>
              <a:t>CONSTRUCTION PROGRESS @ CORELEC</a:t>
            </a:r>
          </a:p>
        </p:txBody>
      </p:sp>
      <p:pic>
        <p:nvPicPr>
          <p:cNvPr id="10246" name="Picture 2" descr="\\Dapdc5\feozenou\My Documents\présentationsperso\EuCard\Meeting2011\photosEPV\armoire_interieu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981075"/>
            <a:ext cx="1836738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3" descr="\\Dapdc5\feozenou\My Documents\présentationsperso\EuCard\Meeting2011\photosEPV\armoire_ouvert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72163" y="4005263"/>
            <a:ext cx="1836737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4" descr="\\Dapdc5\feozenou\My Documents\présentationsperso\EuCard\Meeting2011\photosEPV\cabin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350" y="1412875"/>
            <a:ext cx="3384550" cy="451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9" name="ZoneTexte 11"/>
          <p:cNvSpPr txBox="1">
            <a:spLocks noChangeArrowheads="1"/>
          </p:cNvSpPr>
          <p:nvPr/>
        </p:nvSpPr>
        <p:spPr bwMode="auto">
          <a:xfrm>
            <a:off x="2339975" y="5926138"/>
            <a:ext cx="16652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Main cabinet</a:t>
            </a:r>
          </a:p>
        </p:txBody>
      </p:sp>
      <p:sp>
        <p:nvSpPr>
          <p:cNvPr id="10250" name="ZoneTexte 12"/>
          <p:cNvSpPr txBox="1">
            <a:spLocks noChangeArrowheads="1"/>
          </p:cNvSpPr>
          <p:nvPr/>
        </p:nvSpPr>
        <p:spPr bwMode="auto">
          <a:xfrm>
            <a:off x="5894388" y="3484563"/>
            <a:ext cx="20621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Electric cabinet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Espace réservé de la date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F85E76F-98C7-4F63-8B03-C48DC975FE0B}" type="datetime1">
              <a:rPr lang="en-GB" smtClean="0"/>
              <a:pPr/>
              <a:t>03/05/2011</a:t>
            </a:fld>
            <a:endParaRPr lang="fr-FR" smtClean="0"/>
          </a:p>
        </p:txBody>
      </p:sp>
      <p:sp>
        <p:nvSpPr>
          <p:cNvPr id="11267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/>
              <a:t>- F. Eozénou -     Eucard WP10 Annual Meeting</a:t>
            </a:r>
          </a:p>
        </p:txBody>
      </p:sp>
      <p:sp>
        <p:nvSpPr>
          <p:cNvPr id="1126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82A5C76-23CB-4C91-BE4B-BE2861F0A1A4}" type="slidenum">
              <a:rPr lang="fr-FR" smtClean="0"/>
              <a:pPr/>
              <a:t>9</a:t>
            </a:fld>
            <a:endParaRPr lang="fr-FR" smtClean="0"/>
          </a:p>
        </p:txBody>
      </p:sp>
      <p:pic>
        <p:nvPicPr>
          <p:cNvPr id="11269" name="Picture 2" descr="\\Dapdc5\feozenou\My Documents\présentationsperso\EuCard\Meeting2011\photosEPV\cuv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6875" y="1268413"/>
            <a:ext cx="2782888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3" descr="\\Dapdc5\feozenou\My Documents\présentationsperso\EuCard\Meeting2011\photosEPV\pomp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8000" y="1268413"/>
            <a:ext cx="2782888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5" descr="\\Dapdc5\feozenou\My Documents\présentationsperso\EuCard\Meeting2011\photosEPV\panopli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375" y="4076700"/>
            <a:ext cx="2776538" cy="208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571625" y="198438"/>
            <a:ext cx="7086600" cy="396875"/>
          </a:xfrm>
          <a:noFill/>
          <a:ln algn="ctr"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fr-FR" sz="2000" smtClean="0">
                <a:solidFill>
                  <a:srgbClr val="FF3300"/>
                </a:solidFill>
                <a:ea typeface="MS PGothic" pitchFamily="34" charset="-128"/>
              </a:rPr>
              <a:t>CONSTRUCTION PROGRESS @ CORELEC</a:t>
            </a:r>
          </a:p>
        </p:txBody>
      </p:sp>
      <p:sp>
        <p:nvSpPr>
          <p:cNvPr id="11273" name="ZoneTexte 1"/>
          <p:cNvSpPr txBox="1">
            <a:spLocks noChangeArrowheads="1"/>
          </p:cNvSpPr>
          <p:nvPr/>
        </p:nvSpPr>
        <p:spPr bwMode="auto">
          <a:xfrm>
            <a:off x="1185863" y="3395663"/>
            <a:ext cx="37449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acid tank with teflon inner coating </a:t>
            </a:r>
          </a:p>
        </p:txBody>
      </p:sp>
      <p:sp>
        <p:nvSpPr>
          <p:cNvPr id="11274" name="ZoneTexte 9"/>
          <p:cNvSpPr txBox="1">
            <a:spLocks noChangeArrowheads="1"/>
          </p:cNvSpPr>
          <p:nvPr/>
        </p:nvSpPr>
        <p:spPr bwMode="auto">
          <a:xfrm>
            <a:off x="6200775" y="3367088"/>
            <a:ext cx="24479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pump + filter</a:t>
            </a:r>
          </a:p>
        </p:txBody>
      </p:sp>
      <p:sp>
        <p:nvSpPr>
          <p:cNvPr id="11275" name="ZoneTexte 11"/>
          <p:cNvSpPr txBox="1">
            <a:spLocks noChangeArrowheads="1"/>
          </p:cNvSpPr>
          <p:nvPr/>
        </p:nvSpPr>
        <p:spPr bwMode="auto">
          <a:xfrm>
            <a:off x="3427413" y="6154738"/>
            <a:ext cx="35274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fluid distribution valves (PFA)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ele_presentation_irfu_2[1]">
  <a:themeElements>
    <a:clrScheme name="modele_presentation_irfu_2[1]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ele_presentation_irfu_2[1]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ele_presentation_irfu_2[1]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_presentation_irfu_2[1]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_presentation_irfu_2[1]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_presentation_irfu_2[1]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_presentation_irfu_2[1]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_presentation_irfu_2[1]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e_presentation_irfu_2[1]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e_presentation_irfu_2[1]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e_presentation_irfu_2[1]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e_presentation_irfu_2[1]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e_presentation_irfu_2[1]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e_presentation_irfu_2[1]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modele_presentation_irfu_2[1]</Template>
  <TotalTime>2903</TotalTime>
  <Words>919</Words>
  <Application>Microsoft Office PowerPoint</Application>
  <PresentationFormat>Affichage à l'écran (4:3)</PresentationFormat>
  <Paragraphs>218</Paragraphs>
  <Slides>28</Slides>
  <Notes>11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28</vt:i4>
      </vt:variant>
    </vt:vector>
  </HeadingPairs>
  <TitlesOfParts>
    <vt:vector size="36" baseType="lpstr">
      <vt:lpstr>Arial</vt:lpstr>
      <vt:lpstr>MS PGothic</vt:lpstr>
      <vt:lpstr>Wingdings</vt:lpstr>
      <vt:lpstr>Helvetica</vt:lpstr>
      <vt:lpstr>Arial Black</vt:lpstr>
      <vt:lpstr>Times New Roman</vt:lpstr>
      <vt:lpstr>Calibri</vt:lpstr>
      <vt:lpstr>modele_presentation_irfu_2[1]</vt:lpstr>
      <vt:lpstr>Diapositive 1</vt:lpstr>
      <vt:lpstr>Diapositive 2</vt:lpstr>
      <vt:lpstr>Diapositive 3</vt:lpstr>
      <vt:lpstr>Diapositive 4</vt:lpstr>
      <vt:lpstr>VIEW OF THE SET-UP AND OF THE PREPARATION AREA</vt:lpstr>
      <vt:lpstr>Diapositive 6</vt:lpstr>
      <vt:lpstr>UPDATE</vt:lpstr>
      <vt:lpstr>CONSTRUCTION PROGRESS @ CORELEC</vt:lpstr>
      <vt:lpstr>CONSTRUCTION PROGRESS @ CORELEC</vt:lpstr>
      <vt:lpstr>PROGRAMMING OF THE AUTOMAT</vt:lpstr>
      <vt:lpstr>PREPARATION OF THE AREA AT CEA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  <vt:lpstr>Diapositive 26</vt:lpstr>
      <vt:lpstr>Diapositive 27</vt:lpstr>
      <vt:lpstr>Diapositive 28</vt:lpstr>
    </vt:vector>
  </TitlesOfParts>
  <Company>cea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feozenou</dc:creator>
  <cp:lastModifiedBy>chel</cp:lastModifiedBy>
  <cp:revision>116</cp:revision>
  <dcterms:created xsi:type="dcterms:W3CDTF">2008-04-29T06:59:21Z</dcterms:created>
  <dcterms:modified xsi:type="dcterms:W3CDTF">2011-05-03T14:41:48Z</dcterms:modified>
</cp:coreProperties>
</file>