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2" r:id="rId2"/>
    <p:sldId id="272" r:id="rId3"/>
    <p:sldId id="273" r:id="rId4"/>
    <p:sldId id="294" r:id="rId5"/>
    <p:sldId id="261" r:id="rId6"/>
    <p:sldId id="265" r:id="rId7"/>
    <p:sldId id="282" r:id="rId8"/>
    <p:sldId id="297" r:id="rId9"/>
    <p:sldId id="283" r:id="rId10"/>
    <p:sldId id="276" r:id="rId11"/>
    <p:sldId id="285" r:id="rId12"/>
    <p:sldId id="286" r:id="rId13"/>
    <p:sldId id="306" r:id="rId14"/>
    <p:sldId id="301" r:id="rId15"/>
    <p:sldId id="298" r:id="rId16"/>
    <p:sldId id="284" r:id="rId17"/>
    <p:sldId id="300" r:id="rId18"/>
    <p:sldId id="295" r:id="rId19"/>
    <p:sldId id="296" r:id="rId20"/>
    <p:sldId id="303" r:id="rId21"/>
    <p:sldId id="304" r:id="rId22"/>
    <p:sldId id="299" r:id="rId23"/>
    <p:sldId id="305" r:id="rId24"/>
    <p:sldId id="316" r:id="rId25"/>
    <p:sldId id="312" r:id="rId26"/>
    <p:sldId id="313" r:id="rId27"/>
    <p:sldId id="314" r:id="rId28"/>
    <p:sldId id="315" r:id="rId29"/>
    <p:sldId id="292" r:id="rId30"/>
    <p:sldId id="293" r:id="rId31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399"/>
    <a:srgbClr val="C3004A"/>
    <a:srgbClr val="501F74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689" autoAdjust="0"/>
  </p:normalViewPr>
  <p:slideViewPr>
    <p:cSldViewPr snapToGrid="0">
      <p:cViewPr>
        <p:scale>
          <a:sx n="100" d="100"/>
          <a:sy n="100" d="100"/>
        </p:scale>
        <p:origin x="-127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B5D63-60BE-4C57-A997-92231B26DA3C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B2635-543E-4A9F-B21D-C51ACD2CDC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2D0C1-7A7C-4972-903F-C3749957E117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063EC-8BBD-421C-BFD5-2B87C88F0A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DABBC-5C63-4BA1-A038-FCA812A82421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7817-A9DC-47E2-87D9-1DA64916AD6E}" type="datetime2">
              <a:rPr lang="fr-FR" smtClean="0"/>
              <a:pPr/>
              <a:t>mardi 3 mai 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9074-ECA7-45DF-8CE2-E2FA3C0F1A4D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CCF00-2157-438A-A69B-84616FBE94EA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83FD3-B881-4BF3-A511-6F4D930156E5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D6FE-CA8B-47DD-801F-91C27AEF3A3F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537C-1B58-463A-BE48-6A4001F32962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bg>
      <p:bgPr>
        <a:blipFill dpi="0" rotWithShape="1">
          <a:blip r:embed="rId2" cstate="screen">
            <a:lum/>
          </a:blip>
          <a:srcRect/>
          <a:stretch>
            <a:fillRect l="-6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214546" y="214290"/>
            <a:ext cx="5572164" cy="796908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3600" b="1" i="0" cap="all" baseline="0">
                <a:solidFill>
                  <a:srgbClr val="AB757F"/>
                </a:solidFill>
                <a:latin typeface="Arial Bold"/>
              </a:defRPr>
            </a:lvl1pPr>
          </a:lstStyle>
          <a:p>
            <a:r>
              <a:rPr lang="fr-FR" dirty="0" smtClean="0"/>
              <a:t>Titre présentation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500034" y="1635115"/>
            <a:ext cx="2000264" cy="365125"/>
          </a:xfrm>
        </p:spPr>
        <p:txBody>
          <a:bodyPr/>
          <a:lstStyle>
            <a:lvl1pPr>
              <a:defRPr sz="1400" b="0" i="1" u="sng" baseline="0">
                <a:solidFill>
                  <a:srgbClr val="C3004A"/>
                </a:solidFill>
                <a:uFill>
                  <a:solidFill>
                    <a:srgbClr val="C00000"/>
                  </a:solidFill>
                </a:uFill>
                <a:latin typeface="Arial Bold"/>
              </a:defRPr>
            </a:lvl1pPr>
          </a:lstStyle>
          <a:p>
            <a:fld id="{84DE21C5-92BF-4132-B8AB-12B906539F75}" type="datetime2">
              <a:rPr lang="fr-FR" smtClean="0"/>
              <a:pPr/>
              <a:t>mardi 3 mai 2011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28596" y="5357826"/>
            <a:ext cx="1714480" cy="1357298"/>
          </a:xfrm>
        </p:spPr>
        <p:txBody>
          <a:bodyPr/>
          <a:lstStyle>
            <a:lvl1pPr>
              <a:defRPr sz="1000" b="0" i="0" baseline="0">
                <a:solidFill>
                  <a:srgbClr val="FF0000"/>
                </a:solidFill>
              </a:defRPr>
            </a:lvl1pPr>
          </a:lstStyle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Unité mixte de recherche </a:t>
            </a:r>
            <a:b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CNRS-IN2P3</a:t>
            </a:r>
          </a:p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Université Paris-Sud 11</a:t>
            </a:r>
            <a: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91406 Orsay cedex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Tél. : +33 1 69 15 73 40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Fax : +33 1 69 15 64 70</a:t>
            </a:r>
          </a:p>
          <a:p>
            <a:pPr algn="l"/>
            <a:r>
              <a:rPr lang="fr-FR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http://ipnweb.in2p3.fr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 hasCustomPrompt="1"/>
          </p:nvPr>
        </p:nvSpPr>
        <p:spPr>
          <a:xfrm>
            <a:off x="2500298" y="1714489"/>
            <a:ext cx="6143668" cy="2071701"/>
          </a:xfrm>
        </p:spPr>
        <p:txBody>
          <a:bodyPr>
            <a:normAutofit/>
          </a:bodyPr>
          <a:lstStyle>
            <a:lvl1pPr>
              <a:buFontTx/>
              <a:buNone/>
              <a:defRPr sz="1200" b="0" i="0" baseline="0">
                <a:solidFill>
                  <a:srgbClr val="AB757F"/>
                </a:solidFill>
                <a:latin typeface="Arial Bold"/>
              </a:defRPr>
            </a:lvl1pPr>
            <a:lvl2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2pPr>
            <a:lvl3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3pPr>
            <a:lvl4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4pPr>
            <a:lvl5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5pPr>
          </a:lstStyle>
          <a:p>
            <a:pPr lvl="0"/>
            <a:r>
              <a:rPr lang="fr-FR" dirty="0" smtClean="0"/>
              <a:t>Texte d’introduction. xxxxxxxxxxxxxxxxxxxxxxxxxxxxxxxxxxxxxxxxxxxxxxxxxxxxxxxxxxxxxxxxxxxxxxxxxxxxxxxxxxxxxxxxxxxxxxxxxxxxxxxxxxxxxxxxxxxxxxxxxxxxxxxxxxxxxxxxxxxxxxxxxxxxxxxxxxxxxxxxxxxxxxxxxxxxxxxxxxxxxxxxxxxxxxxxxxxxxxxxxxxxxx</a:t>
            </a:r>
            <a:endParaRPr lang="fr-FR" dirty="0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500298" y="4143380"/>
            <a:ext cx="6143668" cy="2143140"/>
          </a:xfrm>
        </p:spPr>
        <p:txBody>
          <a:bodyPr>
            <a:normAutofit/>
          </a:bodyPr>
          <a:lstStyle>
            <a:lvl1pPr>
              <a:buNone/>
              <a:defRPr sz="16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1" name="Image 10" descr="logoipn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-178359" y="-71438"/>
            <a:ext cx="2407920" cy="1571612"/>
          </a:xfrm>
          <a:prstGeom prst="rect">
            <a:avLst/>
          </a:prstGeom>
        </p:spPr>
      </p:pic>
      <p:sp>
        <p:nvSpPr>
          <p:cNvPr id="9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Image 5" descr="logoipn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-178359" y="-71438"/>
            <a:ext cx="2178591" cy="1357298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142843" y="1428736"/>
            <a:ext cx="8715437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2400" b="0" i="0" baseline="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14282" y="4786322"/>
            <a:ext cx="8501122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+mj-lt"/>
              </a:defRPr>
            </a:lvl1pPr>
          </a:lstStyle>
          <a:p>
            <a:r>
              <a:rPr lang="fr-FR" dirty="0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142844" y="3071810"/>
            <a:ext cx="8575882" cy="1214446"/>
          </a:xfrm>
        </p:spPr>
        <p:txBody>
          <a:bodyPr>
            <a:normAutofit/>
          </a:bodyPr>
          <a:lstStyle>
            <a:lvl1pPr>
              <a:buFontTx/>
              <a:buNone/>
              <a:defRPr sz="200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14282" y="1071546"/>
            <a:ext cx="3613434" cy="357190"/>
          </a:xfrm>
        </p:spPr>
        <p:txBody>
          <a:bodyPr>
            <a:noAutofit/>
          </a:bodyPr>
          <a:lstStyle>
            <a:lvl1pPr>
              <a:buFontTx/>
              <a:buNone/>
              <a:defRPr sz="2400" b="1" i="0" baseline="0">
                <a:solidFill>
                  <a:srgbClr val="C3004A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14282" y="2714620"/>
            <a:ext cx="3613434" cy="357190"/>
          </a:xfrm>
        </p:spPr>
        <p:txBody>
          <a:bodyPr>
            <a:noAutofit/>
          </a:bodyPr>
          <a:lstStyle>
            <a:lvl1pPr>
              <a:buFontTx/>
              <a:buNone/>
              <a:defRPr sz="2000" baseline="0">
                <a:solidFill>
                  <a:srgbClr val="501F74"/>
                </a:solidFill>
                <a:latin typeface="+mj-lt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14282" y="4429126"/>
            <a:ext cx="3613434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273E-F116-4425-B0B0-AFF105B4F541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9688-9D54-48D1-A829-F5E7DC723691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CAEA9-3F14-4468-8C29-33A1454C3BF1}" type="datetime2">
              <a:rPr lang="fr-FR" smtClean="0"/>
              <a:pPr/>
              <a:t>mardi 3 mai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285720" y="1560522"/>
            <a:ext cx="8643998" cy="1368412"/>
          </a:xfrm>
        </p:spPr>
        <p:txBody>
          <a:bodyPr/>
          <a:lstStyle/>
          <a:p>
            <a:r>
              <a:rPr lang="fr-FR" dirty="0" smtClean="0"/>
              <a:t>Design of a test</a:t>
            </a:r>
            <a:r>
              <a:rPr lang="fr-FR" dirty="0" smtClean="0"/>
              <a:t> </a:t>
            </a:r>
            <a:r>
              <a:rPr lang="fr-FR" dirty="0" smtClean="0"/>
              <a:t>Cryomodule for the</a:t>
            </a:r>
            <a:br>
              <a:rPr lang="fr-FR" dirty="0" smtClean="0"/>
            </a:br>
            <a:r>
              <a:rPr lang="fr-FR" dirty="0" err="1" smtClean="0"/>
              <a:t>Superconducting</a:t>
            </a:r>
            <a:r>
              <a:rPr lang="fr-FR" dirty="0" smtClean="0"/>
              <a:t> Proton </a:t>
            </a:r>
            <a:r>
              <a:rPr lang="fr-FR" dirty="0" err="1" smtClean="0"/>
              <a:t>Linac</a:t>
            </a:r>
            <a:r>
              <a:rPr lang="fr-FR" dirty="0" smtClean="0"/>
              <a:t> of CERN</a:t>
            </a:r>
            <a:endParaRPr lang="fr-FR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6643702" y="6000768"/>
            <a:ext cx="2000264" cy="365125"/>
          </a:xfrm>
        </p:spPr>
        <p:txBody>
          <a:bodyPr/>
          <a:lstStyle/>
          <a:p>
            <a:pPr algn="r"/>
            <a:r>
              <a:rPr lang="fr-FR" dirty="0" smtClean="0"/>
              <a:t>May 4</a:t>
            </a:r>
            <a:r>
              <a:rPr lang="fr-FR" baseline="30000" dirty="0" smtClean="0"/>
              <a:t>th</a:t>
            </a:r>
            <a:r>
              <a:rPr lang="fr-FR" dirty="0" smtClean="0"/>
              <a:t> 2011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1714480" y="3657599"/>
            <a:ext cx="6143668" cy="1500198"/>
          </a:xfrm>
        </p:spPr>
        <p:txBody>
          <a:bodyPr>
            <a:noAutofit/>
          </a:bodyPr>
          <a:lstStyle/>
          <a:p>
            <a:pPr algn="ctr"/>
            <a:r>
              <a:rPr lang="fr-FR" sz="2000" dirty="0" smtClean="0"/>
              <a:t>Patricia DUCHESNE 		(IPNO)</a:t>
            </a:r>
          </a:p>
          <a:p>
            <a:pPr algn="ctr"/>
            <a:r>
              <a:rPr lang="fr-FR" sz="2000" dirty="0" err="1" smtClean="0"/>
              <a:t>Patxi</a:t>
            </a:r>
            <a:r>
              <a:rPr lang="fr-FR" sz="2000" dirty="0" smtClean="0"/>
              <a:t> DUTHIL 			(IPNO)</a:t>
            </a:r>
          </a:p>
          <a:p>
            <a:pPr algn="ctr"/>
            <a:r>
              <a:rPr lang="fr-FR" sz="2000" dirty="0" smtClean="0"/>
              <a:t>Sébastien ROUSSELOT 	(IPNO)</a:t>
            </a:r>
          </a:p>
          <a:p>
            <a:pPr algn="ctr"/>
            <a:endParaRPr lang="fr-FR" sz="2000" dirty="0" smtClean="0"/>
          </a:p>
          <a:p>
            <a:pPr algn="ctr"/>
            <a:r>
              <a:rPr lang="fr-FR" sz="2000" dirty="0" smtClean="0"/>
              <a:t>Vittorio PARMA			(CERN)</a:t>
            </a:r>
          </a:p>
          <a:p>
            <a:pPr algn="ctr"/>
            <a:r>
              <a:rPr lang="fr-FR" sz="2000" dirty="0" smtClean="0"/>
              <a:t>Arnaud VANDE CRAEN		(CERN)</a:t>
            </a:r>
          </a:p>
          <a:p>
            <a:pPr algn="ctr"/>
            <a:endParaRPr lang="fr-FR" sz="2000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28596" y="5357826"/>
            <a:ext cx="1714480" cy="1357298"/>
          </a:xfrm>
        </p:spPr>
        <p:txBody>
          <a:bodyPr/>
          <a:lstStyle>
            <a:lvl1pPr>
              <a:defRPr sz="1000" b="0" i="0" baseline="0">
                <a:solidFill>
                  <a:srgbClr val="FF0000"/>
                </a:solidFill>
              </a:defRPr>
            </a:lvl1pPr>
          </a:lstStyle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Unité mixte de recherche </a:t>
            </a:r>
            <a:b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CNRS-IN2P3</a:t>
            </a:r>
          </a:p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Université Paris-Sud 11</a:t>
            </a:r>
            <a: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91406 Orsay cedex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Tél. : +33 1 69 15 73 40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Fax : +33 1 69 15 64 70</a:t>
            </a:r>
          </a:p>
          <a:p>
            <a:pPr algn="l"/>
            <a:r>
              <a:rPr lang="fr-FR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http://ipnweb.in2p3.fr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0" y="2143116"/>
            <a:ext cx="9358345" cy="1143008"/>
          </a:xfrm>
        </p:spPr>
        <p:txBody>
          <a:bodyPr>
            <a:normAutofit/>
          </a:bodyPr>
          <a:lstStyle/>
          <a:p>
            <a:pPr marL="539750" lvl="1" indent="-18415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dirty="0" smtClean="0"/>
              <a:t>Mechanical design</a:t>
            </a:r>
          </a:p>
          <a:p>
            <a:pPr marL="539750" lvl="1" indent="-18415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dirty="0" smtClean="0"/>
              <a:t>Cryogenics (Heat loads, T and P profiles, segmented machine layout)</a:t>
            </a:r>
          </a:p>
          <a:p>
            <a:pPr marL="539750" lvl="1" indent="-18415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dirty="0" smtClean="0"/>
              <a:t>Designed for 0%-2% test (for 1.7% expected tunnel slope)</a:t>
            </a:r>
          </a:p>
          <a:p>
            <a:pPr>
              <a:spcBef>
                <a:spcPts val="300"/>
              </a:spcBef>
            </a:pPr>
            <a:endParaRPr lang="fr-FR" sz="20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From</a:t>
            </a:r>
            <a:r>
              <a:rPr lang="fr-FR" dirty="0" smtClean="0"/>
              <a:t> 8 to 4 </a:t>
            </a:r>
            <a:r>
              <a:rPr lang="fr-FR" dirty="0" err="1" smtClean="0"/>
              <a:t>cavities</a:t>
            </a:r>
            <a:r>
              <a:rPr lang="fr-FR" dirty="0" smtClean="0"/>
              <a:t>: the short cryomodule concept </a:t>
            </a:r>
            <a:endParaRPr lang="fr-FR" dirty="0"/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5643602" cy="357190"/>
          </a:xfrm>
        </p:spPr>
        <p:txBody>
          <a:bodyPr/>
          <a:lstStyle/>
          <a:p>
            <a:r>
              <a:rPr lang="fr-FR" dirty="0" smtClean="0"/>
              <a:t>The short cryomodule design </a:t>
            </a:r>
            <a:r>
              <a:rPr lang="fr-FR" dirty="0" err="1" smtClean="0"/>
              <a:t>strategy</a:t>
            </a:r>
            <a:endParaRPr lang="fr-FR" dirty="0"/>
          </a:p>
        </p:txBody>
      </p:sp>
      <p:grpSp>
        <p:nvGrpSpPr>
          <p:cNvPr id="24" name="Groupe 23"/>
          <p:cNvGrpSpPr/>
          <p:nvPr/>
        </p:nvGrpSpPr>
        <p:grpSpPr>
          <a:xfrm>
            <a:off x="1928794" y="1285860"/>
            <a:ext cx="5573486" cy="774049"/>
            <a:chOff x="1928794" y="1478077"/>
            <a:chExt cx="5573486" cy="774049"/>
          </a:xfrm>
        </p:grpSpPr>
        <p:grpSp>
          <p:nvGrpSpPr>
            <p:cNvPr id="11" name="Group 5"/>
            <p:cNvGrpSpPr/>
            <p:nvPr/>
          </p:nvGrpSpPr>
          <p:grpSpPr>
            <a:xfrm>
              <a:off x="1928794" y="1490126"/>
              <a:ext cx="5573486" cy="762000"/>
              <a:chOff x="1752600" y="5791200"/>
              <a:chExt cx="5573486" cy="762000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V="1">
                <a:off x="1752600" y="5867400"/>
                <a:ext cx="5573486" cy="4816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4572000" y="5791200"/>
                <a:ext cx="2514600" cy="762000"/>
              </a:xfrm>
              <a:prstGeom prst="rect">
                <a:avLst/>
              </a:prstGeom>
              <a:solidFill>
                <a:schemeClr val="bg1">
                  <a:alpha val="8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17" name="Straight Connector 23"/>
            <p:cNvCxnSpPr/>
            <p:nvPr/>
          </p:nvCxnSpPr>
          <p:spPr>
            <a:xfrm rot="5400000">
              <a:off x="4463135" y="1751998"/>
              <a:ext cx="54784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5"/>
            <p:cNvCxnSpPr/>
            <p:nvPr/>
          </p:nvCxnSpPr>
          <p:spPr>
            <a:xfrm rot="5400000">
              <a:off x="7012722" y="1751998"/>
              <a:ext cx="547843" cy="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0"/>
            <p:cNvSpPr txBox="1"/>
            <p:nvPr/>
          </p:nvSpPr>
          <p:spPr>
            <a:xfrm>
              <a:off x="5265063" y="1571612"/>
              <a:ext cx="1450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4 cavities less</a:t>
              </a:r>
              <a:endParaRPr lang="it-IT" dirty="0"/>
            </a:p>
          </p:txBody>
        </p:sp>
      </p:grpSp>
      <p:graphicFrame>
        <p:nvGraphicFramePr>
          <p:cNvPr id="21" name="Table 3"/>
          <p:cNvGraphicFramePr>
            <a:graphicFrameLocks noGrp="1"/>
          </p:cNvGraphicFramePr>
          <p:nvPr/>
        </p:nvGraphicFramePr>
        <p:xfrm>
          <a:off x="285720" y="3571877"/>
          <a:ext cx="8610600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265"/>
                <a:gridCol w="6379335"/>
              </a:tblGrid>
              <a:tr h="283407"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Institute</a:t>
                      </a:r>
                      <a:endParaRPr lang="en-US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Supply</a:t>
                      </a:r>
                      <a:endParaRPr lang="en-US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7671"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CEA – </a:t>
                      </a:r>
                      <a:r>
                        <a:rPr lang="en-GB" sz="1600" b="0" dirty="0" err="1">
                          <a:latin typeface="+mn-lt"/>
                          <a:ea typeface="Times New Roman"/>
                          <a:cs typeface="Times New Roman"/>
                        </a:rPr>
                        <a:t>Saclay</a:t>
                      </a: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 (F)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Design </a:t>
                      </a: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=1 </a:t>
                      </a: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cavities </a:t>
                      </a: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b="0" dirty="0" err="1">
                          <a:latin typeface="+mn-lt"/>
                          <a:ea typeface="Times New Roman"/>
                          <a:cs typeface="Times New Roman"/>
                        </a:rPr>
                        <a:t>EuCARD</a:t>
                      </a: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 task 10.2.2)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Design &amp;</a:t>
                      </a:r>
                      <a:r>
                        <a:rPr lang="en-GB" sz="16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construction of  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 h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elium 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vessels </a:t>
                      </a: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for 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=1 cavities*</a:t>
                      </a:r>
                      <a:endParaRPr lang="en-GB" sz="16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Supply of</a:t>
                      </a:r>
                      <a:r>
                        <a:rPr lang="en-GB" sz="16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 (+4)  tuners*</a:t>
                      </a:r>
                      <a:endParaRPr lang="en-GB" sz="16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 Testing of RF couplers*</a:t>
                      </a:r>
                    </a:p>
                  </a:txBody>
                  <a:tcPr marL="68580" marR="68580" marT="0" marB="0"/>
                </a:tc>
              </a:tr>
              <a:tr h="503835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CNRS - IPNO – </a:t>
                      </a:r>
                      <a:r>
                        <a:rPr lang="en-GB" sz="16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Orsay</a:t>
                      </a: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 (F)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  <a:defRPr/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Supply of 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prototype 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cryomodule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cryostat components*</a:t>
                      </a:r>
                      <a:endParaRPr lang="en-GB" sz="16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  <a:defRPr/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Design</a:t>
                      </a:r>
                      <a:r>
                        <a:rPr lang="en-GB" sz="16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&amp; construction 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of  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cryostat assembly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tools*</a:t>
                      </a:r>
                      <a:endParaRPr lang="en-US" sz="16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835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600" dirty="0" smtClean="0">
                          <a:latin typeface="+mn-lt"/>
                        </a:rPr>
                        <a:t>Stony Brook/BNL/AES team 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i="1" dirty="0" smtClean="0">
                          <a:latin typeface="+mn-lt"/>
                        </a:rPr>
                        <a:t>(Under DOE grant)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dirty="0" smtClean="0">
                          <a:latin typeface="+mn-lt"/>
                        </a:rPr>
                        <a:t>Designing, building and testing o</a:t>
                      </a:r>
                      <a:r>
                        <a:rPr lang="en-US" sz="1600" baseline="0" dirty="0" smtClean="0">
                          <a:latin typeface="+mn-lt"/>
                        </a:rPr>
                        <a:t>f </a:t>
                      </a:r>
                      <a:r>
                        <a:rPr lang="en-US" sz="1600" b="1" baseline="0" dirty="0" smtClean="0">
                          <a:latin typeface="+mn-lt"/>
                        </a:rPr>
                        <a:t>1</a:t>
                      </a:r>
                      <a:r>
                        <a:rPr lang="en-US" sz="1600" b="1" dirty="0" smtClean="0">
                          <a:latin typeface="+mn-lt"/>
                        </a:rPr>
                        <a:t>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US" sz="1600" b="1" dirty="0" smtClean="0">
                          <a:latin typeface="+mn-lt"/>
                        </a:rPr>
                        <a:t>=1 SPL cavity</a:t>
                      </a:r>
                      <a:r>
                        <a:rPr lang="en-US" sz="1600" dirty="0" smtClean="0">
                          <a:latin typeface="+mn-lt"/>
                        </a:rPr>
                        <a:t>.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CERN</a:t>
                      </a:r>
                      <a:endParaRPr lang="en-US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4 (+4)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=1 cavities (supplied from European</a:t>
                      </a:r>
                      <a:r>
                        <a:rPr lang="en-US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industry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</a:tr>
              <a:tr h="352398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CERN</a:t>
                      </a:r>
                      <a:endParaRPr lang="en-US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(+4) 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RF couplers (2 types)</a:t>
                      </a:r>
                      <a:endParaRPr lang="en-US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213003" y="6488668"/>
            <a:ext cx="4501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* Special French in-kind contribution to CERN</a:t>
            </a:r>
            <a:endParaRPr lang="it-IT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0" y="1857364"/>
            <a:ext cx="9144000" cy="357190"/>
          </a:xfrm>
        </p:spPr>
        <p:txBody>
          <a:bodyPr/>
          <a:lstStyle/>
          <a:p>
            <a:r>
              <a:rPr lang="en-US" sz="2000" b="0" dirty="0" smtClean="0">
                <a:solidFill>
                  <a:srgbClr val="7030A0"/>
                </a:solidFill>
              </a:rPr>
              <a:t>Short Cryomodule designed to be compatible with a full-length 8 cavities cryomodule</a:t>
            </a:r>
          </a:p>
          <a:p>
            <a:endParaRPr lang="fr-FR" sz="2000" b="0" dirty="0">
              <a:solidFill>
                <a:srgbClr val="7030A0"/>
              </a:solidFill>
            </a:endParaRPr>
          </a:p>
        </p:txBody>
      </p:sp>
      <p:sp>
        <p:nvSpPr>
          <p:cNvPr id="23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3143248"/>
            <a:ext cx="8715436" cy="428628"/>
          </a:xfrm>
        </p:spPr>
        <p:txBody>
          <a:bodyPr/>
          <a:lstStyle/>
          <a:p>
            <a:r>
              <a:rPr lang="en-US" dirty="0" smtClean="0"/>
              <a:t>The short cryomodule development: a collaboration effort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N:\SPL\COM\2011\EUCARD\short_cryomodule_sketc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428868"/>
            <a:ext cx="8702613" cy="2776548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From</a:t>
            </a:r>
            <a:r>
              <a:rPr lang="fr-FR" dirty="0" smtClean="0"/>
              <a:t> 8 to 4 </a:t>
            </a:r>
            <a:r>
              <a:rPr lang="fr-FR" dirty="0" err="1" smtClean="0"/>
              <a:t>cavities</a:t>
            </a:r>
            <a:r>
              <a:rPr lang="fr-FR" dirty="0" smtClean="0"/>
              <a:t>: the short cryomodule concept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4572032" cy="357190"/>
          </a:xfrm>
        </p:spPr>
        <p:txBody>
          <a:bodyPr/>
          <a:lstStyle/>
          <a:p>
            <a:r>
              <a:rPr lang="it-IT" dirty="0" smtClean="0"/>
              <a:t>Short cryomodule: layout sketch </a:t>
            </a:r>
            <a:endParaRPr lang="fr-FR" dirty="0"/>
          </a:p>
        </p:txBody>
      </p:sp>
      <p:sp>
        <p:nvSpPr>
          <p:cNvPr id="40" name="TextBox 4"/>
          <p:cNvSpPr txBox="1">
            <a:spLocks noChangeArrowheads="1"/>
          </p:cNvSpPr>
          <p:nvPr/>
        </p:nvSpPr>
        <p:spPr bwMode="auto">
          <a:xfrm>
            <a:off x="5017796" y="1214422"/>
            <a:ext cx="31975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b="1" dirty="0"/>
              <a:t>Connection to cryo distribution line</a:t>
            </a:r>
          </a:p>
        </p:txBody>
      </p:sp>
      <p:cxnSp>
        <p:nvCxnSpPr>
          <p:cNvPr id="42" name="Straight Arrow Connector 18"/>
          <p:cNvCxnSpPr/>
          <p:nvPr/>
        </p:nvCxnSpPr>
        <p:spPr bwMode="auto">
          <a:xfrm>
            <a:off x="6429388" y="5929330"/>
            <a:ext cx="1143000" cy="152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2"/>
          <p:cNvSpPr txBox="1">
            <a:spLocks noChangeArrowheads="1"/>
          </p:cNvSpPr>
          <p:nvPr/>
        </p:nvSpPr>
        <p:spPr bwMode="auto">
          <a:xfrm>
            <a:off x="5591188" y="6157930"/>
            <a:ext cx="2819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dirty="0"/>
              <a:t>1.7% Slope (adjustable 0-2%)</a:t>
            </a:r>
          </a:p>
        </p:txBody>
      </p:sp>
      <p:sp>
        <p:nvSpPr>
          <p:cNvPr id="44" name="Rounded Rectangle 16"/>
          <p:cNvSpPr/>
          <p:nvPr/>
        </p:nvSpPr>
        <p:spPr bwMode="auto">
          <a:xfrm>
            <a:off x="304970" y="2629494"/>
            <a:ext cx="642942" cy="2520000"/>
          </a:xfrm>
          <a:prstGeom prst="roundRect">
            <a:avLst/>
          </a:prstGeom>
          <a:noFill/>
          <a:ln w="38100" cmpd="sng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t-IT"/>
          </a:p>
        </p:txBody>
      </p:sp>
      <p:sp>
        <p:nvSpPr>
          <p:cNvPr id="45" name="TextBox 23"/>
          <p:cNvSpPr txBox="1">
            <a:spLocks noChangeArrowheads="1"/>
          </p:cNvSpPr>
          <p:nvPr/>
        </p:nvSpPr>
        <p:spPr bwMode="auto">
          <a:xfrm>
            <a:off x="6505015" y="2071678"/>
            <a:ext cx="1669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Technical Service </a:t>
            </a:r>
          </a:p>
          <a:p>
            <a:pPr algn="r"/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Module</a:t>
            </a:r>
          </a:p>
        </p:txBody>
      </p:sp>
      <p:sp>
        <p:nvSpPr>
          <p:cNvPr id="46" name="Rounded Rectangle 21"/>
          <p:cNvSpPr/>
          <p:nvPr/>
        </p:nvSpPr>
        <p:spPr bwMode="auto">
          <a:xfrm>
            <a:off x="6925391" y="2629494"/>
            <a:ext cx="1080000" cy="2520000"/>
          </a:xfrm>
          <a:prstGeom prst="roundRect">
            <a:avLst/>
          </a:prstGeom>
          <a:noFill/>
          <a:ln w="38100" cmpd="sng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t-IT"/>
          </a:p>
        </p:txBody>
      </p:sp>
      <p:sp>
        <p:nvSpPr>
          <p:cNvPr id="47" name="TextBox 25"/>
          <p:cNvSpPr txBox="1">
            <a:spLocks noChangeArrowheads="1"/>
          </p:cNvSpPr>
          <p:nvPr/>
        </p:nvSpPr>
        <p:spPr bwMode="auto">
          <a:xfrm>
            <a:off x="214282" y="2071678"/>
            <a:ext cx="8483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End</a:t>
            </a:r>
          </a:p>
          <a:p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Module</a:t>
            </a:r>
          </a:p>
        </p:txBody>
      </p:sp>
      <p:sp>
        <p:nvSpPr>
          <p:cNvPr id="48" name="TextBox 23"/>
          <p:cNvSpPr txBox="1">
            <a:spLocks noChangeArrowheads="1"/>
          </p:cNvSpPr>
          <p:nvPr/>
        </p:nvSpPr>
        <p:spPr bwMode="auto">
          <a:xfrm>
            <a:off x="3583083" y="2071678"/>
            <a:ext cx="12253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b="1" dirty="0"/>
              <a:t>Cryomodule</a:t>
            </a:r>
          </a:p>
        </p:txBody>
      </p:sp>
      <p:sp>
        <p:nvSpPr>
          <p:cNvPr id="49" name="Flèche vers le haut 48"/>
          <p:cNvSpPr>
            <a:spLocks noChangeArrowheads="1"/>
          </p:cNvSpPr>
          <p:nvPr/>
        </p:nvSpPr>
        <p:spPr bwMode="auto">
          <a:xfrm>
            <a:off x="7305701" y="1674798"/>
            <a:ext cx="254000" cy="355600"/>
          </a:xfrm>
          <a:prstGeom prst="upArrow">
            <a:avLst>
              <a:gd name="adj1" fmla="val 50000"/>
              <a:gd name="adj2" fmla="val 49998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0" name="TextBox 24"/>
          <p:cNvSpPr txBox="1"/>
          <p:nvPr/>
        </p:nvSpPr>
        <p:spPr>
          <a:xfrm>
            <a:off x="2209776" y="2886092"/>
            <a:ext cx="1901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Cryo fill line (Y), top left</a:t>
            </a:r>
            <a:endParaRPr lang="it-IT" sz="1400" dirty="0"/>
          </a:p>
        </p:txBody>
      </p:sp>
      <p:sp>
        <p:nvSpPr>
          <p:cNvPr id="61" name="TextBox 33"/>
          <p:cNvSpPr txBox="1"/>
          <p:nvPr/>
        </p:nvSpPr>
        <p:spPr>
          <a:xfrm>
            <a:off x="4648176" y="3571892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Phase sep.</a:t>
            </a:r>
            <a:endParaRPr lang="it-IT" sz="1400" dirty="0"/>
          </a:p>
        </p:txBody>
      </p:sp>
      <p:sp>
        <p:nvSpPr>
          <p:cNvPr id="28" name="Légende encadrée 2 27"/>
          <p:cNvSpPr/>
          <p:nvPr/>
        </p:nvSpPr>
        <p:spPr>
          <a:xfrm>
            <a:off x="1042963" y="5072074"/>
            <a:ext cx="1885963" cy="285752"/>
          </a:xfrm>
          <a:prstGeom prst="borderCallout2">
            <a:avLst>
              <a:gd name="adj1" fmla="val 42083"/>
              <a:gd name="adj2" fmla="val -977"/>
              <a:gd name="adj3" fmla="val 42083"/>
              <a:gd name="adj4" fmla="val -9770"/>
              <a:gd name="adj5" fmla="val -374163"/>
              <a:gd name="adj6" fmla="val -14943"/>
            </a:avLst>
          </a:prstGeom>
          <a:solidFill>
            <a:schemeClr val="accent4">
              <a:lumMod val="60000"/>
              <a:lumOff val="40000"/>
            </a:schemeClr>
          </a:solidFill>
          <a:ln w="38100" cmpd="sng">
            <a:solidFill>
              <a:schemeClr val="accent4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rtlCol="0" anchor="ctr"/>
          <a:lstStyle/>
          <a:p>
            <a:pPr algn="ctr"/>
            <a:r>
              <a:rPr lang="fr-FR" sz="1600" dirty="0" smtClean="0"/>
              <a:t>Cold-warm transition</a:t>
            </a:r>
            <a:endParaRPr lang="fr-FR" sz="1600" dirty="0"/>
          </a:p>
        </p:txBody>
      </p:sp>
      <p:sp>
        <p:nvSpPr>
          <p:cNvPr id="29" name="Légende encadrée 2 28"/>
          <p:cNvSpPr/>
          <p:nvPr/>
        </p:nvSpPr>
        <p:spPr>
          <a:xfrm>
            <a:off x="3317155" y="5072074"/>
            <a:ext cx="1040531" cy="285752"/>
          </a:xfrm>
          <a:prstGeom prst="borderCallout2">
            <a:avLst>
              <a:gd name="adj1" fmla="val 45417"/>
              <a:gd name="adj2" fmla="val -94"/>
              <a:gd name="adj3" fmla="val 42083"/>
              <a:gd name="adj4" fmla="val -18132"/>
              <a:gd name="adj5" fmla="val -215498"/>
              <a:gd name="adj6" fmla="val -40076"/>
            </a:avLst>
          </a:prstGeom>
          <a:solidFill>
            <a:srgbClr val="00B050"/>
          </a:solidFill>
          <a:ln w="38100" cmpd="sng">
            <a:solidFill>
              <a:srgbClr val="00B05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rtlCol="0" anchor="ctr"/>
          <a:lstStyle/>
          <a:p>
            <a:pPr algn="ctr"/>
            <a:r>
              <a:rPr lang="fr-FR" sz="1600" dirty="0" smtClean="0"/>
              <a:t>RF coupler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5" grpId="0"/>
      <p:bldP spid="46" grpId="0" animBg="1"/>
      <p:bldP spid="49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4"/>
          <p:cNvGrpSpPr/>
          <p:nvPr/>
        </p:nvGrpSpPr>
        <p:grpSpPr>
          <a:xfrm>
            <a:off x="1195390" y="857232"/>
            <a:ext cx="7018361" cy="5605482"/>
            <a:chOff x="1066800" y="786942"/>
            <a:chExt cx="7114137" cy="5842458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6800" y="786942"/>
              <a:ext cx="7043333" cy="5842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4"/>
            <p:cNvSpPr txBox="1"/>
            <p:nvPr/>
          </p:nvSpPr>
          <p:spPr>
            <a:xfrm>
              <a:off x="3152670" y="3116818"/>
              <a:ext cx="2491264" cy="384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accent6">
                      <a:lumMod val="75000"/>
                    </a:schemeClr>
                  </a:solidFill>
                </a:rPr>
                <a:t>Thermal shield (50-75K)</a:t>
              </a:r>
              <a:endParaRPr lang="it-IT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TextBox 6"/>
            <p:cNvSpPr txBox="1"/>
            <p:nvPr/>
          </p:nvSpPr>
          <p:spPr>
            <a:xfrm>
              <a:off x="6246911" y="4634464"/>
              <a:ext cx="942755" cy="9623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rgbClr val="00B050"/>
                  </a:solidFill>
                </a:rPr>
                <a:t>Coupler</a:t>
              </a:r>
            </a:p>
            <a:p>
              <a:pPr algn="ctr"/>
              <a:endParaRPr lang="it-IT" b="1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it-IT" b="1" dirty="0" smtClean="0">
                  <a:solidFill>
                    <a:srgbClr val="00B050"/>
                  </a:solidFill>
                </a:rPr>
                <a:t>cooling</a:t>
              </a:r>
              <a:endParaRPr lang="it-IT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Box 7"/>
            <p:cNvSpPr txBox="1"/>
            <p:nvPr/>
          </p:nvSpPr>
          <p:spPr>
            <a:xfrm rot="16200000">
              <a:off x="5739160" y="3134587"/>
              <a:ext cx="1495674" cy="374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Pumping line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16" name="TextBox 8"/>
            <p:cNvSpPr txBox="1"/>
            <p:nvPr/>
          </p:nvSpPr>
          <p:spPr>
            <a:xfrm>
              <a:off x="3496292" y="3914182"/>
              <a:ext cx="1500087" cy="384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Bi-phase pipe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19" name="TextBox 11"/>
            <p:cNvSpPr txBox="1"/>
            <p:nvPr/>
          </p:nvSpPr>
          <p:spPr>
            <a:xfrm>
              <a:off x="3620534" y="3437338"/>
              <a:ext cx="1853597" cy="384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Cavity top supply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20" name="TextBox 12"/>
            <p:cNvSpPr txBox="1"/>
            <p:nvPr/>
          </p:nvSpPr>
          <p:spPr>
            <a:xfrm>
              <a:off x="6879114" y="3541892"/>
              <a:ext cx="1301823" cy="962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Cavity cooling down lines</a:t>
              </a:r>
              <a:endParaRPr lang="it-IT" b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2" name="TextBox 6"/>
          <p:cNvSpPr txBox="1"/>
          <p:nvPr/>
        </p:nvSpPr>
        <p:spPr>
          <a:xfrm>
            <a:off x="571472" y="1496785"/>
            <a:ext cx="930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B050"/>
                </a:solidFill>
              </a:rPr>
              <a:t>Coupler</a:t>
            </a:r>
          </a:p>
          <a:p>
            <a:pPr algn="ctr"/>
            <a:r>
              <a:rPr lang="it-IT" b="1" dirty="0" smtClean="0">
                <a:solidFill>
                  <a:srgbClr val="00B050"/>
                </a:solidFill>
              </a:rPr>
              <a:t>cooling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From</a:t>
            </a:r>
            <a:r>
              <a:rPr lang="fr-FR" dirty="0" smtClean="0"/>
              <a:t> 8 to 4 </a:t>
            </a:r>
            <a:r>
              <a:rPr lang="fr-FR" dirty="0" err="1" smtClean="0"/>
              <a:t>cavities</a:t>
            </a:r>
            <a:r>
              <a:rPr lang="fr-FR" dirty="0" smtClean="0"/>
              <a:t>: the short </a:t>
            </a:r>
            <a:r>
              <a:rPr lang="fr-FR" dirty="0" err="1" smtClean="0"/>
              <a:t>cryomodule</a:t>
            </a:r>
            <a:r>
              <a:rPr lang="fr-FR" dirty="0" smtClean="0"/>
              <a:t> concept</a:t>
            </a:r>
            <a:endParaRPr lang="en-US" dirty="0"/>
          </a:p>
        </p:txBody>
      </p:sp>
      <p:sp>
        <p:nvSpPr>
          <p:cNvPr id="24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5286412" cy="428628"/>
          </a:xfrm>
        </p:spPr>
        <p:txBody>
          <a:bodyPr/>
          <a:lstStyle/>
          <a:p>
            <a:r>
              <a:rPr lang="en-US" dirty="0" smtClean="0"/>
              <a:t>Short cryomodule cryogenic scheme</a:t>
            </a:r>
          </a:p>
          <a:p>
            <a:endParaRPr lang="fr-FR" dirty="0"/>
          </a:p>
        </p:txBody>
      </p:sp>
      <p:grpSp>
        <p:nvGrpSpPr>
          <p:cNvPr id="42" name="Groupe 41"/>
          <p:cNvGrpSpPr/>
          <p:nvPr/>
        </p:nvGrpSpPr>
        <p:grpSpPr>
          <a:xfrm>
            <a:off x="3500430" y="4801562"/>
            <a:ext cx="2214578" cy="579332"/>
            <a:chOff x="3477570" y="4801562"/>
            <a:chExt cx="2386171" cy="579332"/>
          </a:xfrm>
        </p:grpSpPr>
        <p:grpSp>
          <p:nvGrpSpPr>
            <p:cNvPr id="13" name="Group 36"/>
            <p:cNvGrpSpPr/>
            <p:nvPr/>
          </p:nvGrpSpPr>
          <p:grpSpPr>
            <a:xfrm>
              <a:off x="3477570" y="4801578"/>
              <a:ext cx="739027" cy="574583"/>
              <a:chOff x="3722598" y="5002306"/>
              <a:chExt cx="739027" cy="574583"/>
            </a:xfrm>
          </p:grpSpPr>
          <p:cxnSp>
            <p:nvCxnSpPr>
              <p:cNvPr id="17" name="Straight Connector 30"/>
              <p:cNvCxnSpPr/>
              <p:nvPr/>
            </p:nvCxnSpPr>
            <p:spPr>
              <a:xfrm rot="5400000">
                <a:off x="3455898" y="5269848"/>
                <a:ext cx="533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31"/>
              <p:cNvCxnSpPr/>
              <p:nvPr/>
            </p:nvCxnSpPr>
            <p:spPr>
              <a:xfrm rot="5400000">
                <a:off x="4194925" y="5269006"/>
                <a:ext cx="533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32"/>
              <p:cNvCxnSpPr/>
              <p:nvPr/>
            </p:nvCxnSpPr>
            <p:spPr>
              <a:xfrm>
                <a:off x="3726800" y="5543271"/>
                <a:ext cx="73152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Group 35"/>
              <p:cNvGrpSpPr/>
              <p:nvPr/>
            </p:nvGrpSpPr>
            <p:grpSpPr>
              <a:xfrm rot="5400000">
                <a:off x="4007638" y="5464964"/>
                <a:ext cx="76216" cy="147637"/>
                <a:chOff x="3684494" y="5312711"/>
                <a:chExt cx="76216" cy="147637"/>
              </a:xfrm>
            </p:grpSpPr>
            <p:sp>
              <p:nvSpPr>
                <p:cNvPr id="26" name="Isosceles Triangle 26"/>
                <p:cNvSpPr/>
                <p:nvPr/>
              </p:nvSpPr>
              <p:spPr>
                <a:xfrm>
                  <a:off x="3684510" y="5384148"/>
                  <a:ext cx="76200" cy="76200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7" name="Isosceles Triangle 27"/>
                <p:cNvSpPr/>
                <p:nvPr/>
              </p:nvSpPr>
              <p:spPr>
                <a:xfrm rot="10800000">
                  <a:off x="3684494" y="5312711"/>
                  <a:ext cx="76200" cy="76200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grpSp>
          <p:nvGrpSpPr>
            <p:cNvPr id="28" name="Group 37"/>
            <p:cNvGrpSpPr/>
            <p:nvPr/>
          </p:nvGrpSpPr>
          <p:grpSpPr>
            <a:xfrm>
              <a:off x="4216597" y="4801562"/>
              <a:ext cx="827162" cy="574585"/>
              <a:chOff x="3722598" y="5002306"/>
              <a:chExt cx="827162" cy="574585"/>
            </a:xfrm>
          </p:grpSpPr>
          <p:cxnSp>
            <p:nvCxnSpPr>
              <p:cNvPr id="29" name="Straight Connector 38"/>
              <p:cNvCxnSpPr/>
              <p:nvPr/>
            </p:nvCxnSpPr>
            <p:spPr>
              <a:xfrm rot="5400000">
                <a:off x="3455898" y="5269848"/>
                <a:ext cx="533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9"/>
              <p:cNvCxnSpPr/>
              <p:nvPr/>
            </p:nvCxnSpPr>
            <p:spPr>
              <a:xfrm rot="5400000">
                <a:off x="4275896" y="5269006"/>
                <a:ext cx="533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40"/>
              <p:cNvCxnSpPr/>
              <p:nvPr/>
            </p:nvCxnSpPr>
            <p:spPr>
              <a:xfrm>
                <a:off x="3726800" y="5543271"/>
                <a:ext cx="8229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5"/>
              <p:cNvGrpSpPr/>
              <p:nvPr/>
            </p:nvGrpSpPr>
            <p:grpSpPr>
              <a:xfrm rot="5400000">
                <a:off x="4007640" y="5464966"/>
                <a:ext cx="76216" cy="147637"/>
                <a:chOff x="3684494" y="5312711"/>
                <a:chExt cx="76216" cy="147637"/>
              </a:xfrm>
            </p:grpSpPr>
            <p:sp>
              <p:nvSpPr>
                <p:cNvPr id="33" name="Isosceles Triangle 42"/>
                <p:cNvSpPr/>
                <p:nvPr/>
              </p:nvSpPr>
              <p:spPr>
                <a:xfrm>
                  <a:off x="3684510" y="5384148"/>
                  <a:ext cx="76200" cy="76200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4" name="Isosceles Triangle 43"/>
                <p:cNvSpPr/>
                <p:nvPr/>
              </p:nvSpPr>
              <p:spPr>
                <a:xfrm rot="10800000">
                  <a:off x="3684494" y="5312711"/>
                  <a:ext cx="76200" cy="76200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grpSp>
          <p:nvGrpSpPr>
            <p:cNvPr id="35" name="Group 45"/>
            <p:cNvGrpSpPr/>
            <p:nvPr/>
          </p:nvGrpSpPr>
          <p:grpSpPr>
            <a:xfrm>
              <a:off x="5036579" y="4806309"/>
              <a:ext cx="827162" cy="574585"/>
              <a:chOff x="3722598" y="5002306"/>
              <a:chExt cx="827162" cy="574585"/>
            </a:xfrm>
          </p:grpSpPr>
          <p:cxnSp>
            <p:nvCxnSpPr>
              <p:cNvPr id="36" name="Straight Connector 46"/>
              <p:cNvCxnSpPr/>
              <p:nvPr/>
            </p:nvCxnSpPr>
            <p:spPr>
              <a:xfrm rot="5400000">
                <a:off x="3455898" y="5269848"/>
                <a:ext cx="533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47"/>
              <p:cNvCxnSpPr/>
              <p:nvPr/>
            </p:nvCxnSpPr>
            <p:spPr>
              <a:xfrm rot="5400000">
                <a:off x="4275896" y="5269006"/>
                <a:ext cx="533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48"/>
              <p:cNvCxnSpPr/>
              <p:nvPr/>
            </p:nvCxnSpPr>
            <p:spPr>
              <a:xfrm>
                <a:off x="3726800" y="5543271"/>
                <a:ext cx="8229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9" name="Group 35"/>
              <p:cNvGrpSpPr/>
              <p:nvPr/>
            </p:nvGrpSpPr>
            <p:grpSpPr>
              <a:xfrm rot="5400000">
                <a:off x="4007642" y="5464968"/>
                <a:ext cx="76216" cy="147637"/>
                <a:chOff x="3684494" y="5312711"/>
                <a:chExt cx="76216" cy="147637"/>
              </a:xfrm>
            </p:grpSpPr>
            <p:sp>
              <p:nvSpPr>
                <p:cNvPr id="40" name="Isosceles Triangle 50"/>
                <p:cNvSpPr/>
                <p:nvPr/>
              </p:nvSpPr>
              <p:spPr>
                <a:xfrm>
                  <a:off x="3684510" y="5384148"/>
                  <a:ext cx="76200" cy="76200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1" name="Isosceles Triangle 51"/>
                <p:cNvSpPr/>
                <p:nvPr/>
              </p:nvSpPr>
              <p:spPr>
                <a:xfrm rot="10800000">
                  <a:off x="3684494" y="5312711"/>
                  <a:ext cx="76200" cy="76200"/>
                </a:xfrm>
                <a:prstGeom prst="triangl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 descr="Coupe SPL02 Pos Bas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3670" y="1228725"/>
            <a:ext cx="3377355" cy="4031881"/>
          </a:xfrm>
          <a:prstGeom prst="rect">
            <a:avLst/>
          </a:prstGeom>
        </p:spPr>
      </p:pic>
      <p:pic>
        <p:nvPicPr>
          <p:cNvPr id="19" name="Image 18" descr="Coupe SPL01 Pos hau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5326" y="1221544"/>
            <a:ext cx="3399966" cy="3474282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Cryomodule vacuum vessel</a:t>
            </a:r>
            <a:endParaRPr lang="fr-FR" dirty="0"/>
          </a:p>
        </p:txBody>
      </p:sp>
      <p:cxnSp>
        <p:nvCxnSpPr>
          <p:cNvPr id="12" name="Connecteur droit avec flèche 25"/>
          <p:cNvCxnSpPr/>
          <p:nvPr/>
        </p:nvCxnSpPr>
        <p:spPr>
          <a:xfrm rot="5400000" flipH="1" flipV="1">
            <a:off x="8032676" y="3696416"/>
            <a:ext cx="431254" cy="79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29"/>
          <p:cNvCxnSpPr/>
          <p:nvPr/>
        </p:nvCxnSpPr>
        <p:spPr>
          <a:xfrm rot="5400000">
            <a:off x="8175104" y="2743544"/>
            <a:ext cx="144810" cy="79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35"/>
          <p:cNvCxnSpPr/>
          <p:nvPr/>
        </p:nvCxnSpPr>
        <p:spPr>
          <a:xfrm rot="5400000">
            <a:off x="7905006" y="3171825"/>
            <a:ext cx="685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40"/>
          <p:cNvCxnSpPr/>
          <p:nvPr/>
        </p:nvCxnSpPr>
        <p:spPr>
          <a:xfrm>
            <a:off x="7671842" y="2815552"/>
            <a:ext cx="7200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42"/>
          <p:cNvCxnSpPr/>
          <p:nvPr/>
        </p:nvCxnSpPr>
        <p:spPr>
          <a:xfrm>
            <a:off x="6515100" y="3508967"/>
            <a:ext cx="18672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51"/>
          <p:cNvCxnSpPr/>
          <p:nvPr/>
        </p:nvCxnSpPr>
        <p:spPr>
          <a:xfrm>
            <a:off x="8238381" y="3883865"/>
            <a:ext cx="59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52"/>
          <p:cNvSpPr txBox="1"/>
          <p:nvPr/>
        </p:nvSpPr>
        <p:spPr>
          <a:xfrm>
            <a:off x="8321055" y="3643458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250</a:t>
            </a:r>
            <a:endParaRPr lang="fr-FR" sz="1400" dirty="0"/>
          </a:p>
        </p:txBody>
      </p:sp>
      <p:cxnSp>
        <p:nvCxnSpPr>
          <p:cNvPr id="27" name="Straight Connector 17"/>
          <p:cNvCxnSpPr/>
          <p:nvPr/>
        </p:nvCxnSpPr>
        <p:spPr>
          <a:xfrm rot="10800000">
            <a:off x="600075" y="1500705"/>
            <a:ext cx="1752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8"/>
          <p:cNvCxnSpPr/>
          <p:nvPr/>
        </p:nvCxnSpPr>
        <p:spPr>
          <a:xfrm rot="10800000">
            <a:off x="561976" y="4367728"/>
            <a:ext cx="17811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2"/>
          <p:cNvCxnSpPr/>
          <p:nvPr/>
        </p:nvCxnSpPr>
        <p:spPr>
          <a:xfrm rot="5400000">
            <a:off x="-724341" y="2945024"/>
            <a:ext cx="2853901" cy="0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3"/>
          <p:cNvSpPr txBox="1"/>
          <p:nvPr/>
        </p:nvSpPr>
        <p:spPr>
          <a:xfrm rot="16200000">
            <a:off x="117055" y="263749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~1200</a:t>
            </a:r>
            <a:endParaRPr lang="it-IT" dirty="0"/>
          </a:p>
        </p:txBody>
      </p:sp>
      <p:sp>
        <p:nvSpPr>
          <p:cNvPr id="18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7000924" cy="357190"/>
          </a:xfrm>
        </p:spPr>
        <p:txBody>
          <a:bodyPr/>
          <a:lstStyle/>
          <a:p>
            <a:r>
              <a:rPr lang="en-US" dirty="0" smtClean="0"/>
              <a:t>Coupler geometric constrain</a:t>
            </a:r>
            <a:endParaRPr lang="en-US" dirty="0"/>
          </a:p>
        </p:txBody>
      </p:sp>
      <p:sp>
        <p:nvSpPr>
          <p:cNvPr id="17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42813" y="4795840"/>
            <a:ext cx="6334187" cy="1671635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The coupler </a:t>
            </a:r>
            <a:r>
              <a:rPr lang="en-GB" sz="2000" dirty="0" err="1" smtClean="0"/>
              <a:t>lenght</a:t>
            </a:r>
            <a:r>
              <a:rPr lang="en-GB" sz="2000" dirty="0" smtClean="0"/>
              <a:t> imposes the vessel diameter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The doorknob and part of the antenna air cooling are removed for the </a:t>
            </a:r>
            <a:r>
              <a:rPr lang="en-GB" sz="2000" dirty="0" err="1" smtClean="0"/>
              <a:t>cryostating</a:t>
            </a:r>
            <a:r>
              <a:rPr lang="en-GB" sz="2000" dirty="0" smtClean="0"/>
              <a:t> in order to reduce this length.</a:t>
            </a:r>
          </a:p>
          <a:p>
            <a:r>
              <a:rPr lang="en-GB" sz="2000" dirty="0" smtClean="0">
                <a:sym typeface="Symbol"/>
              </a:rPr>
              <a:t> Vessel diameter is reduced from 1500 mm to 1200 mm.</a:t>
            </a:r>
            <a:endParaRPr lang="en-GB" sz="2000" dirty="0"/>
          </a:p>
        </p:txBody>
      </p:sp>
      <p:cxnSp>
        <p:nvCxnSpPr>
          <p:cNvPr id="37" name="Connecteur droit 36"/>
          <p:cNvCxnSpPr/>
          <p:nvPr/>
        </p:nvCxnSpPr>
        <p:spPr>
          <a:xfrm rot="5400000">
            <a:off x="4329113" y="3157537"/>
            <a:ext cx="435292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rot="10800000">
            <a:off x="4552951" y="2819400"/>
            <a:ext cx="376237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774" y="3071834"/>
            <a:ext cx="869542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1885950" algn="l"/>
              </a:tabLst>
            </a:pPr>
            <a:r>
              <a:rPr lang="it-IT" dirty="0" smtClean="0"/>
              <a:t>The Cryomodule vacuum vessel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204757" y="1250006"/>
            <a:ext cx="48577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dirty="0" smtClean="0"/>
              <a:t>Tube type (longitudinal </a:t>
            </a:r>
            <a:r>
              <a:rPr lang="en-US" sz="1900" dirty="0" err="1" smtClean="0"/>
              <a:t>cryostating</a:t>
            </a:r>
            <a:r>
              <a:rPr lang="en-US" sz="1900" dirty="0" smtClean="0"/>
              <a:t>)</a:t>
            </a:r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Intrinsic better mechanical behavior (inertia, vacuum)</a:t>
            </a:r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Simpler construction</a:t>
            </a:r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Larger diameter of the tank : 1200 mm</a:t>
            </a:r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Needs of windows for the accessibility of the cryostat </a:t>
            </a:r>
            <a:r>
              <a:rPr lang="en-US" sz="1500" dirty="0" smtClean="0"/>
              <a:t>components (corrective, repair actions)</a:t>
            </a:r>
            <a:endParaRPr lang="en-US" sz="1500" dirty="0" smtClean="0"/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Involves a more complex set of tooling </a:t>
            </a:r>
          </a:p>
          <a:p>
            <a:pPr marL="355600" indent="-173038"/>
            <a:r>
              <a:rPr lang="en-US" sz="1500" dirty="0" smtClean="0"/>
              <a:t>	(needs of lateral displacement)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57789" y="1266808"/>
            <a:ext cx="379170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dirty="0" smtClean="0"/>
              <a:t>U type (vertical </a:t>
            </a:r>
            <a:r>
              <a:rPr lang="en-US" sz="1900" dirty="0" err="1" smtClean="0"/>
              <a:t>cryostating</a:t>
            </a:r>
            <a:r>
              <a:rPr lang="en-US" sz="1900" dirty="0" smtClean="0"/>
              <a:t>)</a:t>
            </a:r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More complex vessel design </a:t>
            </a:r>
          </a:p>
          <a:p>
            <a:pPr marL="355600" indent="-173038"/>
            <a:r>
              <a:rPr lang="en-US" sz="1500" dirty="0" smtClean="0"/>
              <a:t>	(need of a large opened window)</a:t>
            </a:r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Simpler tooling for </a:t>
            </a:r>
            <a:r>
              <a:rPr lang="en-US" sz="1500" dirty="0" err="1" smtClean="0"/>
              <a:t>cryostating</a:t>
            </a:r>
            <a:r>
              <a:rPr lang="en-US" sz="1500" dirty="0" smtClean="0"/>
              <a:t> </a:t>
            </a:r>
          </a:p>
          <a:p>
            <a:pPr marL="355600" indent="-173038"/>
            <a:r>
              <a:rPr lang="en-US" sz="1500" dirty="0" smtClean="0"/>
              <a:t>	(to be discussed)</a:t>
            </a:r>
          </a:p>
          <a:p>
            <a:pPr marL="355600" indent="-173038">
              <a:buFont typeface="Arial" pitchFamily="34" charset="0"/>
              <a:buChar char="•"/>
            </a:pPr>
            <a:r>
              <a:rPr lang="en-US" sz="1500" dirty="0" smtClean="0"/>
              <a:t>Smaller tank diameter : 1020mm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7000924" cy="357190"/>
          </a:xfrm>
        </p:spPr>
        <p:txBody>
          <a:bodyPr/>
          <a:lstStyle/>
          <a:p>
            <a:r>
              <a:rPr lang="en-US" dirty="0" smtClean="0"/>
              <a:t>Vacuum vessel alternatives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428563" y="3786190"/>
            <a:ext cx="8715437" cy="2786082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 smtClean="0">
                <a:latin typeface="Arial" pitchFamily="34" charset="0"/>
              </a:rPr>
              <a:t>The RF coupler (its double-walled tube) provides:</a:t>
            </a:r>
          </a:p>
          <a:p>
            <a:pPr>
              <a:buFontTx/>
              <a:buChar char="-"/>
            </a:pPr>
            <a:r>
              <a:rPr lang="it-IT" dirty="0" smtClean="0">
                <a:latin typeface="Arial" pitchFamily="34" charset="0"/>
              </a:rPr>
              <a:t> fixed point for each cavity (thermal contractions)  </a:t>
            </a:r>
          </a:p>
          <a:p>
            <a:pPr>
              <a:buFontTx/>
              <a:buChar char="-"/>
            </a:pPr>
            <a:r>
              <a:rPr lang="it-IT" dirty="0" smtClean="0">
                <a:latin typeface="Arial" pitchFamily="34" charset="0"/>
              </a:rPr>
              <a:t> mechanical supporting of each cavity on the vacuum vessel</a:t>
            </a:r>
          </a:p>
          <a:p>
            <a:pPr>
              <a:buFontTx/>
              <a:buChar char="-"/>
            </a:pPr>
            <a:endParaRPr lang="it-IT" dirty="0" smtClean="0">
              <a:latin typeface="Arial" pitchFamily="34" charset="0"/>
            </a:endParaRPr>
          </a:p>
          <a:p>
            <a:r>
              <a:rPr lang="it-IT" b="1" dirty="0" smtClean="0">
                <a:latin typeface="Arial" pitchFamily="34" charset="0"/>
              </a:rPr>
              <a:t>The intercavity support provides:</a:t>
            </a:r>
          </a:p>
          <a:p>
            <a:pPr>
              <a:buFontTx/>
              <a:buChar char="-"/>
            </a:pPr>
            <a:r>
              <a:rPr lang="it-IT" dirty="0" smtClean="0">
                <a:latin typeface="Arial" pitchFamily="34" charset="0"/>
              </a:rPr>
              <a:t>a 2nd vertical support to each cavity (limits vertical self-weight sag)</a:t>
            </a:r>
          </a:p>
          <a:p>
            <a:pPr>
              <a:buFontTx/>
              <a:buChar char="-"/>
            </a:pPr>
            <a:r>
              <a:rPr lang="it-IT" dirty="0" smtClean="0">
                <a:latin typeface="Arial" pitchFamily="34" charset="0"/>
              </a:rPr>
              <a:t>relative sliding between adjacent cavities along the beam axis</a:t>
            </a:r>
          </a:p>
          <a:p>
            <a:pPr>
              <a:buFontTx/>
              <a:buChar char="-"/>
            </a:pPr>
            <a:r>
              <a:rPr lang="it-IT" dirty="0" smtClean="0">
                <a:latin typeface="Arial" pitchFamily="34" charset="0"/>
              </a:rPr>
              <a:t>enhancement of the </a:t>
            </a:r>
            <a:r>
              <a:rPr lang="it-IT" dirty="0" smtClean="0">
                <a:latin typeface="Arial" pitchFamily="34" charset="0"/>
              </a:rPr>
              <a:t>transverse </a:t>
            </a:r>
            <a:r>
              <a:rPr lang="it-IT" dirty="0" smtClean="0">
                <a:latin typeface="Arial" pitchFamily="34" charset="0"/>
              </a:rPr>
              <a:t>stiffness to the string of cavity </a:t>
            </a:r>
          </a:p>
          <a:p>
            <a:r>
              <a:rPr lang="it-IT" dirty="0" smtClean="0">
                <a:latin typeface="Arial" pitchFamily="34" charset="0"/>
              </a:rPr>
              <a:t>	(increases the eigenfrequencies of first modes) </a:t>
            </a:r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7000924" cy="357190"/>
          </a:xfrm>
        </p:spPr>
        <p:txBody>
          <a:bodyPr/>
          <a:lstStyle/>
          <a:p>
            <a:r>
              <a:rPr lang="en-US" dirty="0" smtClean="0"/>
              <a:t>The supporting system concept</a:t>
            </a:r>
          </a:p>
          <a:p>
            <a:endParaRPr lang="en-US" dirty="0"/>
          </a:p>
        </p:txBody>
      </p:sp>
      <p:grpSp>
        <p:nvGrpSpPr>
          <p:cNvPr id="97" name="Groupe 96"/>
          <p:cNvGrpSpPr/>
          <p:nvPr/>
        </p:nvGrpSpPr>
        <p:grpSpPr>
          <a:xfrm>
            <a:off x="899592" y="1844824"/>
            <a:ext cx="7416824" cy="1368152"/>
            <a:chOff x="827584" y="1772816"/>
            <a:chExt cx="7416824" cy="1368152"/>
          </a:xfrm>
        </p:grpSpPr>
        <p:sp>
          <p:nvSpPr>
            <p:cNvPr id="96" name="Rectangle 95"/>
            <p:cNvSpPr/>
            <p:nvPr/>
          </p:nvSpPr>
          <p:spPr>
            <a:xfrm>
              <a:off x="827584" y="1772816"/>
              <a:ext cx="7416824" cy="1368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69" name="Group 45"/>
            <p:cNvGrpSpPr>
              <a:grpSpLocks/>
            </p:cNvGrpSpPr>
            <p:nvPr/>
          </p:nvGrpSpPr>
          <p:grpSpPr bwMode="auto">
            <a:xfrm>
              <a:off x="899592" y="1844824"/>
              <a:ext cx="7272808" cy="1224136"/>
              <a:chOff x="2145" y="6653"/>
              <a:chExt cx="7976" cy="1325"/>
            </a:xfrm>
          </p:grpSpPr>
          <p:sp>
            <p:nvSpPr>
              <p:cNvPr id="1070" name="Oval 46"/>
              <p:cNvSpPr>
                <a:spLocks noChangeArrowheads="1"/>
              </p:cNvSpPr>
              <p:nvPr/>
            </p:nvSpPr>
            <p:spPr bwMode="auto">
              <a:xfrm>
                <a:off x="2522" y="7307"/>
                <a:ext cx="143" cy="143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1" name="Text Box 47"/>
              <p:cNvSpPr txBox="1">
                <a:spLocks noChangeArrowheads="1"/>
              </p:cNvSpPr>
              <p:nvPr/>
            </p:nvSpPr>
            <p:spPr bwMode="auto">
              <a:xfrm>
                <a:off x="2145" y="7289"/>
                <a:ext cx="441" cy="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X</a:t>
                </a:r>
                <a:endParaRPr kumimoji="0" 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auto">
              <a:xfrm>
                <a:off x="4659" y="7804"/>
                <a:ext cx="283" cy="76"/>
              </a:xfrm>
              <a:prstGeom prst="rect">
                <a:avLst/>
              </a:prstGeom>
              <a:solidFill>
                <a:srgbClr val="00FF00">
                  <a:alpha val="28999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auto">
              <a:xfrm>
                <a:off x="8799" y="7804"/>
                <a:ext cx="283" cy="76"/>
              </a:xfrm>
              <a:prstGeom prst="rect">
                <a:avLst/>
              </a:prstGeom>
              <a:solidFill>
                <a:srgbClr val="00FF00">
                  <a:alpha val="28999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auto">
              <a:xfrm>
                <a:off x="3446" y="6888"/>
                <a:ext cx="6531" cy="908"/>
              </a:xfrm>
              <a:prstGeom prst="rect">
                <a:avLst/>
              </a:prstGeom>
              <a:solidFill>
                <a:srgbClr val="00FF00">
                  <a:alpha val="28999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1075" name="Group 51"/>
              <p:cNvGrpSpPr>
                <a:grpSpLocks/>
              </p:cNvGrpSpPr>
              <p:nvPr/>
            </p:nvGrpSpPr>
            <p:grpSpPr bwMode="auto">
              <a:xfrm>
                <a:off x="3217" y="7170"/>
                <a:ext cx="6904" cy="808"/>
                <a:chOff x="3626" y="6821"/>
                <a:chExt cx="5754" cy="673"/>
              </a:xfrm>
            </p:grpSpPr>
            <p:sp>
              <p:nvSpPr>
                <p:cNvPr id="1076" name="Rectangle 52"/>
                <p:cNvSpPr>
                  <a:spLocks noChangeArrowheads="1"/>
                </p:cNvSpPr>
                <p:nvPr/>
              </p:nvSpPr>
              <p:spPr bwMode="auto">
                <a:xfrm flipH="1">
                  <a:off x="7481" y="7018"/>
                  <a:ext cx="203" cy="3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7" name="Rectangle 53"/>
                <p:cNvSpPr>
                  <a:spLocks noChangeArrowheads="1"/>
                </p:cNvSpPr>
                <p:nvPr/>
              </p:nvSpPr>
              <p:spPr bwMode="auto">
                <a:xfrm flipH="1">
                  <a:off x="6429" y="7019"/>
                  <a:ext cx="203" cy="3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8" name="Rectangle 54"/>
                <p:cNvSpPr>
                  <a:spLocks noChangeArrowheads="1"/>
                </p:cNvSpPr>
                <p:nvPr/>
              </p:nvSpPr>
              <p:spPr bwMode="auto">
                <a:xfrm flipH="1">
                  <a:off x="5364" y="7019"/>
                  <a:ext cx="203" cy="3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9" name="Rectangle 55"/>
                <p:cNvSpPr>
                  <a:spLocks noChangeArrowheads="1"/>
                </p:cNvSpPr>
                <p:nvPr/>
              </p:nvSpPr>
              <p:spPr bwMode="auto">
                <a:xfrm flipH="1">
                  <a:off x="7849" y="7009"/>
                  <a:ext cx="31" cy="3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0" name="Rectangle 56"/>
                <p:cNvSpPr>
                  <a:spLocks noChangeArrowheads="1"/>
                </p:cNvSpPr>
                <p:nvPr/>
              </p:nvSpPr>
              <p:spPr bwMode="auto">
                <a:xfrm flipH="1">
                  <a:off x="8342" y="6824"/>
                  <a:ext cx="97" cy="35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1" name="Rectangle 57"/>
                <p:cNvSpPr>
                  <a:spLocks noChangeArrowheads="1"/>
                </p:cNvSpPr>
                <p:nvPr/>
              </p:nvSpPr>
              <p:spPr bwMode="auto">
                <a:xfrm flipH="1">
                  <a:off x="7624" y="6858"/>
                  <a:ext cx="992" cy="298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2" name="Rectangle 58"/>
                <p:cNvSpPr>
                  <a:spLocks noChangeArrowheads="1"/>
                </p:cNvSpPr>
                <p:nvPr/>
              </p:nvSpPr>
              <p:spPr bwMode="auto">
                <a:xfrm flipH="1">
                  <a:off x="7626" y="7156"/>
                  <a:ext cx="79" cy="167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3" name="Rectangle 59"/>
                <p:cNvSpPr>
                  <a:spLocks noChangeArrowheads="1"/>
                </p:cNvSpPr>
                <p:nvPr/>
              </p:nvSpPr>
              <p:spPr bwMode="auto">
                <a:xfrm flipH="1">
                  <a:off x="7559" y="7323"/>
                  <a:ext cx="212" cy="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4" name="Rectangle 60"/>
                <p:cNvSpPr>
                  <a:spLocks noChangeArrowheads="1"/>
                </p:cNvSpPr>
                <p:nvPr/>
              </p:nvSpPr>
              <p:spPr bwMode="auto">
                <a:xfrm flipH="1">
                  <a:off x="7606" y="7338"/>
                  <a:ext cx="121" cy="15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5" name="Rectangle 61"/>
                <p:cNvSpPr>
                  <a:spLocks noChangeArrowheads="1"/>
                </p:cNvSpPr>
                <p:nvPr/>
              </p:nvSpPr>
              <p:spPr bwMode="auto">
                <a:xfrm flipH="1">
                  <a:off x="8616" y="6923"/>
                  <a:ext cx="71" cy="153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6" name="Rectangle 62"/>
                <p:cNvSpPr>
                  <a:spLocks noChangeArrowheads="1"/>
                </p:cNvSpPr>
                <p:nvPr/>
              </p:nvSpPr>
              <p:spPr bwMode="auto">
                <a:xfrm flipH="1">
                  <a:off x="7280" y="6824"/>
                  <a:ext cx="97" cy="35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7" name="Rectangle 63"/>
                <p:cNvSpPr>
                  <a:spLocks noChangeArrowheads="1"/>
                </p:cNvSpPr>
                <p:nvPr/>
              </p:nvSpPr>
              <p:spPr bwMode="auto">
                <a:xfrm flipH="1">
                  <a:off x="6562" y="6858"/>
                  <a:ext cx="992" cy="298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8" name="Rectangle 64"/>
                <p:cNvSpPr>
                  <a:spLocks noChangeArrowheads="1"/>
                </p:cNvSpPr>
                <p:nvPr/>
              </p:nvSpPr>
              <p:spPr bwMode="auto">
                <a:xfrm flipH="1">
                  <a:off x="6564" y="7156"/>
                  <a:ext cx="79" cy="167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9" name="Rectangle 65"/>
                <p:cNvSpPr>
                  <a:spLocks noChangeArrowheads="1"/>
                </p:cNvSpPr>
                <p:nvPr/>
              </p:nvSpPr>
              <p:spPr bwMode="auto">
                <a:xfrm flipH="1">
                  <a:off x="6497" y="7323"/>
                  <a:ext cx="212" cy="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0" name="Rectangle 66"/>
                <p:cNvSpPr>
                  <a:spLocks noChangeArrowheads="1"/>
                </p:cNvSpPr>
                <p:nvPr/>
              </p:nvSpPr>
              <p:spPr bwMode="auto">
                <a:xfrm flipH="1">
                  <a:off x="6544" y="7338"/>
                  <a:ext cx="121" cy="15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1" name="Rectangle 67"/>
                <p:cNvSpPr>
                  <a:spLocks noChangeArrowheads="1"/>
                </p:cNvSpPr>
                <p:nvPr/>
              </p:nvSpPr>
              <p:spPr bwMode="auto">
                <a:xfrm flipH="1">
                  <a:off x="7554" y="6923"/>
                  <a:ext cx="71" cy="153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2" name="Rectangle 68"/>
                <p:cNvSpPr>
                  <a:spLocks noChangeArrowheads="1"/>
                </p:cNvSpPr>
                <p:nvPr/>
              </p:nvSpPr>
              <p:spPr bwMode="auto">
                <a:xfrm flipH="1">
                  <a:off x="6219" y="6821"/>
                  <a:ext cx="97" cy="35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3" name="Rectangle 69"/>
                <p:cNvSpPr>
                  <a:spLocks noChangeArrowheads="1"/>
                </p:cNvSpPr>
                <p:nvPr/>
              </p:nvSpPr>
              <p:spPr bwMode="auto">
                <a:xfrm flipH="1">
                  <a:off x="5501" y="6855"/>
                  <a:ext cx="992" cy="298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4" name="Rectangle 70"/>
                <p:cNvSpPr>
                  <a:spLocks noChangeArrowheads="1"/>
                </p:cNvSpPr>
                <p:nvPr/>
              </p:nvSpPr>
              <p:spPr bwMode="auto">
                <a:xfrm flipH="1">
                  <a:off x="5503" y="7153"/>
                  <a:ext cx="79" cy="167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5" name="Rectangle 71"/>
                <p:cNvSpPr>
                  <a:spLocks noChangeArrowheads="1"/>
                </p:cNvSpPr>
                <p:nvPr/>
              </p:nvSpPr>
              <p:spPr bwMode="auto">
                <a:xfrm flipH="1">
                  <a:off x="5436" y="7320"/>
                  <a:ext cx="212" cy="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6" name="Rectangle 72"/>
                <p:cNvSpPr>
                  <a:spLocks noChangeArrowheads="1"/>
                </p:cNvSpPr>
                <p:nvPr/>
              </p:nvSpPr>
              <p:spPr bwMode="auto">
                <a:xfrm flipH="1">
                  <a:off x="5483" y="7335"/>
                  <a:ext cx="121" cy="15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7" name="Rectangle 73"/>
                <p:cNvSpPr>
                  <a:spLocks noChangeArrowheads="1"/>
                </p:cNvSpPr>
                <p:nvPr/>
              </p:nvSpPr>
              <p:spPr bwMode="auto">
                <a:xfrm flipH="1">
                  <a:off x="6493" y="6920"/>
                  <a:ext cx="71" cy="153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8" name="Rectangle 74"/>
                <p:cNvSpPr>
                  <a:spLocks noChangeArrowheads="1"/>
                </p:cNvSpPr>
                <p:nvPr/>
              </p:nvSpPr>
              <p:spPr bwMode="auto">
                <a:xfrm flipH="1">
                  <a:off x="5158" y="6824"/>
                  <a:ext cx="97" cy="35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9" name="Rectangle 75"/>
                <p:cNvSpPr>
                  <a:spLocks noChangeArrowheads="1"/>
                </p:cNvSpPr>
                <p:nvPr/>
              </p:nvSpPr>
              <p:spPr bwMode="auto">
                <a:xfrm flipH="1">
                  <a:off x="4440" y="6858"/>
                  <a:ext cx="992" cy="298"/>
                </a:xfrm>
                <a:prstGeom prst="rect">
                  <a:avLst/>
                </a:prstGeom>
                <a:solidFill>
                  <a:srgbClr val="548DD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0" name="Rectangle 76"/>
                <p:cNvSpPr>
                  <a:spLocks noChangeArrowheads="1"/>
                </p:cNvSpPr>
                <p:nvPr/>
              </p:nvSpPr>
              <p:spPr bwMode="auto">
                <a:xfrm flipH="1">
                  <a:off x="4442" y="7156"/>
                  <a:ext cx="79" cy="167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1" name="Rectangle 77"/>
                <p:cNvSpPr>
                  <a:spLocks noChangeArrowheads="1"/>
                </p:cNvSpPr>
                <p:nvPr/>
              </p:nvSpPr>
              <p:spPr bwMode="auto">
                <a:xfrm flipH="1">
                  <a:off x="4375" y="7323"/>
                  <a:ext cx="212" cy="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2" name="Rectangle 78"/>
                <p:cNvSpPr>
                  <a:spLocks noChangeArrowheads="1"/>
                </p:cNvSpPr>
                <p:nvPr/>
              </p:nvSpPr>
              <p:spPr bwMode="auto">
                <a:xfrm flipH="1">
                  <a:off x="4422" y="7338"/>
                  <a:ext cx="121" cy="15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3" name="Rectangle 79"/>
                <p:cNvSpPr>
                  <a:spLocks noChangeArrowheads="1"/>
                </p:cNvSpPr>
                <p:nvPr/>
              </p:nvSpPr>
              <p:spPr bwMode="auto">
                <a:xfrm flipH="1">
                  <a:off x="5432" y="6923"/>
                  <a:ext cx="71" cy="153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cxnSp>
              <p:nvCxnSpPr>
                <p:cNvPr id="1104" name="AutoShape 80"/>
                <p:cNvCxnSpPr>
                  <a:cxnSpLocks noChangeShapeType="1"/>
                </p:cNvCxnSpPr>
                <p:nvPr/>
              </p:nvCxnSpPr>
              <p:spPr bwMode="auto">
                <a:xfrm flipH="1">
                  <a:off x="3626" y="7000"/>
                  <a:ext cx="5754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lgDashDot"/>
                  <a:round/>
                  <a:headEnd/>
                  <a:tailEnd/>
                </a:ln>
              </p:spPr>
            </p:cxnSp>
          </p:grp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5254" y="7337"/>
                <a:ext cx="340" cy="68"/>
              </a:xfrm>
              <a:prstGeom prst="rect">
                <a:avLst/>
              </a:prstGeom>
              <a:solidFill>
                <a:srgbClr val="FF0000"/>
              </a:solidFill>
              <a:ln w="38100">
                <a:noFill/>
                <a:miter lim="800000"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6" name="Rectangle 82"/>
              <p:cNvSpPr>
                <a:spLocks noChangeArrowheads="1"/>
              </p:cNvSpPr>
              <p:nvPr/>
            </p:nvSpPr>
            <p:spPr bwMode="auto">
              <a:xfrm>
                <a:off x="6524" y="7349"/>
                <a:ext cx="339" cy="68"/>
              </a:xfrm>
              <a:prstGeom prst="rect">
                <a:avLst/>
              </a:prstGeom>
              <a:solidFill>
                <a:srgbClr val="FF0000"/>
              </a:solidFill>
              <a:ln w="38100">
                <a:noFill/>
                <a:miter lim="800000"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7" name="Rectangle 83"/>
              <p:cNvSpPr>
                <a:spLocks noChangeArrowheads="1"/>
              </p:cNvSpPr>
              <p:nvPr/>
            </p:nvSpPr>
            <p:spPr bwMode="auto">
              <a:xfrm>
                <a:off x="7794" y="7349"/>
                <a:ext cx="340" cy="68"/>
              </a:xfrm>
              <a:prstGeom prst="rect">
                <a:avLst/>
              </a:prstGeom>
              <a:solidFill>
                <a:srgbClr val="FF0000"/>
              </a:solidFill>
              <a:ln w="38100">
                <a:noFill/>
                <a:miter lim="800000"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08" name="AutoShape 84"/>
              <p:cNvCxnSpPr>
                <a:cxnSpLocks noChangeShapeType="1"/>
              </p:cNvCxnSpPr>
              <p:nvPr/>
            </p:nvCxnSpPr>
            <p:spPr bwMode="auto">
              <a:xfrm flipV="1">
                <a:off x="2586" y="6805"/>
                <a:ext cx="0" cy="59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109" name="AutoShape 85"/>
              <p:cNvCxnSpPr>
                <a:cxnSpLocks noChangeShapeType="1"/>
              </p:cNvCxnSpPr>
              <p:nvPr/>
            </p:nvCxnSpPr>
            <p:spPr bwMode="auto">
              <a:xfrm>
                <a:off x="2586" y="7385"/>
                <a:ext cx="697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110" name="Text Box 86"/>
              <p:cNvSpPr txBox="1">
                <a:spLocks noChangeArrowheads="1"/>
              </p:cNvSpPr>
              <p:nvPr/>
            </p:nvSpPr>
            <p:spPr bwMode="auto">
              <a:xfrm>
                <a:off x="2162" y="6653"/>
                <a:ext cx="504" cy="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Z</a:t>
                </a:r>
                <a:endParaRPr kumimoji="0" 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1" name="Text Box 87"/>
              <p:cNvSpPr txBox="1">
                <a:spLocks noChangeArrowheads="1"/>
              </p:cNvSpPr>
              <p:nvPr/>
            </p:nvSpPr>
            <p:spPr bwMode="auto">
              <a:xfrm>
                <a:off x="2933" y="6942"/>
                <a:ext cx="504" cy="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Y</a:t>
                </a:r>
                <a:endParaRPr kumimoji="0" lang="fr-F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112" name="Group 88"/>
          <p:cNvGrpSpPr>
            <a:grpSpLocks/>
          </p:cNvGrpSpPr>
          <p:nvPr/>
        </p:nvGrpSpPr>
        <p:grpSpPr bwMode="auto">
          <a:xfrm>
            <a:off x="1475506" y="2964559"/>
            <a:ext cx="6192688" cy="833534"/>
            <a:chOff x="3006" y="7641"/>
            <a:chExt cx="6245" cy="1311"/>
          </a:xfrm>
        </p:grpSpPr>
        <p:sp>
          <p:nvSpPr>
            <p:cNvPr id="1113" name="Text Box 89"/>
            <p:cNvSpPr txBox="1">
              <a:spLocks noChangeArrowheads="1"/>
            </p:cNvSpPr>
            <p:nvPr/>
          </p:nvSpPr>
          <p:spPr bwMode="auto">
            <a:xfrm>
              <a:off x="3006" y="8371"/>
              <a:ext cx="6245" cy="5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RF coupler double-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walled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 tube 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flange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fixed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 to vacuum 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vessel</a:t>
              </a:r>
              <a:endPara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14" name="AutoShape 90"/>
            <p:cNvCxnSpPr>
              <a:cxnSpLocks noChangeShapeType="1"/>
              <a:endCxn id="1096" idx="0"/>
            </p:cNvCxnSpPr>
            <p:nvPr/>
          </p:nvCxnSpPr>
          <p:spPr bwMode="auto">
            <a:xfrm rot="10800000">
              <a:off x="5599" y="7641"/>
              <a:ext cx="538" cy="6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115" name="AutoShape 91"/>
            <p:cNvCxnSpPr>
              <a:cxnSpLocks noChangeShapeType="1"/>
              <a:endCxn id="1102" idx="0"/>
            </p:cNvCxnSpPr>
            <p:nvPr/>
          </p:nvCxnSpPr>
          <p:spPr bwMode="auto">
            <a:xfrm rot="10800000">
              <a:off x="4429" y="7646"/>
              <a:ext cx="1708" cy="6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116" name="AutoShape 92"/>
            <p:cNvCxnSpPr>
              <a:cxnSpLocks noChangeShapeType="1"/>
              <a:endCxn id="1090" idx="0"/>
            </p:cNvCxnSpPr>
            <p:nvPr/>
          </p:nvCxnSpPr>
          <p:spPr bwMode="auto">
            <a:xfrm flipV="1">
              <a:off x="6137" y="7646"/>
              <a:ext cx="633" cy="6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117" name="AutoShape 93"/>
            <p:cNvCxnSpPr>
              <a:cxnSpLocks noChangeShapeType="1"/>
              <a:endCxn id="1084" idx="0"/>
            </p:cNvCxnSpPr>
            <p:nvPr/>
          </p:nvCxnSpPr>
          <p:spPr bwMode="auto">
            <a:xfrm flipV="1">
              <a:off x="6137" y="7646"/>
              <a:ext cx="1805" cy="6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118" name="Group 94"/>
          <p:cNvGrpSpPr>
            <a:grpSpLocks/>
          </p:cNvGrpSpPr>
          <p:nvPr/>
        </p:nvGrpSpPr>
        <p:grpSpPr bwMode="auto">
          <a:xfrm>
            <a:off x="3492225" y="1628914"/>
            <a:ext cx="3096344" cy="935990"/>
            <a:chOff x="4822" y="5875"/>
            <a:chExt cx="3552" cy="1474"/>
          </a:xfrm>
        </p:grpSpPr>
        <p:sp>
          <p:nvSpPr>
            <p:cNvPr id="1119" name="Text Box 95"/>
            <p:cNvSpPr txBox="1">
              <a:spLocks noChangeArrowheads="1"/>
            </p:cNvSpPr>
            <p:nvPr/>
          </p:nvSpPr>
          <p:spPr bwMode="auto">
            <a:xfrm>
              <a:off x="4822" y="5875"/>
              <a:ext cx="3552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Intercavity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 supports</a:t>
              </a:r>
              <a:endPara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20" name="AutoShape 96"/>
            <p:cNvCxnSpPr>
              <a:cxnSpLocks noChangeShapeType="1"/>
            </p:cNvCxnSpPr>
            <p:nvPr/>
          </p:nvCxnSpPr>
          <p:spPr bwMode="auto">
            <a:xfrm>
              <a:off x="6718" y="6577"/>
              <a:ext cx="0" cy="7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121" name="AutoShape 97"/>
            <p:cNvCxnSpPr>
              <a:cxnSpLocks noChangeShapeType="1"/>
            </p:cNvCxnSpPr>
            <p:nvPr/>
          </p:nvCxnSpPr>
          <p:spPr bwMode="auto">
            <a:xfrm>
              <a:off x="6718" y="6577"/>
              <a:ext cx="1298" cy="7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122" name="AutoShape 98"/>
            <p:cNvCxnSpPr>
              <a:cxnSpLocks noChangeShapeType="1"/>
            </p:cNvCxnSpPr>
            <p:nvPr/>
          </p:nvCxnSpPr>
          <p:spPr bwMode="auto">
            <a:xfrm flipH="1">
              <a:off x="5389" y="6577"/>
              <a:ext cx="1329" cy="7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4929222" cy="357190"/>
          </a:xfrm>
        </p:spPr>
        <p:txBody>
          <a:bodyPr/>
          <a:lstStyle/>
          <a:p>
            <a:r>
              <a:rPr lang="it-IT" dirty="0" smtClean="0"/>
              <a:t>Alignement requirements</a:t>
            </a:r>
            <a:endParaRPr lang="fr-FR" dirty="0"/>
          </a:p>
        </p:txBody>
      </p:sp>
      <p:graphicFrame>
        <p:nvGraphicFramePr>
          <p:cNvPr id="9" name="Table 23"/>
          <p:cNvGraphicFramePr>
            <a:graphicFrameLocks noGrp="1"/>
          </p:cNvGraphicFramePr>
          <p:nvPr/>
        </p:nvGraphicFramePr>
        <p:xfrm>
          <a:off x="381000" y="1524004"/>
          <a:ext cx="7848599" cy="4648196"/>
        </p:xfrm>
        <a:graphic>
          <a:graphicData uri="http://schemas.openxmlformats.org/drawingml/2006/table">
            <a:tbl>
              <a:tblPr/>
              <a:tblGrid>
                <a:gridCol w="1981200"/>
                <a:gridCol w="2571041"/>
                <a:gridCol w="1452140"/>
                <a:gridCol w="1844218"/>
              </a:tblGrid>
              <a:tr h="36636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BUDGET OF TOLERANCE</a:t>
                      </a:r>
                      <a:endParaRPr lang="en-US" sz="18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609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Step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Sub-step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Tolerances (3</a:t>
                      </a:r>
                      <a:r>
                        <a:rPr lang="el-G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σ)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envelopes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Cryo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-module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assembly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Cavity and He vessel assembly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0.1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Positioning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the cavity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w.r.t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beam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axis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±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 mm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Supporting system assembly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vessel construction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815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Transport and handling       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(± 0.5 g any direction)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N.A.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0.1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Stability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of the cavity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w.r.t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beam axis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± 0.3 mm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Testing/operation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pumping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Cool-down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tests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Warm-up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Thermal cycles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ight Brace 3"/>
          <p:cNvSpPr/>
          <p:nvPr/>
        </p:nvSpPr>
        <p:spPr>
          <a:xfrm>
            <a:off x="8305800" y="1905004"/>
            <a:ext cx="228600" cy="15240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ight Brace 4"/>
          <p:cNvSpPr/>
          <p:nvPr/>
        </p:nvSpPr>
        <p:spPr>
          <a:xfrm>
            <a:off x="8305800" y="3810004"/>
            <a:ext cx="228600" cy="2133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5"/>
          <p:cNvSpPr txBox="1"/>
          <p:nvPr/>
        </p:nvSpPr>
        <p:spPr>
          <a:xfrm rot="16200000">
            <a:off x="7774994" y="2514220"/>
            <a:ext cx="182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Construction precision</a:t>
            </a:r>
            <a:endParaRPr lang="it-IT" sz="1400" dirty="0"/>
          </a:p>
        </p:txBody>
      </p:sp>
      <p:sp>
        <p:nvSpPr>
          <p:cNvPr id="13" name="TextBox 6"/>
          <p:cNvSpPr txBox="1"/>
          <p:nvPr/>
        </p:nvSpPr>
        <p:spPr>
          <a:xfrm rot="16200000">
            <a:off x="7908910" y="4756119"/>
            <a:ext cx="155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Long-term stability</a:t>
            </a:r>
            <a:endParaRPr lang="it-IT" sz="1400" dirty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3571868" y="1142984"/>
            <a:ext cx="4929222" cy="357190"/>
          </a:xfrm>
        </p:spPr>
        <p:txBody>
          <a:bodyPr/>
          <a:lstStyle/>
          <a:p>
            <a:r>
              <a:rPr lang="it-IT" sz="2000" b="0" dirty="0" smtClean="0">
                <a:solidFill>
                  <a:srgbClr val="7030A0"/>
                </a:solidFill>
              </a:rPr>
              <a:t>Transversal position specification</a:t>
            </a:r>
          </a:p>
          <a:p>
            <a:endParaRPr lang="fr-FR" sz="2000" b="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/>
          <p:cNvGrpSpPr/>
          <p:nvPr/>
        </p:nvGrpSpPr>
        <p:grpSpPr>
          <a:xfrm>
            <a:off x="2730620" y="4643446"/>
            <a:ext cx="3539884" cy="1809768"/>
            <a:chOff x="2928926" y="4619628"/>
            <a:chExt cx="3539884" cy="1809768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t="7367" b="26395"/>
            <a:stretch>
              <a:fillRect/>
            </a:stretch>
          </p:blipFill>
          <p:spPr bwMode="auto">
            <a:xfrm>
              <a:off x="2928926" y="4643446"/>
              <a:ext cx="3503586" cy="17859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3036882" y="4619628"/>
              <a:ext cx="71219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1" dirty="0" smtClean="0">
                  <a:solidFill>
                    <a:srgbClr val="000000"/>
                  </a:solidFill>
                </a:rPr>
                <a:t>± 1.48 mm </a:t>
              </a:r>
              <a:endParaRPr lang="it-IT" sz="14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913314" y="5883487"/>
              <a:ext cx="55549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1" dirty="0" smtClean="0">
                  <a:solidFill>
                    <a:srgbClr val="000000"/>
                  </a:solidFill>
                </a:rPr>
                <a:t>3.5 mm </a:t>
              </a:r>
              <a:endParaRPr lang="it-IT" sz="1400" dirty="0"/>
            </a:p>
          </p:txBody>
        </p:sp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6643734" cy="357190"/>
          </a:xfrm>
        </p:spPr>
        <p:txBody>
          <a:bodyPr/>
          <a:lstStyle/>
          <a:p>
            <a:r>
              <a:rPr lang="it-IT" dirty="0" smtClean="0"/>
              <a:t>Cavity-to-vacuum vessel tolerances</a:t>
            </a:r>
            <a:endParaRPr lang="fr-FR" dirty="0"/>
          </a:p>
        </p:txBody>
      </p:sp>
      <p:graphicFrame>
        <p:nvGraphicFramePr>
          <p:cNvPr id="9" name="Table 2"/>
          <p:cNvGraphicFramePr>
            <a:graphicFrameLocks noGrp="1"/>
          </p:cNvGraphicFramePr>
          <p:nvPr/>
        </p:nvGraphicFramePr>
        <p:xfrm>
          <a:off x="142844" y="1274307"/>
          <a:ext cx="9339265" cy="3124566"/>
        </p:xfrm>
        <a:graphic>
          <a:graphicData uri="http://schemas.openxmlformats.org/drawingml/2006/table">
            <a:tbl>
              <a:tblPr/>
              <a:tblGrid>
                <a:gridCol w="214314"/>
                <a:gridCol w="1913905"/>
                <a:gridCol w="1026476"/>
                <a:gridCol w="917271"/>
                <a:gridCol w="1575999"/>
                <a:gridCol w="1427237"/>
                <a:gridCol w="625710"/>
                <a:gridCol w="1089377"/>
                <a:gridCol w="548976"/>
              </a:tblGrid>
              <a:tr h="133381">
                <a:tc>
                  <a:txBody>
                    <a:bodyPr/>
                    <a:lstStyle/>
                    <a:p>
                      <a:pPr algn="ctr" fontAlgn="b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Stack of construction tolerances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54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14" marR="6814" marT="68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Angular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tolerance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planarity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or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perpendicularity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Radial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1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tolerance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1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induced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by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angular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tolerance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Radial tolerance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Δz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(@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cavity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extremity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1100mm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Cavity flangeø152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 mm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(cavity design)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0.6 mm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± 0.1 mm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(Th.Renaglia)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0.122°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3.5 mm / 3.1 mm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Double-walled tube top flange ø152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 mm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drwg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SPLACSMC0024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0.04 mm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Cu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RF gasket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ø152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N.A.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N.A.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0.05 mm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drwg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SPLACSMC0025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14" marR="6814" marT="68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26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Double-walled tube top flange  ø500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 mm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drwg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SPLACSMC0024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± 0.02 mm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0.06° / 0.037°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65263">
                <a:tc v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49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Vac.vessel</a:t>
                      </a:r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flange</a:t>
                      </a:r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ø500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 mm / 0.3 mm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(experience LHC)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± 0.42 mm / ± 0.25 mm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0.25 mm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(experience LHC)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462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 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Δ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1.48 mm / ± 1.31 mm</a:t>
                      </a:r>
                    </a:p>
                  </a:txBody>
                  <a:tcPr marL="6814" marR="6814" marT="68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14" marR="6814" marT="68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14" marR="6814" marT="68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78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TextBox 5"/>
          <p:cNvSpPr txBox="1"/>
          <p:nvPr/>
        </p:nvSpPr>
        <p:spPr>
          <a:xfrm>
            <a:off x="109539" y="5000636"/>
            <a:ext cx="2857488" cy="1138773"/>
          </a:xfrm>
          <a:prstGeom prst="rect">
            <a:avLst/>
          </a:prstGeom>
          <a:noFill/>
        </p:spPr>
        <p:txBody>
          <a:bodyPr wrap="square" lIns="18000" rIns="18000" rtlCol="0">
            <a:spAutoFit/>
          </a:bodyPr>
          <a:lstStyle/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it-IT" sz="1700" dirty="0" smtClean="0">
                <a:sym typeface="Symbol"/>
              </a:rPr>
              <a:t> 	</a:t>
            </a:r>
            <a:r>
              <a:rPr lang="it-IT" sz="1700" b="1" dirty="0" smtClean="0">
                <a:sym typeface="Symbol"/>
              </a:rPr>
              <a:t>Longitudinal compensation </a:t>
            </a:r>
          </a:p>
          <a:p>
            <a:pPr>
              <a:tabLst>
                <a:tab pos="177800" algn="l"/>
              </a:tabLst>
            </a:pPr>
            <a:r>
              <a:rPr lang="it-IT" sz="1700" dirty="0" smtClean="0">
                <a:sym typeface="Symbol"/>
              </a:rPr>
              <a:t>	X, Y, Z</a:t>
            </a:r>
          </a:p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it-IT" sz="1700" dirty="0" smtClean="0">
                <a:sym typeface="Symbol"/>
              </a:rPr>
              <a:t> </a:t>
            </a:r>
            <a:r>
              <a:rPr lang="it-IT" sz="1700" b="1" dirty="0" smtClean="0">
                <a:sym typeface="Symbol"/>
              </a:rPr>
              <a:t>	Angular compensation </a:t>
            </a:r>
          </a:p>
          <a:p>
            <a:pPr>
              <a:tabLst>
                <a:tab pos="177800" algn="l"/>
              </a:tabLst>
            </a:pPr>
            <a:r>
              <a:rPr lang="it-IT" sz="1700" dirty="0" smtClean="0">
                <a:sym typeface="Symbol"/>
              </a:rPr>
              <a:t>	</a:t>
            </a:r>
            <a:r>
              <a:rPr lang="it-IT" sz="1700" baseline="-25000" dirty="0" smtClean="0">
                <a:sym typeface="Symbol"/>
              </a:rPr>
              <a:t>X</a:t>
            </a:r>
            <a:r>
              <a:rPr lang="it-IT" sz="1700" dirty="0" smtClean="0">
                <a:sym typeface="Symbol"/>
              </a:rPr>
              <a:t>, </a:t>
            </a:r>
            <a:r>
              <a:rPr lang="it-IT" sz="1700" baseline="-25000" dirty="0" smtClean="0">
                <a:sym typeface="Symbol"/>
              </a:rPr>
              <a:t>Y</a:t>
            </a:r>
            <a:r>
              <a:rPr lang="it-IT" sz="1700" dirty="0" smtClean="0">
                <a:sym typeface="Symbol"/>
              </a:rPr>
              <a:t>, </a:t>
            </a:r>
            <a:r>
              <a:rPr lang="it-IT" sz="1700" baseline="-25000" dirty="0" smtClean="0">
                <a:sym typeface="Symbol"/>
              </a:rPr>
              <a:t>Z</a:t>
            </a:r>
          </a:p>
        </p:txBody>
      </p:sp>
      <p:sp>
        <p:nvSpPr>
          <p:cNvPr id="15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95231" y="4286256"/>
            <a:ext cx="3281394" cy="500066"/>
          </a:xfrm>
        </p:spPr>
        <p:txBody>
          <a:bodyPr>
            <a:normAutofit/>
          </a:bodyPr>
          <a:lstStyle/>
          <a:p>
            <a:pPr marL="0" indent="0"/>
            <a:r>
              <a:rPr lang="en-US" sz="2200" dirty="0" smtClean="0">
                <a:solidFill>
                  <a:srgbClr val="7030A0"/>
                </a:solidFill>
              </a:rPr>
              <a:t>For each cavity, needs of:</a:t>
            </a:r>
            <a:endParaRPr lang="fr-FR" sz="2200" dirty="0"/>
          </a:p>
        </p:txBody>
      </p:sp>
      <p:sp>
        <p:nvSpPr>
          <p:cNvPr id="16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6338905" y="4667259"/>
            <a:ext cx="2199827" cy="500066"/>
          </a:xfrm>
        </p:spPr>
        <p:txBody>
          <a:bodyPr lIns="18000" rIns="18000">
            <a:normAutofit/>
          </a:bodyPr>
          <a:lstStyle/>
          <a:p>
            <a:pPr marL="0" indent="0"/>
            <a:r>
              <a:rPr lang="en-US" sz="1800" dirty="0" smtClean="0">
                <a:solidFill>
                  <a:srgbClr val="7030A0"/>
                </a:solidFill>
              </a:rPr>
              <a:t>- on the tuner side</a:t>
            </a:r>
            <a:endParaRPr lang="fr-FR" sz="1800" dirty="0"/>
          </a:p>
        </p:txBody>
      </p:sp>
      <p:sp>
        <p:nvSpPr>
          <p:cNvPr id="17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38069" y="4714884"/>
            <a:ext cx="2428892" cy="500066"/>
          </a:xfrm>
        </p:spPr>
        <p:txBody>
          <a:bodyPr>
            <a:normAutofit/>
          </a:bodyPr>
          <a:lstStyle/>
          <a:p>
            <a:pPr marL="0" indent="0"/>
            <a:r>
              <a:rPr lang="en-US" sz="1800" dirty="0" smtClean="0">
                <a:solidFill>
                  <a:srgbClr val="7030A0"/>
                </a:solidFill>
              </a:rPr>
              <a:t>- on the coupler side</a:t>
            </a:r>
            <a:endParaRPr lang="fr-FR" sz="1800" dirty="0"/>
          </a:p>
        </p:txBody>
      </p:sp>
      <p:sp>
        <p:nvSpPr>
          <p:cNvPr id="18" name="TextBox 5"/>
          <p:cNvSpPr txBox="1"/>
          <p:nvPr/>
        </p:nvSpPr>
        <p:spPr>
          <a:xfrm>
            <a:off x="6376967" y="4988504"/>
            <a:ext cx="2652733" cy="1051570"/>
          </a:xfrm>
          <a:prstGeom prst="rect">
            <a:avLst/>
          </a:prstGeom>
          <a:noFill/>
        </p:spPr>
        <p:txBody>
          <a:bodyPr wrap="square" lIns="18000" rIns="18000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it-IT" sz="1700" b="1" dirty="0" smtClean="0">
                <a:sym typeface="Symbol"/>
              </a:rPr>
              <a:t>Longitudinal compensation </a:t>
            </a:r>
          </a:p>
          <a:p>
            <a:pPr>
              <a:tabLst>
                <a:tab pos="0" algn="l"/>
              </a:tabLst>
            </a:pPr>
            <a:r>
              <a:rPr lang="it-IT" sz="1700" dirty="0" smtClean="0">
                <a:sym typeface="Symbol"/>
              </a:rPr>
              <a:t>	Z (weight) </a:t>
            </a:r>
            <a:r>
              <a:rPr lang="it-IT" sz="1400" dirty="0" smtClean="0">
                <a:sym typeface="Symbol"/>
              </a:rPr>
              <a:t>(sag = 2.5 mm)</a:t>
            </a:r>
          </a:p>
          <a:p>
            <a:pPr>
              <a:tabLst>
                <a:tab pos="0" algn="l"/>
              </a:tabLst>
            </a:pPr>
            <a:r>
              <a:rPr lang="it-IT" sz="1700" dirty="0" smtClean="0">
                <a:sym typeface="Symbol"/>
              </a:rPr>
              <a:t>Y (thermal contraction)</a:t>
            </a:r>
          </a:p>
          <a:p>
            <a:pPr>
              <a:buFont typeface="Arial" pitchFamily="34" charset="0"/>
              <a:buChar char="•"/>
              <a:tabLst>
                <a:tab pos="0" algn="l"/>
              </a:tabLst>
            </a:pPr>
            <a:endParaRPr lang="it-IT" sz="1700" baseline="-25000" dirty="0"/>
          </a:p>
        </p:txBody>
      </p:sp>
      <p:grpSp>
        <p:nvGrpSpPr>
          <p:cNvPr id="29" name="Groupe 28"/>
          <p:cNvGrpSpPr/>
          <p:nvPr/>
        </p:nvGrpSpPr>
        <p:grpSpPr>
          <a:xfrm>
            <a:off x="4568726" y="5857892"/>
            <a:ext cx="1074844" cy="827456"/>
            <a:chOff x="4568726" y="5857892"/>
            <a:chExt cx="1074844" cy="827456"/>
          </a:xfrm>
        </p:grpSpPr>
        <p:cxnSp>
          <p:nvCxnSpPr>
            <p:cNvPr id="19" name="Connecteur droit avec flèche 18"/>
            <p:cNvCxnSpPr/>
            <p:nvPr/>
          </p:nvCxnSpPr>
          <p:spPr>
            <a:xfrm>
              <a:off x="4969666" y="6500834"/>
              <a:ext cx="571504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16200000">
              <a:off x="4663456" y="6214289"/>
              <a:ext cx="571504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/>
            <p:cNvSpPr txBox="1"/>
            <p:nvPr/>
          </p:nvSpPr>
          <p:spPr>
            <a:xfrm>
              <a:off x="5338678" y="615086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tx2"/>
                  </a:solidFill>
                </a:rPr>
                <a:t>Y</a:t>
              </a:r>
              <a:endParaRPr lang="fr-FR" b="1" dirty="0">
                <a:solidFill>
                  <a:schemeClr val="tx2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4612476" y="585789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tx2"/>
                  </a:solidFill>
                </a:rPr>
                <a:t>Z</a:t>
              </a:r>
              <a:endParaRPr lang="fr-FR" b="1" dirty="0">
                <a:solidFill>
                  <a:schemeClr val="tx2"/>
                </a:solidFill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4847920" y="6387454"/>
              <a:ext cx="214314" cy="214314"/>
            </a:xfrm>
            <a:prstGeom prst="ellipse">
              <a:avLst/>
            </a:prstGeom>
            <a:noFill/>
            <a:ln w="38100" cmpd="sng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Ellipse 26"/>
            <p:cNvSpPr/>
            <p:nvPr/>
          </p:nvSpPr>
          <p:spPr>
            <a:xfrm>
              <a:off x="4919358" y="6458892"/>
              <a:ext cx="71438" cy="71438"/>
            </a:xfrm>
            <a:prstGeom prst="ellipse">
              <a:avLst/>
            </a:prstGeom>
            <a:solidFill>
              <a:schemeClr val="accent1"/>
            </a:solidFill>
            <a:ln w="38100" cmpd="sng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4568726" y="6316016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tx2"/>
                  </a:solidFill>
                </a:rPr>
                <a:t>X</a:t>
              </a:r>
              <a:endParaRPr lang="fr-FR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build="p"/>
      <p:bldP spid="16" grpId="0" build="p"/>
      <p:bldP spid="17" grpId="0" build="p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pic>
        <p:nvPicPr>
          <p:cNvPr id="2051" name="Picture 3" descr="N:\SPL\COM\2011\EUCARD\Images Patxi 28-04-2011\Cryomodule Fac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255043"/>
            <a:ext cx="5235409" cy="1780038"/>
          </a:xfrm>
          <a:prstGeom prst="rect">
            <a:avLst/>
          </a:prstGeom>
          <a:noFill/>
        </p:spPr>
      </p:pic>
      <p:grpSp>
        <p:nvGrpSpPr>
          <p:cNvPr id="30" name="Groupe 29"/>
          <p:cNvGrpSpPr/>
          <p:nvPr/>
        </p:nvGrpSpPr>
        <p:grpSpPr>
          <a:xfrm>
            <a:off x="1351574" y="2242295"/>
            <a:ext cx="4651111" cy="713015"/>
            <a:chOff x="1351574" y="2328020"/>
            <a:chExt cx="4651111" cy="713015"/>
          </a:xfrm>
        </p:grpSpPr>
        <p:sp>
          <p:nvSpPr>
            <p:cNvPr id="23" name="Ellipse 7"/>
            <p:cNvSpPr>
              <a:spLocks noChangeArrowheads="1"/>
            </p:cNvSpPr>
            <p:nvPr/>
          </p:nvSpPr>
          <p:spPr bwMode="auto">
            <a:xfrm>
              <a:off x="1351574" y="2492560"/>
              <a:ext cx="339581" cy="47534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Ellipse 8"/>
            <p:cNvSpPr>
              <a:spLocks noChangeArrowheads="1"/>
            </p:cNvSpPr>
            <p:nvPr/>
          </p:nvSpPr>
          <p:spPr bwMode="auto">
            <a:xfrm>
              <a:off x="2507831" y="2547409"/>
              <a:ext cx="339581" cy="47534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Ellipse 9"/>
            <p:cNvSpPr>
              <a:spLocks noChangeArrowheads="1"/>
            </p:cNvSpPr>
            <p:nvPr/>
          </p:nvSpPr>
          <p:spPr bwMode="auto">
            <a:xfrm>
              <a:off x="3621813" y="2565695"/>
              <a:ext cx="339581" cy="47534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Ellipse 10"/>
            <p:cNvSpPr>
              <a:spLocks noChangeArrowheads="1"/>
            </p:cNvSpPr>
            <p:nvPr/>
          </p:nvSpPr>
          <p:spPr bwMode="auto">
            <a:xfrm>
              <a:off x="4795581" y="2565695"/>
              <a:ext cx="339581" cy="47534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Ellipse 12"/>
            <p:cNvSpPr>
              <a:spLocks noChangeArrowheads="1"/>
            </p:cNvSpPr>
            <p:nvPr/>
          </p:nvSpPr>
          <p:spPr bwMode="auto">
            <a:xfrm>
              <a:off x="2451454" y="2328020"/>
              <a:ext cx="224251" cy="204762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Ellipse 13"/>
            <p:cNvSpPr>
              <a:spLocks noChangeArrowheads="1"/>
            </p:cNvSpPr>
            <p:nvPr/>
          </p:nvSpPr>
          <p:spPr bwMode="auto">
            <a:xfrm>
              <a:off x="3635050" y="2346307"/>
              <a:ext cx="224251" cy="204762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Ellipse 14"/>
            <p:cNvSpPr>
              <a:spLocks noChangeArrowheads="1"/>
            </p:cNvSpPr>
            <p:nvPr/>
          </p:nvSpPr>
          <p:spPr bwMode="auto">
            <a:xfrm>
              <a:off x="4725102" y="2346307"/>
              <a:ext cx="224251" cy="204762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" name="Ellipse 10"/>
            <p:cNvSpPr>
              <a:spLocks noChangeArrowheads="1"/>
            </p:cNvSpPr>
            <p:nvPr/>
          </p:nvSpPr>
          <p:spPr bwMode="auto">
            <a:xfrm>
              <a:off x="5663104" y="2565695"/>
              <a:ext cx="339581" cy="47534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43" name="Straight Connector 6"/>
          <p:cNvCxnSpPr/>
          <p:nvPr/>
        </p:nvCxnSpPr>
        <p:spPr>
          <a:xfrm>
            <a:off x="323528" y="5321399"/>
            <a:ext cx="2648753" cy="1588"/>
          </a:xfrm>
          <a:prstGeom prst="line">
            <a:avLst/>
          </a:prstGeom>
          <a:ln w="34925">
            <a:solidFill>
              <a:srgbClr val="15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16"/>
          <p:cNvSpPr txBox="1">
            <a:spLocks noChangeArrowheads="1"/>
          </p:cNvSpPr>
          <p:nvPr/>
        </p:nvSpPr>
        <p:spPr bwMode="auto">
          <a:xfrm>
            <a:off x="2323792" y="5333541"/>
            <a:ext cx="24822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150399"/>
                </a:solidFill>
              </a:rPr>
              <a:t>Vacuum vessel interface</a:t>
            </a:r>
            <a:endParaRPr lang="en-US" b="1" dirty="0">
              <a:solidFill>
                <a:srgbClr val="150399"/>
              </a:solidFill>
            </a:endParaRPr>
          </a:p>
        </p:txBody>
      </p:sp>
      <p:sp>
        <p:nvSpPr>
          <p:cNvPr id="49" name="ZoneTexte 16"/>
          <p:cNvSpPr txBox="1">
            <a:spLocks noChangeArrowheads="1"/>
          </p:cNvSpPr>
          <p:nvPr/>
        </p:nvSpPr>
        <p:spPr bwMode="auto">
          <a:xfrm>
            <a:off x="233246" y="4049632"/>
            <a:ext cx="11872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50399"/>
                </a:solidFill>
              </a:rPr>
              <a:t>Coupler double walled tube</a:t>
            </a:r>
            <a:endParaRPr lang="en-US" b="1" dirty="0">
              <a:solidFill>
                <a:srgbClr val="150399"/>
              </a:solidFill>
            </a:endParaRPr>
          </a:p>
        </p:txBody>
      </p:sp>
      <p:sp>
        <p:nvSpPr>
          <p:cNvPr id="77" name="ZoneTexte 16"/>
          <p:cNvSpPr txBox="1">
            <a:spLocks noChangeArrowheads="1"/>
          </p:cNvSpPr>
          <p:nvPr/>
        </p:nvSpPr>
        <p:spPr bwMode="auto">
          <a:xfrm>
            <a:off x="2966734" y="4892771"/>
            <a:ext cx="228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Inter-cavity Support</a:t>
            </a:r>
            <a:endParaRPr lang="en-US" b="1" dirty="0"/>
          </a:p>
        </p:txBody>
      </p:sp>
      <p:grpSp>
        <p:nvGrpSpPr>
          <p:cNvPr id="29" name="Groupe 28"/>
          <p:cNvGrpSpPr/>
          <p:nvPr/>
        </p:nvGrpSpPr>
        <p:grpSpPr>
          <a:xfrm>
            <a:off x="918320" y="3035383"/>
            <a:ext cx="7406264" cy="3319486"/>
            <a:chOff x="1452016" y="2631040"/>
            <a:chExt cx="7406264" cy="3319486"/>
          </a:xfrm>
        </p:grpSpPr>
        <p:pic>
          <p:nvPicPr>
            <p:cNvPr id="2052" name="Picture 4" descr="N:\SPL\COM\2011\EUCARD\Images Patxi 28-04-2011\Coupe Cavité3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452016" y="2631040"/>
              <a:ext cx="5554010" cy="3308628"/>
            </a:xfrm>
            <a:prstGeom prst="rect">
              <a:avLst/>
            </a:prstGeom>
            <a:noFill/>
          </p:spPr>
        </p:pic>
        <p:pic>
          <p:nvPicPr>
            <p:cNvPr id="78" name="Picture 4" descr="N:\SPL\COM\2011\EUCARD\Images Patxi 28-04-2011\Coupe Cavité3.pn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572264" y="2641898"/>
              <a:ext cx="2286016" cy="3308628"/>
            </a:xfrm>
            <a:prstGeom prst="rect">
              <a:avLst/>
            </a:prstGeom>
            <a:noFill/>
          </p:spPr>
        </p:pic>
      </p:grpSp>
      <p:grpSp>
        <p:nvGrpSpPr>
          <p:cNvPr id="28" name="Groupe 27"/>
          <p:cNvGrpSpPr/>
          <p:nvPr/>
        </p:nvGrpSpPr>
        <p:grpSpPr>
          <a:xfrm>
            <a:off x="5252750" y="4736637"/>
            <a:ext cx="2072497" cy="428628"/>
            <a:chOff x="5786446" y="4332294"/>
            <a:chExt cx="2072497" cy="428628"/>
          </a:xfrm>
        </p:grpSpPr>
        <p:sp>
          <p:nvSpPr>
            <p:cNvPr id="57" name="Triangle isocèle 56"/>
            <p:cNvSpPr>
              <a:spLocks noChangeAspect="1"/>
            </p:cNvSpPr>
            <p:nvPr/>
          </p:nvSpPr>
          <p:spPr>
            <a:xfrm>
              <a:off x="5995208" y="4332294"/>
              <a:ext cx="349787" cy="249955"/>
            </a:xfrm>
            <a:prstGeom prst="triangle">
              <a:avLst/>
            </a:prstGeom>
            <a:noFill/>
            <a:ln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9" name="Connecteur droit 58"/>
            <p:cNvCxnSpPr/>
            <p:nvPr/>
          </p:nvCxnSpPr>
          <p:spPr>
            <a:xfrm>
              <a:off x="5786446" y="4580821"/>
              <a:ext cx="749544" cy="92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Ellipse 69"/>
            <p:cNvSpPr>
              <a:spLocks noChangeAspect="1"/>
            </p:cNvSpPr>
            <p:nvPr/>
          </p:nvSpPr>
          <p:spPr>
            <a:xfrm>
              <a:off x="5895269" y="4600151"/>
              <a:ext cx="149909" cy="124263"/>
            </a:xfrm>
            <a:prstGeom prst="ellipse">
              <a:avLst/>
            </a:prstGeom>
            <a:noFill/>
            <a:ln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Ellipse 71"/>
            <p:cNvSpPr>
              <a:spLocks noChangeAspect="1"/>
            </p:cNvSpPr>
            <p:nvPr/>
          </p:nvSpPr>
          <p:spPr>
            <a:xfrm>
              <a:off x="6095147" y="4600151"/>
              <a:ext cx="149909" cy="124263"/>
            </a:xfrm>
            <a:prstGeom prst="ellipse">
              <a:avLst/>
            </a:prstGeom>
            <a:noFill/>
            <a:ln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Ellipse 72"/>
            <p:cNvSpPr>
              <a:spLocks noChangeAspect="1"/>
            </p:cNvSpPr>
            <p:nvPr/>
          </p:nvSpPr>
          <p:spPr>
            <a:xfrm>
              <a:off x="6295025" y="4600151"/>
              <a:ext cx="149909" cy="124263"/>
            </a:xfrm>
            <a:prstGeom prst="ellipse">
              <a:avLst/>
            </a:prstGeom>
            <a:noFill/>
            <a:ln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4" name="Connecteur droit 93"/>
            <p:cNvCxnSpPr/>
            <p:nvPr/>
          </p:nvCxnSpPr>
          <p:spPr>
            <a:xfrm>
              <a:off x="5878148" y="4737897"/>
              <a:ext cx="1980000" cy="230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 rot="5400000">
              <a:off x="7661972" y="4553872"/>
              <a:ext cx="392353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Légende encadrée 2 107"/>
          <p:cNvSpPr/>
          <p:nvPr/>
        </p:nvSpPr>
        <p:spPr>
          <a:xfrm flipH="1">
            <a:off x="6804248" y="1975123"/>
            <a:ext cx="2143140" cy="214314"/>
          </a:xfrm>
          <a:prstGeom prst="borderCallout2">
            <a:avLst>
              <a:gd name="adj1" fmla="val 42921"/>
              <a:gd name="adj2" fmla="val 99485"/>
              <a:gd name="adj3" fmla="val 47271"/>
              <a:gd name="adj4" fmla="val 119568"/>
              <a:gd name="adj5" fmla="val 234323"/>
              <a:gd name="adj6" fmla="val 146995"/>
            </a:avLst>
          </a:prstGeom>
          <a:solidFill>
            <a:srgbClr val="00B050"/>
          </a:solidFill>
          <a:ln w="38100" cmpd="sng">
            <a:solidFill>
              <a:srgbClr val="00B05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rtlCol="0" anchor="ctr"/>
          <a:lstStyle/>
          <a:p>
            <a:r>
              <a:rPr lang="it-IT" sz="1600" dirty="0" smtClean="0"/>
              <a:t>Cavity additional support</a:t>
            </a:r>
            <a:endParaRPr lang="it-IT" sz="1600" dirty="0"/>
          </a:p>
        </p:txBody>
      </p:sp>
      <p:sp>
        <p:nvSpPr>
          <p:cNvPr id="31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7000924" cy="357190"/>
          </a:xfrm>
        </p:spPr>
        <p:txBody>
          <a:bodyPr/>
          <a:lstStyle/>
          <a:p>
            <a:r>
              <a:rPr lang="en-US" dirty="0" smtClean="0"/>
              <a:t>The supporting system implementation</a:t>
            </a:r>
            <a:endParaRPr lang="en-US" dirty="0"/>
          </a:p>
        </p:txBody>
      </p:sp>
      <p:sp>
        <p:nvSpPr>
          <p:cNvPr id="32" name="TextBox 5"/>
          <p:cNvSpPr txBox="1"/>
          <p:nvPr/>
        </p:nvSpPr>
        <p:spPr>
          <a:xfrm>
            <a:off x="2405064" y="5633502"/>
            <a:ext cx="2857488" cy="1400383"/>
          </a:xfrm>
          <a:prstGeom prst="rect">
            <a:avLst/>
          </a:prstGeom>
          <a:noFill/>
        </p:spPr>
        <p:txBody>
          <a:bodyPr wrap="square" lIns="18000" rIns="18000" rtlCol="0">
            <a:spAutoFit/>
          </a:bodyPr>
          <a:lstStyle/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it-IT" sz="1500" dirty="0" smtClean="0">
                <a:solidFill>
                  <a:srgbClr val="150399"/>
                </a:solidFill>
                <a:sym typeface="Symbol"/>
              </a:rPr>
              <a:t> 	</a:t>
            </a:r>
            <a:r>
              <a:rPr lang="it-IT" sz="1500" b="1" dirty="0" smtClean="0">
                <a:solidFill>
                  <a:srgbClr val="150399"/>
                </a:solidFill>
                <a:sym typeface="Symbol"/>
              </a:rPr>
              <a:t>Longitudinal compensation </a:t>
            </a:r>
          </a:p>
          <a:p>
            <a:pPr>
              <a:tabLst>
                <a:tab pos="177800" algn="l"/>
              </a:tabLst>
            </a:pPr>
            <a:r>
              <a:rPr lang="it-IT" sz="1500" dirty="0" smtClean="0">
                <a:solidFill>
                  <a:srgbClr val="150399"/>
                </a:solidFill>
                <a:sym typeface="Symbol"/>
              </a:rPr>
              <a:t>	X, Y, Z</a:t>
            </a:r>
          </a:p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it-IT" sz="1500" dirty="0" smtClean="0">
                <a:solidFill>
                  <a:srgbClr val="150399"/>
                </a:solidFill>
                <a:sym typeface="Symbol"/>
              </a:rPr>
              <a:t> </a:t>
            </a:r>
            <a:r>
              <a:rPr lang="it-IT" sz="1500" b="1" dirty="0" smtClean="0">
                <a:solidFill>
                  <a:srgbClr val="150399"/>
                </a:solidFill>
                <a:sym typeface="Symbol"/>
              </a:rPr>
              <a:t>	Angular compensation </a:t>
            </a:r>
          </a:p>
          <a:p>
            <a:pPr>
              <a:tabLst>
                <a:tab pos="177800" algn="l"/>
              </a:tabLst>
            </a:pPr>
            <a:r>
              <a:rPr lang="it-IT" sz="1500" dirty="0" smtClean="0">
                <a:solidFill>
                  <a:srgbClr val="150399"/>
                </a:solidFill>
                <a:sym typeface="Symbol"/>
              </a:rPr>
              <a:t>	</a:t>
            </a:r>
            <a:r>
              <a:rPr lang="it-IT" sz="1500" baseline="-25000" dirty="0" smtClean="0">
                <a:solidFill>
                  <a:srgbClr val="150399"/>
                </a:solidFill>
                <a:sym typeface="Symbol"/>
              </a:rPr>
              <a:t>X</a:t>
            </a:r>
            <a:r>
              <a:rPr lang="it-IT" sz="1500" dirty="0" smtClean="0">
                <a:solidFill>
                  <a:srgbClr val="150399"/>
                </a:solidFill>
                <a:sym typeface="Symbol"/>
              </a:rPr>
              <a:t>, </a:t>
            </a:r>
            <a:r>
              <a:rPr lang="it-IT" sz="1500" baseline="-25000" dirty="0" smtClean="0">
                <a:solidFill>
                  <a:srgbClr val="150399"/>
                </a:solidFill>
                <a:sym typeface="Symbol"/>
              </a:rPr>
              <a:t>Y</a:t>
            </a:r>
            <a:r>
              <a:rPr lang="it-IT" sz="1500" dirty="0" smtClean="0">
                <a:solidFill>
                  <a:srgbClr val="150399"/>
                </a:solidFill>
                <a:sym typeface="Symbol"/>
              </a:rPr>
              <a:t>, </a:t>
            </a:r>
            <a:r>
              <a:rPr lang="it-IT" sz="1500" baseline="-25000" dirty="0" smtClean="0">
                <a:solidFill>
                  <a:srgbClr val="150399"/>
                </a:solidFill>
                <a:sym typeface="Symbol"/>
              </a:rPr>
              <a:t>Z</a:t>
            </a:r>
          </a:p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it-IT" sz="1500" dirty="0" smtClean="0">
                <a:solidFill>
                  <a:srgbClr val="150399"/>
                </a:solidFill>
                <a:sym typeface="Symbol"/>
              </a:rPr>
              <a:t> </a:t>
            </a:r>
            <a:r>
              <a:rPr lang="it-IT" sz="1500" b="1" dirty="0" smtClean="0">
                <a:solidFill>
                  <a:srgbClr val="150399"/>
                </a:solidFill>
                <a:sym typeface="Symbol"/>
              </a:rPr>
              <a:t>	Fixation (rigid connexion)</a:t>
            </a:r>
          </a:p>
          <a:p>
            <a:pPr>
              <a:tabLst>
                <a:tab pos="177800" algn="l"/>
              </a:tabLst>
            </a:pPr>
            <a:endParaRPr lang="it-IT" sz="1500" baseline="-25000" dirty="0">
              <a:solidFill>
                <a:srgbClr val="150399"/>
              </a:solidFill>
            </a:endParaRPr>
          </a:p>
        </p:txBody>
      </p:sp>
      <p:sp>
        <p:nvSpPr>
          <p:cNvPr id="33" name="TextBox 5"/>
          <p:cNvSpPr txBox="1"/>
          <p:nvPr/>
        </p:nvSpPr>
        <p:spPr>
          <a:xfrm>
            <a:off x="4995874" y="5178564"/>
            <a:ext cx="1271576" cy="938719"/>
          </a:xfrm>
          <a:prstGeom prst="rect">
            <a:avLst/>
          </a:prstGeom>
          <a:noFill/>
        </p:spPr>
        <p:txBody>
          <a:bodyPr wrap="square" lIns="18000" rIns="18000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it-IT" sz="1500" b="1" dirty="0" smtClean="0">
                <a:sym typeface="Symbol"/>
              </a:rPr>
              <a:t>Longitudinal </a:t>
            </a:r>
          </a:p>
          <a:p>
            <a:pPr>
              <a:tabLst>
                <a:tab pos="0" algn="l"/>
              </a:tabLst>
            </a:pPr>
            <a:r>
              <a:rPr lang="it-IT" sz="1500" b="1" dirty="0" smtClean="0">
                <a:sym typeface="Symbol"/>
              </a:rPr>
              <a:t>compensation </a:t>
            </a:r>
          </a:p>
          <a:p>
            <a:pPr>
              <a:tabLst>
                <a:tab pos="0" algn="l"/>
              </a:tabLst>
            </a:pPr>
            <a:r>
              <a:rPr lang="it-IT" sz="1500" dirty="0" smtClean="0">
                <a:sym typeface="Symbol"/>
              </a:rPr>
              <a:t>	Z, Y</a:t>
            </a:r>
          </a:p>
          <a:p>
            <a:pPr>
              <a:buFont typeface="Arial" pitchFamily="34" charset="0"/>
              <a:buChar char="•"/>
              <a:tabLst>
                <a:tab pos="0" algn="l"/>
              </a:tabLst>
            </a:pPr>
            <a:endParaRPr lang="it-IT" sz="15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77" grpId="0"/>
      <p:bldP spid="108" grpId="0" animBg="1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:\SPL\COM\2011\EUCARD\Images Patxi 28-04-2011\Palier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1915" y="1895464"/>
            <a:ext cx="5730999" cy="4033866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6643734" cy="428628"/>
          </a:xfrm>
        </p:spPr>
        <p:txBody>
          <a:bodyPr/>
          <a:lstStyle/>
          <a:p>
            <a:r>
              <a:rPr lang="en-US" dirty="0" smtClean="0"/>
              <a:t>The vacuum vessel/coupler interface	(1/3)</a:t>
            </a:r>
            <a:endParaRPr lang="en-US" dirty="0"/>
          </a:p>
        </p:txBody>
      </p:sp>
      <p:sp>
        <p:nvSpPr>
          <p:cNvPr id="14" name="Légende sans bordure 2 13"/>
          <p:cNvSpPr/>
          <p:nvPr/>
        </p:nvSpPr>
        <p:spPr>
          <a:xfrm>
            <a:off x="6912153" y="3801015"/>
            <a:ext cx="1571636" cy="500066"/>
          </a:xfrm>
          <a:prstGeom prst="callout2">
            <a:avLst>
              <a:gd name="adj1" fmla="val 50582"/>
              <a:gd name="adj2" fmla="val 449"/>
              <a:gd name="adj3" fmla="val 53216"/>
              <a:gd name="adj4" fmla="val -19529"/>
              <a:gd name="adj5" fmla="val -80344"/>
              <a:gd name="adj6" fmla="val -62755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Vacuum </a:t>
            </a:r>
            <a:r>
              <a:rPr lang="fr-FR" dirty="0" err="1" smtClean="0"/>
              <a:t>vessel</a:t>
            </a:r>
            <a:r>
              <a:rPr lang="fr-FR" dirty="0" smtClean="0"/>
              <a:t> </a:t>
            </a:r>
            <a:r>
              <a:rPr lang="fr-FR" dirty="0" err="1" smtClean="0"/>
              <a:t>sealing</a:t>
            </a:r>
            <a:r>
              <a:rPr lang="fr-FR" dirty="0" smtClean="0"/>
              <a:t> </a:t>
            </a:r>
            <a:r>
              <a:rPr lang="fr-FR" dirty="0" err="1" smtClean="0"/>
              <a:t>flange</a:t>
            </a:r>
            <a:endParaRPr lang="fr-FR" dirty="0"/>
          </a:p>
        </p:txBody>
      </p:sp>
      <p:sp>
        <p:nvSpPr>
          <p:cNvPr id="17" name="Légende sans bordure 2 16"/>
          <p:cNvSpPr/>
          <p:nvPr/>
        </p:nvSpPr>
        <p:spPr>
          <a:xfrm>
            <a:off x="132371" y="4439370"/>
            <a:ext cx="2688466" cy="1340328"/>
          </a:xfrm>
          <a:prstGeom prst="callout2">
            <a:avLst>
              <a:gd name="adj1" fmla="val 758"/>
              <a:gd name="adj2" fmla="val 49009"/>
              <a:gd name="adj3" fmla="val -7611"/>
              <a:gd name="adj4" fmla="val 71091"/>
              <a:gd name="adj5" fmla="val -47708"/>
              <a:gd name="adj6" fmla="val 97310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Adjustable</a:t>
            </a:r>
            <a:r>
              <a:rPr lang="fr-FR" dirty="0" smtClean="0"/>
              <a:t> </a:t>
            </a:r>
            <a:r>
              <a:rPr lang="fr-FR" dirty="0" err="1" smtClean="0"/>
              <a:t>bolts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curved</a:t>
            </a:r>
            <a:r>
              <a:rPr lang="fr-FR" dirty="0" smtClean="0"/>
              <a:t> </a:t>
            </a:r>
            <a:r>
              <a:rPr lang="fr-FR" dirty="0" err="1" smtClean="0"/>
              <a:t>washers</a:t>
            </a:r>
            <a:r>
              <a:rPr lang="fr-FR" dirty="0" smtClean="0"/>
              <a:t> (for </a:t>
            </a:r>
            <a:r>
              <a:rPr lang="fr-FR" dirty="0" err="1" smtClean="0"/>
              <a:t>angular</a:t>
            </a:r>
            <a:r>
              <a:rPr lang="fr-FR" dirty="0" smtClean="0"/>
              <a:t> and longitudinal compensation)</a:t>
            </a:r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19"/>
          </p:nvPr>
        </p:nvSpPr>
        <p:spPr>
          <a:xfrm>
            <a:off x="285720" y="1285854"/>
            <a:ext cx="3613434" cy="357196"/>
          </a:xfrm>
        </p:spPr>
        <p:txBody>
          <a:bodyPr/>
          <a:lstStyle/>
          <a:p>
            <a:r>
              <a:rPr lang="fr-FR" sz="2000" dirty="0" smtClean="0"/>
              <a:t>Components</a:t>
            </a:r>
            <a:endParaRPr lang="fr-FR" sz="2000" dirty="0"/>
          </a:p>
        </p:txBody>
      </p:sp>
      <p:sp>
        <p:nvSpPr>
          <p:cNvPr id="19" name="Légende sans bordure 2 18"/>
          <p:cNvSpPr/>
          <p:nvPr/>
        </p:nvSpPr>
        <p:spPr>
          <a:xfrm>
            <a:off x="86260" y="2113212"/>
            <a:ext cx="1647645" cy="837021"/>
          </a:xfrm>
          <a:prstGeom prst="callout2">
            <a:avLst>
              <a:gd name="adj1" fmla="val 99279"/>
              <a:gd name="adj2" fmla="val 49385"/>
              <a:gd name="adj3" fmla="val 146175"/>
              <a:gd name="adj4" fmla="val 89403"/>
              <a:gd name="adj5" fmla="val 178841"/>
              <a:gd name="adj6" fmla="val 155338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Coupler </a:t>
            </a:r>
            <a:r>
              <a:rPr lang="fr-FR" dirty="0" err="1" smtClean="0"/>
              <a:t>flange</a:t>
            </a:r>
            <a:r>
              <a:rPr lang="fr-FR" dirty="0" smtClean="0"/>
              <a:t> </a:t>
            </a:r>
            <a:r>
              <a:rPr lang="fr-FR" dirty="0" err="1" smtClean="0"/>
              <a:t>welded</a:t>
            </a:r>
            <a:r>
              <a:rPr lang="fr-FR" dirty="0" smtClean="0"/>
              <a:t> to the coupler </a:t>
            </a:r>
            <a:r>
              <a:rPr lang="fr-FR" dirty="0" err="1" smtClean="0"/>
              <a:t>bi-tube</a:t>
            </a:r>
            <a:endParaRPr lang="fr-FR" dirty="0" smtClean="0"/>
          </a:p>
        </p:txBody>
      </p:sp>
      <p:sp>
        <p:nvSpPr>
          <p:cNvPr id="13" name="Légende sans bordure 2 12"/>
          <p:cNvSpPr/>
          <p:nvPr/>
        </p:nvSpPr>
        <p:spPr>
          <a:xfrm>
            <a:off x="6293478" y="4843200"/>
            <a:ext cx="1714512" cy="714380"/>
          </a:xfrm>
          <a:prstGeom prst="callout2">
            <a:avLst>
              <a:gd name="adj1" fmla="val 1246"/>
              <a:gd name="adj2" fmla="val 50991"/>
              <a:gd name="adj3" fmla="val -49597"/>
              <a:gd name="adj4" fmla="val 11574"/>
              <a:gd name="adj5" fmla="val -173645"/>
              <a:gd name="adj6" fmla="val -39657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Adjustable</a:t>
            </a:r>
            <a:r>
              <a:rPr lang="fr-FR" dirty="0" smtClean="0"/>
              <a:t> stop (X,Y plane)</a:t>
            </a:r>
            <a:endParaRPr lang="fr-FR" dirty="0"/>
          </a:p>
        </p:txBody>
      </p:sp>
      <p:grpSp>
        <p:nvGrpSpPr>
          <p:cNvPr id="21" name="Groupe 20"/>
          <p:cNvGrpSpPr/>
          <p:nvPr/>
        </p:nvGrpSpPr>
        <p:grpSpPr>
          <a:xfrm>
            <a:off x="1974969" y="3076327"/>
            <a:ext cx="1006180" cy="203956"/>
            <a:chOff x="2117737" y="4701172"/>
            <a:chExt cx="1006180" cy="203956"/>
          </a:xfrm>
          <a:solidFill>
            <a:schemeClr val="accent6">
              <a:lumMod val="75000"/>
            </a:schemeClr>
          </a:solidFill>
        </p:grpSpPr>
        <p:sp>
          <p:nvSpPr>
            <p:cNvPr id="16" name="Forme libre 15"/>
            <p:cNvSpPr/>
            <p:nvPr/>
          </p:nvSpPr>
          <p:spPr>
            <a:xfrm>
              <a:off x="2117737" y="4701172"/>
              <a:ext cx="1006180" cy="203956"/>
            </a:xfrm>
            <a:custGeom>
              <a:avLst/>
              <a:gdLst>
                <a:gd name="connsiteX0" fmla="*/ 81582 w 1006180"/>
                <a:gd name="connsiteY0" fmla="*/ 152967 h 203956"/>
                <a:gd name="connsiteX1" fmla="*/ 84981 w 1006180"/>
                <a:gd name="connsiteY1" fmla="*/ 203956 h 203956"/>
                <a:gd name="connsiteX2" fmla="*/ 1006180 w 1006180"/>
                <a:gd name="connsiteY2" fmla="*/ 203956 h 203956"/>
                <a:gd name="connsiteX3" fmla="*/ 1006180 w 1006180"/>
                <a:gd name="connsiteY3" fmla="*/ 0 h 203956"/>
                <a:gd name="connsiteX4" fmla="*/ 989183 w 1006180"/>
                <a:gd name="connsiteY4" fmla="*/ 3399 h 203956"/>
                <a:gd name="connsiteX5" fmla="*/ 989183 w 1006180"/>
                <a:gd name="connsiteY5" fmla="*/ 40791 h 203956"/>
                <a:gd name="connsiteX6" fmla="*/ 961989 w 1006180"/>
                <a:gd name="connsiteY6" fmla="*/ 37392 h 203956"/>
                <a:gd name="connsiteX7" fmla="*/ 958590 w 1006180"/>
                <a:gd name="connsiteY7" fmla="*/ 3399 h 203956"/>
                <a:gd name="connsiteX8" fmla="*/ 0 w 1006180"/>
                <a:gd name="connsiteY8" fmla="*/ 3399 h 203956"/>
                <a:gd name="connsiteX9" fmla="*/ 0 w 1006180"/>
                <a:gd name="connsiteY9" fmla="*/ 203956 h 203956"/>
                <a:gd name="connsiteX10" fmla="*/ 33992 w 1006180"/>
                <a:gd name="connsiteY10" fmla="*/ 203956 h 203956"/>
                <a:gd name="connsiteX11" fmla="*/ 81582 w 1006180"/>
                <a:gd name="connsiteY11" fmla="*/ 152967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6180" h="203956">
                  <a:moveTo>
                    <a:pt x="81582" y="152967"/>
                  </a:moveTo>
                  <a:lnTo>
                    <a:pt x="84981" y="203956"/>
                  </a:lnTo>
                  <a:lnTo>
                    <a:pt x="1006180" y="203956"/>
                  </a:lnTo>
                  <a:lnTo>
                    <a:pt x="1006180" y="0"/>
                  </a:lnTo>
                  <a:lnTo>
                    <a:pt x="989183" y="3399"/>
                  </a:lnTo>
                  <a:lnTo>
                    <a:pt x="989183" y="40791"/>
                  </a:lnTo>
                  <a:lnTo>
                    <a:pt x="961989" y="37392"/>
                  </a:lnTo>
                  <a:lnTo>
                    <a:pt x="958590" y="3399"/>
                  </a:lnTo>
                  <a:lnTo>
                    <a:pt x="0" y="3399"/>
                  </a:lnTo>
                  <a:lnTo>
                    <a:pt x="0" y="203956"/>
                  </a:lnTo>
                  <a:lnTo>
                    <a:pt x="33992" y="203956"/>
                  </a:lnTo>
                  <a:lnTo>
                    <a:pt x="81582" y="15296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156999" y="4856009"/>
              <a:ext cx="45719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" name="Groupe 21"/>
          <p:cNvGrpSpPr/>
          <p:nvPr/>
        </p:nvGrpSpPr>
        <p:grpSpPr>
          <a:xfrm flipH="1">
            <a:off x="4940396" y="3075773"/>
            <a:ext cx="1006180" cy="203956"/>
            <a:chOff x="2117737" y="4701172"/>
            <a:chExt cx="1006180" cy="203956"/>
          </a:xfrm>
          <a:solidFill>
            <a:schemeClr val="accent6">
              <a:lumMod val="75000"/>
            </a:schemeClr>
          </a:solidFill>
        </p:grpSpPr>
        <p:sp>
          <p:nvSpPr>
            <p:cNvPr id="23" name="Forme libre 22"/>
            <p:cNvSpPr/>
            <p:nvPr/>
          </p:nvSpPr>
          <p:spPr>
            <a:xfrm>
              <a:off x="2117737" y="4701172"/>
              <a:ext cx="1006180" cy="203956"/>
            </a:xfrm>
            <a:custGeom>
              <a:avLst/>
              <a:gdLst>
                <a:gd name="connsiteX0" fmla="*/ 81582 w 1006180"/>
                <a:gd name="connsiteY0" fmla="*/ 152967 h 203956"/>
                <a:gd name="connsiteX1" fmla="*/ 84981 w 1006180"/>
                <a:gd name="connsiteY1" fmla="*/ 203956 h 203956"/>
                <a:gd name="connsiteX2" fmla="*/ 1006180 w 1006180"/>
                <a:gd name="connsiteY2" fmla="*/ 203956 h 203956"/>
                <a:gd name="connsiteX3" fmla="*/ 1006180 w 1006180"/>
                <a:gd name="connsiteY3" fmla="*/ 0 h 203956"/>
                <a:gd name="connsiteX4" fmla="*/ 989183 w 1006180"/>
                <a:gd name="connsiteY4" fmla="*/ 3399 h 203956"/>
                <a:gd name="connsiteX5" fmla="*/ 989183 w 1006180"/>
                <a:gd name="connsiteY5" fmla="*/ 40791 h 203956"/>
                <a:gd name="connsiteX6" fmla="*/ 961989 w 1006180"/>
                <a:gd name="connsiteY6" fmla="*/ 37392 h 203956"/>
                <a:gd name="connsiteX7" fmla="*/ 958590 w 1006180"/>
                <a:gd name="connsiteY7" fmla="*/ 3399 h 203956"/>
                <a:gd name="connsiteX8" fmla="*/ 0 w 1006180"/>
                <a:gd name="connsiteY8" fmla="*/ 3399 h 203956"/>
                <a:gd name="connsiteX9" fmla="*/ 0 w 1006180"/>
                <a:gd name="connsiteY9" fmla="*/ 203956 h 203956"/>
                <a:gd name="connsiteX10" fmla="*/ 33992 w 1006180"/>
                <a:gd name="connsiteY10" fmla="*/ 203956 h 203956"/>
                <a:gd name="connsiteX11" fmla="*/ 81582 w 1006180"/>
                <a:gd name="connsiteY11" fmla="*/ 152967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6180" h="203956">
                  <a:moveTo>
                    <a:pt x="81582" y="152967"/>
                  </a:moveTo>
                  <a:lnTo>
                    <a:pt x="84981" y="203956"/>
                  </a:lnTo>
                  <a:lnTo>
                    <a:pt x="1006180" y="203956"/>
                  </a:lnTo>
                  <a:lnTo>
                    <a:pt x="1006180" y="0"/>
                  </a:lnTo>
                  <a:lnTo>
                    <a:pt x="989183" y="3399"/>
                  </a:lnTo>
                  <a:lnTo>
                    <a:pt x="989183" y="40791"/>
                  </a:lnTo>
                  <a:lnTo>
                    <a:pt x="961989" y="37392"/>
                  </a:lnTo>
                  <a:lnTo>
                    <a:pt x="958590" y="3399"/>
                  </a:lnTo>
                  <a:lnTo>
                    <a:pt x="0" y="3399"/>
                  </a:lnTo>
                  <a:lnTo>
                    <a:pt x="0" y="203956"/>
                  </a:lnTo>
                  <a:lnTo>
                    <a:pt x="33992" y="203956"/>
                  </a:lnTo>
                  <a:lnTo>
                    <a:pt x="81582" y="15296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156999" y="4856009"/>
              <a:ext cx="45719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Légende sans bordure 2 14"/>
          <p:cNvSpPr/>
          <p:nvPr/>
        </p:nvSpPr>
        <p:spPr>
          <a:xfrm>
            <a:off x="6286512" y="2357430"/>
            <a:ext cx="2786082" cy="1000132"/>
          </a:xfrm>
          <a:prstGeom prst="callout2">
            <a:avLst>
              <a:gd name="adj1" fmla="val 49672"/>
              <a:gd name="adj2" fmla="val -405"/>
              <a:gd name="adj3" fmla="val 49670"/>
              <a:gd name="adj4" fmla="val -7842"/>
              <a:gd name="adj5" fmla="val 83552"/>
              <a:gd name="adj6" fmla="val -20688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Coupler </a:t>
            </a:r>
            <a:r>
              <a:rPr lang="fr-FR" dirty="0" err="1" smtClean="0"/>
              <a:t>sealing</a:t>
            </a:r>
            <a:r>
              <a:rPr lang="fr-FR" dirty="0" smtClean="0"/>
              <a:t> </a:t>
            </a:r>
            <a:r>
              <a:rPr lang="fr-FR" dirty="0" err="1" smtClean="0"/>
              <a:t>flange</a:t>
            </a:r>
            <a:endParaRPr lang="fr-FR" dirty="0" smtClean="0"/>
          </a:p>
          <a:p>
            <a:pPr algn="ctr"/>
            <a:r>
              <a:rPr lang="fr-FR" dirty="0" smtClean="0"/>
              <a:t>(flexible </a:t>
            </a:r>
            <a:r>
              <a:rPr lang="fr-FR" dirty="0" err="1" smtClean="0"/>
              <a:t>connection</a:t>
            </a:r>
            <a:r>
              <a:rPr lang="fr-FR" dirty="0" smtClean="0"/>
              <a:t> to the coupler by use of a </a:t>
            </a:r>
            <a:r>
              <a:rPr lang="fr-FR" dirty="0" err="1" smtClean="0"/>
              <a:t>bellow</a:t>
            </a:r>
            <a:r>
              <a:rPr lang="fr-FR" dirty="0" smtClean="0"/>
              <a:t>)</a:t>
            </a:r>
          </a:p>
        </p:txBody>
      </p:sp>
      <p:cxnSp>
        <p:nvCxnSpPr>
          <p:cNvPr id="26" name="Connecteur droit avec flèche 25"/>
          <p:cNvCxnSpPr/>
          <p:nvPr/>
        </p:nvCxnSpPr>
        <p:spPr>
          <a:xfrm rot="10800000" flipV="1">
            <a:off x="4787660" y="2855343"/>
            <a:ext cx="1276710" cy="327804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rot="10800000" flipV="1">
            <a:off x="4848045" y="2852467"/>
            <a:ext cx="1187572" cy="537714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9" grpId="0" animBg="1"/>
      <p:bldP spid="13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572296" cy="714380"/>
          </a:xfrm>
        </p:spPr>
        <p:txBody>
          <a:bodyPr/>
          <a:lstStyle/>
          <a:p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1714480" y="838206"/>
            <a:ext cx="5915045" cy="585786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Context of the SPL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CERN’s expected new LHC injection line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CERN’s new scientific strategy: the High-Power SPL</a:t>
            </a:r>
          </a:p>
          <a:p>
            <a:r>
              <a:rPr lang="en-US" dirty="0" smtClean="0"/>
              <a:t>Goal &amp; motivations of the short cryomodule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Goal &amp; motivations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Cryostat specific main objectives</a:t>
            </a:r>
          </a:p>
          <a:p>
            <a:r>
              <a:rPr lang="en-US" dirty="0" smtClean="0">
                <a:sym typeface="Symbol"/>
              </a:rPr>
              <a:t>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 in a possible SPL layout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Segmented configuration, dimensions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  <a:sym typeface="Symbol"/>
              </a:rPr>
              <a:t></a:t>
            </a:r>
            <a:r>
              <a:rPr lang="en-US" sz="1900" b="0" dirty="0" smtClean="0">
                <a:solidFill>
                  <a:schemeClr val="tx1"/>
                </a:solidFill>
              </a:rPr>
              <a:t>=1 cavity layout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Heat loads</a:t>
            </a:r>
          </a:p>
          <a:p>
            <a:r>
              <a:rPr lang="en-US" dirty="0" smtClean="0"/>
              <a:t>From 8 to 4 cavities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The cryomodule design strategy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The short cryomodule development: a collaboration effort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Short cryomodule: layout sketch 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Short </a:t>
            </a:r>
            <a:r>
              <a:rPr lang="en-US" sz="1900" b="0" dirty="0" err="1" smtClean="0">
                <a:solidFill>
                  <a:schemeClr val="tx1"/>
                </a:solidFill>
              </a:rPr>
              <a:t>cryomodule</a:t>
            </a:r>
            <a:r>
              <a:rPr lang="en-US" sz="1900" b="0" dirty="0" smtClean="0">
                <a:solidFill>
                  <a:schemeClr val="tx1"/>
                </a:solidFill>
              </a:rPr>
              <a:t> cryogenic scheme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cryomodule</a:t>
            </a:r>
            <a:r>
              <a:rPr lang="en-US" dirty="0" smtClean="0"/>
              <a:t> vacuum vessel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Coupler geometric constrain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Vacuum vessel alternatives</a:t>
            </a:r>
            <a:endParaRPr lang="en-US" sz="1900" dirty="0" smtClean="0"/>
          </a:p>
          <a:p>
            <a:r>
              <a:rPr lang="en-US" dirty="0" smtClean="0"/>
              <a:t>Cavity Supporting System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The supporting system concept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Alignment requirements (transversal positions specification)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Cavity-to-vacuum vessel tolerances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The supporting system implementation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The vacuum vessel/coupler interface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The inter-cavity supporting system</a:t>
            </a:r>
          </a:p>
          <a:p>
            <a:r>
              <a:rPr lang="en-US" dirty="0" smtClean="0"/>
              <a:t>Assembly tooling - Principles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Concepts</a:t>
            </a:r>
          </a:p>
          <a:p>
            <a:pP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tx1"/>
                </a:solidFill>
              </a:rPr>
              <a:t>Example</a:t>
            </a:r>
          </a:p>
          <a:p>
            <a:r>
              <a:rPr lang="en-US" dirty="0" smtClean="0"/>
              <a:t>Summary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4294967295"/>
          </p:nvPr>
        </p:nvSpPr>
        <p:spPr>
          <a:xfrm>
            <a:off x="7286644" y="492107"/>
            <a:ext cx="1714512" cy="365125"/>
          </a:xfrm>
        </p:spPr>
        <p:txBody>
          <a:bodyPr/>
          <a:lstStyle/>
          <a:p>
            <a:fld id="{750E7817-A9DC-47E2-87D9-1DA64916AD6E}" type="datetime2">
              <a:rPr lang="fr-FR" smtClean="0"/>
              <a:pPr/>
              <a:t>mardi 3 mai 2011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N:\SPL\COM\2011\EUCARD\Images Patxi 28-04-2011\Palier01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840" y="1538637"/>
            <a:ext cx="5035516" cy="3780000"/>
          </a:xfrm>
          <a:prstGeom prst="rect">
            <a:avLst/>
          </a:prstGeom>
          <a:noFill/>
        </p:spPr>
      </p:pic>
      <p:pic>
        <p:nvPicPr>
          <p:cNvPr id="4104" name="Picture 8" descr="N:\SPL\COM\2011\EUCARD\Images Patxi 28-04-2011\Palier01a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1878" y="1254082"/>
            <a:ext cx="5035516" cy="3780000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42844" y="1714488"/>
            <a:ext cx="50006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b="1" dirty="0" smtClean="0"/>
              <a:t> Vacuum vessel lift of</a:t>
            </a:r>
          </a:p>
          <a:p>
            <a:endParaRPr lang="en-GB" sz="700" b="1" dirty="0" smtClean="0"/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19"/>
          </p:nvPr>
        </p:nvSpPr>
        <p:spPr>
          <a:xfrm>
            <a:off x="285720" y="1214416"/>
            <a:ext cx="3613434" cy="357196"/>
          </a:xfrm>
        </p:spPr>
        <p:txBody>
          <a:bodyPr/>
          <a:lstStyle/>
          <a:p>
            <a:r>
              <a:rPr lang="en-US" sz="2000" dirty="0" smtClean="0"/>
              <a:t>Assembly procedure</a:t>
            </a:r>
            <a:endParaRPr lang="en-US" sz="2000" dirty="0"/>
          </a:p>
        </p:txBody>
      </p:sp>
      <p:grpSp>
        <p:nvGrpSpPr>
          <p:cNvPr id="29" name="Groupe 28"/>
          <p:cNvGrpSpPr/>
          <p:nvPr/>
        </p:nvGrpSpPr>
        <p:grpSpPr>
          <a:xfrm>
            <a:off x="4872936" y="3302717"/>
            <a:ext cx="3138490" cy="462373"/>
            <a:chOff x="5572132" y="2872140"/>
            <a:chExt cx="2643206" cy="357190"/>
          </a:xfrm>
        </p:grpSpPr>
        <p:sp>
          <p:nvSpPr>
            <p:cNvPr id="18" name="Flèche vers le bas 17"/>
            <p:cNvSpPr/>
            <p:nvPr/>
          </p:nvSpPr>
          <p:spPr>
            <a:xfrm flipV="1">
              <a:off x="5572132" y="2872140"/>
              <a:ext cx="285752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Flèche vers le bas 18"/>
            <p:cNvSpPr/>
            <p:nvPr/>
          </p:nvSpPr>
          <p:spPr>
            <a:xfrm flipV="1">
              <a:off x="7929586" y="2872140"/>
              <a:ext cx="285752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5720" y="5300505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b="1" dirty="0" smtClean="0">
                <a:sym typeface="Symbol"/>
              </a:rPr>
              <a:t> Contact of the 4 coupler sealing flanges to the 4 bearings of the vacuum vessel </a:t>
            </a:r>
          </a:p>
          <a:p>
            <a:pPr>
              <a:buFont typeface="Wingdings" pitchFamily="2" charset="2"/>
              <a:buChar char="Ø"/>
            </a:pPr>
            <a:r>
              <a:rPr lang="en-GB" b="1" dirty="0" smtClean="0">
                <a:sym typeface="Symbol"/>
              </a:rPr>
              <a:t> And fixing</a:t>
            </a:r>
            <a:endParaRPr lang="en-GB" b="1" dirty="0" smtClean="0"/>
          </a:p>
          <a:p>
            <a:pPr>
              <a:buFont typeface="Symbol"/>
              <a:buChar char="Þ"/>
            </a:pPr>
            <a:r>
              <a:rPr lang="en-GB" dirty="0" smtClean="0"/>
              <a:t> defaults located at the level of the 4 bearing plans  are compensated by the flexibility of the bellows.</a:t>
            </a:r>
            <a:endParaRPr lang="en-GB" dirty="0"/>
          </a:p>
        </p:txBody>
      </p:sp>
      <p:sp>
        <p:nvSpPr>
          <p:cNvPr id="21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6643734" cy="428628"/>
          </a:xfrm>
        </p:spPr>
        <p:txBody>
          <a:bodyPr/>
          <a:lstStyle/>
          <a:p>
            <a:r>
              <a:rPr lang="en-US" dirty="0" smtClean="0"/>
              <a:t>The vacuum vessel/coupler interface	(2/3)</a:t>
            </a:r>
            <a:endParaRPr lang="en-US" dirty="0"/>
          </a:p>
        </p:txBody>
      </p:sp>
      <p:cxnSp>
        <p:nvCxnSpPr>
          <p:cNvPr id="16" name="Connecteur droit 15"/>
          <p:cNvCxnSpPr/>
          <p:nvPr/>
        </p:nvCxnSpPr>
        <p:spPr>
          <a:xfrm>
            <a:off x="4401024" y="1876414"/>
            <a:ext cx="200444" cy="158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7848205" y="1876414"/>
            <a:ext cx="200444" cy="158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4.72222E-6 -0.318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31713 L 4.72222E-6 -0.444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19"/>
          </p:nvPr>
        </p:nvSpPr>
        <p:spPr>
          <a:xfrm>
            <a:off x="285720" y="1214416"/>
            <a:ext cx="3613434" cy="357196"/>
          </a:xfrm>
        </p:spPr>
        <p:txBody>
          <a:bodyPr/>
          <a:lstStyle/>
          <a:p>
            <a:r>
              <a:rPr lang="en-US" sz="2000" dirty="0" smtClean="0"/>
              <a:t>Assembly procedure</a:t>
            </a:r>
            <a:endParaRPr lang="en-US" sz="2000" dirty="0"/>
          </a:p>
        </p:txBody>
      </p:sp>
      <p:sp>
        <p:nvSpPr>
          <p:cNvPr id="21" name="ZoneTexte 20"/>
          <p:cNvSpPr txBox="1"/>
          <p:nvPr/>
        </p:nvSpPr>
        <p:spPr>
          <a:xfrm>
            <a:off x="142844" y="5288340"/>
            <a:ext cx="821537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X,Y adjustable stops are blocked.</a:t>
            </a:r>
          </a:p>
          <a:p>
            <a:endParaRPr lang="en-GB" sz="600" b="1" dirty="0" smtClean="0">
              <a:sym typeface="Symbol"/>
            </a:endParaRPr>
          </a:p>
          <a:p>
            <a:r>
              <a:rPr lang="en-GB" b="1" dirty="0" smtClean="0">
                <a:sym typeface="Symbol"/>
              </a:rPr>
              <a:t> No motion is allowed between the coupler flange and the vacuum vessel bearing (translation nor rotation).</a:t>
            </a:r>
            <a:endParaRPr lang="en-GB" dirty="0" smtClean="0"/>
          </a:p>
          <a:p>
            <a:endParaRPr lang="en-GB" i="1" dirty="0"/>
          </a:p>
        </p:txBody>
      </p:sp>
      <p:pic>
        <p:nvPicPr>
          <p:cNvPr id="4100" name="Picture 4" descr="N:\SPL\COM\2011\EUCARD\Images Patxi 28-04-2011\Palier0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7632" y="1863578"/>
            <a:ext cx="6340648" cy="3780000"/>
          </a:xfrm>
          <a:prstGeom prst="rect">
            <a:avLst/>
          </a:prstGeom>
          <a:noFill/>
        </p:spPr>
      </p:pic>
      <p:sp>
        <p:nvSpPr>
          <p:cNvPr id="20" name="Ellipse 10"/>
          <p:cNvSpPr>
            <a:spLocks noChangeArrowheads="1"/>
          </p:cNvSpPr>
          <p:nvPr/>
        </p:nvSpPr>
        <p:spPr bwMode="auto">
          <a:xfrm>
            <a:off x="4020600" y="3030403"/>
            <a:ext cx="551400" cy="619125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0" y="3608337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Lower curved washers and nuts are put in contact to the coupler flange and blocked.</a:t>
            </a:r>
          </a:p>
          <a:p>
            <a:r>
              <a:rPr lang="en-GB" smtClean="0"/>
              <a:t>Upper nuts can be clamped . 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5720" y="1571612"/>
            <a:ext cx="2978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Fixation of the coupler </a:t>
            </a:r>
            <a:r>
              <a:rPr lang="fr-FR" b="1" dirty="0" err="1" smtClean="0"/>
              <a:t>flange</a:t>
            </a:r>
            <a:endParaRPr lang="fr-FR" b="1" dirty="0" smtClean="0"/>
          </a:p>
        </p:txBody>
      </p:sp>
      <p:sp>
        <p:nvSpPr>
          <p:cNvPr id="24" name="Ellipse 10"/>
          <p:cNvSpPr>
            <a:spLocks noChangeArrowheads="1"/>
          </p:cNvSpPr>
          <p:nvPr/>
        </p:nvSpPr>
        <p:spPr bwMode="auto">
          <a:xfrm>
            <a:off x="3377658" y="2928935"/>
            <a:ext cx="622838" cy="50006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6643734" cy="428628"/>
          </a:xfrm>
        </p:spPr>
        <p:txBody>
          <a:bodyPr/>
          <a:lstStyle/>
          <a:p>
            <a:r>
              <a:rPr lang="en-US" dirty="0" smtClean="0"/>
              <a:t>The vacuum vessel/coupler interface	(3/3)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 animBg="1"/>
      <p:bldP spid="20" grpId="1" animBg="1"/>
      <p:bldP spid="22" grpId="0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6643734" cy="428628"/>
          </a:xfrm>
        </p:spPr>
        <p:txBody>
          <a:bodyPr/>
          <a:lstStyle/>
          <a:p>
            <a:r>
              <a:rPr lang="en-US" dirty="0" smtClean="0"/>
              <a:t>The inter-cavity supporting system	(1/3)</a:t>
            </a:r>
            <a:endParaRPr lang="en-US" dirty="0"/>
          </a:p>
        </p:txBody>
      </p:sp>
      <p:graphicFrame>
        <p:nvGraphicFramePr>
          <p:cNvPr id="29" name="Tableau 28"/>
          <p:cNvGraphicFramePr>
            <a:graphicFrameLocks noGrp="1"/>
          </p:cNvGraphicFramePr>
          <p:nvPr/>
        </p:nvGraphicFramePr>
        <p:xfrm>
          <a:off x="175697" y="2432816"/>
          <a:ext cx="3503363" cy="319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882"/>
                <a:gridCol w="831261"/>
                <a:gridCol w="276981"/>
                <a:gridCol w="1008336"/>
                <a:gridCol w="1106903"/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dirty="0" smtClean="0"/>
                        <a:t>Components</a:t>
                      </a:r>
                      <a:endParaRPr lang="en-GB" sz="14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Weight (Kg)</a:t>
                      </a:r>
                      <a:endParaRPr lang="en-GB" sz="1200" noProof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1</a:t>
                      </a:r>
                      <a:endParaRPr lang="en-GB" sz="1200" b="1" noProof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smtClean="0"/>
                        <a:t>Cavity</a:t>
                      </a:r>
                      <a:endParaRPr lang="en-GB" sz="1400" b="0" noProof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55</a:t>
                      </a:r>
                      <a:endParaRPr lang="en-GB" sz="1200" b="1" noProof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288000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2</a:t>
                      </a:r>
                      <a:endParaRPr lang="en-GB" sz="1200" b="1" noProof="0"/>
                    </a:p>
                  </a:txBody>
                  <a:tcPr anchor="ctr"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400" noProof="0" smtClean="0"/>
                        <a:t>Helium tank</a:t>
                      </a:r>
                      <a:endParaRPr lang="en-GB" sz="1400" noProof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Envelope</a:t>
                      </a:r>
                      <a:endParaRPr lang="en-GB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36</a:t>
                      </a:r>
                      <a:endParaRPr lang="en-GB" sz="1200" b="1" noProof="0"/>
                    </a:p>
                  </a:txBody>
                  <a:tcPr anchor="ctr"/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Anneaux (2)</a:t>
                      </a:r>
                      <a:endParaRPr lang="en-GB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15</a:t>
                      </a:r>
                      <a:endParaRPr lang="en-GB" sz="1200" b="1" noProof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3</a:t>
                      </a:r>
                      <a:endParaRPr lang="en-GB" sz="1200" b="1" noProof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smtClean="0"/>
                        <a:t>Tuner</a:t>
                      </a:r>
                      <a:endParaRPr lang="en-GB" sz="1400" noProof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18</a:t>
                      </a:r>
                      <a:endParaRPr lang="en-GB" sz="1200" b="1" noProof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4</a:t>
                      </a:r>
                      <a:endParaRPr lang="en-GB" sz="1200" b="1" noProof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smtClean="0"/>
                        <a:t>Cryogenic pipes</a:t>
                      </a:r>
                      <a:endParaRPr lang="en-GB" sz="1400" noProof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6</a:t>
                      </a:r>
                      <a:endParaRPr lang="en-GB" sz="1200" b="1" noProof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5</a:t>
                      </a:r>
                      <a:endParaRPr lang="en-GB" sz="1200" b="1" noProof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smtClean="0"/>
                        <a:t>Magnetic</a:t>
                      </a:r>
                      <a:r>
                        <a:rPr lang="en-GB" sz="1400" baseline="0" noProof="0" smtClean="0"/>
                        <a:t> shield (estimated)</a:t>
                      </a:r>
                      <a:endParaRPr lang="en-GB" sz="1400" noProof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17</a:t>
                      </a:r>
                      <a:endParaRPr lang="en-GB" sz="1200" b="1" noProof="0"/>
                    </a:p>
                  </a:txBody>
                  <a:tcPr anchor="ctr"/>
                </a:tc>
              </a:tr>
              <a:tr h="288000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6</a:t>
                      </a:r>
                      <a:endParaRPr lang="en-GB" sz="1200" b="1" noProof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noProof="0" smtClean="0"/>
                        <a:t>Coupler</a:t>
                      </a:r>
                      <a:endParaRPr lang="en-GB" sz="1400" noProof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Bi-walled</a:t>
                      </a:r>
                      <a:r>
                        <a:rPr lang="en-GB" sz="1200" baseline="0" noProof="0" smtClean="0"/>
                        <a:t> tube</a:t>
                      </a:r>
                      <a:endParaRPr lang="en-GB" sz="1200" noProof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8</a:t>
                      </a:r>
                      <a:endParaRPr lang="en-GB" sz="1200" b="1" noProof="0"/>
                    </a:p>
                  </a:txBody>
                  <a:tcPr anchor="ctr"/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Others</a:t>
                      </a:r>
                      <a:endParaRPr lang="en-GB" sz="1200" noProof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smtClean="0"/>
                        <a:t>35</a:t>
                      </a:r>
                      <a:endParaRPr lang="en-GB" sz="1200" i="1" noProof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7</a:t>
                      </a:r>
                      <a:endParaRPr lang="en-GB" sz="1200" b="1" noProof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smtClean="0"/>
                        <a:t>Inter-cavity connections</a:t>
                      </a:r>
                      <a:endParaRPr lang="en-GB" sz="1400" noProof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15</a:t>
                      </a:r>
                      <a:endParaRPr lang="en-GB" sz="1200" b="1" noProof="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22" name="Groupe 21"/>
          <p:cNvGrpSpPr/>
          <p:nvPr/>
        </p:nvGrpSpPr>
        <p:grpSpPr>
          <a:xfrm>
            <a:off x="3745813" y="2598806"/>
            <a:ext cx="5190362" cy="3516985"/>
            <a:chOff x="395536" y="2378354"/>
            <a:chExt cx="5190362" cy="3516985"/>
          </a:xfrm>
        </p:grpSpPr>
        <p:pic>
          <p:nvPicPr>
            <p:cNvPr id="28" name="Image 27" descr="vue1.pn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1150" b="9051"/>
            <a:stretch>
              <a:fillRect/>
            </a:stretch>
          </p:blipFill>
          <p:spPr>
            <a:xfrm>
              <a:off x="395536" y="2378354"/>
              <a:ext cx="5190362" cy="3516985"/>
            </a:xfrm>
            <a:prstGeom prst="rect">
              <a:avLst/>
            </a:prstGeom>
          </p:spPr>
        </p:pic>
        <p:sp>
          <p:nvSpPr>
            <p:cNvPr id="30" name="ZoneTexte 29"/>
            <p:cNvSpPr txBox="1"/>
            <p:nvPr/>
          </p:nvSpPr>
          <p:spPr>
            <a:xfrm>
              <a:off x="899592" y="2378354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4</a:t>
              </a:r>
              <a:endParaRPr lang="fr-FR" sz="1400" b="1" dirty="0"/>
            </a:p>
          </p:txBody>
        </p:sp>
        <p:cxnSp>
          <p:nvCxnSpPr>
            <p:cNvPr id="31" name="Connecteur droit avec flèche 30"/>
            <p:cNvCxnSpPr/>
            <p:nvPr/>
          </p:nvCxnSpPr>
          <p:spPr>
            <a:xfrm rot="5400000" flipH="1" flipV="1">
              <a:off x="2707923" y="4222689"/>
              <a:ext cx="523800" cy="2520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 rot="5400000" flipH="1" flipV="1">
              <a:off x="2051720" y="4538594"/>
              <a:ext cx="504056" cy="2160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>
            <a:xfrm>
              <a:off x="2051720" y="4898634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2</a:t>
              </a:r>
              <a:endParaRPr lang="fr-FR" sz="1400" b="1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707904" y="4754618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3</a:t>
              </a:r>
              <a:endParaRPr lang="fr-FR" sz="1400" b="1" dirty="0"/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 rot="5400000" flipH="1" flipV="1">
              <a:off x="3707905" y="4466585"/>
              <a:ext cx="504056" cy="2160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2699792" y="4590857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1</a:t>
              </a:r>
              <a:endParaRPr lang="fr-FR" sz="1400" b="1" dirty="0"/>
            </a:p>
          </p:txBody>
        </p:sp>
        <p:cxnSp>
          <p:nvCxnSpPr>
            <p:cNvPr id="37" name="Connecteur droit avec flèche 36"/>
            <p:cNvCxnSpPr/>
            <p:nvPr/>
          </p:nvCxnSpPr>
          <p:spPr>
            <a:xfrm rot="16200000" flipH="1">
              <a:off x="1115616" y="2594378"/>
              <a:ext cx="36004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/>
            <p:cNvCxnSpPr/>
            <p:nvPr/>
          </p:nvCxnSpPr>
          <p:spPr>
            <a:xfrm rot="10800000">
              <a:off x="1619674" y="4610602"/>
              <a:ext cx="576062" cy="2880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1691680" y="5042650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6</a:t>
              </a:r>
              <a:endParaRPr lang="fr-FR" sz="1400" b="1" dirty="0"/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 rot="10800000">
              <a:off x="1187624" y="4826626"/>
              <a:ext cx="576062" cy="2880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 rot="10800000" flipV="1">
              <a:off x="1475656" y="5114658"/>
              <a:ext cx="288030" cy="2160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 rot="16200000" flipV="1">
              <a:off x="4463988" y="3926526"/>
              <a:ext cx="576064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4860032" y="4322570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7</a:t>
              </a:r>
              <a:endParaRPr lang="fr-FR" sz="1400" b="1" dirty="0"/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0" y="6050399"/>
            <a:ext cx="61626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1 set :</a:t>
            </a:r>
          </a:p>
          <a:p>
            <a:pPr algn="ctr"/>
            <a:r>
              <a:rPr lang="en-US" sz="1400" dirty="0" smtClean="0"/>
              <a:t>Cavity + He Tank + tuner + </a:t>
            </a:r>
            <a:r>
              <a:rPr lang="en-US" sz="1400" dirty="0" err="1" smtClean="0"/>
              <a:t>Cryo</a:t>
            </a:r>
            <a:r>
              <a:rPr lang="en-US" sz="1400" dirty="0" smtClean="0"/>
              <a:t> pipes+ magnetic shield + bi-walled tube = </a:t>
            </a:r>
            <a:r>
              <a:rPr lang="en-US" sz="1400" b="1" dirty="0" smtClean="0"/>
              <a:t>155 Kg</a:t>
            </a:r>
            <a:endParaRPr lang="en-US" sz="1400" b="1" dirty="0"/>
          </a:p>
        </p:txBody>
      </p:sp>
      <p:sp>
        <p:nvSpPr>
          <p:cNvPr id="45" name="Espace réservé du texte 7"/>
          <p:cNvSpPr>
            <a:spLocks noGrp="1"/>
          </p:cNvSpPr>
          <p:nvPr>
            <p:ph type="body" sz="quarter" idx="19"/>
          </p:nvPr>
        </p:nvSpPr>
        <p:spPr>
          <a:xfrm>
            <a:off x="257145" y="1276329"/>
            <a:ext cx="3613434" cy="357196"/>
          </a:xfrm>
        </p:spPr>
        <p:txBody>
          <a:bodyPr/>
          <a:lstStyle/>
          <a:p>
            <a:r>
              <a:rPr lang="en-GB" sz="2000" dirty="0" smtClean="0"/>
              <a:t>Functionalities</a:t>
            </a:r>
            <a:endParaRPr lang="en-GB" sz="2000" dirty="0"/>
          </a:p>
        </p:txBody>
      </p:sp>
      <p:sp>
        <p:nvSpPr>
          <p:cNvPr id="24" name="Flèche vers le bas 23"/>
          <p:cNvSpPr/>
          <p:nvPr/>
        </p:nvSpPr>
        <p:spPr>
          <a:xfrm>
            <a:off x="1741354" y="5723723"/>
            <a:ext cx="385590" cy="524678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4603204" y="4854602"/>
            <a:ext cx="86409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620 N</a:t>
            </a:r>
            <a:endParaRPr lang="fr-FR" sz="1600" b="1" dirty="0"/>
          </a:p>
        </p:txBody>
      </p:sp>
      <p:cxnSp>
        <p:nvCxnSpPr>
          <p:cNvPr id="26" name="Connecteur droit avec flèche 25"/>
          <p:cNvCxnSpPr/>
          <p:nvPr/>
        </p:nvCxnSpPr>
        <p:spPr>
          <a:xfrm rot="5400000" flipH="1" flipV="1">
            <a:off x="4240428" y="5017119"/>
            <a:ext cx="493402" cy="1588"/>
          </a:xfrm>
          <a:prstGeom prst="straightConnector1">
            <a:avLst/>
          </a:prstGeom>
          <a:ln w="50800">
            <a:solidFill>
              <a:srgbClr val="FF0000"/>
            </a:solidFill>
            <a:headEnd type="none" w="lg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rot="5400000" flipH="1" flipV="1">
            <a:off x="6984699" y="3691112"/>
            <a:ext cx="529502" cy="1588"/>
          </a:xfrm>
          <a:prstGeom prst="straightConnector1">
            <a:avLst/>
          </a:prstGeom>
          <a:ln w="50800"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6957084" y="2808380"/>
            <a:ext cx="68458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450 N</a:t>
            </a:r>
            <a:endParaRPr lang="fr-FR" sz="1600" b="1" dirty="0"/>
          </a:p>
        </p:txBody>
      </p:sp>
      <p:sp>
        <p:nvSpPr>
          <p:cNvPr id="48" name="ZoneTexte 47"/>
          <p:cNvSpPr txBox="1"/>
          <p:nvPr/>
        </p:nvSpPr>
        <p:spPr>
          <a:xfrm>
            <a:off x="7356432" y="3567882"/>
            <a:ext cx="68458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450 N</a:t>
            </a:r>
            <a:endParaRPr lang="fr-FR" sz="1600" b="1" dirty="0"/>
          </a:p>
        </p:txBody>
      </p:sp>
      <p:cxnSp>
        <p:nvCxnSpPr>
          <p:cNvPr id="51" name="Connecteur droit avec flèche 50"/>
          <p:cNvCxnSpPr/>
          <p:nvPr/>
        </p:nvCxnSpPr>
        <p:spPr>
          <a:xfrm rot="5400000" flipH="1" flipV="1">
            <a:off x="6622289" y="3083348"/>
            <a:ext cx="529502" cy="1588"/>
          </a:xfrm>
          <a:prstGeom prst="straightConnector1">
            <a:avLst/>
          </a:prstGeom>
          <a:ln w="50800"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4429126" y="2466975"/>
            <a:ext cx="2762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Distribution of </a:t>
            </a:r>
            <a:r>
              <a:rPr lang="fr-FR" sz="1200" i="1" dirty="0" err="1" smtClean="0"/>
              <a:t>loads</a:t>
            </a:r>
            <a:r>
              <a:rPr lang="fr-FR" sz="1200" i="1" dirty="0" smtClean="0"/>
              <a:t> for the first </a:t>
            </a:r>
            <a:r>
              <a:rPr lang="fr-FR" sz="1200" i="1" dirty="0" err="1" smtClean="0"/>
              <a:t>cavity</a:t>
            </a:r>
            <a:r>
              <a:rPr lang="fr-FR" sz="1200" i="1" dirty="0" smtClean="0"/>
              <a:t> :</a:t>
            </a:r>
            <a:endParaRPr lang="fr-FR" sz="1200" i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238125" y="1685925"/>
            <a:ext cx="7486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  <a:tabLst>
                <a:tab pos="4124325" algn="l"/>
              </a:tabLst>
            </a:pPr>
            <a:r>
              <a:rPr lang="fr-FR" dirty="0" smtClean="0"/>
              <a:t> Second vertical </a:t>
            </a:r>
            <a:r>
              <a:rPr lang="fr-FR" dirty="0" smtClean="0"/>
              <a:t>support (alignement)</a:t>
            </a:r>
            <a:r>
              <a:rPr lang="fr-FR" dirty="0" smtClean="0"/>
              <a:t>	</a:t>
            </a:r>
            <a:r>
              <a:rPr lang="fr-FR" dirty="0" smtClean="0">
                <a:sym typeface="Symbol"/>
              </a:rPr>
              <a:t> </a:t>
            </a:r>
            <a:r>
              <a:rPr lang="fr-FR" dirty="0" err="1" smtClean="0">
                <a:sym typeface="Symbol"/>
              </a:rPr>
              <a:t>Stiffness</a:t>
            </a:r>
            <a:endParaRPr lang="fr-FR" dirty="0" smtClean="0"/>
          </a:p>
          <a:p>
            <a:pPr>
              <a:buFont typeface="Wingdings" pitchFamily="2" charset="2"/>
              <a:buChar char="Ø"/>
              <a:tabLst>
                <a:tab pos="4124325" algn="l"/>
              </a:tabLst>
            </a:pPr>
            <a:r>
              <a:rPr lang="fr-FR" dirty="0" smtClean="0"/>
              <a:t> </a:t>
            </a:r>
            <a:r>
              <a:rPr lang="fr-FR" dirty="0" err="1" smtClean="0"/>
              <a:t>Sliding</a:t>
            </a:r>
            <a:r>
              <a:rPr lang="fr-FR" dirty="0" smtClean="0"/>
              <a:t> interface </a:t>
            </a:r>
            <a:r>
              <a:rPr lang="fr-FR" dirty="0" err="1" smtClean="0"/>
              <a:t>along</a:t>
            </a:r>
            <a:r>
              <a:rPr lang="fr-FR" dirty="0" smtClean="0"/>
              <a:t> Y axis	</a:t>
            </a:r>
            <a:r>
              <a:rPr lang="fr-FR" dirty="0" smtClean="0">
                <a:sym typeface="Symbol"/>
              </a:rPr>
              <a:t> </a:t>
            </a:r>
            <a:r>
              <a:rPr lang="fr-FR" dirty="0" smtClean="0">
                <a:sym typeface="Symbol"/>
              </a:rPr>
              <a:t>Contact </a:t>
            </a:r>
            <a:r>
              <a:rPr lang="fr-FR" dirty="0" smtClean="0">
                <a:sym typeface="Symbol"/>
              </a:rPr>
              <a:t>interface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24" grpId="0" animBg="1"/>
      <p:bldP spid="25" grpId="1"/>
      <p:bldP spid="47" grpId="1" animBg="1"/>
      <p:bldP spid="48" grpId="1" animBg="1"/>
      <p:bldP spid="4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09550" y="1905000"/>
            <a:ext cx="1619250" cy="130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deformee_globale1.png"/>
          <p:cNvPicPr>
            <a:picLocks noChangeAspect="1"/>
          </p:cNvPicPr>
          <p:nvPr/>
        </p:nvPicPr>
        <p:blipFill>
          <a:blip r:embed="rId2" cstate="print"/>
          <a:srcRect b="40833"/>
          <a:stretch>
            <a:fillRect/>
          </a:stretch>
        </p:blipFill>
        <p:spPr>
          <a:xfrm>
            <a:off x="1971675" y="3680389"/>
            <a:ext cx="7077075" cy="20460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pic>
        <p:nvPicPr>
          <p:cNvPr id="8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1676" y="1609725"/>
            <a:ext cx="7096124" cy="201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6643734" cy="428628"/>
          </a:xfrm>
        </p:spPr>
        <p:txBody>
          <a:bodyPr/>
          <a:lstStyle/>
          <a:p>
            <a:r>
              <a:rPr lang="en-US" dirty="0" smtClean="0"/>
              <a:t>The inter-cavity supporting system	(2/3)</a:t>
            </a:r>
            <a:endParaRPr lang="en-US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9"/>
          </p:nvPr>
        </p:nvSpPr>
        <p:spPr>
          <a:xfrm>
            <a:off x="342870" y="1262041"/>
            <a:ext cx="3613434" cy="357196"/>
          </a:xfrm>
        </p:spPr>
        <p:txBody>
          <a:bodyPr/>
          <a:lstStyle/>
          <a:p>
            <a:r>
              <a:rPr lang="en-US" dirty="0" smtClean="0"/>
              <a:t>Deflection under gravity</a:t>
            </a:r>
            <a:endParaRPr lang="en-US" dirty="0"/>
          </a:p>
        </p:txBody>
      </p:sp>
      <p:sp>
        <p:nvSpPr>
          <p:cNvPr id="12" name="TextBox 14"/>
          <p:cNvSpPr txBox="1"/>
          <p:nvPr/>
        </p:nvSpPr>
        <p:spPr>
          <a:xfrm>
            <a:off x="5985148" y="2221632"/>
            <a:ext cx="1368152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Max: 0.12 mm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6621760" y="1597283"/>
            <a:ext cx="25127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Body deformation amplified 300x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545560" y="3692783"/>
            <a:ext cx="25127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Body deformation amplified 300x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18795" y="4183782"/>
            <a:ext cx="1368152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Max: 0.10 mm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971800" y="1704975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Example with sliding pivot:</a:t>
            </a:r>
            <a:endParaRPr lang="en-GB" u="sng" dirty="0"/>
          </a:p>
        </p:txBody>
      </p:sp>
      <p:sp>
        <p:nvSpPr>
          <p:cNvPr id="17" name="ZoneTexte 16"/>
          <p:cNvSpPr txBox="1"/>
          <p:nvPr/>
        </p:nvSpPr>
        <p:spPr>
          <a:xfrm>
            <a:off x="2876551" y="3752850"/>
            <a:ext cx="2924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Example with linear support:</a:t>
            </a:r>
            <a:endParaRPr lang="en-GB" u="sng" dirty="0"/>
          </a:p>
        </p:txBody>
      </p:sp>
      <p:sp>
        <p:nvSpPr>
          <p:cNvPr id="18" name="ZoneTexte 17"/>
          <p:cNvSpPr txBox="1"/>
          <p:nvPr/>
        </p:nvSpPr>
        <p:spPr>
          <a:xfrm>
            <a:off x="0" y="601027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Whatever the principle chosen, finding an acceptable solution is possible in term of deflection</a:t>
            </a:r>
            <a:endParaRPr lang="en-US" b="1" dirty="0"/>
          </a:p>
        </p:txBody>
      </p:sp>
      <p:sp>
        <p:nvSpPr>
          <p:cNvPr id="19" name="Cylindre 18"/>
          <p:cNvSpPr/>
          <p:nvPr/>
        </p:nvSpPr>
        <p:spPr>
          <a:xfrm rot="14684681">
            <a:off x="919374" y="2241928"/>
            <a:ext cx="285750" cy="745354"/>
          </a:xfrm>
          <a:prstGeom prst="can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/>
          <p:cNvCxnSpPr/>
          <p:nvPr/>
        </p:nvCxnSpPr>
        <p:spPr>
          <a:xfrm rot="10800000" flipV="1">
            <a:off x="476251" y="2754559"/>
            <a:ext cx="277519" cy="15056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rot="10800000" flipV="1">
            <a:off x="1419226" y="2287834"/>
            <a:ext cx="277519" cy="15056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rot="16200000" flipH="1">
            <a:off x="852490" y="2357435"/>
            <a:ext cx="371475" cy="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duchesne.IPN\Desktop\3d_rectilig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9" y="3933824"/>
            <a:ext cx="1647825" cy="1647825"/>
          </a:xfrm>
          <a:prstGeom prst="rect">
            <a:avLst/>
          </a:prstGeom>
          <a:noFill/>
          <a:ln w="44450" cap="rnd" cmpd="thickThin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2" grpId="0" animBg="1"/>
      <p:bldP spid="13" grpId="0"/>
      <p:bldP spid="14" grpId="0"/>
      <p:bldP spid="15" grpId="0" animBg="1"/>
      <p:bldP spid="16" grpId="0"/>
      <p:bldP spid="17" grpId="0"/>
      <p:bldP spid="18" grpId="0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/>
          <p:cNvSpPr txBox="1"/>
          <p:nvPr/>
        </p:nvSpPr>
        <p:spPr>
          <a:xfrm>
            <a:off x="0" y="1676400"/>
            <a:ext cx="572452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mtClean="0"/>
              <a:t> </a:t>
            </a:r>
            <a:r>
              <a:rPr lang="en-US" sz="1600" smtClean="0">
                <a:sym typeface="Wingdings" pitchFamily="2" charset="2"/>
              </a:rPr>
              <a:t> Modification of  the orientation of the tuner (vertical position)</a:t>
            </a:r>
          </a:p>
          <a:p>
            <a:endParaRPr lang="en-US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160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1600" smtClean="0"/>
              <a:t>Modification of the helium tank :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/>
              <a:t> Ti </a:t>
            </a:r>
            <a:r>
              <a:rPr lang="en-US" sz="1600" smtClean="0">
                <a:sym typeface="Wingdings" pitchFamily="2" charset="2"/>
              </a:rPr>
              <a:t> Stainless steel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>
                <a:sym typeface="Wingdings" pitchFamily="2" charset="2"/>
              </a:rPr>
              <a:t> Fixation of the supports on the face plate of the helium tank</a:t>
            </a:r>
          </a:p>
          <a:p>
            <a:pPr>
              <a:buFont typeface="Wingdings"/>
              <a:buChar char="è"/>
            </a:pPr>
            <a:r>
              <a:rPr lang="en-US" sz="1600" smtClean="0">
                <a:sym typeface="Wingdings" pitchFamily="2" charset="2"/>
              </a:rPr>
              <a:t> Reduction of the lenght of intercavity supports</a:t>
            </a:r>
          </a:p>
          <a:p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Cavity Supporting System</a:t>
            </a:r>
            <a:endParaRPr lang="fr-FR" dirty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6643734" cy="428628"/>
          </a:xfrm>
        </p:spPr>
        <p:txBody>
          <a:bodyPr/>
          <a:lstStyle/>
          <a:p>
            <a:r>
              <a:rPr lang="en-US" dirty="0" smtClean="0"/>
              <a:t>The inter-cavity supporting system	(3/3)</a:t>
            </a:r>
            <a:endParaRPr lang="en-US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9"/>
          </p:nvPr>
        </p:nvSpPr>
        <p:spPr>
          <a:xfrm>
            <a:off x="342870" y="1281091"/>
            <a:ext cx="3613434" cy="357196"/>
          </a:xfrm>
        </p:spPr>
        <p:txBody>
          <a:bodyPr/>
          <a:lstStyle/>
          <a:p>
            <a:r>
              <a:rPr lang="en-US" dirty="0" smtClean="0"/>
              <a:t>Optimization</a:t>
            </a:r>
            <a:endParaRPr lang="en-US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99477" y="3762375"/>
            <a:ext cx="321473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5275" y="2095500"/>
            <a:ext cx="31337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95950" y="1000125"/>
            <a:ext cx="32575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Ellipse 27"/>
          <p:cNvSpPr/>
          <p:nvPr/>
        </p:nvSpPr>
        <p:spPr>
          <a:xfrm>
            <a:off x="390525" y="3076575"/>
            <a:ext cx="742950" cy="15335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2667000" y="3067050"/>
            <a:ext cx="742950" cy="15335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3600450" y="3133725"/>
            <a:ext cx="215264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Examples:</a:t>
            </a:r>
          </a:p>
          <a:p>
            <a:r>
              <a:rPr lang="en-GB" sz="1200" smtClean="0"/>
              <a:t>The extremity of the rod is supported by 4 spherical bearings</a:t>
            </a:r>
          </a:p>
          <a:p>
            <a:r>
              <a:rPr lang="en-GB" sz="1400" smtClean="0">
                <a:sym typeface="Wingdings" pitchFamily="2" charset="2"/>
              </a:rPr>
              <a:t> Sliding in Y axis allowed</a:t>
            </a:r>
          </a:p>
          <a:p>
            <a:r>
              <a:rPr lang="en-GB" sz="1400" smtClean="0">
                <a:sym typeface="Wingdings" pitchFamily="2" charset="2"/>
              </a:rPr>
              <a:t> Rotations not locked  </a:t>
            </a:r>
            <a:r>
              <a:rPr lang="en-GB" sz="1400" smtClean="0"/>
              <a:t> </a:t>
            </a:r>
            <a:endParaRPr lang="en-GB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tooling – Principles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1071532" y="861995"/>
            <a:ext cx="3613434" cy="357190"/>
          </a:xfrm>
        </p:spPr>
        <p:txBody>
          <a:bodyPr/>
          <a:lstStyle/>
          <a:p>
            <a:r>
              <a:rPr lang="fr-FR" dirty="0" smtClean="0"/>
              <a:t>Concepts</a:t>
            </a:r>
            <a:endParaRPr lang="fr-FR" dirty="0"/>
          </a:p>
        </p:txBody>
      </p:sp>
      <p:sp>
        <p:nvSpPr>
          <p:cNvPr id="83" name="Rectangle 82"/>
          <p:cNvSpPr/>
          <p:nvPr/>
        </p:nvSpPr>
        <p:spPr>
          <a:xfrm>
            <a:off x="0" y="1219185"/>
            <a:ext cx="882015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95250">
              <a:buFont typeface="Wingdings" pitchFamily="2" charset="2"/>
              <a:buChar char="Ø"/>
            </a:pPr>
            <a:r>
              <a:rPr lang="en-GB" sz="1600" dirty="0" smtClean="0">
                <a:cs typeface="Arial" pitchFamily="34" charset="0"/>
              </a:rPr>
              <a:t> Cavities are aligned on the alignment tooling before </a:t>
            </a:r>
            <a:r>
              <a:rPr lang="en-GB" sz="1600" dirty="0" err="1" smtClean="0">
                <a:cs typeface="Arial" pitchFamily="34" charset="0"/>
              </a:rPr>
              <a:t>cryostating</a:t>
            </a:r>
            <a:r>
              <a:rPr lang="en-GB" sz="1600" dirty="0" smtClean="0">
                <a:cs typeface="Arial" pitchFamily="34" charset="0"/>
              </a:rPr>
              <a:t>.</a:t>
            </a:r>
          </a:p>
          <a:p>
            <a:pPr marL="182563" indent="-95250">
              <a:buFont typeface="Wingdings" pitchFamily="2" charset="2"/>
              <a:buChar char="Ø"/>
            </a:pPr>
            <a:r>
              <a:rPr lang="en-GB" sz="1600" dirty="0" smtClean="0">
                <a:cs typeface="Arial" pitchFamily="34" charset="0"/>
              </a:rPr>
              <a:t> Same tooling used for the </a:t>
            </a:r>
            <a:r>
              <a:rPr lang="en-GB" sz="1600" dirty="0" err="1" smtClean="0">
                <a:cs typeface="Arial" pitchFamily="34" charset="0"/>
              </a:rPr>
              <a:t>cryostating</a:t>
            </a:r>
            <a:r>
              <a:rPr lang="en-GB" sz="1600" dirty="0" smtClean="0">
                <a:cs typeface="Arial" pitchFamily="34" charset="0"/>
              </a:rPr>
              <a:t> </a:t>
            </a:r>
            <a:r>
              <a:rPr lang="en-GB" sz="1600" dirty="0" smtClean="0">
                <a:cs typeface="Arial" pitchFamily="34" charset="0"/>
                <a:sym typeface="Symbol"/>
              </a:rPr>
              <a:t> String alignment should not be altered during the insertion.</a:t>
            </a:r>
            <a:endParaRPr lang="en-GB" sz="1600" dirty="0" smtClean="0">
              <a:cs typeface="Arial" pitchFamily="34" charset="0"/>
            </a:endParaRPr>
          </a:p>
          <a:p>
            <a:pPr marL="182563" indent="-95250">
              <a:buFont typeface="Wingdings" pitchFamily="2" charset="2"/>
              <a:buChar char="Ø"/>
            </a:pPr>
            <a:r>
              <a:rPr lang="en-GB" sz="1500" dirty="0" smtClean="0">
                <a:cs typeface="Arial" pitchFamily="34" charset="0"/>
              </a:rPr>
              <a:t> Length of the beam: ~7 m for 4 cavities short </a:t>
            </a:r>
            <a:r>
              <a:rPr lang="en-GB" sz="1500" dirty="0" err="1" smtClean="0">
                <a:cs typeface="Arial" pitchFamily="34" charset="0"/>
              </a:rPr>
              <a:t>cryo</a:t>
            </a:r>
            <a:r>
              <a:rPr lang="en-GB" sz="1500" dirty="0" smtClean="0">
                <a:cs typeface="Arial" pitchFamily="34" charset="0"/>
              </a:rPr>
              <a:t>-module, ~14 m for 8 cavities </a:t>
            </a:r>
            <a:r>
              <a:rPr lang="en-GB" sz="1500" dirty="0" err="1" smtClean="0">
                <a:cs typeface="Arial" pitchFamily="34" charset="0"/>
              </a:rPr>
              <a:t>cryo</a:t>
            </a:r>
            <a:r>
              <a:rPr lang="en-GB" sz="1500" dirty="0" smtClean="0">
                <a:cs typeface="Arial" pitchFamily="34" charset="0"/>
              </a:rPr>
              <a:t>-module. </a:t>
            </a:r>
            <a:endParaRPr lang="en-GB" sz="1500" dirty="0">
              <a:cs typeface="Arial" pitchFamily="34" charset="0"/>
            </a:endParaRPr>
          </a:p>
        </p:txBody>
      </p:sp>
      <p:grpSp>
        <p:nvGrpSpPr>
          <p:cNvPr id="87" name="Groupe 86"/>
          <p:cNvGrpSpPr/>
          <p:nvPr/>
        </p:nvGrpSpPr>
        <p:grpSpPr>
          <a:xfrm>
            <a:off x="3171812" y="2500306"/>
            <a:ext cx="5829341" cy="1083867"/>
            <a:chOff x="3171812" y="2500306"/>
            <a:chExt cx="5829341" cy="1083867"/>
          </a:xfrm>
        </p:grpSpPr>
        <p:pic>
          <p:nvPicPr>
            <p:cNvPr id="9" name="Picture 5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3672561" y="2570169"/>
              <a:ext cx="5328592" cy="1014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3" name="Connecteur droit avec flèche 52"/>
            <p:cNvCxnSpPr/>
            <p:nvPr/>
          </p:nvCxnSpPr>
          <p:spPr>
            <a:xfrm>
              <a:off x="3171812" y="3078160"/>
              <a:ext cx="571504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>
            <a:xfrm>
              <a:off x="3214678" y="2500306"/>
              <a:ext cx="4138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b="1" dirty="0" smtClean="0">
                  <a:latin typeface="Waker"/>
                  <a:cs typeface="Arial" pitchFamily="34" charset="0"/>
                  <a:sym typeface="Wingdings"/>
                </a:rPr>
                <a:t></a:t>
              </a:r>
              <a:endParaRPr lang="fr-FR" sz="2000" b="1" dirty="0"/>
            </a:p>
          </p:txBody>
        </p:sp>
      </p:grpSp>
      <p:grpSp>
        <p:nvGrpSpPr>
          <p:cNvPr id="92" name="Groupe 91"/>
          <p:cNvGrpSpPr/>
          <p:nvPr/>
        </p:nvGrpSpPr>
        <p:grpSpPr>
          <a:xfrm>
            <a:off x="3133712" y="3986159"/>
            <a:ext cx="5857916" cy="1085915"/>
            <a:chOff x="3133712" y="3986159"/>
            <a:chExt cx="5857916" cy="1085915"/>
          </a:xfrm>
        </p:grpSpPr>
        <p:pic>
          <p:nvPicPr>
            <p:cNvPr id="10" name="Picture 6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766733" y="4063962"/>
              <a:ext cx="5224895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4" name="Connecteur droit avec flèche 53"/>
            <p:cNvCxnSpPr/>
            <p:nvPr/>
          </p:nvCxnSpPr>
          <p:spPr>
            <a:xfrm>
              <a:off x="3133712" y="4562440"/>
              <a:ext cx="571504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/>
            <p:cNvSpPr/>
            <p:nvPr/>
          </p:nvSpPr>
          <p:spPr>
            <a:xfrm>
              <a:off x="3267510" y="3986159"/>
              <a:ext cx="4138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b="1" dirty="0" smtClean="0">
                  <a:latin typeface="Waker"/>
                  <a:cs typeface="Arial" pitchFamily="34" charset="0"/>
                  <a:sym typeface="Wingdings"/>
                </a:rPr>
                <a:t></a:t>
              </a:r>
              <a:endParaRPr lang="fr-FR" sz="2000" b="1" dirty="0"/>
            </a:p>
          </p:txBody>
        </p:sp>
      </p:grpSp>
      <p:grpSp>
        <p:nvGrpSpPr>
          <p:cNvPr id="108" name="Groupe 107"/>
          <p:cNvGrpSpPr/>
          <p:nvPr/>
        </p:nvGrpSpPr>
        <p:grpSpPr>
          <a:xfrm>
            <a:off x="3338508" y="5448314"/>
            <a:ext cx="5081592" cy="1066786"/>
            <a:chOff x="3338508" y="5448314"/>
            <a:chExt cx="5081592" cy="1066786"/>
          </a:xfrm>
        </p:grpSpPr>
        <p:sp>
          <p:nvSpPr>
            <p:cNvPr id="86" name="Rectangle 85"/>
            <p:cNvSpPr/>
            <p:nvPr/>
          </p:nvSpPr>
          <p:spPr>
            <a:xfrm>
              <a:off x="3338508" y="5448314"/>
              <a:ext cx="4138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b="1" dirty="0" smtClean="0">
                  <a:latin typeface="Waker"/>
                  <a:cs typeface="Arial" pitchFamily="34" charset="0"/>
                  <a:sym typeface="Wingdings"/>
                </a:rPr>
                <a:t></a:t>
              </a:r>
              <a:endParaRPr lang="fr-FR" sz="2000" b="1" dirty="0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3790950" y="5467350"/>
              <a:ext cx="4629150" cy="1047750"/>
              <a:chOff x="4314825" y="5476875"/>
              <a:chExt cx="4629150" cy="1047750"/>
            </a:xfrm>
          </p:grpSpPr>
          <p:sp>
            <p:nvSpPr>
              <p:cNvPr id="106" name="Rectangle 105"/>
              <p:cNvSpPr/>
              <p:nvPr/>
            </p:nvSpPr>
            <p:spPr>
              <a:xfrm>
                <a:off x="4314825" y="5476875"/>
                <a:ext cx="4629150" cy="10477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02" name="Groupe 101"/>
              <p:cNvGrpSpPr/>
              <p:nvPr/>
            </p:nvGrpSpPr>
            <p:grpSpPr>
              <a:xfrm>
                <a:off x="4343401" y="5499114"/>
                <a:ext cx="4545976" cy="1001720"/>
                <a:chOff x="4343401" y="5499114"/>
                <a:chExt cx="4545976" cy="1001720"/>
              </a:xfrm>
              <a:solidFill>
                <a:schemeClr val="bg1"/>
              </a:solidFill>
            </p:grpSpPr>
            <p:grpSp>
              <p:nvGrpSpPr>
                <p:cNvPr id="18" name="Groupe 17"/>
                <p:cNvGrpSpPr/>
                <p:nvPr/>
              </p:nvGrpSpPr>
              <p:grpSpPr>
                <a:xfrm>
                  <a:off x="4610500" y="5499114"/>
                  <a:ext cx="4002116" cy="73026"/>
                  <a:chOff x="1643042" y="4500570"/>
                  <a:chExt cx="4002116" cy="73026"/>
                </a:xfrm>
                <a:grpFill/>
              </p:grpSpPr>
              <p:cxnSp>
                <p:nvCxnSpPr>
                  <p:cNvPr id="13" name="Connecteur droit 12"/>
                  <p:cNvCxnSpPr/>
                  <p:nvPr/>
                </p:nvCxnSpPr>
                <p:spPr>
                  <a:xfrm>
                    <a:off x="1643042" y="4572008"/>
                    <a:ext cx="4000528" cy="1588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Connecteur droit 14"/>
                  <p:cNvCxnSpPr/>
                  <p:nvPr/>
                </p:nvCxnSpPr>
                <p:spPr>
                  <a:xfrm rot="5400000">
                    <a:off x="1607836" y="4535776"/>
                    <a:ext cx="72000" cy="1588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Connecteur droit 16"/>
                  <p:cNvCxnSpPr/>
                  <p:nvPr/>
                </p:nvCxnSpPr>
                <p:spPr>
                  <a:xfrm rot="5400000">
                    <a:off x="5608364" y="4535776"/>
                    <a:ext cx="72000" cy="1588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e 18"/>
                <p:cNvGrpSpPr/>
                <p:nvPr/>
              </p:nvGrpSpPr>
              <p:grpSpPr>
                <a:xfrm flipV="1">
                  <a:off x="4610500" y="6427808"/>
                  <a:ext cx="4002116" cy="73026"/>
                  <a:chOff x="1643042" y="4500570"/>
                  <a:chExt cx="4002116" cy="73026"/>
                </a:xfrm>
                <a:grpFill/>
              </p:grpSpPr>
              <p:cxnSp>
                <p:nvCxnSpPr>
                  <p:cNvPr id="20" name="Connecteur droit 19"/>
                  <p:cNvCxnSpPr/>
                  <p:nvPr/>
                </p:nvCxnSpPr>
                <p:spPr>
                  <a:xfrm>
                    <a:off x="1643042" y="4572008"/>
                    <a:ext cx="4000528" cy="1588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Connecteur droit 20"/>
                  <p:cNvCxnSpPr/>
                  <p:nvPr/>
                </p:nvCxnSpPr>
                <p:spPr>
                  <a:xfrm rot="5400000">
                    <a:off x="1607836" y="4535776"/>
                    <a:ext cx="72000" cy="1588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/>
                  <p:cNvCxnSpPr/>
                  <p:nvPr/>
                </p:nvCxnSpPr>
                <p:spPr>
                  <a:xfrm rot="5400000">
                    <a:off x="5608364" y="4535776"/>
                    <a:ext cx="72000" cy="1588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e 25"/>
                <p:cNvGrpSpPr/>
                <p:nvPr/>
              </p:nvGrpSpPr>
              <p:grpSpPr>
                <a:xfrm>
                  <a:off x="5039128" y="5809678"/>
                  <a:ext cx="714380" cy="500066"/>
                  <a:chOff x="2214546" y="4714884"/>
                  <a:chExt cx="714380" cy="500066"/>
                </a:xfrm>
                <a:grpFill/>
              </p:grpSpPr>
              <p:sp>
                <p:nvSpPr>
                  <p:cNvPr id="23" name="Rectangle 22"/>
                  <p:cNvSpPr/>
                  <p:nvPr/>
                </p:nvSpPr>
                <p:spPr>
                  <a:xfrm>
                    <a:off x="2214546" y="4714884"/>
                    <a:ext cx="714380" cy="214314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285984" y="4938722"/>
                    <a:ext cx="142876" cy="204790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2214546" y="5143512"/>
                    <a:ext cx="285752" cy="71438"/>
                  </a:xfrm>
                  <a:prstGeom prst="rect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7" name="Groupe 26"/>
                <p:cNvGrpSpPr/>
                <p:nvPr/>
              </p:nvGrpSpPr>
              <p:grpSpPr>
                <a:xfrm>
                  <a:off x="5896384" y="5809678"/>
                  <a:ext cx="714380" cy="500066"/>
                  <a:chOff x="2214546" y="4714884"/>
                  <a:chExt cx="714380" cy="500066"/>
                </a:xfrm>
                <a:grpFill/>
              </p:grpSpPr>
              <p:sp>
                <p:nvSpPr>
                  <p:cNvPr id="28" name="Rectangle 27"/>
                  <p:cNvSpPr/>
                  <p:nvPr/>
                </p:nvSpPr>
                <p:spPr>
                  <a:xfrm>
                    <a:off x="2214546" y="4714884"/>
                    <a:ext cx="714380" cy="214314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2285984" y="4938722"/>
                    <a:ext cx="142876" cy="204790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2214546" y="5143512"/>
                    <a:ext cx="285752" cy="71438"/>
                  </a:xfrm>
                  <a:prstGeom prst="rect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1" name="Groupe 30"/>
                <p:cNvGrpSpPr/>
                <p:nvPr/>
              </p:nvGrpSpPr>
              <p:grpSpPr>
                <a:xfrm>
                  <a:off x="6753640" y="5809678"/>
                  <a:ext cx="714380" cy="500066"/>
                  <a:chOff x="2214546" y="4714884"/>
                  <a:chExt cx="714380" cy="500066"/>
                </a:xfrm>
                <a:grpFill/>
              </p:grpSpPr>
              <p:sp>
                <p:nvSpPr>
                  <p:cNvPr id="32" name="Rectangle 31"/>
                  <p:cNvSpPr/>
                  <p:nvPr/>
                </p:nvSpPr>
                <p:spPr>
                  <a:xfrm>
                    <a:off x="2214546" y="4714884"/>
                    <a:ext cx="714380" cy="214314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2285984" y="4938722"/>
                    <a:ext cx="142876" cy="204790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2214546" y="5143512"/>
                    <a:ext cx="285752" cy="71438"/>
                  </a:xfrm>
                  <a:prstGeom prst="rect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5" name="Groupe 34"/>
                <p:cNvGrpSpPr/>
                <p:nvPr/>
              </p:nvGrpSpPr>
              <p:grpSpPr>
                <a:xfrm>
                  <a:off x="7610896" y="5809678"/>
                  <a:ext cx="714380" cy="500066"/>
                  <a:chOff x="2214546" y="4714884"/>
                  <a:chExt cx="714380" cy="500066"/>
                </a:xfrm>
                <a:grpFill/>
              </p:grpSpPr>
              <p:sp>
                <p:nvSpPr>
                  <p:cNvPr id="36" name="Rectangle 35"/>
                  <p:cNvSpPr/>
                  <p:nvPr/>
                </p:nvSpPr>
                <p:spPr>
                  <a:xfrm>
                    <a:off x="2214546" y="4714884"/>
                    <a:ext cx="714380" cy="214314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2285984" y="4938722"/>
                    <a:ext cx="142876" cy="204790"/>
                  </a:xfrm>
                  <a:prstGeom prst="rect">
                    <a:avLst/>
                  </a:prstGeom>
                  <a:grpFill/>
                  <a:ln w="317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2214546" y="5143512"/>
                    <a:ext cx="285752" cy="71438"/>
                  </a:xfrm>
                  <a:prstGeom prst="rect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1" name="Groupe 40"/>
                <p:cNvGrpSpPr/>
                <p:nvPr/>
              </p:nvGrpSpPr>
              <p:grpSpPr>
                <a:xfrm flipV="1">
                  <a:off x="4467624" y="5666802"/>
                  <a:ext cx="4286280" cy="71438"/>
                  <a:chOff x="1428728" y="4714884"/>
                  <a:chExt cx="4286280" cy="71438"/>
                </a:xfrm>
                <a:grpFill/>
              </p:grpSpPr>
              <p:sp>
                <p:nvSpPr>
                  <p:cNvPr id="39" name="Arc 38"/>
                  <p:cNvSpPr/>
                  <p:nvPr/>
                </p:nvSpPr>
                <p:spPr>
                  <a:xfrm>
                    <a:off x="1428728" y="4714884"/>
                    <a:ext cx="2143140" cy="71438"/>
                  </a:xfrm>
                  <a:prstGeom prst="arc">
                    <a:avLst>
                      <a:gd name="adj1" fmla="val 10810852"/>
                      <a:gd name="adj2" fmla="val 0"/>
                    </a:avLst>
                  </a:prstGeom>
                  <a:grpFill/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" name="Arc 39"/>
                  <p:cNvSpPr/>
                  <p:nvPr/>
                </p:nvSpPr>
                <p:spPr>
                  <a:xfrm>
                    <a:off x="3571868" y="4714884"/>
                    <a:ext cx="2143140" cy="71438"/>
                  </a:xfrm>
                  <a:prstGeom prst="arc">
                    <a:avLst>
                      <a:gd name="adj1" fmla="val 10810852"/>
                      <a:gd name="adj2" fmla="val 0"/>
                    </a:avLst>
                  </a:prstGeom>
                  <a:grpFill/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3" name="Triangle isocèle 42"/>
                <p:cNvSpPr>
                  <a:spLocks noChangeAspect="1"/>
                </p:cNvSpPr>
                <p:nvPr/>
              </p:nvSpPr>
              <p:spPr>
                <a:xfrm>
                  <a:off x="8539590" y="5738240"/>
                  <a:ext cx="349787" cy="249955"/>
                </a:xfrm>
                <a:prstGeom prst="triangle">
                  <a:avLst/>
                </a:prstGeom>
                <a:grpFill/>
                <a:ln cmpd="sng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" name="Triangle isocèle 49"/>
                <p:cNvSpPr>
                  <a:spLocks noChangeAspect="1"/>
                </p:cNvSpPr>
                <p:nvPr/>
              </p:nvSpPr>
              <p:spPr>
                <a:xfrm>
                  <a:off x="6415700" y="5738240"/>
                  <a:ext cx="349787" cy="249955"/>
                </a:xfrm>
                <a:prstGeom prst="triangle">
                  <a:avLst/>
                </a:prstGeom>
                <a:grpFill/>
                <a:ln cmpd="sng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" name="Triangle isocèle 50"/>
                <p:cNvSpPr>
                  <a:spLocks noChangeAspect="1"/>
                </p:cNvSpPr>
                <p:nvPr/>
              </p:nvSpPr>
              <p:spPr>
                <a:xfrm>
                  <a:off x="4403589" y="5738240"/>
                  <a:ext cx="349787" cy="249955"/>
                </a:xfrm>
                <a:prstGeom prst="triangle">
                  <a:avLst/>
                </a:prstGeom>
                <a:grpFill/>
                <a:ln cmpd="sng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5" name="Connecteur droit avec flèche 54"/>
                <p:cNvCxnSpPr/>
                <p:nvPr/>
              </p:nvCxnSpPr>
              <p:spPr>
                <a:xfrm>
                  <a:off x="5429256" y="5929330"/>
                  <a:ext cx="571504" cy="1588"/>
                </a:xfrm>
                <a:prstGeom prst="straightConnector1">
                  <a:avLst/>
                </a:prstGeom>
                <a:grpFill/>
                <a:ln w="381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4" name="Groupe 63"/>
                <p:cNvGrpSpPr/>
                <p:nvPr/>
              </p:nvGrpSpPr>
              <p:grpSpPr>
                <a:xfrm flipV="1">
                  <a:off x="5000628" y="5668873"/>
                  <a:ext cx="428628" cy="249244"/>
                  <a:chOff x="928662" y="4071942"/>
                  <a:chExt cx="749544" cy="392120"/>
                </a:xfrm>
                <a:grpFill/>
              </p:grpSpPr>
              <p:sp>
                <p:nvSpPr>
                  <p:cNvPr id="57" name="Triangle isocèle 56"/>
                  <p:cNvSpPr>
                    <a:spLocks noChangeAspect="1"/>
                  </p:cNvSpPr>
                  <p:nvPr/>
                </p:nvSpPr>
                <p:spPr>
                  <a:xfrm>
                    <a:off x="1137424" y="4071942"/>
                    <a:ext cx="349787" cy="249955"/>
                  </a:xfrm>
                  <a:prstGeom prst="triangl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cxnSp>
                <p:nvCxnSpPr>
                  <p:cNvPr id="58" name="Connecteur droit 57"/>
                  <p:cNvCxnSpPr/>
                  <p:nvPr/>
                </p:nvCxnSpPr>
                <p:spPr>
                  <a:xfrm>
                    <a:off x="928662" y="4320469"/>
                    <a:ext cx="749544" cy="921"/>
                  </a:xfrm>
                  <a:prstGeom prst="line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Ellipse 58"/>
                  <p:cNvSpPr>
                    <a:spLocks noChangeAspect="1"/>
                  </p:cNvSpPr>
                  <p:nvPr/>
                </p:nvSpPr>
                <p:spPr>
                  <a:xfrm>
                    <a:off x="1037485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0" name="Ellipse 59"/>
                  <p:cNvSpPr>
                    <a:spLocks noChangeAspect="1"/>
                  </p:cNvSpPr>
                  <p:nvPr/>
                </p:nvSpPr>
                <p:spPr>
                  <a:xfrm>
                    <a:off x="1237363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1" name="Ellipse 60"/>
                  <p:cNvSpPr>
                    <a:spLocks noChangeAspect="1"/>
                  </p:cNvSpPr>
                  <p:nvPr/>
                </p:nvSpPr>
                <p:spPr>
                  <a:xfrm>
                    <a:off x="1437241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65" name="Groupe 64"/>
                <p:cNvGrpSpPr/>
                <p:nvPr/>
              </p:nvGrpSpPr>
              <p:grpSpPr>
                <a:xfrm flipV="1">
                  <a:off x="5857884" y="5678498"/>
                  <a:ext cx="428628" cy="249244"/>
                  <a:chOff x="928662" y="4071942"/>
                  <a:chExt cx="749544" cy="392120"/>
                </a:xfrm>
                <a:grpFill/>
              </p:grpSpPr>
              <p:sp>
                <p:nvSpPr>
                  <p:cNvPr id="66" name="Triangle isocèle 65"/>
                  <p:cNvSpPr>
                    <a:spLocks noChangeAspect="1"/>
                  </p:cNvSpPr>
                  <p:nvPr/>
                </p:nvSpPr>
                <p:spPr>
                  <a:xfrm>
                    <a:off x="1137424" y="4071942"/>
                    <a:ext cx="349787" cy="249955"/>
                  </a:xfrm>
                  <a:prstGeom prst="triangl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cxnSp>
                <p:nvCxnSpPr>
                  <p:cNvPr id="67" name="Connecteur droit 66"/>
                  <p:cNvCxnSpPr/>
                  <p:nvPr/>
                </p:nvCxnSpPr>
                <p:spPr>
                  <a:xfrm>
                    <a:off x="928662" y="4320469"/>
                    <a:ext cx="749544" cy="921"/>
                  </a:xfrm>
                  <a:prstGeom prst="line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Ellipse 67"/>
                  <p:cNvSpPr>
                    <a:spLocks noChangeAspect="1"/>
                  </p:cNvSpPr>
                  <p:nvPr/>
                </p:nvSpPr>
                <p:spPr>
                  <a:xfrm>
                    <a:off x="1037485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9" name="Ellipse 68"/>
                  <p:cNvSpPr>
                    <a:spLocks noChangeAspect="1"/>
                  </p:cNvSpPr>
                  <p:nvPr/>
                </p:nvSpPr>
                <p:spPr>
                  <a:xfrm>
                    <a:off x="1237363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" name="Ellipse 69"/>
                  <p:cNvSpPr>
                    <a:spLocks noChangeAspect="1"/>
                  </p:cNvSpPr>
                  <p:nvPr/>
                </p:nvSpPr>
                <p:spPr>
                  <a:xfrm>
                    <a:off x="1437241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1" name="Groupe 70"/>
                <p:cNvGrpSpPr/>
                <p:nvPr/>
              </p:nvGrpSpPr>
              <p:grpSpPr>
                <a:xfrm flipV="1">
                  <a:off x="6786578" y="5678498"/>
                  <a:ext cx="428628" cy="249244"/>
                  <a:chOff x="928662" y="4071942"/>
                  <a:chExt cx="749544" cy="392120"/>
                </a:xfrm>
                <a:grpFill/>
              </p:grpSpPr>
              <p:sp>
                <p:nvSpPr>
                  <p:cNvPr id="72" name="Triangle isocèle 71"/>
                  <p:cNvSpPr>
                    <a:spLocks noChangeAspect="1"/>
                  </p:cNvSpPr>
                  <p:nvPr/>
                </p:nvSpPr>
                <p:spPr>
                  <a:xfrm>
                    <a:off x="1137424" y="4071942"/>
                    <a:ext cx="349787" cy="249955"/>
                  </a:xfrm>
                  <a:prstGeom prst="triangl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cxnSp>
                <p:nvCxnSpPr>
                  <p:cNvPr id="73" name="Connecteur droit 72"/>
                  <p:cNvCxnSpPr/>
                  <p:nvPr/>
                </p:nvCxnSpPr>
                <p:spPr>
                  <a:xfrm>
                    <a:off x="928662" y="4320469"/>
                    <a:ext cx="749544" cy="921"/>
                  </a:xfrm>
                  <a:prstGeom prst="line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Ellipse 73"/>
                  <p:cNvSpPr>
                    <a:spLocks noChangeAspect="1"/>
                  </p:cNvSpPr>
                  <p:nvPr/>
                </p:nvSpPr>
                <p:spPr>
                  <a:xfrm>
                    <a:off x="1037485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5" name="Ellipse 74"/>
                  <p:cNvSpPr>
                    <a:spLocks noChangeAspect="1"/>
                  </p:cNvSpPr>
                  <p:nvPr/>
                </p:nvSpPr>
                <p:spPr>
                  <a:xfrm>
                    <a:off x="1237363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6" name="Ellipse 75"/>
                  <p:cNvSpPr>
                    <a:spLocks noChangeAspect="1"/>
                  </p:cNvSpPr>
                  <p:nvPr/>
                </p:nvSpPr>
                <p:spPr>
                  <a:xfrm>
                    <a:off x="1437241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7" name="Groupe 76"/>
                <p:cNvGrpSpPr/>
                <p:nvPr/>
              </p:nvGrpSpPr>
              <p:grpSpPr>
                <a:xfrm flipV="1">
                  <a:off x="7572396" y="5680490"/>
                  <a:ext cx="428628" cy="249244"/>
                  <a:chOff x="928662" y="4071942"/>
                  <a:chExt cx="749544" cy="392120"/>
                </a:xfrm>
                <a:grpFill/>
              </p:grpSpPr>
              <p:sp>
                <p:nvSpPr>
                  <p:cNvPr id="78" name="Triangle isocèle 77"/>
                  <p:cNvSpPr>
                    <a:spLocks noChangeAspect="1"/>
                  </p:cNvSpPr>
                  <p:nvPr/>
                </p:nvSpPr>
                <p:spPr>
                  <a:xfrm>
                    <a:off x="1137424" y="4071942"/>
                    <a:ext cx="349787" cy="249955"/>
                  </a:xfrm>
                  <a:prstGeom prst="triangl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cxnSp>
                <p:nvCxnSpPr>
                  <p:cNvPr id="79" name="Connecteur droit 78"/>
                  <p:cNvCxnSpPr/>
                  <p:nvPr/>
                </p:nvCxnSpPr>
                <p:spPr>
                  <a:xfrm>
                    <a:off x="928662" y="4320469"/>
                    <a:ext cx="749544" cy="921"/>
                  </a:xfrm>
                  <a:prstGeom prst="line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0" name="Ellipse 79"/>
                  <p:cNvSpPr>
                    <a:spLocks noChangeAspect="1"/>
                  </p:cNvSpPr>
                  <p:nvPr/>
                </p:nvSpPr>
                <p:spPr>
                  <a:xfrm>
                    <a:off x="1037485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1" name="Ellipse 80"/>
                  <p:cNvSpPr>
                    <a:spLocks noChangeAspect="1"/>
                  </p:cNvSpPr>
                  <p:nvPr/>
                </p:nvSpPr>
                <p:spPr>
                  <a:xfrm>
                    <a:off x="1237363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2" name="Ellipse 81"/>
                  <p:cNvSpPr>
                    <a:spLocks noChangeAspect="1"/>
                  </p:cNvSpPr>
                  <p:nvPr/>
                </p:nvSpPr>
                <p:spPr>
                  <a:xfrm>
                    <a:off x="1437241" y="4339799"/>
                    <a:ext cx="149909" cy="124263"/>
                  </a:xfrm>
                  <a:prstGeom prst="ellipse">
                    <a:avLst/>
                  </a:prstGeom>
                  <a:grpFill/>
                  <a:ln w="2540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93" name="Groupe 92"/>
                <p:cNvGrpSpPr/>
                <p:nvPr/>
              </p:nvGrpSpPr>
              <p:grpSpPr>
                <a:xfrm>
                  <a:off x="4343401" y="5988195"/>
                  <a:ext cx="409975" cy="136380"/>
                  <a:chOff x="4343401" y="5988195"/>
                  <a:chExt cx="409975" cy="136380"/>
                </a:xfrm>
                <a:grpFill/>
              </p:grpSpPr>
              <p:cxnSp>
                <p:nvCxnSpPr>
                  <p:cNvPr id="89" name="Connecteur droit 88"/>
                  <p:cNvCxnSpPr>
                    <a:stCxn id="51" idx="4"/>
                  </p:cNvCxnSpPr>
                  <p:nvPr/>
                </p:nvCxnSpPr>
                <p:spPr>
                  <a:xfrm rot="5400000">
                    <a:off x="4651648" y="6003797"/>
                    <a:ext cx="117330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Connecteur droit 89"/>
                  <p:cNvCxnSpPr/>
                  <p:nvPr/>
                </p:nvCxnSpPr>
                <p:spPr>
                  <a:xfrm rot="5400000">
                    <a:off x="4470673" y="6022847"/>
                    <a:ext cx="117330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Connecteur droit 90"/>
                  <p:cNvCxnSpPr/>
                  <p:nvPr/>
                </p:nvCxnSpPr>
                <p:spPr>
                  <a:xfrm rot="5400000">
                    <a:off x="4332561" y="6008560"/>
                    <a:ext cx="107805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" name="Groupe 93"/>
                <p:cNvGrpSpPr/>
                <p:nvPr/>
              </p:nvGrpSpPr>
              <p:grpSpPr>
                <a:xfrm>
                  <a:off x="6353176" y="5997720"/>
                  <a:ext cx="409975" cy="136380"/>
                  <a:chOff x="4343401" y="5988195"/>
                  <a:chExt cx="409975" cy="136380"/>
                </a:xfrm>
                <a:grpFill/>
              </p:grpSpPr>
              <p:cxnSp>
                <p:nvCxnSpPr>
                  <p:cNvPr id="95" name="Connecteur droit 94"/>
                  <p:cNvCxnSpPr/>
                  <p:nvPr/>
                </p:nvCxnSpPr>
                <p:spPr>
                  <a:xfrm rot="5400000">
                    <a:off x="4651648" y="6003797"/>
                    <a:ext cx="117330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Connecteur droit 95"/>
                  <p:cNvCxnSpPr/>
                  <p:nvPr/>
                </p:nvCxnSpPr>
                <p:spPr>
                  <a:xfrm rot="5400000">
                    <a:off x="4470673" y="6022847"/>
                    <a:ext cx="117330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Connecteur droit 96"/>
                  <p:cNvCxnSpPr/>
                  <p:nvPr/>
                </p:nvCxnSpPr>
                <p:spPr>
                  <a:xfrm rot="5400000">
                    <a:off x="4332561" y="6008560"/>
                    <a:ext cx="107805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8" name="Groupe 97"/>
                <p:cNvGrpSpPr/>
                <p:nvPr/>
              </p:nvGrpSpPr>
              <p:grpSpPr>
                <a:xfrm>
                  <a:off x="8477251" y="5997720"/>
                  <a:ext cx="409975" cy="136380"/>
                  <a:chOff x="4343401" y="5988195"/>
                  <a:chExt cx="409975" cy="136380"/>
                </a:xfrm>
                <a:grpFill/>
              </p:grpSpPr>
              <p:cxnSp>
                <p:nvCxnSpPr>
                  <p:cNvPr id="99" name="Connecteur droit 98"/>
                  <p:cNvCxnSpPr/>
                  <p:nvPr/>
                </p:nvCxnSpPr>
                <p:spPr>
                  <a:xfrm rot="5400000">
                    <a:off x="4651648" y="6003797"/>
                    <a:ext cx="117330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Connecteur droit 99"/>
                  <p:cNvCxnSpPr/>
                  <p:nvPr/>
                </p:nvCxnSpPr>
                <p:spPr>
                  <a:xfrm rot="5400000">
                    <a:off x="4470673" y="6022847"/>
                    <a:ext cx="117330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Connecteur droit 100"/>
                  <p:cNvCxnSpPr/>
                  <p:nvPr/>
                </p:nvCxnSpPr>
                <p:spPr>
                  <a:xfrm rot="5400000">
                    <a:off x="4332561" y="6008560"/>
                    <a:ext cx="107805" cy="86126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103" name="ZoneTexte 102"/>
          <p:cNvSpPr txBox="1"/>
          <p:nvPr/>
        </p:nvSpPr>
        <p:spPr>
          <a:xfrm>
            <a:off x="0" y="2543175"/>
            <a:ext cx="350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① Critical points:</a:t>
            </a:r>
          </a:p>
          <a:p>
            <a:pPr>
              <a:buFontTx/>
              <a:buChar char="-"/>
            </a:pPr>
            <a:r>
              <a:rPr lang="en-US" sz="1600" dirty="0" smtClean="0"/>
              <a:t> Sliding  on the wall of the vacuum vessel (in the presence of the shields)</a:t>
            </a:r>
          </a:p>
          <a:p>
            <a:pPr>
              <a:buFontTx/>
              <a:buChar char="-"/>
            </a:pPr>
            <a:r>
              <a:rPr lang="en-US" sz="1600" dirty="0" smtClean="0"/>
              <a:t> Overall dimensions (string + tooling + sag) in regards with the vessel diameter</a:t>
            </a:r>
            <a:endParaRPr lang="en-US" sz="1600" dirty="0"/>
          </a:p>
        </p:txBody>
      </p:sp>
      <p:sp>
        <p:nvSpPr>
          <p:cNvPr id="104" name="ZoneTexte 103"/>
          <p:cNvSpPr txBox="1"/>
          <p:nvPr/>
        </p:nvSpPr>
        <p:spPr>
          <a:xfrm>
            <a:off x="28575" y="4010025"/>
            <a:ext cx="259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② Critical point:</a:t>
            </a:r>
          </a:p>
          <a:p>
            <a:r>
              <a:rPr lang="en-US" sz="1600" dirty="0" smtClean="0"/>
              <a:t>Overall dimensions (string + tooling + sag) in regards with the vessel diameter</a:t>
            </a:r>
          </a:p>
          <a:p>
            <a:endParaRPr lang="en-US" sz="1600" dirty="0"/>
          </a:p>
        </p:txBody>
      </p:sp>
      <p:sp>
        <p:nvSpPr>
          <p:cNvPr id="105" name="ZoneTexte 104"/>
          <p:cNvSpPr txBox="1"/>
          <p:nvPr/>
        </p:nvSpPr>
        <p:spPr>
          <a:xfrm>
            <a:off x="-1" y="5305425"/>
            <a:ext cx="3533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③ Critical point:</a:t>
            </a:r>
          </a:p>
          <a:p>
            <a:r>
              <a:rPr lang="en-US" sz="1600" dirty="0" smtClean="0"/>
              <a:t>- Positioning the tooling within (along) the vacuum vessel (openings)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103" grpId="0"/>
      <p:bldP spid="104" grpId="0"/>
      <p:bldP spid="10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Assembly tooling – Principles</a:t>
            </a:r>
            <a:endParaRPr lang="en-US"/>
          </a:p>
        </p:txBody>
      </p:sp>
      <p:pic>
        <p:nvPicPr>
          <p:cNvPr id="77" name="Image 76" descr="Out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285860"/>
            <a:ext cx="2819712" cy="3455456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28596" y="4643446"/>
            <a:ext cx="2571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The vacuum vessel is supported by a dedicated tool allowing its displacement and lift of.</a:t>
            </a:r>
          </a:p>
        </p:txBody>
      </p:sp>
      <p:grpSp>
        <p:nvGrpSpPr>
          <p:cNvPr id="89" name="Groupe 88"/>
          <p:cNvGrpSpPr/>
          <p:nvPr/>
        </p:nvGrpSpPr>
        <p:grpSpPr>
          <a:xfrm>
            <a:off x="1133351" y="3948316"/>
            <a:ext cx="1071570" cy="714380"/>
            <a:chOff x="1259632" y="5733256"/>
            <a:chExt cx="1296144" cy="792088"/>
          </a:xfrm>
        </p:grpSpPr>
        <p:sp>
          <p:nvSpPr>
            <p:cNvPr id="90" name="Rectangle à coins arrondis 89"/>
            <p:cNvSpPr/>
            <p:nvPr/>
          </p:nvSpPr>
          <p:spPr>
            <a:xfrm>
              <a:off x="1763688" y="5733256"/>
              <a:ext cx="288032" cy="36004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547664" y="6021288"/>
              <a:ext cx="720080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à coins arrondis 91"/>
            <p:cNvSpPr/>
            <p:nvPr/>
          </p:nvSpPr>
          <p:spPr>
            <a:xfrm>
              <a:off x="2339752" y="6093296"/>
              <a:ext cx="216024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à coins arrondis 92"/>
            <p:cNvSpPr/>
            <p:nvPr/>
          </p:nvSpPr>
          <p:spPr>
            <a:xfrm>
              <a:off x="1259632" y="6093296"/>
              <a:ext cx="216024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357718" y="44344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Fix tooling (around the vacuum vessel) :</a:t>
            </a:r>
          </a:p>
          <a:p>
            <a:r>
              <a:rPr lang="en-US" dirty="0" smtClean="0"/>
              <a:t>Vertical supports are equipped with rollers allowing the insertion of railways within the vacuum vessel.</a:t>
            </a:r>
            <a:endParaRPr lang="en-US" dirty="0"/>
          </a:p>
        </p:txBody>
      </p:sp>
      <p:sp>
        <p:nvSpPr>
          <p:cNvPr id="9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3613434" cy="357190"/>
          </a:xfrm>
        </p:spPr>
        <p:txBody>
          <a:bodyPr/>
          <a:lstStyle/>
          <a:p>
            <a:r>
              <a:rPr lang="en-US" dirty="0" smtClean="0"/>
              <a:t>Example	(1/3)</a:t>
            </a:r>
            <a:endParaRPr lang="en-US" dirty="0"/>
          </a:p>
        </p:txBody>
      </p:sp>
      <p:grpSp>
        <p:nvGrpSpPr>
          <p:cNvPr id="31" name="Groupe 30"/>
          <p:cNvGrpSpPr/>
          <p:nvPr/>
        </p:nvGrpSpPr>
        <p:grpSpPr>
          <a:xfrm>
            <a:off x="4429124" y="1395415"/>
            <a:ext cx="4572001" cy="2947987"/>
            <a:chOff x="4429124" y="1395415"/>
            <a:chExt cx="4572001" cy="2947987"/>
          </a:xfrm>
        </p:grpSpPr>
        <p:pic>
          <p:nvPicPr>
            <p:cNvPr id="71" name="Image 70" descr="Out002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429124" y="1403141"/>
              <a:ext cx="4500594" cy="2940261"/>
            </a:xfrm>
            <a:prstGeom prst="rect">
              <a:avLst/>
            </a:prstGeom>
          </p:spPr>
        </p:pic>
        <p:sp>
          <p:nvSpPr>
            <p:cNvPr id="17" name="Légende sans bordure 2 16"/>
            <p:cNvSpPr/>
            <p:nvPr/>
          </p:nvSpPr>
          <p:spPr>
            <a:xfrm flipH="1">
              <a:off x="7434286" y="1395415"/>
              <a:ext cx="1500164" cy="357190"/>
            </a:xfrm>
            <a:prstGeom prst="callout2">
              <a:avLst>
                <a:gd name="adj1" fmla="val 47132"/>
                <a:gd name="adj2" fmla="val 99796"/>
                <a:gd name="adj3" fmla="val 49798"/>
                <a:gd name="adj4" fmla="val 113631"/>
                <a:gd name="adj5" fmla="val 292947"/>
                <a:gd name="adj6" fmla="val 129297"/>
              </a:avLst>
            </a:prstGeom>
            <a:ln w="38100" cmpd="sng"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/>
                <a:t>Vertical supports</a:t>
              </a:r>
              <a:endParaRPr lang="fr-FR" sz="1400" dirty="0"/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rot="10800000" flipV="1">
              <a:off x="6257745" y="1581150"/>
              <a:ext cx="971730" cy="504106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rot="10800000" flipV="1">
              <a:off x="5495927" y="1571624"/>
              <a:ext cx="1790698" cy="171449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Légende sans bordure 2 28"/>
            <p:cNvSpPr/>
            <p:nvPr/>
          </p:nvSpPr>
          <p:spPr>
            <a:xfrm flipH="1">
              <a:off x="7367611" y="3443290"/>
              <a:ext cx="747689" cy="357190"/>
            </a:xfrm>
            <a:prstGeom prst="callout2">
              <a:avLst>
                <a:gd name="adj1" fmla="val 47132"/>
                <a:gd name="adj2" fmla="val 99796"/>
                <a:gd name="adj3" fmla="val 41798"/>
                <a:gd name="adj4" fmla="val 135288"/>
                <a:gd name="adj5" fmla="val -213716"/>
                <a:gd name="adj6" fmla="val 166990"/>
              </a:avLst>
            </a:prstGeom>
            <a:ln w="38100" cmpd="sng"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/>
                <a:t>Rollers</a:t>
              </a:r>
              <a:endParaRPr lang="fr-FR" sz="1400" dirty="0"/>
            </a:p>
          </p:txBody>
        </p:sp>
        <p:sp>
          <p:nvSpPr>
            <p:cNvPr id="30" name="Légende sans bordure 2 29"/>
            <p:cNvSpPr/>
            <p:nvPr/>
          </p:nvSpPr>
          <p:spPr>
            <a:xfrm flipH="1">
              <a:off x="8101036" y="2490790"/>
              <a:ext cx="900089" cy="357190"/>
            </a:xfrm>
            <a:prstGeom prst="callout2">
              <a:avLst>
                <a:gd name="adj1" fmla="val 47132"/>
                <a:gd name="adj2" fmla="val 99796"/>
                <a:gd name="adj3" fmla="val 49798"/>
                <a:gd name="adj4" fmla="val 113631"/>
                <a:gd name="adj5" fmla="val 114282"/>
                <a:gd name="adj6" fmla="val 139879"/>
              </a:avLst>
            </a:prstGeom>
            <a:ln w="38100" cmpd="sng"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 smtClean="0"/>
                <a:t>Railways</a:t>
              </a:r>
              <a:endParaRPr lang="fr-FR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9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tooling – Principles</a:t>
            </a:r>
            <a:endParaRPr lang="fr-FR" dirty="0"/>
          </a:p>
        </p:txBody>
      </p:sp>
      <p:sp>
        <p:nvSpPr>
          <p:cNvPr id="87" name="ZoneTexte 86"/>
          <p:cNvSpPr txBox="1"/>
          <p:nvPr/>
        </p:nvSpPr>
        <p:spPr>
          <a:xfrm>
            <a:off x="552419" y="5257806"/>
            <a:ext cx="2533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Transfer and alignment tooling</a:t>
            </a:r>
          </a:p>
        </p:txBody>
      </p:sp>
      <p:pic>
        <p:nvPicPr>
          <p:cNvPr id="13" name="Image 12" descr="Out0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428736"/>
            <a:ext cx="3067080" cy="3805300"/>
          </a:xfrm>
          <a:prstGeom prst="rect">
            <a:avLst/>
          </a:prstGeom>
        </p:spPr>
      </p:pic>
      <p:pic>
        <p:nvPicPr>
          <p:cNvPr id="14" name="Image 13" descr="Out0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7625" y="1107883"/>
            <a:ext cx="4743450" cy="373044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876670" y="4910143"/>
            <a:ext cx="4781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string of cavities is supported by the same type of vertical supports and rails than for the fix tooling. </a:t>
            </a:r>
          </a:p>
          <a:p>
            <a:r>
              <a:rPr lang="en-US" sz="1600" dirty="0" smtClean="0"/>
              <a:t>Cavities are guided by the rails and can roll on them.</a:t>
            </a:r>
            <a:endParaRPr lang="en-US" sz="1600" dirty="0"/>
          </a:p>
        </p:txBody>
      </p:sp>
      <p:sp>
        <p:nvSpPr>
          <p:cNvPr id="18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3613434" cy="357190"/>
          </a:xfrm>
        </p:spPr>
        <p:txBody>
          <a:bodyPr/>
          <a:lstStyle/>
          <a:p>
            <a:r>
              <a:rPr lang="en-US" dirty="0" smtClean="0"/>
              <a:t>Example	(2/3)</a:t>
            </a:r>
            <a:endParaRPr lang="en-US" dirty="0"/>
          </a:p>
        </p:txBody>
      </p:sp>
      <p:sp>
        <p:nvSpPr>
          <p:cNvPr id="8" name="Légende sans bordure 2 7"/>
          <p:cNvSpPr/>
          <p:nvPr/>
        </p:nvSpPr>
        <p:spPr>
          <a:xfrm flipH="1">
            <a:off x="2347936" y="1814515"/>
            <a:ext cx="1414439" cy="357190"/>
          </a:xfrm>
          <a:prstGeom prst="callout2">
            <a:avLst>
              <a:gd name="adj1" fmla="val 47132"/>
              <a:gd name="adj2" fmla="val 99796"/>
              <a:gd name="adj3" fmla="val 49798"/>
              <a:gd name="adj4" fmla="val 113631"/>
              <a:gd name="adj5" fmla="val 103615"/>
              <a:gd name="adj6" fmla="val 124218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Vertical supports</a:t>
            </a:r>
            <a:endParaRPr lang="fr-FR" sz="1400" dirty="0"/>
          </a:p>
        </p:txBody>
      </p:sp>
      <p:cxnSp>
        <p:nvCxnSpPr>
          <p:cNvPr id="9" name="Connecteur droit avec flèche 8"/>
          <p:cNvCxnSpPr/>
          <p:nvPr/>
        </p:nvCxnSpPr>
        <p:spPr>
          <a:xfrm rot="10800000" flipV="1">
            <a:off x="1638301" y="1990725"/>
            <a:ext cx="504825" cy="17145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égende sans bordure 2 10"/>
          <p:cNvSpPr/>
          <p:nvPr/>
        </p:nvSpPr>
        <p:spPr>
          <a:xfrm flipH="1">
            <a:off x="3876674" y="1166815"/>
            <a:ext cx="838199" cy="357190"/>
          </a:xfrm>
          <a:prstGeom prst="callout2">
            <a:avLst>
              <a:gd name="adj1" fmla="val 103132"/>
              <a:gd name="adj2" fmla="val 50072"/>
              <a:gd name="adj3" fmla="val 324463"/>
              <a:gd name="adj4" fmla="val 22418"/>
              <a:gd name="adj5" fmla="val 399613"/>
              <a:gd name="adj6" fmla="val -61039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Railways</a:t>
            </a:r>
            <a:endParaRPr lang="fr-FR" sz="1400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4514852" y="2324100"/>
            <a:ext cx="704848" cy="52387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tooling – Principles</a:t>
            </a:r>
            <a:endParaRPr lang="fr-FR" dirty="0"/>
          </a:p>
        </p:txBody>
      </p:sp>
      <p:pic>
        <p:nvPicPr>
          <p:cNvPr id="8" name="Image 7" descr="Out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07622"/>
            <a:ext cx="9144000" cy="3658694"/>
          </a:xfrm>
          <a:prstGeom prst="rect">
            <a:avLst/>
          </a:prstGeom>
        </p:spPr>
      </p:pic>
      <p:grpSp>
        <p:nvGrpSpPr>
          <p:cNvPr id="18" name="Groupe 17"/>
          <p:cNvGrpSpPr/>
          <p:nvPr/>
        </p:nvGrpSpPr>
        <p:grpSpPr>
          <a:xfrm>
            <a:off x="850642" y="1504078"/>
            <a:ext cx="4076520" cy="581600"/>
            <a:chOff x="850642" y="1504078"/>
            <a:chExt cx="4076520" cy="581600"/>
          </a:xfrm>
        </p:grpSpPr>
        <p:sp>
          <p:nvSpPr>
            <p:cNvPr id="9" name="Accolade fermante 8"/>
            <p:cNvSpPr/>
            <p:nvPr/>
          </p:nvSpPr>
          <p:spPr>
            <a:xfrm rot="17035511">
              <a:off x="2737424" y="-104059"/>
              <a:ext cx="302955" cy="4076520"/>
            </a:xfrm>
            <a:prstGeom prst="rightBrace">
              <a:avLst>
                <a:gd name="adj1" fmla="val 8333"/>
                <a:gd name="adj2" fmla="val 4988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/>
            <p:cNvSpPr txBox="1"/>
            <p:nvPr/>
          </p:nvSpPr>
          <p:spPr>
            <a:xfrm rot="794216">
              <a:off x="2455860" y="1504078"/>
              <a:ext cx="1150636" cy="369332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FR" dirty="0" err="1" smtClean="0"/>
                <a:t>Fix</a:t>
              </a:r>
              <a:r>
                <a:rPr lang="fr-FR" dirty="0" smtClean="0"/>
                <a:t> </a:t>
              </a:r>
              <a:r>
                <a:rPr lang="fr-FR" dirty="0" err="1" smtClean="0"/>
                <a:t>tooling</a:t>
              </a:r>
              <a:endParaRPr lang="fr-FR" dirty="0"/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4974477" y="2466239"/>
            <a:ext cx="3998738" cy="628461"/>
            <a:chOff x="4974477" y="2466239"/>
            <a:chExt cx="3998738" cy="628461"/>
          </a:xfrm>
        </p:grpSpPr>
        <p:sp>
          <p:nvSpPr>
            <p:cNvPr id="10" name="Accolade fermante 9"/>
            <p:cNvSpPr/>
            <p:nvPr/>
          </p:nvSpPr>
          <p:spPr>
            <a:xfrm rot="17035511">
              <a:off x="6838348" y="959833"/>
              <a:ext cx="270996" cy="399873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/>
            <p:cNvSpPr txBox="1"/>
            <p:nvPr/>
          </p:nvSpPr>
          <p:spPr>
            <a:xfrm rot="787519">
              <a:off x="5524812" y="2466239"/>
              <a:ext cx="3042663" cy="369332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Transfer and alignment tooling</a:t>
              </a:r>
              <a:endParaRPr lang="en-US" dirty="0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1223941" y="5040880"/>
            <a:ext cx="67866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string of cavities is moved along the rails inside the vacuum vessel</a:t>
            </a:r>
            <a:endParaRPr lang="en-GB" dirty="0"/>
          </a:p>
        </p:txBody>
      </p:sp>
      <p:sp>
        <p:nvSpPr>
          <p:cNvPr id="24" name="Ellipse 23"/>
          <p:cNvSpPr/>
          <p:nvPr/>
        </p:nvSpPr>
        <p:spPr>
          <a:xfrm rot="19429370">
            <a:off x="4139952" y="2775774"/>
            <a:ext cx="1080120" cy="57606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1985577" y="3748088"/>
            <a:ext cx="2076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Connection zone between the rails of the fix tooling and the transfer tooling</a:t>
            </a:r>
            <a:endParaRPr lang="en-GB" sz="1400" i="1" dirty="0"/>
          </a:p>
        </p:txBody>
      </p:sp>
      <p:cxnSp>
        <p:nvCxnSpPr>
          <p:cNvPr id="26" name="Connecteur droit avec flèche 25"/>
          <p:cNvCxnSpPr/>
          <p:nvPr/>
        </p:nvCxnSpPr>
        <p:spPr>
          <a:xfrm rot="5400000" flipH="1" flipV="1">
            <a:off x="3887924" y="3603866"/>
            <a:ext cx="576064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3613434" cy="357190"/>
          </a:xfrm>
        </p:spPr>
        <p:txBody>
          <a:bodyPr/>
          <a:lstStyle/>
          <a:p>
            <a:r>
              <a:rPr lang="en-US" dirty="0" smtClean="0"/>
              <a:t>Example	(3/3)</a:t>
            </a:r>
            <a:endParaRPr lang="en-US" dirty="0"/>
          </a:p>
        </p:txBody>
      </p:sp>
      <p:sp>
        <p:nvSpPr>
          <p:cNvPr id="14" name="Flèche vers le haut 13"/>
          <p:cNvSpPr/>
          <p:nvPr/>
        </p:nvSpPr>
        <p:spPr>
          <a:xfrm rot="17375462">
            <a:off x="5999725" y="3873488"/>
            <a:ext cx="226266" cy="122073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0" y="576262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Investigation </a:t>
            </a:r>
            <a:r>
              <a:rPr lang="en-GB" dirty="0" smtClean="0">
                <a:sym typeface="Symbol"/>
              </a:rPr>
              <a:t></a:t>
            </a:r>
            <a:r>
              <a:rPr lang="en-GB" dirty="0" smtClean="0"/>
              <a:t> Common tooling for the assembly inside the clean room and alignment outside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5" grpId="0"/>
      <p:bldP spid="14" grpId="0" animBg="1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42843" y="1214422"/>
            <a:ext cx="9001157" cy="4929222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 ½-lenght cryomodule for the full test of 4 β=1 cavities is being design for the CERN</a:t>
            </a:r>
          </a:p>
          <a:p>
            <a:r>
              <a:rPr lang="en-US" dirty="0" smtClean="0"/>
              <a:t>Issued from a collaboration between different institutes, it will be as similar as possible to a machine-type cryomodule for a future SPL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For now: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Most of </a:t>
            </a:r>
            <a:r>
              <a:rPr lang="en-US" dirty="0" err="1" smtClean="0"/>
              <a:t>cryo</a:t>
            </a:r>
            <a:r>
              <a:rPr lang="en-US" dirty="0" smtClean="0"/>
              <a:t>-module requirements are settled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Most of the conceptual choices are made (cavity supporting system, cryogenic scheme…)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Still needing conceptual design work: magnetic shielding, thermal shield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Vacuum vessel: 2 concepts are being compared</a:t>
            </a:r>
          </a:p>
          <a:p>
            <a:r>
              <a:rPr lang="en-US" dirty="0" smtClean="0"/>
              <a:t>		- Tube-type, large diameter (radial space constraint from cavity/tuner)</a:t>
            </a:r>
          </a:p>
          <a:p>
            <a:r>
              <a:rPr lang="en-US" dirty="0" smtClean="0"/>
              <a:t>		- U type, construction complexity (=cost)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Assembly tooling concepts are under progress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Calendar: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Preliminary design review will take place in Summer 2011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Detailed design review End 2011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Procurement of cryostat components starting in 2012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Assembly of cryomodule in second half of 2013, followed by testing</a:t>
            </a:r>
          </a:p>
          <a:p>
            <a:endParaRPr lang="en-US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SUMMARY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 of the </a:t>
            </a:r>
            <a:r>
              <a:rPr lang="fr-FR" dirty="0" err="1" smtClean="0"/>
              <a:t>spl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1071546"/>
            <a:ext cx="7500990" cy="357190"/>
          </a:xfrm>
        </p:spPr>
        <p:txBody>
          <a:bodyPr/>
          <a:lstStyle/>
          <a:p>
            <a:r>
              <a:rPr lang="fr-FR" dirty="0" err="1" smtClean="0"/>
              <a:t>CERN’s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new LHC injection line (former plans)</a:t>
            </a:r>
            <a:endParaRPr lang="fr-FR" dirty="0"/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2428860" y="5429264"/>
            <a:ext cx="4643470" cy="738664"/>
          </a:xfrm>
          <a:prstGeom prst="rect">
            <a:avLst/>
          </a:prstGeom>
          <a:noFill/>
          <a:ln w="15875">
            <a:solidFill>
              <a:srgbClr val="3399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04813" indent="-404813" defTabSz="625475"/>
            <a:r>
              <a:rPr lang="en-GB" sz="1400" b="1" dirty="0"/>
              <a:t>LP-SPL</a:t>
            </a:r>
            <a:r>
              <a:rPr lang="en-GB" sz="1400" dirty="0" smtClean="0"/>
              <a:t>:</a:t>
            </a:r>
            <a:r>
              <a:rPr lang="en-GB" sz="1400" dirty="0"/>
              <a:t>	</a:t>
            </a:r>
            <a:r>
              <a:rPr lang="en-GB" sz="1400" b="1" dirty="0"/>
              <a:t>Low Power</a:t>
            </a:r>
            <a:r>
              <a:rPr lang="en-GB" sz="1400" dirty="0"/>
              <a:t>-Superconducting Proton </a:t>
            </a:r>
            <a:r>
              <a:rPr lang="en-GB" sz="1400" dirty="0" err="1"/>
              <a:t>Linac</a:t>
            </a:r>
            <a:r>
              <a:rPr lang="en-GB" sz="1400" dirty="0"/>
              <a:t> (4 </a:t>
            </a:r>
            <a:r>
              <a:rPr lang="en-GB" sz="1400" dirty="0" err="1"/>
              <a:t>GeV</a:t>
            </a:r>
            <a:r>
              <a:rPr lang="en-GB" sz="1400" dirty="0"/>
              <a:t>)</a:t>
            </a:r>
          </a:p>
          <a:p>
            <a:pPr marL="404813" indent="-404813" defTabSz="625475"/>
            <a:r>
              <a:rPr lang="en-GB" sz="1400" b="1" dirty="0"/>
              <a:t>PS2</a:t>
            </a:r>
            <a:r>
              <a:rPr lang="en-GB" sz="1400" b="1" dirty="0" smtClean="0"/>
              <a:t>: </a:t>
            </a:r>
            <a:r>
              <a:rPr lang="en-GB" sz="1400" dirty="0"/>
              <a:t>	</a:t>
            </a:r>
            <a:r>
              <a:rPr lang="en-GB" sz="1400" dirty="0" smtClean="0"/>
              <a:t>	High </a:t>
            </a:r>
            <a:r>
              <a:rPr lang="en-GB" sz="1400" dirty="0"/>
              <a:t>Energy PS (~ 5 to 50 </a:t>
            </a:r>
            <a:r>
              <a:rPr lang="en-GB" sz="1400" dirty="0" err="1"/>
              <a:t>GeV</a:t>
            </a:r>
            <a:r>
              <a:rPr lang="en-GB" sz="1400" dirty="0"/>
              <a:t> – 0.3 Hz)</a:t>
            </a:r>
          </a:p>
          <a:p>
            <a:pPr marL="404813" indent="-404813" defTabSz="625475"/>
            <a:r>
              <a:rPr lang="en-GB" sz="1400" b="1" dirty="0" err="1"/>
              <a:t>sLHC</a:t>
            </a:r>
            <a:r>
              <a:rPr lang="en-GB" sz="1400" dirty="0" smtClean="0"/>
              <a:t>:</a:t>
            </a:r>
            <a:r>
              <a:rPr lang="en-GB" sz="1400" dirty="0"/>
              <a:t>	</a:t>
            </a:r>
            <a:r>
              <a:rPr lang="en-GB" sz="1400" dirty="0" smtClean="0"/>
              <a:t>	“</a:t>
            </a:r>
            <a:r>
              <a:rPr lang="en-GB" sz="1400" dirty="0"/>
              <a:t>Super-luminosity” LHC (up to 10</a:t>
            </a:r>
            <a:r>
              <a:rPr lang="en-GB" sz="1400" baseline="30000" dirty="0"/>
              <a:t>35</a:t>
            </a:r>
            <a:r>
              <a:rPr lang="en-GB" sz="1400" dirty="0"/>
              <a:t> cm</a:t>
            </a:r>
            <a:r>
              <a:rPr lang="en-GB" sz="1400" baseline="30000" dirty="0"/>
              <a:t>-2</a:t>
            </a:r>
            <a:r>
              <a:rPr lang="en-GB" sz="1400" dirty="0"/>
              <a:t>s</a:t>
            </a:r>
            <a:r>
              <a:rPr lang="en-GB" sz="1400" baseline="30000" dirty="0"/>
              <a:t>-1</a:t>
            </a:r>
            <a:r>
              <a:rPr lang="en-GB" sz="1400" dirty="0"/>
              <a:t>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301125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1428736"/>
            <a:ext cx="560161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285720" y="1560522"/>
            <a:ext cx="8643998" cy="1368412"/>
          </a:xfrm>
        </p:spPr>
        <p:txBody>
          <a:bodyPr/>
          <a:lstStyle/>
          <a:p>
            <a:r>
              <a:rPr lang="en-GB" smtClean="0"/>
              <a:t>Thank you for your attention</a:t>
            </a:r>
            <a:endParaRPr lang="en-GB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28596" y="5357826"/>
            <a:ext cx="1714480" cy="1357298"/>
          </a:xfrm>
        </p:spPr>
        <p:txBody>
          <a:bodyPr/>
          <a:lstStyle>
            <a:lvl1pPr>
              <a:defRPr sz="1000" b="0" i="0" baseline="0">
                <a:solidFill>
                  <a:srgbClr val="FF0000"/>
                </a:solidFill>
              </a:defRPr>
            </a:lvl1pPr>
          </a:lstStyle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Unité mixte de recherche </a:t>
            </a:r>
            <a:b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CNRS-IN2P3</a:t>
            </a:r>
          </a:p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Université Paris-Sud 11</a:t>
            </a:r>
            <a: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91406 Orsay cedex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Tél. : +33 1 69 15 73 40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Fax : +33 1 69 15 64 70</a:t>
            </a:r>
          </a:p>
          <a:p>
            <a:pPr algn="l"/>
            <a:r>
              <a:rPr lang="fr-FR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http://ipnweb.in2p3.fr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42843" y="1428736"/>
            <a:ext cx="8715437" cy="457203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General orientation:</a:t>
            </a:r>
          </a:p>
          <a:p>
            <a:r>
              <a:rPr lang="en-US" sz="2000" dirty="0" smtClean="0"/>
              <a:t>Focus on R&amp;D for key technologies for a high-intensity proton source (HP SPL) for a neutrino facility</a:t>
            </a:r>
          </a:p>
          <a:p>
            <a:endParaRPr lang="en-US" sz="2000" dirty="0" smtClean="0"/>
          </a:p>
          <a:p>
            <a:r>
              <a:rPr lang="en-US" sz="2000" b="1" dirty="0" smtClean="0"/>
              <a:t>In particular, </a:t>
            </a:r>
            <a:r>
              <a:rPr lang="en-US" sz="2000" dirty="0" smtClean="0"/>
              <a:t>for the </a:t>
            </a:r>
            <a:r>
              <a:rPr lang="en-US" sz="2000" dirty="0" err="1" smtClean="0"/>
              <a:t>cryo</a:t>
            </a:r>
            <a:r>
              <a:rPr lang="en-US" sz="2000" dirty="0" smtClean="0"/>
              <a:t>-module development: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Development, construction and test of β=1 elliptical cavities, 704 MHz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Development, construction and test of RF couplers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Test of a string of 4 β=1 cavities in a machine-type </a:t>
            </a:r>
            <a:r>
              <a:rPr lang="en-US" sz="2000" dirty="0" smtClean="0"/>
              <a:t>configuration</a:t>
            </a:r>
            <a:endParaRPr lang="en-US" sz="2000" dirty="0" smtClean="0"/>
          </a:p>
          <a:p>
            <a:endParaRPr lang="en-US" sz="18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This program calls for the design and construction of a </a:t>
            </a:r>
            <a:r>
              <a:rPr lang="en-US" sz="2000" b="1" dirty="0" smtClean="0">
                <a:sym typeface="Wingdings" pitchFamily="2" charset="2"/>
              </a:rPr>
              <a:t>short </a:t>
            </a:r>
            <a:r>
              <a:rPr lang="en-US" sz="2000" b="1" dirty="0" err="1" smtClean="0">
                <a:sym typeface="Wingdings" pitchFamily="2" charset="2"/>
              </a:rPr>
              <a:t>cryo</a:t>
            </a:r>
            <a:r>
              <a:rPr lang="en-US" sz="2000" b="1" dirty="0" smtClean="0">
                <a:sym typeface="Wingdings" pitchFamily="2" charset="2"/>
              </a:rPr>
              <a:t>-module </a:t>
            </a:r>
            <a:r>
              <a:rPr lang="en-US" sz="2000" dirty="0" smtClean="0">
                <a:sym typeface="Wingdings" pitchFamily="2" charset="2"/>
              </a:rPr>
              <a:t>for testing purposes</a:t>
            </a:r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 of the </a:t>
            </a:r>
            <a:r>
              <a:rPr lang="fr-FR" dirty="0" err="1" smtClean="0"/>
              <a:t>spl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1071546"/>
            <a:ext cx="8501122" cy="357190"/>
          </a:xfrm>
        </p:spPr>
        <p:txBody>
          <a:bodyPr/>
          <a:lstStyle/>
          <a:p>
            <a:r>
              <a:rPr lang="fr-FR" dirty="0" err="1" smtClean="0"/>
              <a:t>CERN’s</a:t>
            </a:r>
            <a:r>
              <a:rPr lang="fr-FR" dirty="0" smtClean="0"/>
              <a:t> new </a:t>
            </a:r>
            <a:r>
              <a:rPr lang="fr-FR" dirty="0" err="1" smtClean="0"/>
              <a:t>scientific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: </a:t>
            </a:r>
            <a:r>
              <a:rPr lang="en-US" dirty="0" smtClean="0"/>
              <a:t>R&amp;D for a High Power SPL (HP-SPL)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714348" y="1428736"/>
            <a:ext cx="8143932" cy="85725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+mj-lt"/>
              </a:rPr>
              <a:t>Design and construct a ½-lenght </a:t>
            </a:r>
            <a:r>
              <a:rPr lang="en-US" sz="2400" dirty="0" err="1" smtClean="0">
                <a:latin typeface="+mj-lt"/>
              </a:rPr>
              <a:t>cryo</a:t>
            </a:r>
            <a:r>
              <a:rPr lang="en-US" sz="2400" dirty="0" smtClean="0">
                <a:latin typeface="+mj-lt"/>
              </a:rPr>
              <a:t>-module for 4 β=1 cavities (as close as possible to a machine-type cryomodule)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572296" cy="714380"/>
          </a:xfrm>
        </p:spPr>
        <p:txBody>
          <a:bodyPr/>
          <a:lstStyle/>
          <a:p>
            <a:r>
              <a:rPr lang="fr-FR" dirty="0" smtClean="0"/>
              <a:t>Goal &amp; motivations of the short cryomodule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714348" y="3214686"/>
            <a:ext cx="8143932" cy="1214446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Test-bench for RF testing on a multi-cavity assembly </a:t>
            </a:r>
            <a:r>
              <a:rPr lang="en-US" sz="2400" dirty="0" smtClean="0"/>
              <a:t>driven by a single or multiple RF source(s)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Enable RF testing of cavities </a:t>
            </a:r>
            <a:r>
              <a:rPr lang="en-US" sz="2400" dirty="0" smtClean="0"/>
              <a:t>in horizontal position, housed in machine-type configuration (helium tanks with tuners, and powered by machine-type RF couplers)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Validate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design of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critical components </a:t>
            </a:r>
            <a:r>
              <a:rPr lang="en-US" sz="2400" dirty="0" smtClean="0"/>
              <a:t>like RF couplers, tuners,  HOM couplers in their real operating environment</a:t>
            </a:r>
            <a:endParaRPr lang="en-US" sz="24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642910" y="1071546"/>
            <a:ext cx="3571900" cy="357190"/>
          </a:xfrm>
        </p:spPr>
        <p:txBody>
          <a:bodyPr>
            <a:noAutofit/>
          </a:bodyPr>
          <a:lstStyle/>
          <a:p>
            <a:r>
              <a:rPr lang="fr-FR" dirty="0" smtClean="0"/>
              <a:t>Goal</a:t>
            </a:r>
            <a:endParaRPr lang="fr-FR" dirty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642910" y="2714620"/>
            <a:ext cx="3571900" cy="357190"/>
          </a:xfrm>
        </p:spPr>
        <p:txBody>
          <a:bodyPr>
            <a:noAutofit/>
          </a:bodyPr>
          <a:lstStyle/>
          <a:p>
            <a:r>
              <a:rPr lang="fr-FR" dirty="0" smtClean="0"/>
              <a:t>Motivations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714348" y="1571612"/>
            <a:ext cx="7858180" cy="1143008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Learning of the critical assembly phases: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From clean room assembly of cavities to a cryomodule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Alignment/assembly procedure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/>
              <a:t>Proof of concept of  “2-in-1” RF coupler/cavity supporting: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Fully integrated RF coupler: assembly constraints</a:t>
            </a:r>
            <a:endParaRPr lang="en-US" sz="2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Active cooling effect on cavity alignment 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Operation issues: 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Cool-down/warm-up transients, thermo-mechanics, heat loads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Alignment/position stability of cavities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Cryogenic operations (He filling, level controls, RF coupler support tube cooling)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572296" cy="714380"/>
          </a:xfrm>
        </p:spPr>
        <p:txBody>
          <a:bodyPr/>
          <a:lstStyle/>
          <a:p>
            <a:r>
              <a:rPr lang="fr-FR" dirty="0" smtClean="0"/>
              <a:t>Goal &amp; motivations of the short cryomodule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1071546"/>
            <a:ext cx="4786346" cy="357190"/>
          </a:xfrm>
        </p:spPr>
        <p:txBody>
          <a:bodyPr/>
          <a:lstStyle/>
          <a:p>
            <a:r>
              <a:rPr lang="en-US" smtClean="0"/>
              <a:t>Cryostat specific main objectives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714488"/>
            <a:ext cx="8786874" cy="19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ym typeface="Symbol"/>
              </a:rPr>
              <a:t>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 in a possible SPL layout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47625" y="1071546"/>
            <a:ext cx="9144000" cy="500066"/>
          </a:xfrm>
        </p:spPr>
        <p:txBody>
          <a:bodyPr/>
          <a:lstStyle/>
          <a:p>
            <a:r>
              <a:rPr lang="fr-FR" sz="2300" dirty="0" smtClean="0"/>
              <a:t>« </a:t>
            </a:r>
            <a:r>
              <a:rPr lang="fr-FR" sz="2300" dirty="0" err="1" smtClean="0"/>
              <a:t>Segmented</a:t>
            </a:r>
            <a:r>
              <a:rPr lang="fr-FR" sz="2300" dirty="0" smtClean="0"/>
              <a:t> » </a:t>
            </a:r>
            <a:r>
              <a:rPr lang="fr-FR" sz="2300" dirty="0" smtClean="0"/>
              <a:t>architecture </a:t>
            </a:r>
            <a:r>
              <a:rPr lang="fr-FR" sz="2300" dirty="0" err="1" smtClean="0"/>
              <a:t>with</a:t>
            </a:r>
            <a:r>
              <a:rPr lang="fr-FR" sz="2300" dirty="0" smtClean="0"/>
              <a:t> warm quads and a </a:t>
            </a:r>
            <a:r>
              <a:rPr lang="fr-FR" sz="2300" dirty="0" err="1" smtClean="0"/>
              <a:t>cryo</a:t>
            </a:r>
            <a:r>
              <a:rPr lang="fr-FR" sz="2300" dirty="0" smtClean="0"/>
              <a:t> distribution line </a:t>
            </a:r>
            <a:endParaRPr lang="fr-FR" sz="2300" dirty="0"/>
          </a:p>
        </p:txBody>
      </p:sp>
      <p:sp>
        <p:nvSpPr>
          <p:cNvPr id="17" name="Légende sans bordure 2 16"/>
          <p:cNvSpPr/>
          <p:nvPr/>
        </p:nvSpPr>
        <p:spPr>
          <a:xfrm>
            <a:off x="3643306" y="1928802"/>
            <a:ext cx="1343028" cy="571504"/>
          </a:xfrm>
          <a:prstGeom prst="callout2">
            <a:avLst>
              <a:gd name="adj1" fmla="val 51530"/>
              <a:gd name="adj2" fmla="val 483"/>
              <a:gd name="adj3" fmla="val 50000"/>
              <a:gd name="adj4" fmla="val -18933"/>
              <a:gd name="adj5" fmla="val 161996"/>
              <a:gd name="adj6" fmla="val -52968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Warm </a:t>
            </a:r>
            <a:r>
              <a:rPr lang="fr-FR" dirty="0" err="1" smtClean="0"/>
              <a:t>quadrupole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504400" y="2962800"/>
            <a:ext cx="2690545" cy="276999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Cryogenic</a:t>
            </a:r>
            <a:r>
              <a:rPr lang="fr-FR" dirty="0" smtClean="0">
                <a:solidFill>
                  <a:schemeClr val="bg1"/>
                </a:solidFill>
              </a:rPr>
              <a:t> Distribution Line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Légende sans bordure 2 10"/>
          <p:cNvSpPr/>
          <p:nvPr/>
        </p:nvSpPr>
        <p:spPr>
          <a:xfrm>
            <a:off x="7286644" y="3786190"/>
            <a:ext cx="914400" cy="285752"/>
          </a:xfrm>
          <a:prstGeom prst="callout2">
            <a:avLst>
              <a:gd name="adj1" fmla="val 47132"/>
              <a:gd name="adj2" fmla="val 99796"/>
              <a:gd name="adj3" fmla="val 47131"/>
              <a:gd name="adj4" fmla="val 128869"/>
              <a:gd name="adj5" fmla="val -323049"/>
              <a:gd name="adj6" fmla="val 140838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Jumper</a:t>
            </a:r>
            <a:endParaRPr lang="fr-FR" dirty="0"/>
          </a:p>
        </p:txBody>
      </p:sp>
      <p:sp>
        <p:nvSpPr>
          <p:cNvPr id="18" name="Légende sans bordure 2 17"/>
          <p:cNvSpPr/>
          <p:nvPr/>
        </p:nvSpPr>
        <p:spPr>
          <a:xfrm>
            <a:off x="1714480" y="3714752"/>
            <a:ext cx="2143140" cy="571504"/>
          </a:xfrm>
          <a:prstGeom prst="callout2">
            <a:avLst>
              <a:gd name="adj1" fmla="val 51530"/>
              <a:gd name="adj2" fmla="val 483"/>
              <a:gd name="adj3" fmla="val 50000"/>
              <a:gd name="adj4" fmla="val -18933"/>
              <a:gd name="adj5" fmla="val -149113"/>
              <a:gd name="adj6" fmla="val -25314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ym typeface="Symbol"/>
              </a:rPr>
              <a:t>=0.65 cryomodule (3 </a:t>
            </a:r>
            <a:r>
              <a:rPr lang="fr-FR" dirty="0" err="1" smtClean="0">
                <a:sym typeface="Symbol"/>
              </a:rPr>
              <a:t>cavities</a:t>
            </a:r>
            <a:r>
              <a:rPr lang="fr-FR" dirty="0" smtClean="0">
                <a:sym typeface="Symbol"/>
              </a:rPr>
              <a:t>)</a:t>
            </a:r>
            <a:endParaRPr lang="fr-FR" dirty="0"/>
          </a:p>
        </p:txBody>
      </p:sp>
      <p:sp>
        <p:nvSpPr>
          <p:cNvPr id="19" name="Légende sans bordure 2 18"/>
          <p:cNvSpPr/>
          <p:nvPr/>
        </p:nvSpPr>
        <p:spPr>
          <a:xfrm>
            <a:off x="4500562" y="3714752"/>
            <a:ext cx="1857388" cy="571504"/>
          </a:xfrm>
          <a:prstGeom prst="callout2">
            <a:avLst>
              <a:gd name="adj1" fmla="val 51530"/>
              <a:gd name="adj2" fmla="val 483"/>
              <a:gd name="adj3" fmla="val 50000"/>
              <a:gd name="adj4" fmla="val -18933"/>
              <a:gd name="adj5" fmla="val -149113"/>
              <a:gd name="adj6" fmla="val -25314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ym typeface="Symbol"/>
              </a:rPr>
              <a:t>=1 cryomodule (8 </a:t>
            </a:r>
            <a:r>
              <a:rPr lang="fr-FR" dirty="0" err="1" smtClean="0">
                <a:sym typeface="Symbol"/>
              </a:rPr>
              <a:t>cavities</a:t>
            </a:r>
            <a:r>
              <a:rPr lang="fr-FR" dirty="0" smtClean="0">
                <a:sym typeface="Symbol"/>
              </a:rPr>
              <a:t>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N:\SPL\COM\2011\EUCARD\Images Patxi 28-04-2011\Coupe Cavité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96483" y="1253297"/>
            <a:ext cx="5547352" cy="3304661"/>
          </a:xfrm>
          <a:prstGeom prst="rect">
            <a:avLst/>
          </a:prstGeom>
          <a:noFill/>
        </p:spPr>
      </p:pic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66644" y="4648208"/>
            <a:ext cx="5867432" cy="2071702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sz="1800" dirty="0" smtClean="0">
                <a:solidFill>
                  <a:srgbClr val="7030A0"/>
                </a:solidFill>
              </a:rPr>
              <a:t>The He vessel includes specific interfaces for the </a:t>
            </a:r>
            <a:r>
              <a:rPr lang="en-US" sz="1800" dirty="0" err="1" smtClean="0">
                <a:solidFill>
                  <a:srgbClr val="7030A0"/>
                </a:solidFill>
              </a:rPr>
              <a:t>cryomodule</a:t>
            </a:r>
            <a:r>
              <a:rPr lang="en-US" sz="1800" dirty="0" smtClean="0">
                <a:solidFill>
                  <a:srgbClr val="7030A0"/>
                </a:solidFill>
              </a:rPr>
              <a:t> integration (</a:t>
            </a:r>
            <a:r>
              <a:rPr lang="en-US" sz="1600" dirty="0" err="1" smtClean="0">
                <a:solidFill>
                  <a:srgbClr val="7030A0"/>
                </a:solidFill>
              </a:rPr>
              <a:t>Eucard</a:t>
            </a:r>
            <a:r>
              <a:rPr lang="en-US" sz="1600" dirty="0" smtClean="0">
                <a:solidFill>
                  <a:srgbClr val="7030A0"/>
                </a:solidFill>
              </a:rPr>
              <a:t> cavity interfaces for </a:t>
            </a:r>
            <a:r>
              <a:rPr lang="en-US" sz="1600" dirty="0" err="1" smtClean="0">
                <a:solidFill>
                  <a:srgbClr val="7030A0"/>
                </a:solidFill>
              </a:rPr>
              <a:t>Cryolab</a:t>
            </a:r>
            <a:r>
              <a:rPr lang="en-US" sz="1600" dirty="0" smtClean="0">
                <a:solidFill>
                  <a:srgbClr val="7030A0"/>
                </a:solidFill>
              </a:rPr>
              <a:t>-CEA </a:t>
            </a:r>
            <a:r>
              <a:rPr lang="en-US" sz="1600" dirty="0" smtClean="0">
                <a:solidFill>
                  <a:srgbClr val="7030A0"/>
                </a:solidFill>
              </a:rPr>
              <a:t>not compatible with SPL integration)</a:t>
            </a:r>
            <a:r>
              <a:rPr lang="en-US" sz="1800" dirty="0" smtClean="0">
                <a:solidFill>
                  <a:srgbClr val="7030A0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Inter-cavity supports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Cryogenic feeds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 External magnetic shielding via </a:t>
            </a:r>
            <a:r>
              <a:rPr lang="en-US" sz="1800" dirty="0" err="1" smtClean="0"/>
              <a:t>cryoperm</a:t>
            </a:r>
            <a:r>
              <a:rPr lang="en-US" sz="1800" dirty="0" smtClean="0"/>
              <a:t>™ (not shown)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Tooling (in/outside the clean room)</a:t>
            </a:r>
          </a:p>
          <a:p>
            <a:endParaRPr lang="en-US" sz="1800" dirty="0" smtClean="0"/>
          </a:p>
          <a:p>
            <a:endParaRPr lang="fr-FR" sz="18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l-GR" dirty="0" smtClean="0">
                <a:sym typeface="Symbol"/>
              </a:rPr>
              <a:t>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 in a possible SPL layout</a:t>
            </a:r>
            <a:endParaRPr lang="fr-FR" dirty="0"/>
          </a:p>
        </p:txBody>
      </p:sp>
      <p:sp>
        <p:nvSpPr>
          <p:cNvPr id="24" name="Légende sans bordure 2 23"/>
          <p:cNvSpPr/>
          <p:nvPr/>
        </p:nvSpPr>
        <p:spPr>
          <a:xfrm flipH="1">
            <a:off x="4586294" y="895332"/>
            <a:ext cx="4271986" cy="357190"/>
          </a:xfrm>
          <a:prstGeom prst="callout2">
            <a:avLst>
              <a:gd name="adj1" fmla="val 47132"/>
              <a:gd name="adj2" fmla="val 99796"/>
              <a:gd name="adj3" fmla="val 47131"/>
              <a:gd name="adj4" fmla="val 111626"/>
              <a:gd name="adj5" fmla="val 156948"/>
              <a:gd name="adj6" fmla="val 114380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Cryogenic</a:t>
            </a:r>
            <a:r>
              <a:rPr lang="fr-FR" sz="1600" dirty="0" smtClean="0"/>
              <a:t> </a:t>
            </a:r>
            <a:r>
              <a:rPr lang="fr-FR" sz="1600" dirty="0" err="1" smtClean="0"/>
              <a:t>connection</a:t>
            </a:r>
            <a:r>
              <a:rPr lang="fr-FR" sz="1600" dirty="0" smtClean="0"/>
              <a:t> to He </a:t>
            </a:r>
            <a:r>
              <a:rPr lang="fr-FR" sz="1600" dirty="0" err="1" smtClean="0"/>
              <a:t>bi-phase</a:t>
            </a:r>
            <a:r>
              <a:rPr lang="fr-FR" sz="1600" dirty="0" smtClean="0"/>
              <a:t> pipe</a:t>
            </a:r>
            <a:endParaRPr lang="fr-FR" sz="1600" dirty="0"/>
          </a:p>
        </p:txBody>
      </p:sp>
      <p:sp>
        <p:nvSpPr>
          <p:cNvPr id="26" name="Légende sans bordure 2 25"/>
          <p:cNvSpPr/>
          <p:nvPr/>
        </p:nvSpPr>
        <p:spPr>
          <a:xfrm>
            <a:off x="885824" y="1447786"/>
            <a:ext cx="1400183" cy="357190"/>
          </a:xfrm>
          <a:prstGeom prst="callout2">
            <a:avLst>
              <a:gd name="adj1" fmla="val 47132"/>
              <a:gd name="adj2" fmla="val 99796"/>
              <a:gd name="adj3" fmla="val 47131"/>
              <a:gd name="adj4" fmla="val 128869"/>
              <a:gd name="adj5" fmla="val 85837"/>
              <a:gd name="adj6" fmla="val 142073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HOM port</a:t>
            </a:r>
            <a:endParaRPr lang="fr-FR" sz="1600" dirty="0"/>
          </a:p>
        </p:txBody>
      </p:sp>
      <p:sp>
        <p:nvSpPr>
          <p:cNvPr id="27" name="Légende sans bordure 2 26"/>
          <p:cNvSpPr/>
          <p:nvPr/>
        </p:nvSpPr>
        <p:spPr>
          <a:xfrm flipH="1">
            <a:off x="7777186" y="3176590"/>
            <a:ext cx="1214414" cy="357190"/>
          </a:xfrm>
          <a:prstGeom prst="callout2">
            <a:avLst>
              <a:gd name="adj1" fmla="val 47132"/>
              <a:gd name="adj2" fmla="val 99796"/>
              <a:gd name="adj3" fmla="val 47131"/>
              <a:gd name="adj4" fmla="val 128869"/>
              <a:gd name="adj5" fmla="val -155050"/>
              <a:gd name="adj6" fmla="val 136916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CEA Tuner</a:t>
            </a:r>
            <a:endParaRPr lang="fr-FR" sz="1600" dirty="0"/>
          </a:p>
        </p:txBody>
      </p:sp>
      <p:sp>
        <p:nvSpPr>
          <p:cNvPr id="28" name="Légende sans bordure 2 27"/>
          <p:cNvSpPr/>
          <p:nvPr/>
        </p:nvSpPr>
        <p:spPr>
          <a:xfrm flipH="1">
            <a:off x="4643436" y="3538538"/>
            <a:ext cx="2928937" cy="538162"/>
          </a:xfrm>
          <a:prstGeom prst="callout2">
            <a:avLst>
              <a:gd name="adj1" fmla="val 47132"/>
              <a:gd name="adj2" fmla="val 99796"/>
              <a:gd name="adj3" fmla="val 47131"/>
              <a:gd name="adj4" fmla="val 116309"/>
              <a:gd name="adj5" fmla="val -131302"/>
              <a:gd name="adj6" fmla="val 123911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Stainless steel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smtClean="0"/>
              <a:t>He vessel</a:t>
            </a:r>
          </a:p>
          <a:p>
            <a:pPr algn="ctr"/>
            <a:r>
              <a:rPr lang="en-GB" sz="1600" smtClean="0"/>
              <a:t>(Eucard : Titanium He vessel) </a:t>
            </a:r>
            <a:endParaRPr lang="en-GB" sz="1600"/>
          </a:p>
        </p:txBody>
      </p:sp>
      <p:graphicFrame>
        <p:nvGraphicFramePr>
          <p:cNvPr id="32" name="Table 67"/>
          <p:cNvGraphicFramePr>
            <a:graphicFrameLocks noGrp="1"/>
          </p:cNvGraphicFramePr>
          <p:nvPr/>
        </p:nvGraphicFramePr>
        <p:xfrm>
          <a:off x="6019809" y="4629158"/>
          <a:ext cx="2928958" cy="1857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62"/>
                <a:gridCol w="1119896"/>
              </a:tblGrid>
              <a:tr h="309565"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/>
                        <a:t>Requirement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/>
                        <a:t>Value</a:t>
                      </a:r>
                      <a:endParaRPr lang="it-IT" sz="1400" dirty="0"/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Frequency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704.4 MHz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Qo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 x 10</a:t>
                      </a:r>
                      <a:r>
                        <a:rPr lang="en-US" sz="1400" b="0" baseline="4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Gradient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Operat. 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2 K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4" name="Straight Arrow Connector 13"/>
          <p:cNvCxnSpPr/>
          <p:nvPr/>
        </p:nvCxnSpPr>
        <p:spPr>
          <a:xfrm rot="5400000">
            <a:off x="1012344" y="3355592"/>
            <a:ext cx="2347961" cy="7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17"/>
          <p:cNvCxnSpPr/>
          <p:nvPr/>
        </p:nvCxnSpPr>
        <p:spPr>
          <a:xfrm>
            <a:off x="1347726" y="2181216"/>
            <a:ext cx="99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9"/>
          <p:cNvCxnSpPr/>
          <p:nvPr/>
        </p:nvCxnSpPr>
        <p:spPr>
          <a:xfrm>
            <a:off x="1316350" y="4556863"/>
            <a:ext cx="99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3"/>
          <p:cNvSpPr txBox="1"/>
          <p:nvPr/>
        </p:nvSpPr>
        <p:spPr>
          <a:xfrm rot="16200000">
            <a:off x="1674236" y="2666012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~540 mm</a:t>
            </a:r>
            <a:endParaRPr lang="it-IT" sz="1400" dirty="0"/>
          </a:p>
        </p:txBody>
      </p:sp>
      <p:graphicFrame>
        <p:nvGraphicFramePr>
          <p:cNvPr id="38" name="Table 12"/>
          <p:cNvGraphicFramePr>
            <a:graphicFrameLocks noGrp="1"/>
          </p:cNvGraphicFramePr>
          <p:nvPr/>
        </p:nvGraphicFramePr>
        <p:xfrm>
          <a:off x="71438" y="3649034"/>
          <a:ext cx="2071670" cy="74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06"/>
                <a:gridCol w="1285864"/>
              </a:tblGrid>
              <a:tr h="7467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HP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coupler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kW pulsed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50 Hz (20 ms)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100 kW average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4786346" cy="357190"/>
          </a:xfrm>
        </p:spPr>
        <p:txBody>
          <a:bodyPr/>
          <a:lstStyle/>
          <a:p>
            <a:r>
              <a:rPr lang="el-GR" sz="2000" dirty="0" smtClean="0">
                <a:sym typeface="Symbol"/>
              </a:rPr>
              <a:t></a:t>
            </a:r>
            <a:r>
              <a:rPr lang="en-US" sz="2000" dirty="0" smtClean="0"/>
              <a:t>=1 </a:t>
            </a:r>
            <a:r>
              <a:rPr lang="it-IT" sz="2000" dirty="0" smtClean="0"/>
              <a:t>cavity layout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3"/>
          <p:cNvSpPr txBox="1">
            <a:spLocks/>
          </p:cNvSpPr>
          <p:nvPr/>
        </p:nvSpPr>
        <p:spPr>
          <a:xfrm>
            <a:off x="2357422" y="285728"/>
            <a:ext cx="657229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1800" b="1" i="0" u="none" strike="noStrike" kern="1200" cap="all" spc="0" normalizeH="0" baseline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  <a:sym typeface="Symbol"/>
              </a:rPr>
              <a:t></a:t>
            </a:r>
            <a:r>
              <a:rPr kumimoji="0" lang="en-US" sz="1800" b="1" i="0" u="none" strike="noStrike" kern="1200" cap="all" spc="0" normalizeH="0" baseline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=1 </a:t>
            </a:r>
            <a:r>
              <a:rPr kumimoji="0" lang="en-US" sz="1800" b="1" i="0" u="none" strike="noStrike" kern="1200" cap="all" spc="0" normalizeH="0" baseline="0" noProof="0" dirty="0" err="1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cryo</a:t>
            </a:r>
            <a:r>
              <a:rPr kumimoji="0" lang="en-US" sz="1800" b="1" i="0" u="none" strike="noStrike" kern="1200" cap="all" spc="0" normalizeH="0" baseline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-module in a possible SPL layout</a:t>
            </a:r>
            <a:endParaRPr kumimoji="0" lang="fr-FR" sz="1800" b="1" i="0" u="none" strike="noStrike" kern="1200" cap="all" spc="0" normalizeH="0" baseline="0" noProof="0" dirty="0">
              <a:ln w="0" cap="sq">
                <a:solidFill>
                  <a:schemeClr val="tx1"/>
                </a:solidFill>
              </a:ln>
              <a:solidFill>
                <a:srgbClr val="501F74"/>
              </a:solidFill>
              <a:effectLst/>
              <a:uLnTx/>
              <a:uFill>
                <a:solidFill>
                  <a:schemeClr val="accent4">
                    <a:lumMod val="60000"/>
                    <a:lumOff val="40000"/>
                  </a:schemeClr>
                </a:solidFill>
              </a:uFill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4786346" cy="357190"/>
          </a:xfrm>
        </p:spPr>
        <p:txBody>
          <a:bodyPr/>
          <a:lstStyle/>
          <a:p>
            <a:r>
              <a:rPr lang="it-IT" dirty="0" smtClean="0"/>
              <a:t>2K Heat Loads (per </a:t>
            </a:r>
            <a:r>
              <a:rPr lang="el-GR" dirty="0" smtClean="0">
                <a:sym typeface="Symbol"/>
              </a:rPr>
              <a:t></a:t>
            </a:r>
            <a:r>
              <a:rPr lang="en-US" dirty="0" smtClean="0"/>
              <a:t>=1 </a:t>
            </a:r>
            <a:r>
              <a:rPr lang="it-IT" dirty="0" smtClean="0"/>
              <a:t>cavity)</a:t>
            </a:r>
            <a:endParaRPr lang="fr-FR" dirty="0"/>
          </a:p>
        </p:txBody>
      </p:sp>
      <p:graphicFrame>
        <p:nvGraphicFramePr>
          <p:cNvPr id="8" name="Table 2"/>
          <p:cNvGraphicFramePr>
            <a:graphicFrameLocks noGrp="1"/>
          </p:cNvGraphicFramePr>
          <p:nvPr/>
        </p:nvGraphicFramePr>
        <p:xfrm>
          <a:off x="533401" y="1269067"/>
          <a:ext cx="8229600" cy="1802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330"/>
                <a:gridCol w="2617269"/>
                <a:gridCol w="2667001"/>
              </a:tblGrid>
              <a:tr h="343604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Operating condition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Beam</a:t>
                      </a:r>
                      <a:r>
                        <a:rPr lang="it-IT" sz="16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current/pulse lenght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40 mA/0.4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20 mA/0.8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en-US" sz="1600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cryo</a:t>
                      </a:r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duty cycle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4.11%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8.22%</a:t>
                      </a:r>
                      <a:endParaRPr lang="it-IT" sz="16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quality factor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10 x 10</a:t>
                      </a:r>
                      <a:r>
                        <a:rPr lang="en-US" sz="1600" b="0" baseline="40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  <a:endParaRPr lang="it-IT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5 x 10</a:t>
                      </a:r>
                      <a:r>
                        <a:rPr lang="en-US" sz="1600" b="0" baseline="40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  <a:endParaRPr lang="it-IT" sz="16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accelerating field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16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4"/>
          <p:cNvGraphicFramePr>
            <a:graphicFrameLocks noGrp="1"/>
          </p:cNvGraphicFramePr>
          <p:nvPr/>
        </p:nvGraphicFramePr>
        <p:xfrm>
          <a:off x="533401" y="3127294"/>
          <a:ext cx="8229600" cy="3502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198"/>
                <a:gridCol w="2692161"/>
                <a:gridCol w="2615241"/>
              </a:tblGrid>
              <a:tr h="343604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Source</a:t>
                      </a:r>
                      <a:r>
                        <a:rPr lang="it-IT" sz="1600" baseline="0" dirty="0" smtClean="0"/>
                        <a:t> of Heat Load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Heat Load </a:t>
                      </a:r>
                      <a:r>
                        <a:rPr lang="it-IT" sz="1600" dirty="0" smtClean="0"/>
                        <a:t>@</a:t>
                      </a:r>
                      <a:r>
                        <a:rPr lang="it-IT" sz="1600" baseline="0" dirty="0" smtClean="0"/>
                        <a:t> 2K (per cavity)</a:t>
                      </a:r>
                      <a:endParaRPr lang="it-IT" sz="16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1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Beam</a:t>
                      </a:r>
                      <a:r>
                        <a:rPr lang="it-IT" sz="16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current/pulse lenght</a:t>
                      </a:r>
                      <a:endParaRPr lang="it-IT" sz="16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40 mA/0.4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20 mA/0.8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dynamic heat load per cavity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5.1 W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20.4 W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static losses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&lt;1 W</a:t>
                      </a:r>
                      <a:r>
                        <a:rPr lang="it-IT" sz="1600" b="0" baseline="0" dirty="0" smtClean="0">
                          <a:solidFill>
                            <a:schemeClr val="bg1"/>
                          </a:solidFill>
                        </a:rPr>
                        <a:t> (tbc)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~</a:t>
                      </a:r>
                      <a:r>
                        <a:rPr lang="it-IT" sz="16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1 W</a:t>
                      </a:r>
                      <a:r>
                        <a:rPr lang="it-IT" sz="1600" b="0" baseline="0" dirty="0" smtClean="0">
                          <a:solidFill>
                            <a:schemeClr val="bg1"/>
                          </a:solidFill>
                        </a:rPr>
                        <a:t> (tbc)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61276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power coupler loss at 2 K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HOM loss in cavity at 2 K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&lt;1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&lt;3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63165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HOM coupler loss at 2 K (per </a:t>
                      </a:r>
                      <a:r>
                        <a:rPr lang="en-US" sz="1600" b="0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coupl</a:t>
                      </a: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it-IT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beam loss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1 W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Total @</a:t>
                      </a:r>
                      <a:r>
                        <a:rPr lang="it-IT" sz="1600" baseline="0" dirty="0" smtClean="0"/>
                        <a:t> 2 K</a:t>
                      </a:r>
                      <a:endParaRPr lang="it-IT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rgbClr val="1505EB"/>
                          </a:solidFill>
                        </a:rPr>
                        <a:t>8.5 W</a:t>
                      </a:r>
                      <a:endParaRPr lang="it-IT" sz="1600" b="1" dirty="0">
                        <a:solidFill>
                          <a:srgbClr val="1505EB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1505EB"/>
                          </a:solidFill>
                        </a:rPr>
                        <a:t>25.8 W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PP2007_IP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Bol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ModèlePP2007_IPN</Template>
  <TotalTime>2776</TotalTime>
  <Words>2243</Words>
  <Application>Microsoft Office PowerPoint</Application>
  <PresentationFormat>Affichage à l'écran (4:3)</PresentationFormat>
  <Paragraphs>523</Paragraphs>
  <Slides>30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ModèlePP2007_IPN</vt:lpstr>
      <vt:lpstr>Design of a test Cryomodule for the Superconducting Proton Linac of CERN</vt:lpstr>
      <vt:lpstr>contents</vt:lpstr>
      <vt:lpstr>Context of the spl </vt:lpstr>
      <vt:lpstr>Context of the spl </vt:lpstr>
      <vt:lpstr>Goal &amp; motivations of the short cryomodule</vt:lpstr>
      <vt:lpstr>Goal &amp; motivations of the short cryomodule</vt:lpstr>
      <vt:lpstr>=1 cryo-module in a possible SPL layout</vt:lpstr>
      <vt:lpstr>=1 cryo-module in a possible SPL layout</vt:lpstr>
      <vt:lpstr>Diapositive 9</vt:lpstr>
      <vt:lpstr>From 8 to 4 cavities: the short cryomodule concept </vt:lpstr>
      <vt:lpstr>From 8 to 4 cavities: the short cryomodule concept</vt:lpstr>
      <vt:lpstr>From 8 to 4 cavities: the short cryomodule concept</vt:lpstr>
      <vt:lpstr>The Cryomodule vacuum vessel</vt:lpstr>
      <vt:lpstr>The Cryomodule vacuum vessel</vt:lpstr>
      <vt:lpstr>The Cavity Supporting System</vt:lpstr>
      <vt:lpstr>The Cavity Supporting System</vt:lpstr>
      <vt:lpstr>The Cavity Supporting System</vt:lpstr>
      <vt:lpstr>The Cavity Supporting System</vt:lpstr>
      <vt:lpstr>The Cavity Supporting System</vt:lpstr>
      <vt:lpstr>The Cavity Supporting System</vt:lpstr>
      <vt:lpstr>The Cavity Supporting System</vt:lpstr>
      <vt:lpstr>The Cavity Supporting System</vt:lpstr>
      <vt:lpstr>The Cavity Supporting System</vt:lpstr>
      <vt:lpstr>The Cavity Supporting System</vt:lpstr>
      <vt:lpstr>Assembly tooling – Principles</vt:lpstr>
      <vt:lpstr>Assembly tooling – Principles</vt:lpstr>
      <vt:lpstr>Assembly tooling – Principles</vt:lpstr>
      <vt:lpstr>Assembly tooling – Principles</vt:lpstr>
      <vt:lpstr>SUMMARY</vt:lpstr>
      <vt:lpstr>Thank you for your attention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Cryomodule de test pour le Superconducting Proton Linac du CERN</dc:title>
  <dc:creator>duthil</dc:creator>
  <cp:lastModifiedBy>duchesne</cp:lastModifiedBy>
  <cp:revision>305</cp:revision>
  <dcterms:created xsi:type="dcterms:W3CDTF">2011-04-18T08:18:40Z</dcterms:created>
  <dcterms:modified xsi:type="dcterms:W3CDTF">2011-05-03T17:18:52Z</dcterms:modified>
</cp:coreProperties>
</file>