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vml" ContentType="application/vnd.openxmlformats-officedocument.vmlDrawing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14" r:id="rId3"/>
    <p:sldId id="310" r:id="rId4"/>
    <p:sldId id="290" r:id="rId5"/>
    <p:sldId id="303" r:id="rId6"/>
    <p:sldId id="311" r:id="rId7"/>
    <p:sldId id="319" r:id="rId8"/>
    <p:sldId id="315" r:id="rId9"/>
    <p:sldId id="317" r:id="rId10"/>
    <p:sldId id="306" r:id="rId11"/>
    <p:sldId id="305" r:id="rId12"/>
    <p:sldId id="277" r:id="rId13"/>
    <p:sldId id="276" r:id="rId14"/>
    <p:sldId id="307" r:id="rId15"/>
    <p:sldId id="270" r:id="rId16"/>
    <p:sldId id="295" r:id="rId17"/>
    <p:sldId id="281" r:id="rId18"/>
    <p:sldId id="308" r:id="rId19"/>
    <p:sldId id="296" r:id="rId20"/>
    <p:sldId id="291" r:id="rId21"/>
    <p:sldId id="313" r:id="rId22"/>
    <p:sldId id="278" r:id="rId23"/>
    <p:sldId id="280" r:id="rId24"/>
    <p:sldId id="279" r:id="rId2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107FF"/>
    <a:srgbClr val="00CC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3" autoAdjust="0"/>
    <p:restoredTop sz="90330" autoAdjust="0"/>
  </p:normalViewPr>
  <p:slideViewPr>
    <p:cSldViewPr>
      <p:cViewPr varScale="1">
        <p:scale>
          <a:sx n="71" d="100"/>
          <a:sy n="71" d="100"/>
        </p:scale>
        <p:origin x="-13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9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jamin\Desktop\010%20Presentation\circleVoltage%20graphs2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jamin\Desktop\010%20Presentation\circleVoltage%20graphs2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hallb\Desktop\lhc%20data%2001-4-201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010%20Presentation\circleVoltage%20graphs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010%20Presentation\data%2025-4-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010%20Presentation\circleVoltage%20graphs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010%20Presentation\circleVoltage%20graphs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010%20Presentation\circleVoltage%20graphs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010%20Presentation\circleVoltage%20graphs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jamin\AppData\Roaming\Microsoft\Excel\circleVoltage%20graphs2%20(version%201).xlsb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jamin\Desktop\010%20Presentation\circleVoltage%20graphs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Sheet5!$BL$7</c:f>
              <c:strCache>
                <c:ptCount val="1"/>
                <c:pt idx="0">
                  <c:v>Vt (scaled to 3 MV)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tar"/>
            <c:size val="10"/>
            <c:spPr>
              <a:noFill/>
              <a:ln>
                <a:solidFill>
                  <a:srgbClr val="000000"/>
                </a:solidFill>
              </a:ln>
            </c:spPr>
          </c:marker>
          <c:xVal>
            <c:numRef>
              <c:f>Sheet5!$BH$8:$BH$13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</c:numCache>
            </c:numRef>
          </c:xVal>
          <c:yVal>
            <c:numRef>
              <c:f>Sheet5!$BL$8:$BL$13</c:f>
              <c:numCache>
                <c:formatCode>General</c:formatCode>
                <c:ptCount val="6"/>
                <c:pt idx="0">
                  <c:v>3.0000004863303489</c:v>
                </c:pt>
                <c:pt idx="1">
                  <c:v>2.9559547532226249</c:v>
                </c:pt>
                <c:pt idx="2">
                  <c:v>2.8155902958620826</c:v>
                </c:pt>
                <c:pt idx="3">
                  <c:v>2.5697677689464888</c:v>
                </c:pt>
                <c:pt idx="4">
                  <c:v>2.2411720527482459</c:v>
                </c:pt>
                <c:pt idx="5">
                  <c:v>1.8771871197645802</c:v>
                </c:pt>
              </c:numCache>
            </c:numRef>
          </c:yVal>
          <c:smooth val="1"/>
        </c:ser>
        <c:axId val="45815680"/>
        <c:axId val="45858816"/>
      </c:scatterChart>
      <c:valAx>
        <c:axId val="45815680"/>
        <c:scaling>
          <c:orientation val="minMax"/>
          <c:max val="25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Vertical Offset (mm)</a:t>
                </a:r>
              </a:p>
            </c:rich>
          </c:tx>
          <c:layout/>
        </c:title>
        <c:numFmt formatCode="General" sourceLinked="1"/>
        <c:tickLblPos val="nextTo"/>
        <c:crossAx val="45858816"/>
        <c:crosses val="autoZero"/>
        <c:crossBetween val="midCat"/>
      </c:valAx>
      <c:valAx>
        <c:axId val="4585881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Transverse Voltage (MV)</a:t>
                </a:r>
              </a:p>
            </c:rich>
          </c:tx>
          <c:layout/>
        </c:title>
        <c:numFmt formatCode="General" sourceLinked="1"/>
        <c:tickLblPos val="nextTo"/>
        <c:crossAx val="45815680"/>
        <c:crosses val="autoZero"/>
        <c:crossBetween val="midCat"/>
      </c:valAx>
    </c:plotArea>
    <c:plotVisOnly val="1"/>
  </c:chart>
  <c:spPr>
    <a:solidFill>
      <a:schemeClr val="bg1"/>
    </a:solidFill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21548901973854756"/>
          <c:y val="0.15064877050698092"/>
          <c:w val="0.66361723697367125"/>
          <c:h val="0.82118113419496597"/>
        </c:manualLayout>
      </c:layout>
      <c:scatterChart>
        <c:scatterStyle val="lineMarker"/>
        <c:ser>
          <c:idx val="0"/>
          <c:order val="0"/>
          <c:tx>
            <c:strRef>
              <c:f>Sheet5!$AW$46</c:f>
              <c:strCache>
                <c:ptCount val="1"/>
                <c:pt idx="0">
                  <c:v>5</c:v>
                </c:pt>
              </c:strCache>
            </c:strRef>
          </c:tx>
          <c:marker>
            <c:spPr>
              <a:solidFill>
                <a:schemeClr val="tx1"/>
              </a:solidFill>
            </c:spPr>
          </c:marker>
          <c:xVal>
            <c:numRef>
              <c:f>Sheet5!$AN$48:$AN$66</c:f>
              <c:numCache>
                <c:formatCode>0.00E+00</c:formatCode>
                <c:ptCount val="19"/>
                <c:pt idx="0" formatCode="General">
                  <c:v>0</c:v>
                </c:pt>
                <c:pt idx="1">
                  <c:v>8.726646259971696E-2</c:v>
                </c:pt>
                <c:pt idx="2" formatCode="General">
                  <c:v>0.17453292519943348</c:v>
                </c:pt>
                <c:pt idx="3" formatCode="General">
                  <c:v>0.26179938779914902</c:v>
                </c:pt>
                <c:pt idx="4" formatCode="General">
                  <c:v>0.34906585039886701</c:v>
                </c:pt>
                <c:pt idx="5" formatCode="General">
                  <c:v>0.43633231299858238</c:v>
                </c:pt>
                <c:pt idx="6" formatCode="General">
                  <c:v>0.52359877559829904</c:v>
                </c:pt>
                <c:pt idx="7" formatCode="General">
                  <c:v>0.61086523819801808</c:v>
                </c:pt>
                <c:pt idx="8" formatCode="General">
                  <c:v>0.69813170079773157</c:v>
                </c:pt>
                <c:pt idx="9" formatCode="General">
                  <c:v>0.7853981633974475</c:v>
                </c:pt>
                <c:pt idx="10" formatCode="General">
                  <c:v>0.87266462599716499</c:v>
                </c:pt>
                <c:pt idx="11" formatCode="General">
                  <c:v>0.95993108859688325</c:v>
                </c:pt>
                <c:pt idx="12" formatCode="General">
                  <c:v>1.0471975511966001</c:v>
                </c:pt>
                <c:pt idx="13" formatCode="General">
                  <c:v>1.13446401379631</c:v>
                </c:pt>
                <c:pt idx="14" formatCode="General">
                  <c:v>1.2217304763960299</c:v>
                </c:pt>
                <c:pt idx="15" formatCode="General">
                  <c:v>1.3089969389957501</c:v>
                </c:pt>
                <c:pt idx="16" formatCode="General">
                  <c:v>1.39626340159546</c:v>
                </c:pt>
                <c:pt idx="17" formatCode="General">
                  <c:v>1.4835298641951764</c:v>
                </c:pt>
                <c:pt idx="18" formatCode="General">
                  <c:v>1.5707963267948999</c:v>
                </c:pt>
              </c:numCache>
            </c:numRef>
          </c:xVal>
          <c:yVal>
            <c:numRef>
              <c:f>Sheet5!$AW$48:$AW$66</c:f>
              <c:numCache>
                <c:formatCode>General</c:formatCode>
                <c:ptCount val="19"/>
                <c:pt idx="0">
                  <c:v>-5.6748076286722976E-4</c:v>
                </c:pt>
                <c:pt idx="1">
                  <c:v>-7.2493069621774991E-5</c:v>
                </c:pt>
                <c:pt idx="2">
                  <c:v>4.0906434998280305E-4</c:v>
                </c:pt>
                <c:pt idx="3">
                  <c:v>5.4045313277188364E-4</c:v>
                </c:pt>
                <c:pt idx="4">
                  <c:v>5.196333377307117E-4</c:v>
                </c:pt>
                <c:pt idx="5">
                  <c:v>5.7432085263334524E-4</c:v>
                </c:pt>
                <c:pt idx="6">
                  <c:v>8.5551409598240067E-4</c:v>
                </c:pt>
                <c:pt idx="7">
                  <c:v>1.0630347500279493E-3</c:v>
                </c:pt>
                <c:pt idx="8">
                  <c:v>1.0840889521111807E-3</c:v>
                </c:pt>
                <c:pt idx="9">
                  <c:v>9.9038081633779241E-4</c:v>
                </c:pt>
                <c:pt idx="10">
                  <c:v>8.8819279460768195E-4</c:v>
                </c:pt>
                <c:pt idx="11">
                  <c:v>7.9440925986625985E-4</c:v>
                </c:pt>
                <c:pt idx="12">
                  <c:v>7.341969021733536E-4</c:v>
                </c:pt>
                <c:pt idx="13">
                  <c:v>6.3650576226914894E-4</c:v>
                </c:pt>
                <c:pt idx="14">
                  <c:v>5.3435933119150823E-4</c:v>
                </c:pt>
                <c:pt idx="15">
                  <c:v>4.201440836288011E-4</c:v>
                </c:pt>
                <c:pt idx="16">
                  <c:v>2.8950836911253601E-4</c:v>
                </c:pt>
                <c:pt idx="17">
                  <c:v>1.4760846641360574E-4</c:v>
                </c:pt>
                <c:pt idx="18">
                  <c:v>0</c:v>
                </c:pt>
              </c:numCache>
            </c:numRef>
          </c:yVal>
        </c:ser>
        <c:ser>
          <c:idx val="2"/>
          <c:order val="1"/>
          <c:tx>
            <c:strRef>
              <c:f>Sheet5!$AY$46</c:f>
              <c:strCache>
                <c:ptCount val="1"/>
                <c:pt idx="0">
                  <c:v>15</c:v>
                </c:pt>
              </c:strCache>
            </c:strRef>
          </c:tx>
          <c:marker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Sheet5!$AN$48:$AN$66</c:f>
              <c:numCache>
                <c:formatCode>0.00E+00</c:formatCode>
                <c:ptCount val="19"/>
                <c:pt idx="0" formatCode="General">
                  <c:v>0</c:v>
                </c:pt>
                <c:pt idx="1">
                  <c:v>8.726646259971696E-2</c:v>
                </c:pt>
                <c:pt idx="2" formatCode="General">
                  <c:v>0.17453292519943348</c:v>
                </c:pt>
                <c:pt idx="3" formatCode="General">
                  <c:v>0.26179938779914902</c:v>
                </c:pt>
                <c:pt idx="4" formatCode="General">
                  <c:v>0.34906585039886701</c:v>
                </c:pt>
                <c:pt idx="5" formatCode="General">
                  <c:v>0.43633231299858238</c:v>
                </c:pt>
                <c:pt idx="6" formatCode="General">
                  <c:v>0.52359877559829904</c:v>
                </c:pt>
                <c:pt idx="7" formatCode="General">
                  <c:v>0.61086523819801808</c:v>
                </c:pt>
                <c:pt idx="8" formatCode="General">
                  <c:v>0.69813170079773157</c:v>
                </c:pt>
                <c:pt idx="9" formatCode="General">
                  <c:v>0.7853981633974475</c:v>
                </c:pt>
                <c:pt idx="10" formatCode="General">
                  <c:v>0.87266462599716499</c:v>
                </c:pt>
                <c:pt idx="11" formatCode="General">
                  <c:v>0.95993108859688325</c:v>
                </c:pt>
                <c:pt idx="12" formatCode="General">
                  <c:v>1.0471975511966001</c:v>
                </c:pt>
                <c:pt idx="13" formatCode="General">
                  <c:v>1.13446401379631</c:v>
                </c:pt>
                <c:pt idx="14" formatCode="General">
                  <c:v>1.2217304763960299</c:v>
                </c:pt>
                <c:pt idx="15" formatCode="General">
                  <c:v>1.3089969389957501</c:v>
                </c:pt>
                <c:pt idx="16" formatCode="General">
                  <c:v>1.39626340159546</c:v>
                </c:pt>
                <c:pt idx="17" formatCode="General">
                  <c:v>1.4835298641951764</c:v>
                </c:pt>
                <c:pt idx="18" formatCode="General">
                  <c:v>1.5707963267948999</c:v>
                </c:pt>
              </c:numCache>
            </c:numRef>
          </c:xVal>
          <c:yVal>
            <c:numRef>
              <c:f>Sheet5!$AY$48:$AY$66</c:f>
              <c:numCache>
                <c:formatCode>General</c:formatCode>
                <c:ptCount val="19"/>
                <c:pt idx="0">
                  <c:v>-4.5962073645034011E-3</c:v>
                </c:pt>
                <c:pt idx="1">
                  <c:v>4.5528641978969404E-3</c:v>
                </c:pt>
                <c:pt idx="2">
                  <c:v>9.3703284694167249E-3</c:v>
                </c:pt>
                <c:pt idx="3">
                  <c:v>1.226356632846504E-2</c:v>
                </c:pt>
                <c:pt idx="4">
                  <c:v>1.7788291557874678E-2</c:v>
                </c:pt>
                <c:pt idx="5">
                  <c:v>1.7521201117936563E-2</c:v>
                </c:pt>
                <c:pt idx="6">
                  <c:v>1.8304763383064821E-2</c:v>
                </c:pt>
                <c:pt idx="7">
                  <c:v>1.6152384223106407E-2</c:v>
                </c:pt>
                <c:pt idx="8">
                  <c:v>1.3789124564276561E-2</c:v>
                </c:pt>
                <c:pt idx="9">
                  <c:v>9.9457217160089512E-3</c:v>
                </c:pt>
                <c:pt idx="10">
                  <c:v>6.1843027240492433E-3</c:v>
                </c:pt>
                <c:pt idx="11">
                  <c:v>3.3385173970745452E-3</c:v>
                </c:pt>
                <c:pt idx="12">
                  <c:v>-1.1238847227775801E-3</c:v>
                </c:pt>
                <c:pt idx="13">
                  <c:v>-2.490303707180576E-3</c:v>
                </c:pt>
                <c:pt idx="14">
                  <c:v>-2.6760174958906971E-3</c:v>
                </c:pt>
                <c:pt idx="15">
                  <c:v>-3.6345040678447361E-3</c:v>
                </c:pt>
                <c:pt idx="16">
                  <c:v>-3.2056850484878979E-3</c:v>
                </c:pt>
                <c:pt idx="17">
                  <c:v>-1.8676835168314613E-3</c:v>
                </c:pt>
                <c:pt idx="18">
                  <c:v>0</c:v>
                </c:pt>
              </c:numCache>
            </c:numRef>
          </c:yVal>
        </c:ser>
        <c:ser>
          <c:idx val="4"/>
          <c:order val="2"/>
          <c:tx>
            <c:strRef>
              <c:f>Sheet5!$BA$46</c:f>
              <c:strCache>
                <c:ptCount val="1"/>
                <c:pt idx="0">
                  <c:v>25</c:v>
                </c:pt>
              </c:strCache>
            </c:strRef>
          </c:tx>
          <c:marker>
            <c:spPr>
              <a:ln>
                <a:solidFill>
                  <a:srgbClr val="000000"/>
                </a:solidFill>
              </a:ln>
            </c:spPr>
          </c:marker>
          <c:xVal>
            <c:numRef>
              <c:f>Sheet5!$AN$48:$AN$66</c:f>
              <c:numCache>
                <c:formatCode>0.00E+00</c:formatCode>
                <c:ptCount val="19"/>
                <c:pt idx="0" formatCode="General">
                  <c:v>0</c:v>
                </c:pt>
                <c:pt idx="1">
                  <c:v>8.726646259971696E-2</c:v>
                </c:pt>
                <c:pt idx="2" formatCode="General">
                  <c:v>0.17453292519943348</c:v>
                </c:pt>
                <c:pt idx="3" formatCode="General">
                  <c:v>0.26179938779914902</c:v>
                </c:pt>
                <c:pt idx="4" formatCode="General">
                  <c:v>0.34906585039886701</c:v>
                </c:pt>
                <c:pt idx="5" formatCode="General">
                  <c:v>0.43633231299858238</c:v>
                </c:pt>
                <c:pt idx="6" formatCode="General">
                  <c:v>0.52359877559829904</c:v>
                </c:pt>
                <c:pt idx="7" formatCode="General">
                  <c:v>0.61086523819801808</c:v>
                </c:pt>
                <c:pt idx="8" formatCode="General">
                  <c:v>0.69813170079773157</c:v>
                </c:pt>
                <c:pt idx="9" formatCode="General">
                  <c:v>0.7853981633974475</c:v>
                </c:pt>
                <c:pt idx="10" formatCode="General">
                  <c:v>0.87266462599716499</c:v>
                </c:pt>
                <c:pt idx="11" formatCode="General">
                  <c:v>0.95993108859688325</c:v>
                </c:pt>
                <c:pt idx="12" formatCode="General">
                  <c:v>1.0471975511966001</c:v>
                </c:pt>
                <c:pt idx="13" formatCode="General">
                  <c:v>1.13446401379631</c:v>
                </c:pt>
                <c:pt idx="14" formatCode="General">
                  <c:v>1.2217304763960299</c:v>
                </c:pt>
                <c:pt idx="15" formatCode="General">
                  <c:v>1.3089969389957501</c:v>
                </c:pt>
                <c:pt idx="16" formatCode="General">
                  <c:v>1.39626340159546</c:v>
                </c:pt>
                <c:pt idx="17" formatCode="General">
                  <c:v>1.4835298641951764</c:v>
                </c:pt>
                <c:pt idx="18" formatCode="General">
                  <c:v>1.5707963267948999</c:v>
                </c:pt>
              </c:numCache>
            </c:numRef>
          </c:xVal>
          <c:yVal>
            <c:numRef>
              <c:f>Sheet5!$BA$48:$BA$66</c:f>
              <c:numCache>
                <c:formatCode>General</c:formatCode>
                <c:ptCount val="19"/>
                <c:pt idx="0">
                  <c:v>-1.7544783242264501E-2</c:v>
                </c:pt>
                <c:pt idx="1">
                  <c:v>2.2768058471784806E-2</c:v>
                </c:pt>
                <c:pt idx="2">
                  <c:v>5.9459382892633833E-2</c:v>
                </c:pt>
                <c:pt idx="3">
                  <c:v>8.8608651773334296E-2</c:v>
                </c:pt>
                <c:pt idx="4">
                  <c:v>0.10690392488160981</c:v>
                </c:pt>
                <c:pt idx="5">
                  <c:v>0.11124740749684688</c:v>
                </c:pt>
                <c:pt idx="6">
                  <c:v>0.10275681129800952</c:v>
                </c:pt>
                <c:pt idx="7">
                  <c:v>8.3387960374555328E-2</c:v>
                </c:pt>
                <c:pt idx="8">
                  <c:v>5.757610408920677E-2</c:v>
                </c:pt>
                <c:pt idx="9">
                  <c:v>2.2543984253336643E-2</c:v>
                </c:pt>
                <c:pt idx="10">
                  <c:v>-1.3978591796661544E-2</c:v>
                </c:pt>
                <c:pt idx="11">
                  <c:v>-2.9891997587548277E-2</c:v>
                </c:pt>
                <c:pt idx="12">
                  <c:v>-5.0695842409191672E-2</c:v>
                </c:pt>
                <c:pt idx="13">
                  <c:v>-5.3438692266328823E-2</c:v>
                </c:pt>
                <c:pt idx="14">
                  <c:v>-6.1063697525673352E-2</c:v>
                </c:pt>
                <c:pt idx="15">
                  <c:v>-4.8083459141394294E-2</c:v>
                </c:pt>
                <c:pt idx="16">
                  <c:v>-3.3169414796519157E-2</c:v>
                </c:pt>
                <c:pt idx="17">
                  <c:v>-1.8246200563702835E-2</c:v>
                </c:pt>
                <c:pt idx="18">
                  <c:v>0</c:v>
                </c:pt>
              </c:numCache>
            </c:numRef>
          </c:yVal>
        </c:ser>
        <c:ser>
          <c:idx val="6"/>
          <c:order val="3"/>
          <c:tx>
            <c:strRef>
              <c:f>Sheet5!$BC$46</c:f>
              <c:strCache>
                <c:ptCount val="1"/>
                <c:pt idx="0">
                  <c:v>35</c:v>
                </c:pt>
              </c:strCache>
            </c:strRef>
          </c:tx>
          <c:marker>
            <c:spPr>
              <a:ln>
                <a:solidFill>
                  <a:schemeClr val="tx1"/>
                </a:solidFill>
              </a:ln>
            </c:spPr>
          </c:marker>
          <c:xVal>
            <c:numRef>
              <c:f>Sheet5!$AN$48:$AN$66</c:f>
              <c:numCache>
                <c:formatCode>0.00E+00</c:formatCode>
                <c:ptCount val="19"/>
                <c:pt idx="0" formatCode="General">
                  <c:v>0</c:v>
                </c:pt>
                <c:pt idx="1">
                  <c:v>8.726646259971696E-2</c:v>
                </c:pt>
                <c:pt idx="2" formatCode="General">
                  <c:v>0.17453292519943348</c:v>
                </c:pt>
                <c:pt idx="3" formatCode="General">
                  <c:v>0.26179938779914902</c:v>
                </c:pt>
                <c:pt idx="4" formatCode="General">
                  <c:v>0.34906585039886701</c:v>
                </c:pt>
                <c:pt idx="5" formatCode="General">
                  <c:v>0.43633231299858238</c:v>
                </c:pt>
                <c:pt idx="6" formatCode="General">
                  <c:v>0.52359877559829904</c:v>
                </c:pt>
                <c:pt idx="7" formatCode="General">
                  <c:v>0.61086523819801808</c:v>
                </c:pt>
                <c:pt idx="8" formatCode="General">
                  <c:v>0.69813170079773157</c:v>
                </c:pt>
                <c:pt idx="9" formatCode="General">
                  <c:v>0.7853981633974475</c:v>
                </c:pt>
                <c:pt idx="10" formatCode="General">
                  <c:v>0.87266462599716499</c:v>
                </c:pt>
                <c:pt idx="11" formatCode="General">
                  <c:v>0.95993108859688325</c:v>
                </c:pt>
                <c:pt idx="12" formatCode="General">
                  <c:v>1.0471975511966001</c:v>
                </c:pt>
                <c:pt idx="13" formatCode="General">
                  <c:v>1.13446401379631</c:v>
                </c:pt>
                <c:pt idx="14" formatCode="General">
                  <c:v>1.2217304763960299</c:v>
                </c:pt>
                <c:pt idx="15" formatCode="General">
                  <c:v>1.3089969389957501</c:v>
                </c:pt>
                <c:pt idx="16" formatCode="General">
                  <c:v>1.39626340159546</c:v>
                </c:pt>
                <c:pt idx="17" formatCode="General">
                  <c:v>1.4835298641951764</c:v>
                </c:pt>
                <c:pt idx="18" formatCode="General">
                  <c:v>1.5707963267948999</c:v>
                </c:pt>
              </c:numCache>
            </c:numRef>
          </c:xVal>
          <c:yVal>
            <c:numRef>
              <c:f>Sheet5!$BC$48:$BC$66</c:f>
              <c:numCache>
                <c:formatCode>General</c:formatCode>
                <c:ptCount val="19"/>
                <c:pt idx="0">
                  <c:v>-3.8973810122513698E-2</c:v>
                </c:pt>
                <c:pt idx="1">
                  <c:v>0.11654248705210339</c:v>
                </c:pt>
                <c:pt idx="2">
                  <c:v>0.19252051717471133</c:v>
                </c:pt>
                <c:pt idx="3">
                  <c:v>0.33639034934218953</c:v>
                </c:pt>
                <c:pt idx="4">
                  <c:v>0.39043522338507403</c:v>
                </c:pt>
                <c:pt idx="5">
                  <c:v>0.44830349958623694</c:v>
                </c:pt>
                <c:pt idx="6">
                  <c:v>0.41185685245213144</c:v>
                </c:pt>
                <c:pt idx="7">
                  <c:v>0.29532335526122011</c:v>
                </c:pt>
                <c:pt idx="8">
                  <c:v>0.14329790269266338</c:v>
                </c:pt>
                <c:pt idx="9">
                  <c:v>-1.092087931980866E-2</c:v>
                </c:pt>
                <c:pt idx="10">
                  <c:v>-0.12318043373223279</c:v>
                </c:pt>
                <c:pt idx="11">
                  <c:v>-0.22079544016772534</c:v>
                </c:pt>
                <c:pt idx="12">
                  <c:v>-0.23433907556156294</c:v>
                </c:pt>
                <c:pt idx="13">
                  <c:v>-0.23311697744048651</c:v>
                </c:pt>
                <c:pt idx="14">
                  <c:v>-0.22401468341353661</c:v>
                </c:pt>
                <c:pt idx="15">
                  <c:v>-0.16952799973685595</c:v>
                </c:pt>
                <c:pt idx="16">
                  <c:v>-0.12187528715104422</c:v>
                </c:pt>
                <c:pt idx="17">
                  <c:v>-6.4173941144543376E-2</c:v>
                </c:pt>
                <c:pt idx="18">
                  <c:v>0</c:v>
                </c:pt>
              </c:numCache>
            </c:numRef>
          </c:yVal>
        </c:ser>
        <c:axId val="112424064"/>
        <c:axId val="112426368"/>
      </c:scatterChart>
      <c:valAx>
        <c:axId val="112424064"/>
        <c:scaling>
          <c:orientation val="minMax"/>
          <c:max val="1.6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Angle (Rad)</a:t>
                </a:r>
              </a:p>
            </c:rich>
          </c:tx>
          <c:layout/>
        </c:title>
        <c:numFmt formatCode="General" sourceLinked="1"/>
        <c:tickLblPos val="nextTo"/>
        <c:crossAx val="112426368"/>
        <c:crosses val="autoZero"/>
        <c:crossBetween val="midCat"/>
      </c:valAx>
      <c:valAx>
        <c:axId val="1124263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Transverse </a:t>
                </a:r>
                <a:r>
                  <a:rPr lang="en-US" dirty="0" smtClean="0"/>
                  <a:t>voltage (MV)</a:t>
                </a:r>
                <a:endParaRPr lang="en-US" dirty="0"/>
              </a:p>
            </c:rich>
          </c:tx>
          <c:layout/>
        </c:title>
        <c:numFmt formatCode="#,##0.00" sourceLinked="0"/>
        <c:tickLblPos val="nextTo"/>
        <c:crossAx val="11242406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scatterChart>
        <c:scatterStyle val="lineMarker"/>
        <c:ser>
          <c:idx val="0"/>
          <c:order val="0"/>
          <c:spPr>
            <a:ln>
              <a:solidFill>
                <a:srgbClr val="000000"/>
              </a:solidFill>
            </a:ln>
          </c:spPr>
          <c:marker>
            <c:symbol val="diamond"/>
            <c:size val="1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Sheet5!$E$3:$K$3</c:f>
              <c:numCache>
                <c:formatCode>General</c:formatCode>
                <c:ptCount val="7"/>
                <c:pt idx="0">
                  <c:v>240</c:v>
                </c:pt>
                <c:pt idx="1">
                  <c:v>250</c:v>
                </c:pt>
                <c:pt idx="2">
                  <c:v>260</c:v>
                </c:pt>
                <c:pt idx="3">
                  <c:v>270</c:v>
                </c:pt>
                <c:pt idx="4">
                  <c:v>280</c:v>
                </c:pt>
                <c:pt idx="5">
                  <c:v>290</c:v>
                </c:pt>
                <c:pt idx="6">
                  <c:v>300</c:v>
                </c:pt>
              </c:numCache>
            </c:numRef>
          </c:xVal>
          <c:yVal>
            <c:numRef>
              <c:f>Sheet5!$E$6:$K$6</c:f>
              <c:numCache>
                <c:formatCode>General</c:formatCode>
                <c:ptCount val="7"/>
                <c:pt idx="0">
                  <c:v>196.393</c:v>
                </c:pt>
                <c:pt idx="1">
                  <c:v>289.58099999999899</c:v>
                </c:pt>
                <c:pt idx="2">
                  <c:v>416.33300000000003</c:v>
                </c:pt>
                <c:pt idx="3">
                  <c:v>589.36199999999747</c:v>
                </c:pt>
                <c:pt idx="4">
                  <c:v>793.02699999999948</c:v>
                </c:pt>
                <c:pt idx="5">
                  <c:v>1084.3799999999999</c:v>
                </c:pt>
                <c:pt idx="6">
                  <c:v>1486.22</c:v>
                </c:pt>
              </c:numCache>
            </c:numRef>
          </c:yVal>
        </c:ser>
        <c:axId val="112498560"/>
        <c:axId val="112521600"/>
      </c:scatterChart>
      <c:valAx>
        <c:axId val="112498560"/>
        <c:scaling>
          <c:orientation val="minMax"/>
          <c:min val="200"/>
        </c:scaling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Squash / mm</a:t>
                </a:r>
              </a:p>
            </c:rich>
          </c:tx>
          <c:layout/>
        </c:title>
        <c:numFmt formatCode="General" sourceLinked="1"/>
        <c:tickLblPos val="nextTo"/>
        <c:crossAx val="112521600"/>
        <c:crosses val="autoZero"/>
        <c:crossBetween val="midCat"/>
      </c:valAx>
      <c:valAx>
        <c:axId val="11252160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2000"/>
                  <a:t>Q external</a:t>
                </a:r>
              </a:p>
            </c:rich>
          </c:tx>
          <c:layout/>
        </c:title>
        <c:numFmt formatCode="General" sourceLinked="1"/>
        <c:tickLblPos val="nextTo"/>
        <c:crossAx val="112498560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Sheet5!$AR$132</c:f>
              <c:strCache>
                <c:ptCount val="1"/>
                <c:pt idx="0">
                  <c:v>Vt (scaled to 3 MV)</c:v>
                </c:pt>
              </c:strCache>
            </c:strRef>
          </c:tx>
          <c:spPr>
            <a:ln>
              <a:solidFill>
                <a:srgbClr val="000000"/>
              </a:solidFill>
            </a:ln>
          </c:spPr>
          <c:marker>
            <c:symbol val="star"/>
            <c:size val="12"/>
            <c:spPr>
              <a:noFill/>
              <a:ln>
                <a:solidFill>
                  <a:srgbClr val="000000"/>
                </a:solidFill>
              </a:ln>
            </c:spPr>
          </c:marker>
          <c:xVal>
            <c:numRef>
              <c:f>Sheet5!$AN$133:$AN$137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xVal>
          <c:yVal>
            <c:numRef>
              <c:f>Sheet5!$AR$133:$AR$137</c:f>
              <c:numCache>
                <c:formatCode>General</c:formatCode>
                <c:ptCount val="5"/>
                <c:pt idx="0">
                  <c:v>3.0000004734829342</c:v>
                </c:pt>
                <c:pt idx="1">
                  <c:v>3.0213474132314637</c:v>
                </c:pt>
                <c:pt idx="2">
                  <c:v>3.064351810523394</c:v>
                </c:pt>
                <c:pt idx="3">
                  <c:v>3.1221498317139953</c:v>
                </c:pt>
                <c:pt idx="4">
                  <c:v>3.186742167640022</c:v>
                </c:pt>
              </c:numCache>
            </c:numRef>
          </c:yVal>
        </c:ser>
        <c:axId val="94640768"/>
        <c:axId val="94651520"/>
      </c:scatterChart>
      <c:valAx>
        <c:axId val="94640768"/>
        <c:scaling>
          <c:orientation val="minMax"/>
          <c:max val="2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i="0" u="none" strike="noStrike" baseline="0"/>
                  <a:t>Horizontal offset (mm</a:t>
                </a:r>
                <a:r>
                  <a:rPr lang="en-US" sz="1000" b="1" i="0" u="none" strike="noStrike" baseline="0"/>
                  <a:t>)</a:t>
                </a:r>
                <a:endParaRPr lang="en-GB"/>
              </a:p>
            </c:rich>
          </c:tx>
          <c:layout/>
        </c:title>
        <c:numFmt formatCode="General" sourceLinked="1"/>
        <c:tickLblPos val="nextTo"/>
        <c:crossAx val="94651520"/>
        <c:crosses val="autoZero"/>
        <c:crossBetween val="midCat"/>
      </c:valAx>
      <c:valAx>
        <c:axId val="94651520"/>
        <c:scaling>
          <c:orientation val="minMax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400" b="1" i="0" baseline="0"/>
                  <a:t>Transverse Voltage (MV)</a:t>
                </a:r>
                <a:endParaRPr lang="en-GB" sz="1400"/>
              </a:p>
            </c:rich>
          </c:tx>
          <c:layout/>
        </c:title>
        <c:numFmt formatCode="General" sourceLinked="1"/>
        <c:tickLblPos val="nextTo"/>
        <c:crossAx val="94640768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24563360481314042"/>
          <c:y val="3.8491621748772575E-2"/>
          <c:w val="0.71452595010810915"/>
          <c:h val="0.79435155353108966"/>
        </c:manualLayout>
      </c:layout>
      <c:scatterChart>
        <c:scatterStyle val="smoothMarker"/>
        <c:ser>
          <c:idx val="0"/>
          <c:order val="0"/>
          <c:spPr>
            <a:ln w="19050">
              <a:solidFill>
                <a:srgbClr val="000000"/>
              </a:solidFill>
            </a:ln>
          </c:spPr>
          <c:marker>
            <c:symbol val="star"/>
            <c:size val="11"/>
            <c:spPr>
              <a:ln w="12700">
                <a:solidFill>
                  <a:schemeClr val="tx1"/>
                </a:solidFill>
              </a:ln>
            </c:spPr>
          </c:marker>
          <c:xVal>
            <c:numRef>
              <c:f>'non linear fields dplot'!$B$21:$M$21</c:f>
              <c:numCache>
                <c:formatCode>General</c:formatCode>
                <c:ptCount val="12"/>
                <c:pt idx="0">
                  <c:v>80</c:v>
                </c:pt>
                <c:pt idx="1">
                  <c:v>100</c:v>
                </c:pt>
                <c:pt idx="2">
                  <c:v>120</c:v>
                </c:pt>
                <c:pt idx="3">
                  <c:v>140</c:v>
                </c:pt>
                <c:pt idx="4">
                  <c:v>160</c:v>
                </c:pt>
                <c:pt idx="5">
                  <c:v>180</c:v>
                </c:pt>
                <c:pt idx="6">
                  <c:v>200</c:v>
                </c:pt>
                <c:pt idx="7">
                  <c:v>220</c:v>
                </c:pt>
                <c:pt idx="8">
                  <c:v>240</c:v>
                </c:pt>
                <c:pt idx="9">
                  <c:v>260</c:v>
                </c:pt>
                <c:pt idx="10">
                  <c:v>280</c:v>
                </c:pt>
                <c:pt idx="11">
                  <c:v>300</c:v>
                </c:pt>
              </c:numCache>
            </c:numRef>
          </c:xVal>
          <c:yVal>
            <c:numRef>
              <c:f>'non linear fields dplot'!$B$22:$M$22</c:f>
              <c:numCache>
                <c:formatCode>0.00%</c:formatCode>
                <c:ptCount val="12"/>
                <c:pt idx="0">
                  <c:v>0.14947542425949184</c:v>
                </c:pt>
                <c:pt idx="1">
                  <c:v>0.1084560280685461</c:v>
                </c:pt>
                <c:pt idx="2">
                  <c:v>6.9980512597862865E-2</c:v>
                </c:pt>
                <c:pt idx="3">
                  <c:v>4.1005597722842763E-2</c:v>
                </c:pt>
                <c:pt idx="4">
                  <c:v>2.2535013449230333E-2</c:v>
                </c:pt>
                <c:pt idx="5">
                  <c:v>1.203720099793015E-2</c:v>
                </c:pt>
                <c:pt idx="6">
                  <c:v>6.4309499382267932E-3</c:v>
                </c:pt>
                <c:pt idx="7">
                  <c:v>3.4895440449372954E-3</c:v>
                </c:pt>
                <c:pt idx="8">
                  <c:v>1.9218945125255571E-3</c:v>
                </c:pt>
                <c:pt idx="9">
                  <c:v>1.0702715344407313E-3</c:v>
                </c:pt>
                <c:pt idx="10">
                  <c:v>5.8410773322437244E-4</c:v>
                </c:pt>
                <c:pt idx="11">
                  <c:v>3.0475330137314123E-4</c:v>
                </c:pt>
              </c:numCache>
            </c:numRef>
          </c:yVal>
          <c:smooth val="1"/>
        </c:ser>
        <c:axId val="94672768"/>
        <c:axId val="94691712"/>
      </c:scatterChart>
      <c:valAx>
        <c:axId val="946727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600"/>
                  <a:t>Rod</a:t>
                </a:r>
                <a:r>
                  <a:rPr lang="en-GB" sz="1600" baseline="0"/>
                  <a:t> width (mm)</a:t>
                </a:r>
                <a:endParaRPr lang="en-GB" sz="1600"/>
              </a:p>
            </c:rich>
          </c:tx>
          <c:layout>
            <c:manualLayout>
              <c:xMode val="edge"/>
              <c:yMode val="edge"/>
              <c:x val="0.44451159230096238"/>
              <c:y val="0.92054427685752493"/>
            </c:manualLayout>
          </c:layout>
        </c:title>
        <c:numFmt formatCode="General" sourceLinked="1"/>
        <c:tickLblPos val="nextTo"/>
        <c:crossAx val="94691712"/>
        <c:crosses val="autoZero"/>
        <c:crossBetween val="midCat"/>
      </c:valAx>
      <c:valAx>
        <c:axId val="9469171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GB" sz="1600" dirty="0"/>
                  <a:t>% drop in  deflecting </a:t>
                </a:r>
                <a:r>
                  <a:rPr lang="en-GB" sz="1600" dirty="0" smtClean="0"/>
                  <a:t>voltage at 30 mm offset</a:t>
                </a:r>
                <a:endParaRPr lang="en-GB" sz="1600" dirty="0"/>
              </a:p>
            </c:rich>
          </c:tx>
          <c:layout>
            <c:manualLayout>
              <c:xMode val="edge"/>
              <c:yMode val="edge"/>
              <c:x val="8.1401211831163799E-3"/>
              <c:y val="0.17072878565349495"/>
            </c:manualLayout>
          </c:layout>
        </c:title>
        <c:numFmt formatCode="0.00%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4672768"/>
        <c:crossesAt val="1.0000000000000005E-2"/>
        <c:crossBetween val="midCat"/>
      </c:valAx>
    </c:plotArea>
    <c:plotVisOnly val="1"/>
  </c:chart>
  <c:spPr>
    <a:solidFill>
      <a:schemeClr val="bg1"/>
    </a:solidFill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20710415292961667"/>
          <c:y val="5.0884357012224997E-2"/>
          <c:w val="0.75495922530974247"/>
          <c:h val="0.70848654187068583"/>
        </c:manualLayout>
      </c:layout>
      <c:scatterChart>
        <c:scatterStyle val="lineMarker"/>
        <c:ser>
          <c:idx val="0"/>
          <c:order val="0"/>
          <c:spPr>
            <a:ln>
              <a:solidFill>
                <a:srgbClr val="000000"/>
              </a:solidFill>
            </a:ln>
          </c:spPr>
          <c:marker>
            <c:symbol val="x"/>
            <c:size val="12"/>
            <c:spPr>
              <a:ln>
                <a:solidFill>
                  <a:srgbClr val="000000"/>
                </a:solidFill>
              </a:ln>
            </c:spPr>
          </c:marker>
          <c:xVal>
            <c:numRef>
              <c:f>Sheet5!$AV$67:$AZ$67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xVal>
          <c:yVal>
            <c:numRef>
              <c:f>Sheet5!$AV$69:$AZ$69</c:f>
              <c:numCache>
                <c:formatCode>General</c:formatCode>
                <c:ptCount val="5"/>
                <c:pt idx="0">
                  <c:v>3</c:v>
                </c:pt>
                <c:pt idx="1">
                  <c:v>3</c:v>
                </c:pt>
                <c:pt idx="2">
                  <c:v>2.9961161422715001</c:v>
                </c:pt>
                <c:pt idx="3">
                  <c:v>2.9797411215334626</c:v>
                </c:pt>
                <c:pt idx="4">
                  <c:v>2.9536886735902792</c:v>
                </c:pt>
              </c:numCache>
            </c:numRef>
          </c:yVal>
        </c:ser>
        <c:axId val="46140800"/>
        <c:axId val="46151552"/>
      </c:scatterChart>
      <c:valAx>
        <c:axId val="46140800"/>
        <c:scaling>
          <c:orientation val="minMax"/>
          <c:max val="20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Horizontal offset (mm)</a:t>
                </a:r>
              </a:p>
            </c:rich>
          </c:tx>
          <c:layout/>
        </c:title>
        <c:numFmt formatCode="General" sourceLinked="1"/>
        <c:tickLblPos val="nextTo"/>
        <c:crossAx val="46151552"/>
        <c:crosses val="autoZero"/>
        <c:crossBetween val="midCat"/>
      </c:valAx>
      <c:valAx>
        <c:axId val="46151552"/>
        <c:scaling>
          <c:orientation val="minMax"/>
          <c:max val="3.2"/>
          <c:min val="2.9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Transverse Voltage (MV)</a:t>
                </a:r>
              </a:p>
            </c:rich>
          </c:tx>
          <c:layout/>
        </c:title>
        <c:numFmt formatCode="General" sourceLinked="1"/>
        <c:tickLblPos val="nextTo"/>
        <c:crossAx val="46140800"/>
        <c:crosses val="autoZero"/>
        <c:crossBetween val="midCat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Sheet5!$AR$132</c:f>
              <c:strCache>
                <c:ptCount val="1"/>
                <c:pt idx="0">
                  <c:v>Vt (scaled to 3 MV)</c:v>
                </c:pt>
              </c:strCache>
            </c:strRef>
          </c:tx>
          <c:spPr>
            <a:ln>
              <a:solidFill>
                <a:srgbClr val="000000"/>
              </a:solidFill>
            </a:ln>
          </c:spPr>
          <c:marker>
            <c:symbol val="star"/>
            <c:size val="12"/>
            <c:spPr>
              <a:noFill/>
              <a:ln>
                <a:solidFill>
                  <a:srgbClr val="000000"/>
                </a:solidFill>
              </a:ln>
            </c:spPr>
          </c:marker>
          <c:xVal>
            <c:numRef>
              <c:f>Sheet5!$AN$133:$AN$137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xVal>
          <c:yVal>
            <c:numRef>
              <c:f>Sheet5!$AR$133:$AR$137</c:f>
              <c:numCache>
                <c:formatCode>General</c:formatCode>
                <c:ptCount val="5"/>
                <c:pt idx="0">
                  <c:v>3.0000004734829342</c:v>
                </c:pt>
                <c:pt idx="1">
                  <c:v>3.0213474132314637</c:v>
                </c:pt>
                <c:pt idx="2">
                  <c:v>3.064351810523394</c:v>
                </c:pt>
                <c:pt idx="3">
                  <c:v>3.1221498317139953</c:v>
                </c:pt>
                <c:pt idx="4">
                  <c:v>3.186742167640022</c:v>
                </c:pt>
              </c:numCache>
            </c:numRef>
          </c:yVal>
        </c:ser>
        <c:axId val="46191360"/>
        <c:axId val="46193664"/>
      </c:scatterChart>
      <c:valAx>
        <c:axId val="46191360"/>
        <c:scaling>
          <c:orientation val="minMax"/>
          <c:max val="2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i="0" u="none" strike="noStrike" baseline="0" dirty="0"/>
                  <a:t>Horizontal offset (mm</a:t>
                </a:r>
                <a:r>
                  <a:rPr lang="en-US" sz="1000" b="1" i="0" u="none" strike="noStrike" baseline="0" dirty="0"/>
                  <a:t>)</a:t>
                </a:r>
                <a:endParaRPr lang="en-GB" dirty="0"/>
              </a:p>
            </c:rich>
          </c:tx>
          <c:layout/>
        </c:title>
        <c:numFmt formatCode="General" sourceLinked="1"/>
        <c:tickLblPos val="nextTo"/>
        <c:crossAx val="46193664"/>
        <c:crosses val="autoZero"/>
        <c:crossBetween val="midCat"/>
      </c:valAx>
      <c:valAx>
        <c:axId val="46193664"/>
        <c:scaling>
          <c:orientation val="minMax"/>
          <c:max val="3.2"/>
          <c:min val="2.9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b="1" i="0" baseline="0"/>
                  <a:t>Transverse Voltage (MV)</a:t>
                </a:r>
                <a:endParaRPr lang="en-GB" sz="1600"/>
              </a:p>
            </c:rich>
          </c:tx>
          <c:layout/>
        </c:title>
        <c:numFmt formatCode="General" sourceLinked="1"/>
        <c:tickLblPos val="nextTo"/>
        <c:crossAx val="46191360"/>
        <c:crosses val="autoZero"/>
        <c:crossBetween val="midCat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scatterChart>
        <c:scatterStyle val="lineMarker"/>
        <c:ser>
          <c:idx val="0"/>
          <c:order val="0"/>
          <c:spPr>
            <a:ln>
              <a:solidFill>
                <a:srgbClr val="000000"/>
              </a:solidFill>
            </a:ln>
          </c:spPr>
          <c:marker>
            <c:symbol val="star"/>
            <c:size val="12"/>
            <c:spPr>
              <a:ln w="19050">
                <a:solidFill>
                  <a:srgbClr val="000000"/>
                </a:solidFill>
              </a:ln>
            </c:spPr>
          </c:marker>
          <c:xVal>
            <c:numRef>
              <c:f>Sheet5!$AU$133:$AU$138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</c:numCache>
            </c:numRef>
          </c:xVal>
          <c:yVal>
            <c:numRef>
              <c:f>Sheet5!$AY$133:$AY$138</c:f>
              <c:numCache>
                <c:formatCode>General</c:formatCode>
                <c:ptCount val="6"/>
                <c:pt idx="0">
                  <c:v>3.0000004863303489</c:v>
                </c:pt>
                <c:pt idx="1">
                  <c:v>2.9559547532226249</c:v>
                </c:pt>
                <c:pt idx="2">
                  <c:v>2.8155902958620826</c:v>
                </c:pt>
                <c:pt idx="3">
                  <c:v>2.56976776894648</c:v>
                </c:pt>
                <c:pt idx="4">
                  <c:v>2.2411720527482459</c:v>
                </c:pt>
                <c:pt idx="5">
                  <c:v>1.877187119764578</c:v>
                </c:pt>
              </c:numCache>
            </c:numRef>
          </c:yVal>
        </c:ser>
        <c:axId val="100477952"/>
        <c:axId val="100492800"/>
      </c:scatterChart>
      <c:valAx>
        <c:axId val="100477952"/>
        <c:scaling>
          <c:orientation val="minMax"/>
          <c:max val="25"/>
          <c:min val="0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800" b="1" i="0" baseline="0" dirty="0" smtClean="0"/>
                  <a:t>Vertical offset (mm)</a:t>
                </a:r>
                <a:endParaRPr lang="en-GB" sz="1600" dirty="0"/>
              </a:p>
            </c:rich>
          </c:tx>
          <c:layout/>
        </c:title>
        <c:numFmt formatCode="General" sourceLinked="1"/>
        <c:tickLblPos val="nextTo"/>
        <c:crossAx val="100492800"/>
        <c:crosses val="autoZero"/>
        <c:crossBetween val="midCat"/>
      </c:valAx>
      <c:valAx>
        <c:axId val="100492800"/>
        <c:scaling>
          <c:orientation val="minMax"/>
          <c:max val="3.2"/>
          <c:min val="1.7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b="1" i="0" baseline="0"/>
                  <a:t>Transverse Voltage (MV)</a:t>
                </a:r>
                <a:endParaRPr lang="en-GB" sz="1600" b="1" i="0" baseline="0"/>
              </a:p>
            </c:rich>
          </c:tx>
          <c:layout/>
        </c:title>
        <c:numFmt formatCode="General" sourceLinked="1"/>
        <c:tickLblPos val="nextTo"/>
        <c:crossAx val="100477952"/>
        <c:crosses val="autoZero"/>
        <c:crossBetween val="midCat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scatterChart>
        <c:scatterStyle val="lineMarker"/>
        <c:ser>
          <c:idx val="0"/>
          <c:order val="0"/>
          <c:spPr>
            <a:ln>
              <a:solidFill>
                <a:schemeClr val="tx1"/>
              </a:solidFill>
            </a:ln>
          </c:spPr>
          <c:marker>
            <c:symbol val="star"/>
            <c:size val="12"/>
            <c:spPr>
              <a:ln>
                <a:solidFill>
                  <a:srgbClr val="000000"/>
                </a:solidFill>
              </a:ln>
            </c:spPr>
          </c:marker>
          <c:xVal>
            <c:numRef>
              <c:f>Sheet5!$AV$67:$BA$67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</c:numCache>
            </c:numRef>
          </c:xVal>
          <c:yVal>
            <c:numRef>
              <c:f>Sheet5!$AV$87:$BA$87</c:f>
              <c:numCache>
                <c:formatCode>General</c:formatCode>
                <c:ptCount val="6"/>
                <c:pt idx="0">
                  <c:v>3</c:v>
                </c:pt>
                <c:pt idx="1">
                  <c:v>3</c:v>
                </c:pt>
                <c:pt idx="2">
                  <c:v>3.0013292788477757</c:v>
                </c:pt>
                <c:pt idx="3">
                  <c:v>2.9980189072184831</c:v>
                </c:pt>
                <c:pt idx="4">
                  <c:v>2.9834443814900085</c:v>
                </c:pt>
                <c:pt idx="5">
                  <c:v>2.9491073759040711</c:v>
                </c:pt>
              </c:numCache>
            </c:numRef>
          </c:yVal>
        </c:ser>
        <c:axId val="100516224"/>
        <c:axId val="100518528"/>
      </c:scatterChart>
      <c:valAx>
        <c:axId val="100516224"/>
        <c:scaling>
          <c:orientation val="minMax"/>
          <c:max val="25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Vertical </a:t>
                </a:r>
                <a:r>
                  <a:rPr lang="en-US" sz="1600" dirty="0"/>
                  <a:t>offset (mm)</a:t>
                </a:r>
              </a:p>
            </c:rich>
          </c:tx>
          <c:layout/>
        </c:title>
        <c:numFmt formatCode="General" sourceLinked="1"/>
        <c:tickLblPos val="nextTo"/>
        <c:crossAx val="100518528"/>
        <c:crosses val="autoZero"/>
        <c:crossBetween val="midCat"/>
      </c:valAx>
      <c:valAx>
        <c:axId val="100518528"/>
        <c:scaling>
          <c:orientation val="minMax"/>
          <c:max val="3.2"/>
          <c:min val="1.7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Transverse Voltage (MV)</a:t>
                </a:r>
              </a:p>
            </c:rich>
          </c:tx>
          <c:layout/>
        </c:title>
        <c:numFmt formatCode="General" sourceLinked="1"/>
        <c:tickLblPos val="nextTo"/>
        <c:crossAx val="100516224"/>
        <c:crosses val="autoZero"/>
        <c:crossBetween val="midCat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/>
      <c:scatterChart>
        <c:scatterStyle val="lineMarker"/>
        <c:ser>
          <c:idx val="3"/>
          <c:order val="0"/>
          <c:tx>
            <c:strRef>
              <c:f>Sheet5!$AM$69</c:f>
              <c:strCache>
                <c:ptCount val="1"/>
                <c:pt idx="0">
                  <c:v>0</c:v>
                </c:pt>
              </c:strCache>
            </c:strRef>
          </c:tx>
          <c:spPr>
            <a:ln w="19050"/>
          </c:spPr>
          <c:xVal>
            <c:numRef>
              <c:f>Sheet5!$AO$67:$AU$67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</c:numCache>
            </c:numRef>
          </c:xVal>
          <c:yVal>
            <c:numRef>
              <c:f>Sheet5!$AW$69:$BC$69</c:f>
              <c:numCache>
                <c:formatCode>General</c:formatCode>
                <c:ptCount val="7"/>
                <c:pt idx="0">
                  <c:v>3</c:v>
                </c:pt>
                <c:pt idx="1">
                  <c:v>2.9961161422715001</c:v>
                </c:pt>
                <c:pt idx="2">
                  <c:v>2.9797411215334577</c:v>
                </c:pt>
                <c:pt idx="3">
                  <c:v>2.953688673590273</c:v>
                </c:pt>
                <c:pt idx="4">
                  <c:v>2.8859177250198078</c:v>
                </c:pt>
                <c:pt idx="5">
                  <c:v>2.771206760734815</c:v>
                </c:pt>
                <c:pt idx="6">
                  <c:v>2.6293281124138868</c:v>
                </c:pt>
              </c:numCache>
            </c:numRef>
          </c:yVal>
        </c:ser>
        <c:ser>
          <c:idx val="0"/>
          <c:order val="1"/>
          <c:tx>
            <c:strRef>
              <c:f>Sheet5!$AM$75</c:f>
              <c:strCache>
                <c:ptCount val="1"/>
                <c:pt idx="0">
                  <c:v>30</c:v>
                </c:pt>
              </c:strCache>
            </c:strRef>
          </c:tx>
          <c:spPr>
            <a:ln w="19050"/>
          </c:spPr>
          <c:marker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Sheet5!$AO$67:$AU$67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</c:numCache>
            </c:numRef>
          </c:xVal>
          <c:yVal>
            <c:numRef>
              <c:f>Sheet5!$AW$75:$BC$75</c:f>
              <c:numCache>
                <c:formatCode>General</c:formatCode>
                <c:ptCount val="7"/>
                <c:pt idx="0">
                  <c:v>3</c:v>
                </c:pt>
                <c:pt idx="1">
                  <c:v>2.9995301372825218</c:v>
                </c:pt>
                <c:pt idx="2">
                  <c:v>3.0017253680986888</c:v>
                </c:pt>
                <c:pt idx="3">
                  <c:v>3.0123140248098177</c:v>
                </c:pt>
                <c:pt idx="4">
                  <c:v>3.0400958698748877</c:v>
                </c:pt>
                <c:pt idx="5">
                  <c:v>3.0988793414883218</c:v>
                </c:pt>
                <c:pt idx="6">
                  <c:v>3.2127941467521186</c:v>
                </c:pt>
              </c:numCache>
            </c:numRef>
          </c:yVal>
        </c:ser>
        <c:ser>
          <c:idx val="1"/>
          <c:order val="2"/>
          <c:tx>
            <c:strRef>
              <c:f>Sheet5!$AM$81</c:f>
              <c:strCache>
                <c:ptCount val="1"/>
                <c:pt idx="0">
                  <c:v>60</c:v>
                </c:pt>
              </c:strCache>
            </c:strRef>
          </c:tx>
          <c:spPr>
            <a:ln w="19050"/>
          </c:spPr>
          <c:marker>
            <c:symbol val="square"/>
            <c:size val="4"/>
            <c:spPr>
              <a:solidFill>
                <a:schemeClr val="tx1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Sheet5!$AO$67:$AU$67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</c:numCache>
            </c:numRef>
          </c:xVal>
          <c:yVal>
            <c:numRef>
              <c:f>Sheet5!$AW$81:$BC$81</c:f>
              <c:numCache>
                <c:formatCode>General</c:formatCode>
                <c:ptCount val="7"/>
                <c:pt idx="0">
                  <c:v>3</c:v>
                </c:pt>
                <c:pt idx="1">
                  <c:v>3.0026511409333079</c:v>
                </c:pt>
                <c:pt idx="2">
                  <c:v>3.0084956662522071</c:v>
                </c:pt>
                <c:pt idx="3">
                  <c:v>3.0179639736178183</c:v>
                </c:pt>
                <c:pt idx="4">
                  <c:v>3.0400300831261049</c:v>
                </c:pt>
                <c:pt idx="5">
                  <c:v>3.0733619999467026</c:v>
                </c:pt>
                <c:pt idx="6">
                  <c:v>3.0861825329298371</c:v>
                </c:pt>
              </c:numCache>
            </c:numRef>
          </c:yVal>
        </c:ser>
        <c:ser>
          <c:idx val="2"/>
          <c:order val="3"/>
          <c:tx>
            <c:strRef>
              <c:f>Sheet5!$AM$87</c:f>
              <c:strCache>
                <c:ptCount val="1"/>
                <c:pt idx="0">
                  <c:v>90</c:v>
                </c:pt>
              </c:strCache>
            </c:strRef>
          </c:tx>
          <c:spPr>
            <a:ln w="19050">
              <a:solidFill>
                <a:srgbClr val="000000"/>
              </a:solidFill>
            </a:ln>
          </c:spPr>
          <c:marker>
            <c:symbol val="triangle"/>
            <c:size val="6"/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Sheet5!$AO$67:$AU$67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</c:numCache>
            </c:numRef>
          </c:xVal>
          <c:yVal>
            <c:numRef>
              <c:f>Sheet5!$AW$87:$BC$87</c:f>
              <c:numCache>
                <c:formatCode>General</c:formatCode>
                <c:ptCount val="7"/>
                <c:pt idx="0">
                  <c:v>3</c:v>
                </c:pt>
                <c:pt idx="1">
                  <c:v>3.0013292788477846</c:v>
                </c:pt>
                <c:pt idx="2">
                  <c:v>2.9980189072184777</c:v>
                </c:pt>
                <c:pt idx="3">
                  <c:v>2.9834443814900085</c:v>
                </c:pt>
                <c:pt idx="4">
                  <c:v>2.9491073759040711</c:v>
                </c:pt>
                <c:pt idx="5">
                  <c:v>2.8888847921939282</c:v>
                </c:pt>
                <c:pt idx="6">
                  <c:v>2.7976789671187903</c:v>
                </c:pt>
              </c:numCache>
            </c:numRef>
          </c:yVal>
        </c:ser>
        <c:axId val="112142592"/>
        <c:axId val="112145152"/>
      </c:scatterChart>
      <c:valAx>
        <c:axId val="1121425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</a:t>
                </a:r>
                <a:r>
                  <a:rPr lang="en-GB" baseline="0"/>
                  <a:t> (mm)</a:t>
                </a:r>
                <a:endParaRPr lang="en-GB"/>
              </a:p>
            </c:rich>
          </c:tx>
          <c:layout/>
        </c:title>
        <c:numFmt formatCode="General" sourceLinked="1"/>
        <c:tickLblPos val="nextTo"/>
        <c:crossAx val="112145152"/>
        <c:crosses val="autoZero"/>
        <c:crossBetween val="midCat"/>
      </c:valAx>
      <c:valAx>
        <c:axId val="1121451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Transverse Voltage (MV)</a:t>
                </a:r>
              </a:p>
            </c:rich>
          </c:tx>
          <c:layout/>
        </c:title>
        <c:numFmt formatCode="General" sourceLinked="1"/>
        <c:tickLblPos val="nextTo"/>
        <c:crossAx val="11214259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/>
      <c:scatterChart>
        <c:scatterStyle val="lineMarker"/>
        <c:ser>
          <c:idx val="3"/>
          <c:order val="0"/>
          <c:tx>
            <c:strRef>
              <c:f>Sheet5!$AM$69</c:f>
              <c:strCache>
                <c:ptCount val="1"/>
                <c:pt idx="0">
                  <c:v>0</c:v>
                </c:pt>
              </c:strCache>
            </c:strRef>
          </c:tx>
          <c:spPr>
            <a:ln w="19050"/>
          </c:spPr>
          <c:marker>
            <c:spPr>
              <a:ln w="22225"/>
            </c:spPr>
          </c:marker>
          <c:xVal>
            <c:numRef>
              <c:f>Sheet5!$AO$67:$AU$67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</c:numCache>
            </c:numRef>
          </c:xVal>
          <c:yVal>
            <c:numRef>
              <c:f>Sheet5!$AW$48:$BC$48</c:f>
              <c:numCache>
                <c:formatCode>General</c:formatCode>
                <c:ptCount val="7"/>
                <c:pt idx="0">
                  <c:v>-5.6748076286722976E-4</c:v>
                </c:pt>
                <c:pt idx="1">
                  <c:v>-1.8158036597119061E-3</c:v>
                </c:pt>
                <c:pt idx="2">
                  <c:v>-4.5962073645034011E-3</c:v>
                </c:pt>
                <c:pt idx="3">
                  <c:v>-9.5887139554777998E-3</c:v>
                </c:pt>
                <c:pt idx="4">
                  <c:v>-1.7544783242264501E-2</c:v>
                </c:pt>
                <c:pt idx="5">
                  <c:v>-2.8028076857206187E-2</c:v>
                </c:pt>
                <c:pt idx="6">
                  <c:v>-3.8973810122513698E-2</c:v>
                </c:pt>
              </c:numCache>
            </c:numRef>
          </c:yVal>
        </c:ser>
        <c:ser>
          <c:idx val="0"/>
          <c:order val="1"/>
          <c:tx>
            <c:strRef>
              <c:f>Sheet5!$AM$75</c:f>
              <c:strCache>
                <c:ptCount val="1"/>
                <c:pt idx="0">
                  <c:v>30</c:v>
                </c:pt>
              </c:strCache>
            </c:strRef>
          </c:tx>
          <c:marker>
            <c:spPr>
              <a:solidFill>
                <a:srgbClr val="000000"/>
              </a:solidFill>
            </c:spPr>
          </c:marker>
          <c:xVal>
            <c:numRef>
              <c:f>Sheet5!$AO$67:$AU$67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</c:numCache>
            </c:numRef>
          </c:xVal>
          <c:yVal>
            <c:numRef>
              <c:f>Sheet5!$AW$54:$BC$54</c:f>
              <c:numCache>
                <c:formatCode>General</c:formatCode>
                <c:ptCount val="7"/>
                <c:pt idx="0">
                  <c:v>8.5551409598240067E-4</c:v>
                </c:pt>
                <c:pt idx="1">
                  <c:v>5.8226822126410454E-3</c:v>
                </c:pt>
                <c:pt idx="2">
                  <c:v>1.8304763383064821E-2</c:v>
                </c:pt>
                <c:pt idx="3">
                  <c:v>4.6146365083129665E-2</c:v>
                </c:pt>
                <c:pt idx="4">
                  <c:v>0.10275681129800952</c:v>
                </c:pt>
                <c:pt idx="5">
                  <c:v>0.21007390469280979</c:v>
                </c:pt>
                <c:pt idx="6">
                  <c:v>0.41185685245213144</c:v>
                </c:pt>
              </c:numCache>
            </c:numRef>
          </c:yVal>
        </c:ser>
        <c:ser>
          <c:idx val="1"/>
          <c:order val="2"/>
          <c:tx>
            <c:strRef>
              <c:f>Sheet5!$AM$81</c:f>
              <c:strCache>
                <c:ptCount val="1"/>
                <c:pt idx="0">
                  <c:v>60</c:v>
                </c:pt>
              </c:strCache>
            </c:strRef>
          </c:tx>
          <c:marker>
            <c:spPr>
              <a:solidFill>
                <a:srgbClr val="000000"/>
              </a:solidFill>
              <a:ln>
                <a:noFill/>
              </a:ln>
            </c:spPr>
          </c:marker>
          <c:xVal>
            <c:numRef>
              <c:f>Sheet5!$AW$46:$BC$46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</c:numCache>
            </c:numRef>
          </c:xVal>
          <c:yVal>
            <c:numRef>
              <c:f>Sheet5!$AW$60:$BC$60</c:f>
              <c:numCache>
                <c:formatCode>General</c:formatCode>
                <c:ptCount val="7"/>
                <c:pt idx="0">
                  <c:v>7.341969021733536E-4</c:v>
                </c:pt>
                <c:pt idx="1">
                  <c:v>1.9981140002693193E-3</c:v>
                </c:pt>
                <c:pt idx="2">
                  <c:v>-1.1238847227775801E-3</c:v>
                </c:pt>
                <c:pt idx="3">
                  <c:v>-1.5845137539875407E-2</c:v>
                </c:pt>
                <c:pt idx="4">
                  <c:v>-5.0695842409191672E-2</c:v>
                </c:pt>
                <c:pt idx="5">
                  <c:v>-0.12525890341855667</c:v>
                </c:pt>
                <c:pt idx="6">
                  <c:v>-0.23433907556156294</c:v>
                </c:pt>
              </c:numCache>
            </c:numRef>
          </c:yVal>
        </c:ser>
        <c:ser>
          <c:idx val="2"/>
          <c:order val="3"/>
          <c:tx>
            <c:strRef>
              <c:f>Sheet5!$AM$87</c:f>
              <c:strCache>
                <c:ptCount val="1"/>
                <c:pt idx="0">
                  <c:v>90</c:v>
                </c:pt>
              </c:strCache>
            </c:strRef>
          </c:tx>
          <c:spPr>
            <a:ln w="19050">
              <a:solidFill>
                <a:srgbClr val="000000"/>
              </a:solidFill>
            </a:ln>
          </c:spPr>
          <c:marker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Sheet5!$AW$46:$BC$46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</c:numCache>
            </c:numRef>
          </c:xVal>
          <c:yVal>
            <c:numRef>
              <c:f>Sheet5!$AO$66:$AU$66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yVal>
        </c:ser>
        <c:axId val="112407680"/>
        <c:axId val="112409984"/>
      </c:scatterChart>
      <c:valAx>
        <c:axId val="1124076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</a:t>
                </a:r>
                <a:r>
                  <a:rPr lang="en-GB" baseline="0"/>
                  <a:t> (mm)</a:t>
                </a:r>
                <a:endParaRPr lang="en-GB"/>
              </a:p>
            </c:rich>
          </c:tx>
          <c:layout/>
        </c:title>
        <c:numFmt formatCode="General" sourceLinked="1"/>
        <c:tickLblPos val="nextTo"/>
        <c:crossAx val="112409984"/>
        <c:crosses val="autoZero"/>
        <c:crossBetween val="midCat"/>
      </c:valAx>
      <c:valAx>
        <c:axId val="1124099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Transverse Voltage (MV)</a:t>
                </a:r>
              </a:p>
            </c:rich>
          </c:tx>
          <c:layout/>
        </c:title>
        <c:numFmt formatCode="General" sourceLinked="1"/>
        <c:tickLblPos val="nextTo"/>
        <c:crossAx val="11240768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E56327-79C3-463C-B14A-A5A438506E1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have 7mm spare for </a:t>
            </a:r>
            <a:r>
              <a:rPr lang="en-GB" dirty="0" err="1" smtClean="0"/>
              <a:t>bp</a:t>
            </a:r>
            <a:r>
              <a:rPr lang="en-GB" baseline="0" dirty="0" smtClean="0"/>
              <a:t> of other pipe {~3mm?} and gap{4mm?},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6327-79C3-463C-B14A-A5A438506E15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6327-79C3-463C-B14A-A5A438506E15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CB956-C952-44AD-8F29-5FE0A4C1AF6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AFD16-C764-423B-B950-29293D9D16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72BCA-EA77-4FCA-9FC9-EC384E9E4C2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3487DFA-16E3-4F93-90BA-1FB1BE6440F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3B8F6-A0AC-46D8-B884-A4B1F930842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B2BED-844B-42C6-86A5-A1F2A164334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BA398-46A8-4A4A-BC4F-48F4FB52A91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ECECF-E096-4D06-80CF-7E53BBAA106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6BB0F-47EA-4301-8CB0-BBB7B73307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61D52-8786-4BC4-9F63-32E943252B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43804-3F4E-4412-B0E8-AA8927B3841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CD82D-8C8A-4608-BAB8-0168260AC3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4444D58-E9BA-40F4-9E8F-AD1CC70E440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GB" sz="140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400"/>
          </a:p>
        </p:txBody>
      </p:sp>
      <p:pic>
        <p:nvPicPr>
          <p:cNvPr id="1035" name="Picture 11" descr="lancast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103938"/>
            <a:ext cx="1331913" cy="754062"/>
          </a:xfrm>
          <a:prstGeom prst="rect">
            <a:avLst/>
          </a:prstGeom>
          <a:noFill/>
        </p:spPr>
      </p:pic>
      <p:pic>
        <p:nvPicPr>
          <p:cNvPr id="1036" name="Picture 12" descr="CI_logo_mediu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335088" y="6126163"/>
            <a:ext cx="1220787" cy="687387"/>
          </a:xfrm>
          <a:prstGeom prst="rect">
            <a:avLst/>
          </a:prstGeom>
          <a:noFill/>
        </p:spPr>
      </p:pic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-180975" y="1341438"/>
            <a:ext cx="9505950" cy="0"/>
          </a:xfrm>
          <a:prstGeom prst="line">
            <a:avLst/>
          </a:prstGeom>
          <a:noFill/>
          <a:ln w="317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://www.jlab.org/index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chart" Target="../charts/char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 Four Rod Compact Crab Cavity for LHC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B Hall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Lancaster University / Cockcroft Institute</a:t>
            </a:r>
          </a:p>
        </p:txBody>
      </p:sp>
      <p:grpSp>
        <p:nvGrpSpPr>
          <p:cNvPr id="166916" name="Group 30"/>
          <p:cNvGrpSpPr>
            <a:grpSpLocks noChangeAspect="1"/>
          </p:cNvGrpSpPr>
          <p:nvPr/>
        </p:nvGrpSpPr>
        <p:grpSpPr bwMode="auto">
          <a:xfrm>
            <a:off x="34925" y="44450"/>
            <a:ext cx="1631950" cy="987425"/>
            <a:chOff x="4363" y="3017"/>
            <a:chExt cx="1043" cy="669"/>
          </a:xfrm>
        </p:grpSpPr>
        <p:pic>
          <p:nvPicPr>
            <p:cNvPr id="166917" name="Picture 16" descr="Cilogotransparen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63" y="3017"/>
              <a:ext cx="752" cy="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918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72" y="3529"/>
              <a:ext cx="1034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6919" name="Picture 7" descr="Jefferson Lab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153988"/>
            <a:ext cx="3095625" cy="395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540271" y="188640"/>
            <a:ext cx="813618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GB" sz="4400" kern="0" dirty="0" smtClean="0">
                <a:solidFill>
                  <a:schemeClr val="tx2"/>
                </a:solidFill>
              </a:rPr>
              <a:t>Voltage Variation - deflecting</a:t>
            </a:r>
            <a:endParaRPr kumimoji="0" lang="en-GB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9726" y="1340768"/>
            <a:ext cx="4286250" cy="447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defRPr/>
            </a:pPr>
            <a:endParaRPr lang="en-GB" sz="2000" kern="0" dirty="0" smtClean="0"/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 smtClean="0"/>
              <a:t>Transverse voltage is relatively uniform for the first 20mm [&lt;1% variation]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 smtClean="0"/>
              <a:t>Rises to 3.8% at 35 mm (compared to 3.3% for a pillbox cavity)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 smtClean="0"/>
              <a:t>Variation at large offset is due to field enhancement at the edge of the rods.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400" kern="0" dirty="0" err="1" smtClean="0">
                <a:latin typeface="+mn-lt"/>
              </a:rPr>
              <a:t>Azimuthal</a:t>
            </a:r>
            <a:r>
              <a:rPr lang="en-GB" sz="2400" kern="0" dirty="0" smtClean="0">
                <a:latin typeface="+mn-lt"/>
              </a:rPr>
              <a:t> variation seen primarily at large radii.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4283968" y="1412776"/>
          <a:ext cx="4572000" cy="2745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244408" y="2060848"/>
            <a:ext cx="755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Angle</a:t>
            </a:r>
            <a:endParaRPr lang="en-GB" sz="1400" dirty="0"/>
          </a:p>
        </p:txBody>
      </p:sp>
      <p:pic>
        <p:nvPicPr>
          <p:cNvPr id="870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957809"/>
            <a:ext cx="4680520" cy="2855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4644008" y="6021288"/>
            <a:ext cx="1152128" cy="648072"/>
            <a:chOff x="3779912" y="5949280"/>
            <a:chExt cx="1152128" cy="648072"/>
          </a:xfrm>
        </p:grpSpPr>
        <p:sp>
          <p:nvSpPr>
            <p:cNvPr id="9" name="Rectangle 8"/>
            <p:cNvSpPr/>
            <p:nvPr/>
          </p:nvSpPr>
          <p:spPr>
            <a:xfrm>
              <a:off x="3779912" y="6021288"/>
              <a:ext cx="432048" cy="21602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779912" y="6309320"/>
              <a:ext cx="432048" cy="216024"/>
            </a:xfrm>
            <a:prstGeom prst="rect">
              <a:avLst/>
            </a:prstGeom>
            <a:solidFill>
              <a:srgbClr val="0107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23928" y="5949280"/>
              <a:ext cx="1008112" cy="6480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dirty="0" smtClean="0">
                  <a:solidFill>
                    <a:schemeClr val="tx1"/>
                  </a:solidFill>
                </a:rPr>
                <a:t>High</a:t>
              </a:r>
            </a:p>
            <a:p>
              <a:pPr algn="r"/>
              <a:r>
                <a:rPr lang="en-GB" dirty="0" smtClean="0">
                  <a:solidFill>
                    <a:schemeClr val="tx1"/>
                  </a:solidFill>
                </a:rPr>
                <a:t>Low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pic>
        <p:nvPicPr>
          <p:cNvPr id="13" name="Picture 12" descr="bitmap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6996087" y="4843407"/>
            <a:ext cx="1868590" cy="190362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-36512" y="285750"/>
            <a:ext cx="932452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GB" sz="4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Voltage Variation – parasitic(vertical)</a:t>
            </a:r>
            <a:endParaRPr kumimoji="0" lang="en-GB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51520" y="1628800"/>
            <a:ext cx="4286250" cy="166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is some unwanted</a:t>
            </a:r>
            <a:r>
              <a:rPr lang="en-GB" sz="2000" kern="0" dirty="0" smtClean="0">
                <a:latin typeface="+mn-lt"/>
              </a:rPr>
              <a:t> kick in the vertical direction.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000" kern="0" dirty="0" smtClean="0">
                <a:latin typeface="+mn-lt"/>
              </a:rPr>
              <a:t>Large vertical kick near the edges of the rods due to field enhancement but small away from the rod edges.</a:t>
            </a:r>
            <a:endParaRPr kumimoji="0" lang="en-GB" sz="2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Chart 9"/>
          <p:cNvGraphicFramePr/>
          <p:nvPr/>
        </p:nvGraphicFramePr>
        <p:xfrm>
          <a:off x="4283969" y="1412776"/>
          <a:ext cx="460851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388424" y="1844824"/>
            <a:ext cx="755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Angle</a:t>
            </a:r>
            <a:endParaRPr lang="en-GB" sz="1400" dirty="0"/>
          </a:p>
        </p:txBody>
      </p:sp>
      <p:graphicFrame>
        <p:nvGraphicFramePr>
          <p:cNvPr id="12" name="Chart 11"/>
          <p:cNvGraphicFramePr/>
          <p:nvPr/>
        </p:nvGraphicFramePr>
        <p:xfrm>
          <a:off x="179512" y="3573016"/>
          <a:ext cx="432048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6863" name="Picture 4668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751159"/>
            <a:ext cx="4572000" cy="3106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4644008" y="6093296"/>
            <a:ext cx="1152128" cy="648072"/>
            <a:chOff x="3779912" y="5949280"/>
            <a:chExt cx="1152128" cy="648072"/>
          </a:xfrm>
        </p:grpSpPr>
        <p:sp>
          <p:nvSpPr>
            <p:cNvPr id="9" name="Rectangle 8"/>
            <p:cNvSpPr/>
            <p:nvPr/>
          </p:nvSpPr>
          <p:spPr>
            <a:xfrm>
              <a:off x="3779912" y="6021288"/>
              <a:ext cx="432048" cy="21602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779912" y="6309320"/>
              <a:ext cx="432048" cy="216024"/>
            </a:xfrm>
            <a:prstGeom prst="rect">
              <a:avLst/>
            </a:prstGeom>
            <a:solidFill>
              <a:srgbClr val="0107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23928" y="5949280"/>
              <a:ext cx="1008112" cy="6480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dirty="0" smtClean="0">
                  <a:solidFill>
                    <a:schemeClr val="tx1"/>
                  </a:solidFill>
                </a:rPr>
                <a:t>High</a:t>
              </a:r>
            </a:p>
            <a:p>
              <a:pPr algn="r"/>
              <a:r>
                <a:rPr lang="en-GB" dirty="0" smtClean="0">
                  <a:solidFill>
                    <a:schemeClr val="tx1"/>
                  </a:solidFill>
                </a:rPr>
                <a:t>Low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Cavity </a:t>
            </a:r>
            <a:r>
              <a:rPr lang="en-GB" dirty="0"/>
              <a:t>Shape</a:t>
            </a:r>
          </a:p>
        </p:txBody>
      </p:sp>
      <p:graphicFrame>
        <p:nvGraphicFramePr>
          <p:cNvPr id="191513" name="Group 25"/>
          <p:cNvGraphicFramePr>
            <a:graphicFrameLocks noGrp="1"/>
          </p:cNvGraphicFramePr>
          <p:nvPr>
            <p:ph idx="1"/>
          </p:nvPr>
        </p:nvGraphicFramePr>
        <p:xfrm>
          <a:off x="4356100" y="4559300"/>
          <a:ext cx="4537075" cy="1371600"/>
        </p:xfrm>
        <a:graphic>
          <a:graphicData uri="http://schemas.openxmlformats.org/drawingml/2006/table">
            <a:tbl>
              <a:tblPr/>
              <a:tblGrid>
                <a:gridCol w="2592388"/>
                <a:gridCol w="1944687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Emax</a:t>
                      </a: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@3MV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32.0  MV/m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Bmax @3MV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60.5  </a:t>
                      </a:r>
                      <a:r>
                        <a:rPr kumimoji="0" lang="en-GB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Transverse R/Q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764.6 Ohms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510" name="Text Box 22"/>
          <p:cNvSpPr txBox="1">
            <a:spLocks noChangeArrowheads="1"/>
          </p:cNvSpPr>
          <p:nvPr/>
        </p:nvSpPr>
        <p:spPr bwMode="auto">
          <a:xfrm>
            <a:off x="250825" y="1557338"/>
            <a:ext cx="4465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91511" name="Text Box 23"/>
          <p:cNvSpPr txBox="1">
            <a:spLocks noChangeArrowheads="1"/>
          </p:cNvSpPr>
          <p:nvPr/>
        </p:nvSpPr>
        <p:spPr bwMode="auto">
          <a:xfrm>
            <a:off x="250825" y="1484313"/>
            <a:ext cx="4465638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The cavity design includes a    280mm / 230 mm diameter squashing to increase coupling to the LOM when a coupler is included.</a:t>
            </a:r>
          </a:p>
          <a:p>
            <a:pPr>
              <a:spcBef>
                <a:spcPct val="50000"/>
              </a:spcBef>
            </a:pPr>
            <a:r>
              <a:rPr lang="en-GB" sz="2000" dirty="0"/>
              <a:t>Cavity fits in all LHC scenarios </a:t>
            </a:r>
            <a:r>
              <a:rPr lang="en-GB" dirty="0" smtClean="0"/>
              <a:t>(84mm </a:t>
            </a:r>
            <a:r>
              <a:rPr lang="en-GB" dirty="0"/>
              <a:t>aperture)</a:t>
            </a:r>
            <a:r>
              <a:rPr lang="en-GB" sz="2000" dirty="0"/>
              <a:t> and meets design gradient.</a:t>
            </a:r>
          </a:p>
        </p:txBody>
      </p:sp>
      <p:sp>
        <p:nvSpPr>
          <p:cNvPr id="191514" name="Text Box 26"/>
          <p:cNvSpPr txBox="1">
            <a:spLocks noChangeArrowheads="1"/>
          </p:cNvSpPr>
          <p:nvPr/>
        </p:nvSpPr>
        <p:spPr bwMode="auto">
          <a:xfrm>
            <a:off x="5292725" y="602138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91516" name="Picture 28"/>
          <p:cNvPicPr>
            <a:picLocks noChangeAspect="1" noChangeArrowheads="1"/>
          </p:cNvPicPr>
          <p:nvPr/>
        </p:nvPicPr>
        <p:blipFill>
          <a:blip r:embed="rId2" cstate="print"/>
          <a:srcRect l="19580" t="596" r="26766" b="24724"/>
          <a:stretch>
            <a:fillRect/>
          </a:stretch>
        </p:blipFill>
        <p:spPr bwMode="auto">
          <a:xfrm>
            <a:off x="179512" y="3645024"/>
            <a:ext cx="4098917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517" name="Picture 29"/>
          <p:cNvPicPr>
            <a:picLocks noChangeAspect="1" noChangeArrowheads="1"/>
          </p:cNvPicPr>
          <p:nvPr/>
        </p:nvPicPr>
        <p:blipFill>
          <a:blip r:embed="rId3" cstate="print"/>
          <a:srcRect l="19417" t="596" r="27465" b="24724"/>
          <a:stretch>
            <a:fillRect/>
          </a:stretch>
        </p:blipFill>
        <p:spPr bwMode="auto">
          <a:xfrm>
            <a:off x="4788024" y="1556792"/>
            <a:ext cx="3968195" cy="260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68344" y="37537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 field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699792" y="62373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 field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</a:t>
            </a:r>
            <a:r>
              <a:rPr lang="en-GB" dirty="0"/>
              <a:t>Cavity Design</a:t>
            </a:r>
          </a:p>
        </p:txBody>
      </p:sp>
      <p:pic>
        <p:nvPicPr>
          <p:cNvPr id="190471" name="Picture 2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tretch>
            <a:fillRect/>
          </a:stretch>
        </p:blipFill>
        <p:spPr bwMode="auto">
          <a:xfrm>
            <a:off x="39912" y="1730966"/>
            <a:ext cx="7797356" cy="198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ut awaypng.png"/>
          <p:cNvPicPr>
            <a:picLocks noChangeAspect="1"/>
          </p:cNvPicPr>
          <p:nvPr/>
        </p:nvPicPr>
        <p:blipFill>
          <a:blip r:embed="rId4" cstate="print">
            <a:lum bright="-20000" contrast="40000"/>
          </a:blip>
          <a:stretch>
            <a:fillRect/>
          </a:stretch>
        </p:blipFill>
        <p:spPr>
          <a:xfrm>
            <a:off x="-1044624" y="3140968"/>
            <a:ext cx="6516724" cy="43444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73400" y="1557356"/>
            <a:ext cx="1008112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406mm</a:t>
            </a:r>
            <a:endParaRPr lang="en-GB" dirty="0"/>
          </a:p>
        </p:txBody>
      </p:sp>
      <p:grpSp>
        <p:nvGrpSpPr>
          <p:cNvPr id="53" name="Group 52"/>
          <p:cNvGrpSpPr/>
          <p:nvPr/>
        </p:nvGrpSpPr>
        <p:grpSpPr>
          <a:xfrm>
            <a:off x="5220072" y="3861048"/>
            <a:ext cx="3751188" cy="2996952"/>
            <a:chOff x="5220072" y="3861048"/>
            <a:chExt cx="3751188" cy="2996952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 rot="5400000">
              <a:off x="8248154" y="5416029"/>
              <a:ext cx="1079500" cy="3667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/>
                <a:t>236 mm</a:t>
              </a: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6228184" y="3861048"/>
              <a:ext cx="1047750" cy="3667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/>
                <a:t>286 mm</a:t>
              </a:r>
            </a:p>
          </p:txBody>
        </p:sp>
        <p:pic>
          <p:nvPicPr>
            <p:cNvPr id="15" name="Picture 14" descr="endview"/>
            <p:cNvPicPr>
              <a:picLocks noChangeAspect="1"/>
            </p:cNvPicPr>
            <p:nvPr/>
          </p:nvPicPr>
          <p:blipFill>
            <a:blip r:embed="rId5" cstate="print"/>
            <a:srcRect t="13251"/>
            <a:stretch>
              <a:fillRect/>
            </a:stretch>
          </p:blipFill>
          <p:spPr>
            <a:xfrm rot="5400000">
              <a:off x="5512242" y="3981819"/>
              <a:ext cx="2584011" cy="3168352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rot="5400000">
              <a:off x="4549140" y="4770120"/>
              <a:ext cx="1463040" cy="304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7448552" y="6562730"/>
              <a:ext cx="1352548" cy="23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endCxn id="13" idx="1"/>
            </p:cNvCxnSpPr>
            <p:nvPr/>
          </p:nvCxnSpPr>
          <p:spPr>
            <a:xfrm flipV="1">
              <a:off x="5288280" y="4044405"/>
              <a:ext cx="939904" cy="18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7327108" y="4774407"/>
              <a:ext cx="1400175" cy="4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7164288" y="4074319"/>
              <a:ext cx="865287" cy="45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436644" y="4398169"/>
              <a:ext cx="13477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endCxn id="10" idx="1"/>
            </p:cNvCxnSpPr>
            <p:nvPr/>
          </p:nvCxnSpPr>
          <p:spPr>
            <a:xfrm rot="16200000" flipH="1">
              <a:off x="8453054" y="4724786"/>
              <a:ext cx="661464" cy="82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10" idx="3"/>
            </p:cNvCxnSpPr>
            <p:nvPr/>
          </p:nvCxnSpPr>
          <p:spPr>
            <a:xfrm rot="16200000" flipH="1">
              <a:off x="8577945" y="6349094"/>
              <a:ext cx="423589" cy="36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53"/>
          <p:cNvSpPr/>
          <p:nvPr/>
        </p:nvSpPr>
        <p:spPr>
          <a:xfrm>
            <a:off x="107505" y="3933056"/>
            <a:ext cx="19442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Cut away of final design showing rods,</a:t>
            </a:r>
          </a:p>
        </p:txBody>
      </p:sp>
      <p:sp>
        <p:nvSpPr>
          <p:cNvPr id="55" name="Text Box 7"/>
          <p:cNvSpPr txBox="1">
            <a:spLocks noChangeArrowheads="1"/>
          </p:cNvSpPr>
          <p:nvPr/>
        </p:nvSpPr>
        <p:spPr bwMode="auto">
          <a:xfrm rot="16200000">
            <a:off x="4556799" y="5232623"/>
            <a:ext cx="935484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84 </a:t>
            </a:r>
            <a:r>
              <a:rPr lang="en-GB" dirty="0"/>
              <a:t>mm</a:t>
            </a:r>
          </a:p>
        </p:txBody>
      </p:sp>
      <p:cxnSp>
        <p:nvCxnSpPr>
          <p:cNvPr id="57" name="Straight Connector 56"/>
          <p:cNvCxnSpPr/>
          <p:nvPr/>
        </p:nvCxnSpPr>
        <p:spPr>
          <a:xfrm rot="10800000">
            <a:off x="5072063" y="5085183"/>
            <a:ext cx="15859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10800000">
            <a:off x="5024438" y="5877245"/>
            <a:ext cx="1616228" cy="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Four TEM modes</a:t>
            </a:r>
          </a:p>
        </p:txBody>
      </p:sp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1258888" y="1630363"/>
            <a:ext cx="11509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7" name="Rectangle 6"/>
          <p:cNvSpPr>
            <a:spLocks noChangeArrowheads="1"/>
          </p:cNvSpPr>
          <p:nvPr/>
        </p:nvSpPr>
        <p:spPr bwMode="auto">
          <a:xfrm>
            <a:off x="1258888" y="2205038"/>
            <a:ext cx="11509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770188" y="1630363"/>
            <a:ext cx="11509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9" name="Rectangle 8"/>
          <p:cNvSpPr>
            <a:spLocks noChangeArrowheads="1"/>
          </p:cNvSpPr>
          <p:nvPr/>
        </p:nvSpPr>
        <p:spPr bwMode="auto">
          <a:xfrm>
            <a:off x="2770188" y="2206625"/>
            <a:ext cx="11509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0" name="Rectangle 13"/>
          <p:cNvSpPr>
            <a:spLocks noChangeArrowheads="1"/>
          </p:cNvSpPr>
          <p:nvPr/>
        </p:nvSpPr>
        <p:spPr bwMode="auto">
          <a:xfrm>
            <a:off x="5005388" y="1630363"/>
            <a:ext cx="11509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1" name="Rectangle 14"/>
          <p:cNvSpPr>
            <a:spLocks noChangeArrowheads="1"/>
          </p:cNvSpPr>
          <p:nvPr/>
        </p:nvSpPr>
        <p:spPr bwMode="auto">
          <a:xfrm>
            <a:off x="5005388" y="2205038"/>
            <a:ext cx="11509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2" name="Rectangle 15"/>
          <p:cNvSpPr>
            <a:spLocks noChangeArrowheads="1"/>
          </p:cNvSpPr>
          <p:nvPr/>
        </p:nvSpPr>
        <p:spPr bwMode="auto">
          <a:xfrm>
            <a:off x="6516688" y="1630363"/>
            <a:ext cx="11509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3" name="Rectangle 16"/>
          <p:cNvSpPr>
            <a:spLocks noChangeArrowheads="1"/>
          </p:cNvSpPr>
          <p:nvPr/>
        </p:nvSpPr>
        <p:spPr bwMode="auto">
          <a:xfrm>
            <a:off x="6516688" y="2206625"/>
            <a:ext cx="11509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4" name="Rectangle 17"/>
          <p:cNvSpPr>
            <a:spLocks noChangeArrowheads="1"/>
          </p:cNvSpPr>
          <p:nvPr/>
        </p:nvSpPr>
        <p:spPr bwMode="auto">
          <a:xfrm>
            <a:off x="5002213" y="3789363"/>
            <a:ext cx="11509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5" name="Rectangle 18"/>
          <p:cNvSpPr>
            <a:spLocks noChangeArrowheads="1"/>
          </p:cNvSpPr>
          <p:nvPr/>
        </p:nvSpPr>
        <p:spPr bwMode="auto">
          <a:xfrm>
            <a:off x="5002213" y="4364038"/>
            <a:ext cx="11509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6" name="Rectangle 19"/>
          <p:cNvSpPr>
            <a:spLocks noChangeArrowheads="1"/>
          </p:cNvSpPr>
          <p:nvPr/>
        </p:nvSpPr>
        <p:spPr bwMode="auto">
          <a:xfrm>
            <a:off x="6513513" y="3789363"/>
            <a:ext cx="11509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7" name="Rectangle 20"/>
          <p:cNvSpPr>
            <a:spLocks noChangeArrowheads="1"/>
          </p:cNvSpPr>
          <p:nvPr/>
        </p:nvSpPr>
        <p:spPr bwMode="auto">
          <a:xfrm>
            <a:off x="6513513" y="4365625"/>
            <a:ext cx="11509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8" name="Rectangle 21"/>
          <p:cNvSpPr>
            <a:spLocks noChangeArrowheads="1"/>
          </p:cNvSpPr>
          <p:nvPr/>
        </p:nvSpPr>
        <p:spPr bwMode="auto">
          <a:xfrm>
            <a:off x="1258888" y="3787775"/>
            <a:ext cx="11509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9" name="Rectangle 22"/>
          <p:cNvSpPr>
            <a:spLocks noChangeArrowheads="1"/>
          </p:cNvSpPr>
          <p:nvPr/>
        </p:nvSpPr>
        <p:spPr bwMode="auto">
          <a:xfrm>
            <a:off x="1258888" y="4362450"/>
            <a:ext cx="11509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0" name="Rectangle 23"/>
          <p:cNvSpPr>
            <a:spLocks noChangeArrowheads="1"/>
          </p:cNvSpPr>
          <p:nvPr/>
        </p:nvSpPr>
        <p:spPr bwMode="auto">
          <a:xfrm>
            <a:off x="2770188" y="3787775"/>
            <a:ext cx="11509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1" name="Rectangle 24"/>
          <p:cNvSpPr>
            <a:spLocks noChangeArrowheads="1"/>
          </p:cNvSpPr>
          <p:nvPr/>
        </p:nvSpPr>
        <p:spPr bwMode="auto">
          <a:xfrm>
            <a:off x="2770188" y="4364038"/>
            <a:ext cx="11509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2" name="Text Box 25"/>
          <p:cNvSpPr txBox="1">
            <a:spLocks noChangeArrowheads="1"/>
          </p:cNvSpPr>
          <p:nvPr/>
        </p:nvSpPr>
        <p:spPr bwMode="auto">
          <a:xfrm>
            <a:off x="2051050" y="155733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+</a:t>
            </a:r>
          </a:p>
        </p:txBody>
      </p:sp>
      <p:sp>
        <p:nvSpPr>
          <p:cNvPr id="42003" name="Text Box 26"/>
          <p:cNvSpPr txBox="1">
            <a:spLocks noChangeArrowheads="1"/>
          </p:cNvSpPr>
          <p:nvPr/>
        </p:nvSpPr>
        <p:spPr bwMode="auto">
          <a:xfrm>
            <a:off x="2698750" y="155733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+</a:t>
            </a:r>
          </a:p>
        </p:txBody>
      </p:sp>
      <p:sp>
        <p:nvSpPr>
          <p:cNvPr id="42004" name="Text Box 27"/>
          <p:cNvSpPr txBox="1">
            <a:spLocks noChangeArrowheads="1"/>
          </p:cNvSpPr>
          <p:nvPr/>
        </p:nvSpPr>
        <p:spPr bwMode="auto">
          <a:xfrm>
            <a:off x="5794375" y="155733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+</a:t>
            </a:r>
          </a:p>
        </p:txBody>
      </p:sp>
      <p:sp>
        <p:nvSpPr>
          <p:cNvPr id="42005" name="Text Box 28"/>
          <p:cNvSpPr txBox="1">
            <a:spLocks noChangeArrowheads="1"/>
          </p:cNvSpPr>
          <p:nvPr/>
        </p:nvSpPr>
        <p:spPr bwMode="auto">
          <a:xfrm>
            <a:off x="6515100" y="212725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+</a:t>
            </a:r>
          </a:p>
        </p:txBody>
      </p:sp>
      <p:sp>
        <p:nvSpPr>
          <p:cNvPr id="42006" name="Text Box 29"/>
          <p:cNvSpPr txBox="1">
            <a:spLocks noChangeArrowheads="1"/>
          </p:cNvSpPr>
          <p:nvPr/>
        </p:nvSpPr>
        <p:spPr bwMode="auto">
          <a:xfrm>
            <a:off x="2051050" y="37099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+</a:t>
            </a:r>
          </a:p>
        </p:txBody>
      </p:sp>
      <p:sp>
        <p:nvSpPr>
          <p:cNvPr id="42007" name="Text Box 30"/>
          <p:cNvSpPr txBox="1">
            <a:spLocks noChangeArrowheads="1"/>
          </p:cNvSpPr>
          <p:nvPr/>
        </p:nvSpPr>
        <p:spPr bwMode="auto">
          <a:xfrm>
            <a:off x="2051050" y="43576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+</a:t>
            </a:r>
          </a:p>
        </p:txBody>
      </p:sp>
      <p:sp>
        <p:nvSpPr>
          <p:cNvPr id="42008" name="Text Box 31"/>
          <p:cNvSpPr txBox="1">
            <a:spLocks noChangeArrowheads="1"/>
          </p:cNvSpPr>
          <p:nvPr/>
        </p:nvSpPr>
        <p:spPr bwMode="auto">
          <a:xfrm>
            <a:off x="2120900" y="2133600"/>
            <a:ext cx="433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-</a:t>
            </a:r>
          </a:p>
        </p:txBody>
      </p:sp>
      <p:sp>
        <p:nvSpPr>
          <p:cNvPr id="42009" name="Text Box 32"/>
          <p:cNvSpPr txBox="1">
            <a:spLocks noChangeArrowheads="1"/>
          </p:cNvSpPr>
          <p:nvPr/>
        </p:nvSpPr>
        <p:spPr bwMode="auto">
          <a:xfrm>
            <a:off x="2768600" y="2133600"/>
            <a:ext cx="433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-</a:t>
            </a:r>
          </a:p>
        </p:txBody>
      </p:sp>
      <p:sp>
        <p:nvSpPr>
          <p:cNvPr id="42010" name="Text Box 33"/>
          <p:cNvSpPr txBox="1">
            <a:spLocks noChangeArrowheads="1"/>
          </p:cNvSpPr>
          <p:nvPr/>
        </p:nvSpPr>
        <p:spPr bwMode="auto">
          <a:xfrm>
            <a:off x="2768600" y="3709988"/>
            <a:ext cx="433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-</a:t>
            </a:r>
          </a:p>
        </p:txBody>
      </p:sp>
      <p:sp>
        <p:nvSpPr>
          <p:cNvPr id="42011" name="Text Box 34"/>
          <p:cNvSpPr txBox="1">
            <a:spLocks noChangeArrowheads="1"/>
          </p:cNvSpPr>
          <p:nvPr/>
        </p:nvSpPr>
        <p:spPr bwMode="auto">
          <a:xfrm>
            <a:off x="2768600" y="4292600"/>
            <a:ext cx="433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-</a:t>
            </a:r>
          </a:p>
        </p:txBody>
      </p:sp>
      <p:sp>
        <p:nvSpPr>
          <p:cNvPr id="42012" name="Text Box 35"/>
          <p:cNvSpPr txBox="1">
            <a:spLocks noChangeArrowheads="1"/>
          </p:cNvSpPr>
          <p:nvPr/>
        </p:nvSpPr>
        <p:spPr bwMode="auto">
          <a:xfrm>
            <a:off x="5792788" y="2133600"/>
            <a:ext cx="433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-</a:t>
            </a:r>
          </a:p>
        </p:txBody>
      </p:sp>
      <p:sp>
        <p:nvSpPr>
          <p:cNvPr id="42013" name="Text Box 36"/>
          <p:cNvSpPr txBox="1">
            <a:spLocks noChangeArrowheads="1"/>
          </p:cNvSpPr>
          <p:nvPr/>
        </p:nvSpPr>
        <p:spPr bwMode="auto">
          <a:xfrm>
            <a:off x="6513513" y="1557338"/>
            <a:ext cx="433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-</a:t>
            </a:r>
          </a:p>
        </p:txBody>
      </p:sp>
      <p:sp>
        <p:nvSpPr>
          <p:cNvPr id="42014" name="Text Box 37"/>
          <p:cNvSpPr txBox="1">
            <a:spLocks noChangeArrowheads="1"/>
          </p:cNvSpPr>
          <p:nvPr/>
        </p:nvSpPr>
        <p:spPr bwMode="auto">
          <a:xfrm>
            <a:off x="5795963" y="371633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+</a:t>
            </a:r>
          </a:p>
        </p:txBody>
      </p:sp>
      <p:sp>
        <p:nvSpPr>
          <p:cNvPr id="42015" name="Text Box 38"/>
          <p:cNvSpPr txBox="1">
            <a:spLocks noChangeArrowheads="1"/>
          </p:cNvSpPr>
          <p:nvPr/>
        </p:nvSpPr>
        <p:spPr bwMode="auto">
          <a:xfrm>
            <a:off x="5794375" y="42926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+</a:t>
            </a:r>
          </a:p>
        </p:txBody>
      </p:sp>
      <p:sp>
        <p:nvSpPr>
          <p:cNvPr id="42016" name="Text Box 39"/>
          <p:cNvSpPr txBox="1">
            <a:spLocks noChangeArrowheads="1"/>
          </p:cNvSpPr>
          <p:nvPr/>
        </p:nvSpPr>
        <p:spPr bwMode="auto">
          <a:xfrm>
            <a:off x="6443663" y="42926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+</a:t>
            </a:r>
          </a:p>
        </p:txBody>
      </p:sp>
      <p:sp>
        <p:nvSpPr>
          <p:cNvPr id="42017" name="Text Box 40"/>
          <p:cNvSpPr txBox="1">
            <a:spLocks noChangeArrowheads="1"/>
          </p:cNvSpPr>
          <p:nvPr/>
        </p:nvSpPr>
        <p:spPr bwMode="auto">
          <a:xfrm>
            <a:off x="6443663" y="371633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+</a:t>
            </a:r>
          </a:p>
        </p:txBody>
      </p:sp>
      <p:sp>
        <p:nvSpPr>
          <p:cNvPr id="42018" name="Rectangle 41"/>
          <p:cNvSpPr>
            <a:spLocks noChangeArrowheads="1"/>
          </p:cNvSpPr>
          <p:nvPr/>
        </p:nvSpPr>
        <p:spPr bwMode="auto">
          <a:xfrm>
            <a:off x="1258888" y="3284538"/>
            <a:ext cx="2663825" cy="1944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9" name="Rectangle 42"/>
          <p:cNvSpPr>
            <a:spLocks noChangeArrowheads="1"/>
          </p:cNvSpPr>
          <p:nvPr/>
        </p:nvSpPr>
        <p:spPr bwMode="auto">
          <a:xfrm>
            <a:off x="5003800" y="3284538"/>
            <a:ext cx="2663825" cy="1944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20" name="Line 43"/>
          <p:cNvSpPr>
            <a:spLocks noChangeShapeType="1"/>
          </p:cNvSpPr>
          <p:nvPr/>
        </p:nvSpPr>
        <p:spPr bwMode="auto">
          <a:xfrm flipV="1">
            <a:off x="5938838" y="3284538"/>
            <a:ext cx="0" cy="5032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21" name="Line 44"/>
          <p:cNvSpPr>
            <a:spLocks noChangeShapeType="1"/>
          </p:cNvSpPr>
          <p:nvPr/>
        </p:nvSpPr>
        <p:spPr bwMode="auto">
          <a:xfrm flipV="1">
            <a:off x="6659563" y="3284538"/>
            <a:ext cx="0" cy="5032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22" name="Line 45"/>
          <p:cNvSpPr>
            <a:spLocks noChangeShapeType="1"/>
          </p:cNvSpPr>
          <p:nvPr/>
        </p:nvSpPr>
        <p:spPr bwMode="auto">
          <a:xfrm>
            <a:off x="5938838" y="4652963"/>
            <a:ext cx="0" cy="576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23" name="Line 46"/>
          <p:cNvSpPr>
            <a:spLocks noChangeShapeType="1"/>
          </p:cNvSpPr>
          <p:nvPr/>
        </p:nvSpPr>
        <p:spPr bwMode="auto">
          <a:xfrm>
            <a:off x="6659563" y="4652963"/>
            <a:ext cx="0" cy="576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24" name="Line 47"/>
          <p:cNvSpPr>
            <a:spLocks noChangeShapeType="1"/>
          </p:cNvSpPr>
          <p:nvPr/>
        </p:nvSpPr>
        <p:spPr bwMode="auto">
          <a:xfrm>
            <a:off x="2266950" y="4652963"/>
            <a:ext cx="0" cy="576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25" name="Line 48"/>
          <p:cNvSpPr>
            <a:spLocks noChangeShapeType="1"/>
          </p:cNvSpPr>
          <p:nvPr/>
        </p:nvSpPr>
        <p:spPr bwMode="auto">
          <a:xfrm>
            <a:off x="2914650" y="3355975"/>
            <a:ext cx="0" cy="4333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26" name="Line 49"/>
          <p:cNvSpPr>
            <a:spLocks noChangeShapeType="1"/>
          </p:cNvSpPr>
          <p:nvPr/>
        </p:nvSpPr>
        <p:spPr bwMode="auto">
          <a:xfrm flipV="1">
            <a:off x="2914650" y="4652963"/>
            <a:ext cx="0" cy="576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27" name="Line 50"/>
          <p:cNvSpPr>
            <a:spLocks noChangeShapeType="1"/>
          </p:cNvSpPr>
          <p:nvPr/>
        </p:nvSpPr>
        <p:spPr bwMode="auto">
          <a:xfrm flipV="1">
            <a:off x="2193925" y="3284538"/>
            <a:ext cx="0" cy="5032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28" name="Line 51"/>
          <p:cNvSpPr>
            <a:spLocks noChangeShapeType="1"/>
          </p:cNvSpPr>
          <p:nvPr/>
        </p:nvSpPr>
        <p:spPr bwMode="auto">
          <a:xfrm>
            <a:off x="2409825" y="3932238"/>
            <a:ext cx="3603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29" name="Line 52"/>
          <p:cNvSpPr>
            <a:spLocks noChangeShapeType="1"/>
          </p:cNvSpPr>
          <p:nvPr/>
        </p:nvSpPr>
        <p:spPr bwMode="auto">
          <a:xfrm>
            <a:off x="2409825" y="4508500"/>
            <a:ext cx="3603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30" name="Line 53"/>
          <p:cNvSpPr>
            <a:spLocks noChangeShapeType="1"/>
          </p:cNvSpPr>
          <p:nvPr/>
        </p:nvSpPr>
        <p:spPr bwMode="auto">
          <a:xfrm>
            <a:off x="2266950" y="1917700"/>
            <a:ext cx="0" cy="2873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31" name="Line 54"/>
          <p:cNvSpPr>
            <a:spLocks noChangeShapeType="1"/>
          </p:cNvSpPr>
          <p:nvPr/>
        </p:nvSpPr>
        <p:spPr bwMode="auto">
          <a:xfrm>
            <a:off x="2914650" y="1917700"/>
            <a:ext cx="0" cy="2873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32" name="Line 55"/>
          <p:cNvSpPr>
            <a:spLocks noChangeShapeType="1"/>
          </p:cNvSpPr>
          <p:nvPr/>
        </p:nvSpPr>
        <p:spPr bwMode="auto">
          <a:xfrm>
            <a:off x="5938838" y="1917700"/>
            <a:ext cx="0" cy="2873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33" name="Line 56"/>
          <p:cNvSpPr>
            <a:spLocks noChangeShapeType="1"/>
          </p:cNvSpPr>
          <p:nvPr/>
        </p:nvSpPr>
        <p:spPr bwMode="auto">
          <a:xfrm flipV="1">
            <a:off x="6659563" y="1917700"/>
            <a:ext cx="0" cy="2873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34" name="Line 57"/>
          <p:cNvSpPr>
            <a:spLocks noChangeShapeType="1"/>
          </p:cNvSpPr>
          <p:nvPr/>
        </p:nvSpPr>
        <p:spPr bwMode="auto">
          <a:xfrm flipH="1">
            <a:off x="6154738" y="2349500"/>
            <a:ext cx="3603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35" name="Line 58"/>
          <p:cNvSpPr>
            <a:spLocks noChangeShapeType="1"/>
          </p:cNvSpPr>
          <p:nvPr/>
        </p:nvSpPr>
        <p:spPr bwMode="auto">
          <a:xfrm>
            <a:off x="6154738" y="1773238"/>
            <a:ext cx="3603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36" name="Text Box 59"/>
          <p:cNvSpPr txBox="1">
            <a:spLocks noChangeArrowheads="1"/>
          </p:cNvSpPr>
          <p:nvPr/>
        </p:nvSpPr>
        <p:spPr bwMode="auto">
          <a:xfrm>
            <a:off x="250825" y="2565400"/>
            <a:ext cx="8642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There are two parallel bar TEM modes, only one interacts with the beam and this is our operating mode</a:t>
            </a:r>
          </a:p>
        </p:txBody>
      </p:sp>
      <p:sp>
        <p:nvSpPr>
          <p:cNvPr id="42037" name="Text Box 60"/>
          <p:cNvSpPr txBox="1">
            <a:spLocks noChangeArrowheads="1"/>
          </p:cNvSpPr>
          <p:nvPr/>
        </p:nvSpPr>
        <p:spPr bwMode="auto">
          <a:xfrm>
            <a:off x="468313" y="5229225"/>
            <a:ext cx="82073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There are also two co-axial like TEM modes (potential difference between rods and outer can), only one of these interacts with the beam, this is our wrong or lower order mode (W/LOM)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22" name="Group 2"/>
          <p:cNvGraphicFramePr>
            <a:graphicFrameLocks noGrp="1"/>
          </p:cNvGraphicFramePr>
          <p:nvPr>
            <p:ph idx="1"/>
          </p:nvPr>
        </p:nvGraphicFramePr>
        <p:xfrm>
          <a:off x="5281613" y="4581525"/>
          <a:ext cx="3467100" cy="735648"/>
        </p:xfrm>
        <a:graphic>
          <a:graphicData uri="http://schemas.openxmlformats.org/drawingml/2006/table">
            <a:tbl>
              <a:tblPr/>
              <a:tblGrid>
                <a:gridCol w="1882775"/>
                <a:gridCol w="15843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LOM Frequency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375.18  MHz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R/Q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62.2 Ohms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333" name="Rectangle 1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/>
              <a:t>Lower Order mode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300033" y="3851275"/>
          <a:ext cx="47720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335" name="Rectangle 15"/>
          <p:cNvSpPr>
            <a:spLocks noChangeArrowheads="1"/>
          </p:cNvSpPr>
          <p:nvPr/>
        </p:nvSpPr>
        <p:spPr bwMode="auto">
          <a:xfrm>
            <a:off x="4859338" y="1412875"/>
            <a:ext cx="428466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The four-rod cavity also has a lower order mode (LOM).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This mode has an </a:t>
            </a:r>
            <a:r>
              <a:rPr lang="en-GB" sz="2000" dirty="0" err="1"/>
              <a:t>azimuthal</a:t>
            </a:r>
            <a:r>
              <a:rPr lang="en-GB" sz="2000" dirty="0"/>
              <a:t> magnetic field flowing around the outer can which is ideal for waveguide coupling.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The fields are weaker far from the rods so </a:t>
            </a:r>
            <a:r>
              <a:rPr lang="en-GB" sz="2000" dirty="0" smtClean="0"/>
              <a:t>the </a:t>
            </a:r>
            <a:r>
              <a:rPr lang="en-GB" sz="2000" dirty="0"/>
              <a:t>squashed </a:t>
            </a:r>
            <a:r>
              <a:rPr lang="en-GB" sz="2000" dirty="0" smtClean="0"/>
              <a:t>shape </a:t>
            </a:r>
            <a:r>
              <a:rPr lang="en-GB" sz="2000" dirty="0"/>
              <a:t>enhances coupling.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2000" dirty="0"/>
          </a:p>
        </p:txBody>
      </p:sp>
      <p:pic>
        <p:nvPicPr>
          <p:cNvPr id="18433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412875"/>
            <a:ext cx="4757738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7" name="Text Box 17"/>
          <p:cNvSpPr txBox="1">
            <a:spLocks noChangeArrowheads="1"/>
          </p:cNvSpPr>
          <p:nvPr/>
        </p:nvSpPr>
        <p:spPr bwMode="auto">
          <a:xfrm>
            <a:off x="5292725" y="5589588"/>
            <a:ext cx="3455988" cy="9255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LOM coupler reduces the frequency of this mode by 20 MHz.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/>
              <a:t>Demountable Coaxial coupler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14313" y="1509713"/>
            <a:ext cx="5572125" cy="321468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2000" dirty="0"/>
              <a:t>Demountable HOM style coupler based of the LEP design. 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Pull-out for coupler provides additional access to cavity for cleaning.</a:t>
            </a:r>
          </a:p>
          <a:p>
            <a:pPr>
              <a:lnSpc>
                <a:spcPct val="80000"/>
              </a:lnSpc>
            </a:pPr>
            <a:r>
              <a:rPr lang="en-GB" sz="2000" b="1" dirty="0"/>
              <a:t>External-Q’s</a:t>
            </a:r>
            <a:r>
              <a:rPr lang="en-GB" sz="2000" dirty="0"/>
              <a:t> down to </a:t>
            </a:r>
            <a:r>
              <a:rPr lang="en-GB" sz="2000" b="1" dirty="0"/>
              <a:t>67</a:t>
            </a:r>
            <a:r>
              <a:rPr lang="en-GB" sz="2000" dirty="0"/>
              <a:t> have been achieved  for </a:t>
            </a:r>
            <a:r>
              <a:rPr lang="en-GB" sz="2000" b="1" dirty="0"/>
              <a:t>2 couplers</a:t>
            </a:r>
            <a:r>
              <a:rPr lang="en-GB" sz="2000" dirty="0"/>
              <a:t>, depending on the penetration of the hook into the cavity. 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To ensure symmetric fields the couplers can be placed on opposing sides of the can.</a:t>
            </a:r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endParaRPr lang="en-GB" sz="2200" dirty="0"/>
          </a:p>
          <a:p>
            <a:pPr>
              <a:lnSpc>
                <a:spcPct val="80000"/>
              </a:lnSpc>
              <a:buFontTx/>
              <a:buNone/>
            </a:pPr>
            <a:endParaRPr lang="en-GB" sz="2200" dirty="0"/>
          </a:p>
        </p:txBody>
      </p:sp>
      <p:pic>
        <p:nvPicPr>
          <p:cNvPr id="209925" name="Picture 5"/>
          <p:cNvPicPr>
            <a:picLocks noChangeAspect="1" noChangeArrowheads="1"/>
          </p:cNvPicPr>
          <p:nvPr/>
        </p:nvPicPr>
        <p:blipFill>
          <a:blip r:embed="rId2" cstate="print"/>
          <a:srcRect l="30663" t="11009" r="13414"/>
          <a:stretch>
            <a:fillRect/>
          </a:stretch>
        </p:blipFill>
        <p:spPr bwMode="auto">
          <a:xfrm>
            <a:off x="5715000" y="1550988"/>
            <a:ext cx="3286125" cy="23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926" name="Picture 6"/>
          <p:cNvPicPr>
            <a:picLocks noChangeAspect="1" noChangeArrowheads="1"/>
          </p:cNvPicPr>
          <p:nvPr/>
        </p:nvPicPr>
        <p:blipFill>
          <a:blip r:embed="rId3" cstate="print"/>
          <a:srcRect l="10976" t="-1607" r="35191" b="17889"/>
          <a:stretch>
            <a:fillRect/>
          </a:stretch>
        </p:blipFill>
        <p:spPr bwMode="auto">
          <a:xfrm>
            <a:off x="641350" y="4071938"/>
            <a:ext cx="371475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927" name="Picture 4"/>
          <p:cNvPicPr>
            <a:picLocks noChangeAspect="1" noChangeArrowheads="1"/>
          </p:cNvPicPr>
          <p:nvPr/>
        </p:nvPicPr>
        <p:blipFill>
          <a:blip r:embed="rId4" cstate="print"/>
          <a:srcRect l="8022" t="14851" r="37830"/>
          <a:stretch>
            <a:fillRect/>
          </a:stretch>
        </p:blipFill>
        <p:spPr bwMode="auto">
          <a:xfrm>
            <a:off x="4840288" y="4125913"/>
            <a:ext cx="3548062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Cavity Cleaning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5738" y="1557338"/>
            <a:ext cx="4691062" cy="4608512"/>
          </a:xfrm>
        </p:spPr>
        <p:txBody>
          <a:bodyPr/>
          <a:lstStyle/>
          <a:p>
            <a:r>
              <a:rPr lang="en-GB" dirty="0"/>
              <a:t>Beam-pipe is large and can be used as access for cleaning</a:t>
            </a:r>
            <a:r>
              <a:rPr lang="en-GB" dirty="0" smtClean="0"/>
              <a:t>.</a:t>
            </a:r>
          </a:p>
          <a:p>
            <a:r>
              <a:rPr lang="en-GB" dirty="0" smtClean="0"/>
              <a:t>Large demountable LOM couplers can also be used for cavity cleaning and/or draining acid.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95588" name="Picture 2"/>
          <p:cNvPicPr>
            <a:picLocks noChangeAspect="1" noChangeArrowheads="1"/>
          </p:cNvPicPr>
          <p:nvPr/>
        </p:nvPicPr>
        <p:blipFill>
          <a:blip r:embed="rId2" cstate="print"/>
          <a:srcRect t="45599" r="48308" b="18462"/>
          <a:stretch>
            <a:fillRect/>
          </a:stretch>
        </p:blipFill>
        <p:spPr bwMode="auto">
          <a:xfrm>
            <a:off x="468313" y="1557338"/>
            <a:ext cx="3338512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5589" name="Group 5"/>
          <p:cNvGrpSpPr>
            <a:grpSpLocks/>
          </p:cNvGrpSpPr>
          <p:nvPr/>
        </p:nvGrpSpPr>
        <p:grpSpPr bwMode="auto">
          <a:xfrm>
            <a:off x="2052638" y="1555750"/>
            <a:ext cx="1439862" cy="2449513"/>
            <a:chOff x="1247" y="935"/>
            <a:chExt cx="907" cy="1543"/>
          </a:xfrm>
        </p:grpSpPr>
        <p:sp>
          <p:nvSpPr>
            <p:cNvPr id="195590" name="Rectangle 6"/>
            <p:cNvSpPr>
              <a:spLocks noChangeArrowheads="1"/>
            </p:cNvSpPr>
            <p:nvPr/>
          </p:nvSpPr>
          <p:spPr bwMode="auto">
            <a:xfrm>
              <a:off x="1429" y="935"/>
              <a:ext cx="90" cy="1225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591" name="Oval 7"/>
            <p:cNvSpPr>
              <a:spLocks noChangeArrowheads="1"/>
            </p:cNvSpPr>
            <p:nvPr/>
          </p:nvSpPr>
          <p:spPr bwMode="auto">
            <a:xfrm>
              <a:off x="1429" y="2115"/>
              <a:ext cx="90" cy="90"/>
            </a:xfrm>
            <a:prstGeom prst="ellipse">
              <a:avLst/>
            </a:prstGeom>
            <a:solidFill>
              <a:schemeClr val="bg2"/>
            </a:solidFill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592" name="Line 8"/>
            <p:cNvSpPr>
              <a:spLocks noChangeShapeType="1"/>
            </p:cNvSpPr>
            <p:nvPr/>
          </p:nvSpPr>
          <p:spPr bwMode="auto">
            <a:xfrm flipH="1">
              <a:off x="1247" y="2205"/>
              <a:ext cx="182" cy="91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5593" name="Line 9"/>
            <p:cNvSpPr>
              <a:spLocks noChangeShapeType="1"/>
            </p:cNvSpPr>
            <p:nvPr/>
          </p:nvSpPr>
          <p:spPr bwMode="auto">
            <a:xfrm>
              <a:off x="1565" y="2251"/>
              <a:ext cx="589" cy="227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5594" name="Line 10"/>
            <p:cNvSpPr>
              <a:spLocks noChangeShapeType="1"/>
            </p:cNvSpPr>
            <p:nvPr/>
          </p:nvSpPr>
          <p:spPr bwMode="auto">
            <a:xfrm>
              <a:off x="1519" y="2296"/>
              <a:ext cx="46" cy="136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5595" name="Line 11"/>
            <p:cNvSpPr>
              <a:spLocks noChangeShapeType="1"/>
            </p:cNvSpPr>
            <p:nvPr/>
          </p:nvSpPr>
          <p:spPr bwMode="auto">
            <a:xfrm flipH="1" flipV="1">
              <a:off x="1247" y="2115"/>
              <a:ext cx="136" cy="45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5596" name="Line 12"/>
            <p:cNvSpPr>
              <a:spLocks noChangeShapeType="1"/>
            </p:cNvSpPr>
            <p:nvPr/>
          </p:nvSpPr>
          <p:spPr bwMode="auto">
            <a:xfrm flipV="1">
              <a:off x="1565" y="2115"/>
              <a:ext cx="317" cy="9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95597" name="Text Box 13"/>
          <p:cNvSpPr txBox="1">
            <a:spLocks noChangeArrowheads="1"/>
          </p:cNvSpPr>
          <p:nvPr/>
        </p:nvSpPr>
        <p:spPr bwMode="auto">
          <a:xfrm>
            <a:off x="539750" y="1628775"/>
            <a:ext cx="2735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HPR nozzle</a:t>
            </a:r>
          </a:p>
        </p:txBody>
      </p:sp>
      <p:sp>
        <p:nvSpPr>
          <p:cNvPr id="195598" name="Line 14"/>
          <p:cNvSpPr>
            <a:spLocks noChangeShapeType="1"/>
          </p:cNvSpPr>
          <p:nvPr/>
        </p:nvSpPr>
        <p:spPr bwMode="auto">
          <a:xfrm>
            <a:off x="1258888" y="1989138"/>
            <a:ext cx="504825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195599" name="Group 15"/>
          <p:cNvGrpSpPr>
            <a:grpSpLocks/>
          </p:cNvGrpSpPr>
          <p:nvPr/>
        </p:nvGrpSpPr>
        <p:grpSpPr bwMode="auto">
          <a:xfrm>
            <a:off x="454025" y="3357563"/>
            <a:ext cx="2894013" cy="1800225"/>
            <a:chOff x="286" y="2115"/>
            <a:chExt cx="1823" cy="1134"/>
          </a:xfrm>
        </p:grpSpPr>
        <p:sp>
          <p:nvSpPr>
            <p:cNvPr id="195600" name="Rectangle 16"/>
            <p:cNvSpPr>
              <a:spLocks noChangeArrowheads="1"/>
            </p:cNvSpPr>
            <p:nvPr/>
          </p:nvSpPr>
          <p:spPr bwMode="auto">
            <a:xfrm rot="5400000">
              <a:off x="854" y="2046"/>
              <a:ext cx="90" cy="1225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601" name="Oval 17"/>
            <p:cNvSpPr>
              <a:spLocks noChangeArrowheads="1"/>
            </p:cNvSpPr>
            <p:nvPr/>
          </p:nvSpPr>
          <p:spPr bwMode="auto">
            <a:xfrm rot="5400000">
              <a:off x="1429" y="2614"/>
              <a:ext cx="90" cy="90"/>
            </a:xfrm>
            <a:prstGeom prst="ellipse">
              <a:avLst/>
            </a:prstGeom>
            <a:solidFill>
              <a:schemeClr val="bg2"/>
            </a:solidFill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602" name="Line 18"/>
            <p:cNvSpPr>
              <a:spLocks noChangeShapeType="1"/>
            </p:cNvSpPr>
            <p:nvPr/>
          </p:nvSpPr>
          <p:spPr bwMode="auto">
            <a:xfrm rot="-5400000">
              <a:off x="1837" y="2387"/>
              <a:ext cx="0" cy="544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5603" name="Line 19"/>
            <p:cNvSpPr>
              <a:spLocks noChangeShapeType="1"/>
            </p:cNvSpPr>
            <p:nvPr/>
          </p:nvSpPr>
          <p:spPr bwMode="auto">
            <a:xfrm rot="5400000">
              <a:off x="1111" y="2931"/>
              <a:ext cx="499" cy="137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5604" name="Line 20"/>
            <p:cNvSpPr>
              <a:spLocks noChangeShapeType="1"/>
            </p:cNvSpPr>
            <p:nvPr/>
          </p:nvSpPr>
          <p:spPr bwMode="auto">
            <a:xfrm rot="16200000" flipH="1">
              <a:off x="1496" y="2773"/>
              <a:ext cx="453" cy="408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5605" name="Line 21"/>
            <p:cNvSpPr>
              <a:spLocks noChangeShapeType="1"/>
            </p:cNvSpPr>
            <p:nvPr/>
          </p:nvSpPr>
          <p:spPr bwMode="auto">
            <a:xfrm rot="5400000" flipH="1" flipV="1">
              <a:off x="1519" y="2297"/>
              <a:ext cx="317" cy="226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5606" name="Line 22"/>
            <p:cNvSpPr>
              <a:spLocks noChangeShapeType="1"/>
            </p:cNvSpPr>
            <p:nvPr/>
          </p:nvSpPr>
          <p:spPr bwMode="auto">
            <a:xfrm rot="5400000" flipH="1">
              <a:off x="1134" y="2228"/>
              <a:ext cx="408" cy="182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95607" name="Line 23"/>
          <p:cNvSpPr>
            <a:spLocks noChangeShapeType="1"/>
          </p:cNvSpPr>
          <p:nvPr/>
        </p:nvSpPr>
        <p:spPr bwMode="auto">
          <a:xfrm>
            <a:off x="1547813" y="1989138"/>
            <a:ext cx="720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5608" name="Rectangle 24"/>
          <p:cNvSpPr>
            <a:spLocks noChangeArrowheads="1"/>
          </p:cNvSpPr>
          <p:nvPr/>
        </p:nvSpPr>
        <p:spPr bwMode="auto">
          <a:xfrm>
            <a:off x="3995738" y="2997200"/>
            <a:ext cx="4691062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8" grpId="0" animBg="1"/>
      <p:bldP spid="195607" grpId="0" animBg="1"/>
      <p:bldP spid="19560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26" name="Object 14"/>
          <p:cNvGraphicFramePr>
            <a:graphicFrameLocks noChangeAspect="1"/>
          </p:cNvGraphicFramePr>
          <p:nvPr/>
        </p:nvGraphicFramePr>
        <p:xfrm>
          <a:off x="3348038" y="1412875"/>
          <a:ext cx="5572125" cy="2481263"/>
        </p:xfrm>
        <a:graphic>
          <a:graphicData uri="http://schemas.openxmlformats.org/presentationml/2006/ole">
            <p:oleObj spid="_x0000_s31746" name="Worksheet" r:id="rId3" imgW="8591550" imgH="3829050" progId="Excel.Sheet.8">
              <p:embed/>
            </p:oleObj>
          </a:graphicData>
        </a:graphic>
      </p:graphicFrame>
      <p:sp>
        <p:nvSpPr>
          <p:cNvPr id="3892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Higher Order Modes</a:t>
            </a:r>
          </a:p>
        </p:txBody>
      </p:sp>
      <p:pic>
        <p:nvPicPr>
          <p:cNvPr id="3892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4005263"/>
            <a:ext cx="44640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699000"/>
            <a:ext cx="43926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30" name="Line 9"/>
          <p:cNvSpPr>
            <a:spLocks noChangeShapeType="1"/>
          </p:cNvSpPr>
          <p:nvPr/>
        </p:nvSpPr>
        <p:spPr bwMode="auto">
          <a:xfrm flipV="1">
            <a:off x="4067175" y="2204863"/>
            <a:ext cx="2233017" cy="19448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31" name="Line 10"/>
          <p:cNvSpPr>
            <a:spLocks noChangeShapeType="1"/>
          </p:cNvSpPr>
          <p:nvPr/>
        </p:nvSpPr>
        <p:spPr bwMode="auto">
          <a:xfrm flipH="1" flipV="1">
            <a:off x="6516216" y="1988840"/>
            <a:ext cx="216372" cy="27355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32" name="Text Box 11"/>
          <p:cNvSpPr txBox="1">
            <a:spLocks noChangeArrowheads="1"/>
          </p:cNvSpPr>
          <p:nvPr/>
        </p:nvSpPr>
        <p:spPr bwMode="auto">
          <a:xfrm>
            <a:off x="179388" y="1557338"/>
            <a:ext cx="3168650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We also have some TEM HOMs. </a:t>
            </a:r>
          </a:p>
          <a:p>
            <a:pPr>
              <a:spcBef>
                <a:spcPct val="50000"/>
              </a:spcBef>
            </a:pPr>
            <a:r>
              <a:rPr lang="en-GB"/>
              <a:t>As the cavity is compact in the vertical plane most of the TM modes are at higher frequencies, and the TE modes have low shunt impedances.</a:t>
            </a:r>
          </a:p>
        </p:txBody>
      </p:sp>
      <p:sp>
        <p:nvSpPr>
          <p:cNvPr id="38933" name="Text Box 12"/>
          <p:cNvSpPr txBox="1">
            <a:spLocks noChangeArrowheads="1"/>
          </p:cNvSpPr>
          <p:nvPr/>
        </p:nvSpPr>
        <p:spPr bwMode="auto">
          <a:xfrm>
            <a:off x="684213" y="579913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Monopole 3</a:t>
            </a:r>
            <a:r>
              <a:rPr lang="en-GB">
                <a:latin typeface="Symbol" pitchFamily="18" charset="2"/>
              </a:rPr>
              <a:t>p</a:t>
            </a:r>
            <a:r>
              <a:rPr lang="en-GB"/>
              <a:t>/4 resonator</a:t>
            </a:r>
          </a:p>
        </p:txBody>
      </p:sp>
      <p:sp>
        <p:nvSpPr>
          <p:cNvPr id="38934" name="Text Box 15"/>
          <p:cNvSpPr txBox="1">
            <a:spLocks noChangeArrowheads="1"/>
          </p:cNvSpPr>
          <p:nvPr/>
        </p:nvSpPr>
        <p:spPr bwMode="auto">
          <a:xfrm>
            <a:off x="5364163" y="64531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Dipole 3</a:t>
            </a:r>
            <a:r>
              <a:rPr lang="en-GB">
                <a:latin typeface="Symbol" pitchFamily="18" charset="2"/>
              </a:rPr>
              <a:t>p</a:t>
            </a:r>
            <a:r>
              <a:rPr lang="en-GB"/>
              <a:t>/4 resonator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/>
              <a:t>Input coupler</a:t>
            </a:r>
          </a:p>
        </p:txBody>
      </p:sp>
      <p:pic>
        <p:nvPicPr>
          <p:cNvPr id="210948" name="Picture 2"/>
          <p:cNvPicPr>
            <a:picLocks noChangeAspect="1" noChangeArrowheads="1"/>
          </p:cNvPicPr>
          <p:nvPr/>
        </p:nvPicPr>
        <p:blipFill>
          <a:blip r:embed="rId2" cstate="print"/>
          <a:srcRect t="10095" r="19511" b="4101"/>
          <a:stretch>
            <a:fillRect/>
          </a:stretch>
        </p:blipFill>
        <p:spPr bwMode="auto">
          <a:xfrm>
            <a:off x="4355976" y="1412776"/>
            <a:ext cx="421481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51520" y="1412776"/>
            <a:ext cx="3927351" cy="468052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sz="2400" dirty="0" smtClean="0"/>
              <a:t>Capacitive coupling would require a horizontal electrode which would interfere with the opposing </a:t>
            </a:r>
            <a:r>
              <a:rPr lang="en-GB" sz="2400" dirty="0" err="1" smtClean="0"/>
              <a:t>beamline</a:t>
            </a:r>
            <a:r>
              <a:rPr lang="en-GB" sz="2400" dirty="0" smtClean="0"/>
              <a:t>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sz="2400" dirty="0" smtClean="0"/>
              <a:t>Magnetic </a:t>
            </a:r>
            <a:r>
              <a:rPr lang="en-GB" sz="2400" dirty="0" smtClean="0"/>
              <a:t>coupling </a:t>
            </a:r>
            <a:r>
              <a:rPr lang="en-GB" sz="2400" dirty="0" smtClean="0"/>
              <a:t>is required (either a loop or waveguide)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sz="2400" dirty="0" smtClean="0"/>
              <a:t>A waveguide coupler at 400 MHz would be large compared to the cavity and would have a large heat leak.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sz="2400" dirty="0" smtClean="0"/>
              <a:t>Instead we propose a cut-off waveguide to couple to the cavity and then use a waveguide to coaxial transition. </a:t>
            </a:r>
            <a:endParaRPr lang="en-GB" sz="2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5076056" y="3933056"/>
            <a:ext cx="3312368" cy="3240360"/>
            <a:chOff x="4427984" y="4725144"/>
            <a:chExt cx="3312368" cy="3240360"/>
          </a:xfrm>
        </p:grpSpPr>
        <p:sp>
          <p:nvSpPr>
            <p:cNvPr id="16" name="Oval 15"/>
            <p:cNvSpPr/>
            <p:nvPr/>
          </p:nvSpPr>
          <p:spPr>
            <a:xfrm>
              <a:off x="4427984" y="4725144"/>
              <a:ext cx="3096344" cy="3240360"/>
            </a:xfrm>
            <a:prstGeom prst="ellipse">
              <a:avLst/>
            </a:prstGeom>
            <a:solidFill>
              <a:schemeClr val="accent1">
                <a:alpha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4572000" y="5373216"/>
              <a:ext cx="2088232" cy="2016224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>
              <a:off x="5364088" y="6093296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6732240" y="6093296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436096" y="5085184"/>
              <a:ext cx="360040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96136" y="5517232"/>
              <a:ext cx="1944216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35"/>
          <p:cNvSpPr/>
          <p:nvPr/>
        </p:nvSpPr>
        <p:spPr>
          <a:xfrm>
            <a:off x="2915816" y="4869160"/>
            <a:ext cx="475253" cy="116941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1331640" y="4365104"/>
            <a:ext cx="3096344" cy="2088232"/>
            <a:chOff x="467544" y="3933056"/>
            <a:chExt cx="3096344" cy="2088232"/>
          </a:xfrm>
        </p:grpSpPr>
        <p:grpSp>
          <p:nvGrpSpPr>
            <p:cNvPr id="27" name="Group 19"/>
            <p:cNvGrpSpPr/>
            <p:nvPr/>
          </p:nvGrpSpPr>
          <p:grpSpPr>
            <a:xfrm>
              <a:off x="467544" y="3933056"/>
              <a:ext cx="3096344" cy="2088232"/>
              <a:chOff x="395536" y="1628800"/>
              <a:chExt cx="2814858" cy="1800200"/>
            </a:xfrm>
          </p:grpSpPr>
          <p:grpSp>
            <p:nvGrpSpPr>
              <p:cNvPr id="29" name="Group 13"/>
              <p:cNvGrpSpPr/>
              <p:nvPr/>
            </p:nvGrpSpPr>
            <p:grpSpPr>
              <a:xfrm>
                <a:off x="395536" y="1628800"/>
                <a:ext cx="2814858" cy="1800200"/>
                <a:chOff x="323528" y="4149080"/>
                <a:chExt cx="2814858" cy="1800200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323528" y="4149080"/>
                  <a:ext cx="2088232" cy="1800200"/>
                </a:xfrm>
                <a:prstGeom prst="ellipse">
                  <a:avLst/>
                </a:prstGeom>
                <a:solidFill>
                  <a:schemeClr val="accent1">
                    <a:alpha val="56000"/>
                  </a:schemeClr>
                </a:solidFill>
                <a:ln>
                  <a:solidFill>
                    <a:schemeClr val="accent1">
                      <a:shade val="5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1043608" y="4725144"/>
                  <a:ext cx="720080" cy="720080"/>
                </a:xfrm>
                <a:prstGeom prst="ellipse">
                  <a:avLst/>
                </a:prstGeom>
                <a:solidFill>
                  <a:schemeClr val="accent1">
                    <a:alpha val="0"/>
                  </a:schemeClr>
                </a:solidFill>
                <a:ln>
                  <a:solidFill>
                    <a:schemeClr val="accent1">
                      <a:shade val="5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2418306" y="4725144"/>
                  <a:ext cx="720080" cy="682834"/>
                </a:xfrm>
                <a:prstGeom prst="ellipse">
                  <a:avLst/>
                </a:prstGeom>
                <a:solidFill>
                  <a:schemeClr val="accent1">
                    <a:alpha val="35000"/>
                  </a:schemeClr>
                </a:solidFill>
                <a:ln>
                  <a:solidFill>
                    <a:schemeClr val="accent1">
                      <a:shade val="5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611560" y="4581128"/>
                  <a:ext cx="432048" cy="1008112"/>
                </a:xfrm>
                <a:prstGeom prst="ellipse">
                  <a:avLst/>
                </a:prstGeom>
                <a:solidFill>
                  <a:schemeClr val="accent1">
                    <a:alpha val="35000"/>
                  </a:schemeClr>
                </a:solidFill>
                <a:ln>
                  <a:solidFill>
                    <a:schemeClr val="accent1">
                      <a:shade val="5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30" name="Straight Arrow Connector 29"/>
              <p:cNvCxnSpPr/>
              <p:nvPr/>
            </p:nvCxnSpPr>
            <p:spPr>
              <a:xfrm>
                <a:off x="1547664" y="2564904"/>
                <a:ext cx="1368152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2051720" y="4643844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194mm</a:t>
              </a:r>
              <a:endParaRPr lang="en-GB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Crabbing upgrade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3888432" cy="3600400"/>
          </a:xfrm>
        </p:spPr>
        <p:txBody>
          <a:bodyPr/>
          <a:lstStyle/>
          <a:p>
            <a:r>
              <a:rPr lang="en-GB" sz="2000" dirty="0" smtClean="0"/>
              <a:t>Crabbing provides significant Luminosity advantages.</a:t>
            </a:r>
          </a:p>
          <a:p>
            <a:r>
              <a:rPr lang="en-GB" sz="2000" dirty="0" smtClean="0"/>
              <a:t>Local crabbing scheme has been chosen for LHC upgrade.</a:t>
            </a:r>
          </a:p>
          <a:p>
            <a:r>
              <a:rPr lang="en-GB" sz="2000" dirty="0" smtClean="0"/>
              <a:t>Compact size needed do to limited space (~150mm space available compared to ~350 needed for orthodox cavity).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/>
          <a:srcRect b="582"/>
          <a:stretch>
            <a:fillRect/>
          </a:stretch>
        </p:blipFill>
        <p:spPr bwMode="auto">
          <a:xfrm>
            <a:off x="4211960" y="1387235"/>
            <a:ext cx="4932040" cy="3265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4788024" y="4653136"/>
            <a:ext cx="4032026" cy="2074168"/>
            <a:chOff x="2916238" y="1482725"/>
            <a:chExt cx="6191250" cy="4308475"/>
          </a:xfrm>
        </p:grpSpPr>
        <p:sp>
          <p:nvSpPr>
            <p:cNvPr id="5" name="Oval 2"/>
            <p:cNvSpPr>
              <a:spLocks noChangeArrowheads="1"/>
            </p:cNvSpPr>
            <p:nvPr/>
          </p:nvSpPr>
          <p:spPr bwMode="auto">
            <a:xfrm rot="9384727">
              <a:off x="5202238" y="3276600"/>
              <a:ext cx="1655762" cy="574675"/>
            </a:xfrm>
            <a:prstGeom prst="ellipse">
              <a:avLst/>
            </a:prstGeom>
            <a:solidFill>
              <a:srgbClr val="FF0000">
                <a:alpha val="50195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Oval 3"/>
            <p:cNvSpPr>
              <a:spLocks noChangeArrowheads="1"/>
            </p:cNvSpPr>
            <p:nvPr/>
          </p:nvSpPr>
          <p:spPr bwMode="auto">
            <a:xfrm rot="1349897">
              <a:off x="5202238" y="3276600"/>
              <a:ext cx="1655762" cy="574675"/>
            </a:xfrm>
            <a:prstGeom prst="ellipse">
              <a:avLst/>
            </a:prstGeom>
            <a:solidFill>
              <a:srgbClr val="0000FF">
                <a:alpha val="50195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124200" y="1482725"/>
              <a:ext cx="1655763" cy="574675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7259638" y="1482725"/>
              <a:ext cx="1655762" cy="574675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 rot="1349897">
              <a:off x="3200400" y="2430463"/>
              <a:ext cx="1655763" cy="574675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 rot="9384727">
              <a:off x="7162800" y="2425700"/>
              <a:ext cx="1655763" cy="574675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124200" y="4292600"/>
              <a:ext cx="1655763" cy="574675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7259638" y="4292600"/>
              <a:ext cx="1655762" cy="574675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2971800" y="1752600"/>
              <a:ext cx="6096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2971800" y="4572000"/>
              <a:ext cx="6080125" cy="9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 flipV="1">
              <a:off x="5257800" y="4267200"/>
              <a:ext cx="358140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H="1" flipV="1">
              <a:off x="3200400" y="4267200"/>
              <a:ext cx="358140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 flipV="1">
              <a:off x="4859338" y="2362200"/>
              <a:ext cx="3979862" cy="1714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 flipH="1" flipV="1">
              <a:off x="3203575" y="2349500"/>
              <a:ext cx="3963988" cy="1714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5292725" y="5013325"/>
              <a:ext cx="1655763" cy="574675"/>
            </a:xfrm>
            <a:prstGeom prst="ellipse">
              <a:avLst/>
            </a:prstGeom>
            <a:solidFill>
              <a:srgbClr val="0000FF">
                <a:alpha val="50195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5076825" y="5013325"/>
              <a:ext cx="1655763" cy="574675"/>
            </a:xfrm>
            <a:prstGeom prst="ellipse">
              <a:avLst/>
            </a:prstGeom>
            <a:solidFill>
              <a:srgbClr val="FF0000">
                <a:alpha val="50195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5292725" y="1484313"/>
              <a:ext cx="1655763" cy="574675"/>
            </a:xfrm>
            <a:prstGeom prst="ellipse">
              <a:avLst/>
            </a:prstGeom>
            <a:solidFill>
              <a:srgbClr val="0000FF">
                <a:alpha val="50195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5076825" y="1484313"/>
              <a:ext cx="1655763" cy="574675"/>
            </a:xfrm>
            <a:prstGeom prst="ellipse">
              <a:avLst/>
            </a:prstGeom>
            <a:solidFill>
              <a:srgbClr val="FF0000">
                <a:alpha val="50195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>
              <a:off x="2916238" y="1755775"/>
              <a:ext cx="1428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5"/>
            <p:cNvSpPr>
              <a:spLocks noChangeShapeType="1"/>
            </p:cNvSpPr>
            <p:nvPr/>
          </p:nvSpPr>
          <p:spPr bwMode="auto">
            <a:xfrm flipH="1">
              <a:off x="8964613" y="1755775"/>
              <a:ext cx="1428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3" cstate="print"/>
          <a:srcRect l="10204" r="10204"/>
          <a:stretch>
            <a:fillRect/>
          </a:stretch>
        </p:blipFill>
        <p:spPr bwMode="auto">
          <a:xfrm>
            <a:off x="5853422" y="1412776"/>
            <a:ext cx="329057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2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/>
              <a:t>Multipacting</a:t>
            </a:r>
          </a:p>
        </p:txBody>
      </p:sp>
      <p:sp>
        <p:nvSpPr>
          <p:cNvPr id="205828" name="Content Placeholder 2"/>
          <p:cNvSpPr>
            <a:spLocks noGrp="1"/>
          </p:cNvSpPr>
          <p:nvPr>
            <p:ph idx="4294967295"/>
          </p:nvPr>
        </p:nvSpPr>
        <p:spPr>
          <a:xfrm>
            <a:off x="0" y="1340768"/>
            <a:ext cx="6012160" cy="4464496"/>
          </a:xfrm>
        </p:spPr>
        <p:txBody>
          <a:bodyPr/>
          <a:lstStyle/>
          <a:p>
            <a:r>
              <a:rPr lang="en-GB" sz="2000" dirty="0"/>
              <a:t>Some </a:t>
            </a:r>
            <a:r>
              <a:rPr lang="en-GB" sz="2000" dirty="0" err="1"/>
              <a:t>multipacting</a:t>
            </a:r>
            <a:r>
              <a:rPr lang="en-GB" sz="2000" dirty="0"/>
              <a:t> </a:t>
            </a:r>
            <a:r>
              <a:rPr lang="en-GB" sz="2000" dirty="0" smtClean="0"/>
              <a:t>on the outer can has </a:t>
            </a:r>
            <a:r>
              <a:rPr lang="en-GB" sz="2000" dirty="0"/>
              <a:t>been found at low E field. </a:t>
            </a:r>
            <a:r>
              <a:rPr lang="en-GB" sz="2000" dirty="0" err="1"/>
              <a:t>V</a:t>
            </a:r>
            <a:r>
              <a:rPr lang="en-GB" sz="2000" baseline="-25000" dirty="0" err="1"/>
              <a:t>t</a:t>
            </a:r>
            <a:r>
              <a:rPr lang="en-GB" sz="2000" dirty="0"/>
              <a:t> ~ 150 </a:t>
            </a:r>
            <a:r>
              <a:rPr lang="en-GB" sz="2000" dirty="0" smtClean="0"/>
              <a:t>kV. </a:t>
            </a:r>
          </a:p>
          <a:p>
            <a:r>
              <a:rPr lang="en-GB" sz="2000" dirty="0" smtClean="0"/>
              <a:t>As cavity voltage increased the </a:t>
            </a:r>
            <a:r>
              <a:rPr lang="en-GB" sz="2000" dirty="0" err="1" smtClean="0"/>
              <a:t>multipacting</a:t>
            </a:r>
            <a:r>
              <a:rPr lang="en-GB" sz="2000" dirty="0" smtClean="0"/>
              <a:t> is pushed towards the base of the rods. </a:t>
            </a:r>
          </a:p>
          <a:p>
            <a:r>
              <a:rPr lang="en-GB" sz="2000" dirty="0" smtClean="0"/>
              <a:t>This is close to the region where we plan to place the LOM coupler so this may disrupt the </a:t>
            </a:r>
            <a:r>
              <a:rPr lang="en-GB" sz="2000" dirty="0" err="1" smtClean="0"/>
              <a:t>multipactor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Outer can trajectories follow a square step like path over several phases. There are 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and 7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order trajectories.</a:t>
            </a:r>
          </a:p>
          <a:p>
            <a:endParaRPr lang="en-GB" sz="2000" dirty="0" smtClean="0"/>
          </a:p>
          <a:p>
            <a:endParaRPr lang="en-GB" sz="2400" dirty="0"/>
          </a:p>
        </p:txBody>
      </p:sp>
      <p:grpSp>
        <p:nvGrpSpPr>
          <p:cNvPr id="6" name="Group 5"/>
          <p:cNvGrpSpPr/>
          <p:nvPr/>
        </p:nvGrpSpPr>
        <p:grpSpPr>
          <a:xfrm>
            <a:off x="467544" y="4869160"/>
            <a:ext cx="8280919" cy="1726183"/>
            <a:chOff x="467544" y="4941168"/>
            <a:chExt cx="8136903" cy="165417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2104" t="5035" r="43185" b="14029"/>
            <a:stretch>
              <a:fillRect/>
            </a:stretch>
          </p:blipFill>
          <p:spPr bwMode="auto">
            <a:xfrm rot="5400000">
              <a:off x="962050" y="4446662"/>
              <a:ext cx="1654175" cy="2643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714377" y="4941168"/>
              <a:ext cx="7890073" cy="1654175"/>
              <a:chOff x="714348" y="4784014"/>
              <a:chExt cx="7890127" cy="1654504"/>
            </a:xfrm>
          </p:grpSpPr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32104" t="5035" r="43185" b="14029"/>
              <a:stretch>
                <a:fillRect/>
              </a:stretch>
            </p:blipFill>
            <p:spPr bwMode="auto">
              <a:xfrm rot="5400000">
                <a:off x="6455620" y="4289663"/>
                <a:ext cx="1654504" cy="2643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32104" t="5035" r="43185" b="14029"/>
              <a:stretch>
                <a:fillRect/>
              </a:stretch>
            </p:blipFill>
            <p:spPr bwMode="auto">
              <a:xfrm rot="16200000" flipH="1">
                <a:off x="3698190" y="4289663"/>
                <a:ext cx="1654504" cy="2643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1" name="Straight Arrow Connector 10"/>
              <p:cNvCxnSpPr/>
              <p:nvPr/>
            </p:nvCxnSpPr>
            <p:spPr>
              <a:xfrm rot="5400000" flipH="1" flipV="1">
                <a:off x="249899" y="5677881"/>
                <a:ext cx="1071775" cy="317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3714744" y="5143581"/>
                <a:ext cx="1643074" cy="158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rot="16200000" flipH="1">
                <a:off x="7751682" y="5678675"/>
                <a:ext cx="10717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4" name="Oval 13"/>
              <p:cNvSpPr/>
              <p:nvPr/>
            </p:nvSpPr>
            <p:spPr>
              <a:xfrm>
                <a:off x="714348" y="5072129"/>
                <a:ext cx="142876" cy="142903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8215338" y="6143905"/>
                <a:ext cx="142876" cy="142903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286380" y="5072129"/>
                <a:ext cx="142876" cy="142903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rot="5400000" flipH="1" flipV="1">
                <a:off x="3179650" y="5678675"/>
                <a:ext cx="10717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rot="5400000" flipH="1" flipV="1">
                <a:off x="5822857" y="5678675"/>
                <a:ext cx="1071775" cy="158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6500826" y="5072129"/>
                <a:ext cx="1643073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0" y="3861048"/>
            <a:ext cx="601216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print"/>
          <a:srcRect l="24210" t="40137" r="26315" b="23578"/>
          <a:stretch>
            <a:fillRect/>
          </a:stretch>
        </p:blipFill>
        <p:spPr bwMode="auto">
          <a:xfrm>
            <a:off x="5759499" y="3496162"/>
            <a:ext cx="3637037" cy="130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638300"/>
            <a:ext cx="3362325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 txBox="1">
            <a:spLocks/>
          </p:cNvSpPr>
          <p:nvPr/>
        </p:nvSpPr>
        <p:spPr bwMode="auto">
          <a:xfrm>
            <a:off x="468313" y="285750"/>
            <a:ext cx="7704137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Multipactor Trajectories</a:t>
            </a:r>
            <a:endParaRPr kumimoji="0" lang="en-GB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mp view2 ben.bmp"/>
          <p:cNvPicPr>
            <a:picLocks noChangeAspect="1"/>
          </p:cNvPicPr>
          <p:nvPr/>
        </p:nvPicPr>
        <p:blipFill>
          <a:blip r:embed="rId3" cstate="print"/>
          <a:srcRect t="7936" r="21089"/>
          <a:stretch>
            <a:fillRect/>
          </a:stretch>
        </p:blipFill>
        <p:spPr>
          <a:xfrm rot="16200000">
            <a:off x="1488047" y="3272594"/>
            <a:ext cx="2711525" cy="4176465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9512" y="1412776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Multipacting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the beam pipe was found in the racetrack model ~1.6MV.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400" kern="0" dirty="0" smtClean="0">
                <a:latin typeface="+mn-lt"/>
              </a:rPr>
              <a:t>Methods of removing the </a:t>
            </a:r>
            <a:r>
              <a:rPr lang="en-GB" sz="2400" kern="0" dirty="0" err="1" smtClean="0">
                <a:latin typeface="+mn-lt"/>
              </a:rPr>
              <a:t>multipacting</a:t>
            </a:r>
            <a:r>
              <a:rPr lang="en-GB" sz="2400" kern="0" dirty="0" smtClean="0">
                <a:latin typeface="+mn-lt"/>
              </a:rPr>
              <a:t> are being looked into, including;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sz="2400" kern="0" dirty="0" smtClean="0">
                <a:latin typeface="+mn-lt"/>
              </a:rPr>
              <a:t>Altering the beam pipe shape, 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sz="2400" kern="0" dirty="0" smtClean="0">
                <a:latin typeface="+mn-lt"/>
              </a:rPr>
              <a:t>Adding ridges to disrupt local field patens.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ototype pic.png"/>
          <p:cNvPicPr>
            <a:picLocks noChangeAspect="1"/>
          </p:cNvPicPr>
          <p:nvPr/>
        </p:nvPicPr>
        <p:blipFill>
          <a:blip r:embed="rId2" cstate="print"/>
          <a:srcRect l="5141"/>
          <a:stretch>
            <a:fillRect/>
          </a:stretch>
        </p:blipFill>
        <p:spPr>
          <a:xfrm>
            <a:off x="1763688" y="1412776"/>
            <a:ext cx="6912768" cy="5887170"/>
          </a:xfrm>
          <a:prstGeom prst="rect">
            <a:avLst/>
          </a:prstGeom>
          <a:noFill/>
          <a:ln>
            <a:noFill/>
          </a:ln>
        </p:spPr>
      </p:pic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Cavity Prototype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2" y="1412875"/>
            <a:ext cx="5806276" cy="2232149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dirty="0"/>
              <a:t>UK have </a:t>
            </a:r>
            <a:r>
              <a:rPr lang="en-GB" sz="2800" dirty="0" smtClean="0"/>
              <a:t>placed an order for an aluminium cavity.</a:t>
            </a:r>
          </a:p>
          <a:p>
            <a:pPr>
              <a:lnSpc>
                <a:spcPct val="90000"/>
              </a:lnSpc>
            </a:pPr>
            <a:endParaRPr lang="en-GB" sz="2800" dirty="0" smtClean="0"/>
          </a:p>
          <a:p>
            <a:pPr>
              <a:lnSpc>
                <a:spcPct val="90000"/>
              </a:lnSpc>
            </a:pPr>
            <a:endParaRPr lang="en-GB" sz="28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GB" sz="28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2879" y="4581128"/>
            <a:ext cx="1825625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07951" y="2276872"/>
            <a:ext cx="4392041" cy="223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Bead pull and coupler verification will be preformed on the aluminium cavity.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GB" sz="4000" dirty="0" smtClean="0"/>
              <a:t>Niobium cavity </a:t>
            </a:r>
            <a:r>
              <a:rPr lang="en-GB" sz="4000" dirty="0"/>
              <a:t>construction (without couplers)</a:t>
            </a:r>
          </a:p>
        </p:txBody>
      </p:sp>
      <p:sp>
        <p:nvSpPr>
          <p:cNvPr id="194563" name="Line 3"/>
          <p:cNvSpPr>
            <a:spLocks noChangeShapeType="1"/>
          </p:cNvSpPr>
          <p:nvPr/>
        </p:nvSpPr>
        <p:spPr bwMode="auto">
          <a:xfrm>
            <a:off x="3262313" y="2708275"/>
            <a:ext cx="2160587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64" name="Line 4"/>
          <p:cNvSpPr>
            <a:spLocks noChangeShapeType="1"/>
          </p:cNvSpPr>
          <p:nvPr/>
        </p:nvSpPr>
        <p:spPr bwMode="auto">
          <a:xfrm>
            <a:off x="3276600" y="5661025"/>
            <a:ext cx="21590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194565" name="Group 5"/>
          <p:cNvGrpSpPr>
            <a:grpSpLocks/>
          </p:cNvGrpSpPr>
          <p:nvPr/>
        </p:nvGrpSpPr>
        <p:grpSpPr bwMode="auto">
          <a:xfrm>
            <a:off x="1822450" y="3429000"/>
            <a:ext cx="1282700" cy="431800"/>
            <a:chOff x="1746" y="2160"/>
            <a:chExt cx="808" cy="272"/>
          </a:xfrm>
        </p:grpSpPr>
        <p:sp>
          <p:nvSpPr>
            <p:cNvPr id="194566" name="Line 6"/>
            <p:cNvSpPr>
              <a:spLocks noChangeShapeType="1"/>
            </p:cNvSpPr>
            <p:nvPr/>
          </p:nvSpPr>
          <p:spPr bwMode="auto">
            <a:xfrm>
              <a:off x="1746" y="2432"/>
              <a:ext cx="68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4567" name="Freeform 7"/>
            <p:cNvSpPr>
              <a:spLocks/>
            </p:cNvSpPr>
            <p:nvPr/>
          </p:nvSpPr>
          <p:spPr bwMode="auto">
            <a:xfrm>
              <a:off x="1746" y="2160"/>
              <a:ext cx="808" cy="272"/>
            </a:xfrm>
            <a:custGeom>
              <a:avLst/>
              <a:gdLst/>
              <a:ahLst/>
              <a:cxnLst>
                <a:cxn ang="0">
                  <a:pos x="680" y="272"/>
                </a:cxn>
                <a:cxn ang="0">
                  <a:pos x="771" y="227"/>
                </a:cxn>
                <a:cxn ang="0">
                  <a:pos x="680" y="181"/>
                </a:cxn>
                <a:cxn ang="0">
                  <a:pos x="0" y="0"/>
                </a:cxn>
              </a:cxnLst>
              <a:rect l="0" t="0" r="r" b="b"/>
              <a:pathLst>
                <a:path w="808" h="272">
                  <a:moveTo>
                    <a:pt x="680" y="272"/>
                  </a:moveTo>
                  <a:cubicBezTo>
                    <a:pt x="725" y="257"/>
                    <a:pt x="771" y="242"/>
                    <a:pt x="771" y="227"/>
                  </a:cubicBezTo>
                  <a:cubicBezTo>
                    <a:pt x="771" y="212"/>
                    <a:pt x="808" y="219"/>
                    <a:pt x="680" y="181"/>
                  </a:cubicBezTo>
                  <a:cubicBezTo>
                    <a:pt x="552" y="143"/>
                    <a:pt x="276" y="71"/>
                    <a:pt x="0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94568" name="Group 8"/>
          <p:cNvGrpSpPr>
            <a:grpSpLocks/>
          </p:cNvGrpSpPr>
          <p:nvPr/>
        </p:nvGrpSpPr>
        <p:grpSpPr bwMode="auto">
          <a:xfrm flipV="1">
            <a:off x="1822450" y="4365625"/>
            <a:ext cx="1282700" cy="431800"/>
            <a:chOff x="1746" y="2160"/>
            <a:chExt cx="808" cy="272"/>
          </a:xfrm>
        </p:grpSpPr>
        <p:sp>
          <p:nvSpPr>
            <p:cNvPr id="194569" name="Line 9"/>
            <p:cNvSpPr>
              <a:spLocks noChangeShapeType="1"/>
            </p:cNvSpPr>
            <p:nvPr/>
          </p:nvSpPr>
          <p:spPr bwMode="auto">
            <a:xfrm>
              <a:off x="1746" y="2432"/>
              <a:ext cx="68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4570" name="Freeform 10"/>
            <p:cNvSpPr>
              <a:spLocks/>
            </p:cNvSpPr>
            <p:nvPr/>
          </p:nvSpPr>
          <p:spPr bwMode="auto">
            <a:xfrm>
              <a:off x="1746" y="2160"/>
              <a:ext cx="808" cy="272"/>
            </a:xfrm>
            <a:custGeom>
              <a:avLst/>
              <a:gdLst/>
              <a:ahLst/>
              <a:cxnLst>
                <a:cxn ang="0">
                  <a:pos x="680" y="272"/>
                </a:cxn>
                <a:cxn ang="0">
                  <a:pos x="771" y="227"/>
                </a:cxn>
                <a:cxn ang="0">
                  <a:pos x="680" y="181"/>
                </a:cxn>
                <a:cxn ang="0">
                  <a:pos x="0" y="0"/>
                </a:cxn>
              </a:cxnLst>
              <a:rect l="0" t="0" r="r" b="b"/>
              <a:pathLst>
                <a:path w="808" h="272">
                  <a:moveTo>
                    <a:pt x="680" y="272"/>
                  </a:moveTo>
                  <a:cubicBezTo>
                    <a:pt x="725" y="257"/>
                    <a:pt x="771" y="242"/>
                    <a:pt x="771" y="227"/>
                  </a:cubicBezTo>
                  <a:cubicBezTo>
                    <a:pt x="771" y="212"/>
                    <a:pt x="808" y="219"/>
                    <a:pt x="680" y="181"/>
                  </a:cubicBezTo>
                  <a:cubicBezTo>
                    <a:pt x="552" y="143"/>
                    <a:pt x="276" y="71"/>
                    <a:pt x="0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94571" name="Group 11"/>
          <p:cNvGrpSpPr>
            <a:grpSpLocks/>
          </p:cNvGrpSpPr>
          <p:nvPr/>
        </p:nvGrpSpPr>
        <p:grpSpPr bwMode="auto">
          <a:xfrm rot="10800000" flipV="1">
            <a:off x="5495925" y="3429000"/>
            <a:ext cx="1282700" cy="431800"/>
            <a:chOff x="1746" y="2160"/>
            <a:chExt cx="808" cy="272"/>
          </a:xfrm>
        </p:grpSpPr>
        <p:sp>
          <p:nvSpPr>
            <p:cNvPr id="194572" name="Line 12"/>
            <p:cNvSpPr>
              <a:spLocks noChangeShapeType="1"/>
            </p:cNvSpPr>
            <p:nvPr/>
          </p:nvSpPr>
          <p:spPr bwMode="auto">
            <a:xfrm>
              <a:off x="1746" y="2432"/>
              <a:ext cx="68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4573" name="Freeform 13"/>
            <p:cNvSpPr>
              <a:spLocks/>
            </p:cNvSpPr>
            <p:nvPr/>
          </p:nvSpPr>
          <p:spPr bwMode="auto">
            <a:xfrm>
              <a:off x="1746" y="2160"/>
              <a:ext cx="808" cy="272"/>
            </a:xfrm>
            <a:custGeom>
              <a:avLst/>
              <a:gdLst/>
              <a:ahLst/>
              <a:cxnLst>
                <a:cxn ang="0">
                  <a:pos x="680" y="272"/>
                </a:cxn>
                <a:cxn ang="0">
                  <a:pos x="771" y="227"/>
                </a:cxn>
                <a:cxn ang="0">
                  <a:pos x="680" y="181"/>
                </a:cxn>
                <a:cxn ang="0">
                  <a:pos x="0" y="0"/>
                </a:cxn>
              </a:cxnLst>
              <a:rect l="0" t="0" r="r" b="b"/>
              <a:pathLst>
                <a:path w="808" h="272">
                  <a:moveTo>
                    <a:pt x="680" y="272"/>
                  </a:moveTo>
                  <a:cubicBezTo>
                    <a:pt x="725" y="257"/>
                    <a:pt x="771" y="242"/>
                    <a:pt x="771" y="227"/>
                  </a:cubicBezTo>
                  <a:cubicBezTo>
                    <a:pt x="771" y="212"/>
                    <a:pt x="808" y="219"/>
                    <a:pt x="680" y="181"/>
                  </a:cubicBezTo>
                  <a:cubicBezTo>
                    <a:pt x="552" y="143"/>
                    <a:pt x="276" y="71"/>
                    <a:pt x="0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94574" name="Group 14"/>
          <p:cNvGrpSpPr>
            <a:grpSpLocks/>
          </p:cNvGrpSpPr>
          <p:nvPr/>
        </p:nvGrpSpPr>
        <p:grpSpPr bwMode="auto">
          <a:xfrm rot="11669319" flipV="1">
            <a:off x="5567363" y="4292600"/>
            <a:ext cx="1282700" cy="431800"/>
            <a:chOff x="1746" y="2160"/>
            <a:chExt cx="808" cy="272"/>
          </a:xfrm>
        </p:grpSpPr>
        <p:sp>
          <p:nvSpPr>
            <p:cNvPr id="194575" name="Line 15"/>
            <p:cNvSpPr>
              <a:spLocks noChangeShapeType="1"/>
            </p:cNvSpPr>
            <p:nvPr/>
          </p:nvSpPr>
          <p:spPr bwMode="auto">
            <a:xfrm>
              <a:off x="1746" y="2432"/>
              <a:ext cx="68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4576" name="Freeform 16"/>
            <p:cNvSpPr>
              <a:spLocks/>
            </p:cNvSpPr>
            <p:nvPr/>
          </p:nvSpPr>
          <p:spPr bwMode="auto">
            <a:xfrm>
              <a:off x="1746" y="2160"/>
              <a:ext cx="808" cy="272"/>
            </a:xfrm>
            <a:custGeom>
              <a:avLst/>
              <a:gdLst/>
              <a:ahLst/>
              <a:cxnLst>
                <a:cxn ang="0">
                  <a:pos x="680" y="272"/>
                </a:cxn>
                <a:cxn ang="0">
                  <a:pos x="771" y="227"/>
                </a:cxn>
                <a:cxn ang="0">
                  <a:pos x="680" y="181"/>
                </a:cxn>
                <a:cxn ang="0">
                  <a:pos x="0" y="0"/>
                </a:cxn>
              </a:cxnLst>
              <a:rect l="0" t="0" r="r" b="b"/>
              <a:pathLst>
                <a:path w="808" h="272">
                  <a:moveTo>
                    <a:pt x="680" y="272"/>
                  </a:moveTo>
                  <a:cubicBezTo>
                    <a:pt x="725" y="257"/>
                    <a:pt x="771" y="242"/>
                    <a:pt x="771" y="227"/>
                  </a:cubicBezTo>
                  <a:cubicBezTo>
                    <a:pt x="771" y="212"/>
                    <a:pt x="808" y="219"/>
                    <a:pt x="680" y="181"/>
                  </a:cubicBezTo>
                  <a:cubicBezTo>
                    <a:pt x="552" y="143"/>
                    <a:pt x="276" y="71"/>
                    <a:pt x="0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94577" name="Freeform 17"/>
          <p:cNvSpPr>
            <a:spLocks/>
          </p:cNvSpPr>
          <p:nvPr/>
        </p:nvSpPr>
        <p:spPr bwMode="auto">
          <a:xfrm>
            <a:off x="1235075" y="2708275"/>
            <a:ext cx="515938" cy="503238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7" y="136"/>
              </a:cxn>
              <a:cxn ang="0">
                <a:pos x="280" y="317"/>
              </a:cxn>
            </a:cxnLst>
            <a:rect l="0" t="0" r="r" b="b"/>
            <a:pathLst>
              <a:path w="325" h="317">
                <a:moveTo>
                  <a:pt x="325" y="0"/>
                </a:moveTo>
                <a:cubicBezTo>
                  <a:pt x="169" y="41"/>
                  <a:pt x="14" y="83"/>
                  <a:pt x="7" y="136"/>
                </a:cubicBezTo>
                <a:cubicBezTo>
                  <a:pt x="0" y="189"/>
                  <a:pt x="140" y="253"/>
                  <a:pt x="280" y="317"/>
                </a:cubicBezTo>
              </a:path>
            </a:pathLst>
          </a:cu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78" name="Line 18"/>
          <p:cNvSpPr>
            <a:spLocks noChangeShapeType="1"/>
          </p:cNvSpPr>
          <p:nvPr/>
        </p:nvSpPr>
        <p:spPr bwMode="auto">
          <a:xfrm>
            <a:off x="323850" y="3860800"/>
            <a:ext cx="1079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79" name="Line 19"/>
          <p:cNvSpPr>
            <a:spLocks noChangeShapeType="1"/>
          </p:cNvSpPr>
          <p:nvPr/>
        </p:nvSpPr>
        <p:spPr bwMode="auto">
          <a:xfrm>
            <a:off x="323850" y="4365625"/>
            <a:ext cx="1079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80" name="Freeform 20"/>
          <p:cNvSpPr>
            <a:spLocks/>
          </p:cNvSpPr>
          <p:nvPr/>
        </p:nvSpPr>
        <p:spPr bwMode="auto">
          <a:xfrm>
            <a:off x="1163638" y="5084763"/>
            <a:ext cx="515937" cy="503237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7" y="136"/>
              </a:cxn>
              <a:cxn ang="0">
                <a:pos x="280" y="317"/>
              </a:cxn>
            </a:cxnLst>
            <a:rect l="0" t="0" r="r" b="b"/>
            <a:pathLst>
              <a:path w="325" h="317">
                <a:moveTo>
                  <a:pt x="325" y="0"/>
                </a:moveTo>
                <a:cubicBezTo>
                  <a:pt x="169" y="41"/>
                  <a:pt x="14" y="83"/>
                  <a:pt x="7" y="136"/>
                </a:cubicBezTo>
                <a:cubicBezTo>
                  <a:pt x="0" y="189"/>
                  <a:pt x="140" y="253"/>
                  <a:pt x="280" y="317"/>
                </a:cubicBezTo>
              </a:path>
            </a:pathLst>
          </a:cu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81" name="Freeform 21"/>
          <p:cNvSpPr>
            <a:spLocks/>
          </p:cNvSpPr>
          <p:nvPr/>
        </p:nvSpPr>
        <p:spPr bwMode="auto">
          <a:xfrm flipH="1">
            <a:off x="7007225" y="2708275"/>
            <a:ext cx="515938" cy="503238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7" y="136"/>
              </a:cxn>
              <a:cxn ang="0">
                <a:pos x="280" y="317"/>
              </a:cxn>
            </a:cxnLst>
            <a:rect l="0" t="0" r="r" b="b"/>
            <a:pathLst>
              <a:path w="325" h="317">
                <a:moveTo>
                  <a:pt x="325" y="0"/>
                </a:moveTo>
                <a:cubicBezTo>
                  <a:pt x="169" y="41"/>
                  <a:pt x="14" y="83"/>
                  <a:pt x="7" y="136"/>
                </a:cubicBezTo>
                <a:cubicBezTo>
                  <a:pt x="0" y="189"/>
                  <a:pt x="140" y="253"/>
                  <a:pt x="280" y="317"/>
                </a:cubicBezTo>
              </a:path>
            </a:pathLst>
          </a:cu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82" name="Line 22"/>
          <p:cNvSpPr>
            <a:spLocks noChangeShapeType="1"/>
          </p:cNvSpPr>
          <p:nvPr/>
        </p:nvSpPr>
        <p:spPr bwMode="auto">
          <a:xfrm flipH="1">
            <a:off x="7524750" y="3860800"/>
            <a:ext cx="1079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83" name="Line 23"/>
          <p:cNvSpPr>
            <a:spLocks noChangeShapeType="1"/>
          </p:cNvSpPr>
          <p:nvPr/>
        </p:nvSpPr>
        <p:spPr bwMode="auto">
          <a:xfrm flipH="1">
            <a:off x="7524750" y="4365625"/>
            <a:ext cx="1079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84" name="Freeform 24"/>
          <p:cNvSpPr>
            <a:spLocks/>
          </p:cNvSpPr>
          <p:nvPr/>
        </p:nvSpPr>
        <p:spPr bwMode="auto">
          <a:xfrm flipH="1">
            <a:off x="7080250" y="5084763"/>
            <a:ext cx="515938" cy="503237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7" y="136"/>
              </a:cxn>
              <a:cxn ang="0">
                <a:pos x="280" y="317"/>
              </a:cxn>
            </a:cxnLst>
            <a:rect l="0" t="0" r="r" b="b"/>
            <a:pathLst>
              <a:path w="325" h="317">
                <a:moveTo>
                  <a:pt x="325" y="0"/>
                </a:moveTo>
                <a:cubicBezTo>
                  <a:pt x="169" y="41"/>
                  <a:pt x="14" y="83"/>
                  <a:pt x="7" y="136"/>
                </a:cubicBezTo>
                <a:cubicBezTo>
                  <a:pt x="0" y="189"/>
                  <a:pt x="140" y="253"/>
                  <a:pt x="280" y="317"/>
                </a:cubicBezTo>
              </a:path>
            </a:pathLst>
          </a:cu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85" name="Line 25"/>
          <p:cNvSpPr>
            <a:spLocks noChangeShapeType="1"/>
          </p:cNvSpPr>
          <p:nvPr/>
        </p:nvSpPr>
        <p:spPr bwMode="auto">
          <a:xfrm>
            <a:off x="1679575" y="3213100"/>
            <a:ext cx="0" cy="1871663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86" name="Line 26"/>
          <p:cNvSpPr>
            <a:spLocks noChangeShapeType="1"/>
          </p:cNvSpPr>
          <p:nvPr/>
        </p:nvSpPr>
        <p:spPr bwMode="auto">
          <a:xfrm>
            <a:off x="7080250" y="3213100"/>
            <a:ext cx="0" cy="1871663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87" name="Line 27"/>
          <p:cNvSpPr>
            <a:spLocks noChangeShapeType="1"/>
          </p:cNvSpPr>
          <p:nvPr/>
        </p:nvSpPr>
        <p:spPr bwMode="auto">
          <a:xfrm>
            <a:off x="323850" y="3860800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88" name="Line 28"/>
          <p:cNvSpPr>
            <a:spLocks noChangeShapeType="1"/>
          </p:cNvSpPr>
          <p:nvPr/>
        </p:nvSpPr>
        <p:spPr bwMode="auto">
          <a:xfrm>
            <a:off x="1403350" y="3860800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89" name="Line 29"/>
          <p:cNvSpPr>
            <a:spLocks noChangeShapeType="1"/>
          </p:cNvSpPr>
          <p:nvPr/>
        </p:nvSpPr>
        <p:spPr bwMode="auto">
          <a:xfrm>
            <a:off x="7524750" y="3860800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90" name="Line 30"/>
          <p:cNvSpPr>
            <a:spLocks noChangeShapeType="1"/>
          </p:cNvSpPr>
          <p:nvPr/>
        </p:nvSpPr>
        <p:spPr bwMode="auto">
          <a:xfrm>
            <a:off x="8604250" y="3860800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91" name="Line 31"/>
          <p:cNvSpPr>
            <a:spLocks noChangeShapeType="1"/>
          </p:cNvSpPr>
          <p:nvPr/>
        </p:nvSpPr>
        <p:spPr bwMode="auto">
          <a:xfrm>
            <a:off x="3276600" y="2708275"/>
            <a:ext cx="0" cy="295275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92" name="Line 32"/>
          <p:cNvSpPr>
            <a:spLocks noChangeShapeType="1"/>
          </p:cNvSpPr>
          <p:nvPr/>
        </p:nvSpPr>
        <p:spPr bwMode="auto">
          <a:xfrm>
            <a:off x="5435600" y="2708275"/>
            <a:ext cx="0" cy="295275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95" name="Text Box 35"/>
          <p:cNvSpPr txBox="1">
            <a:spLocks noChangeArrowheads="1"/>
          </p:cNvSpPr>
          <p:nvPr/>
        </p:nvSpPr>
        <p:spPr bwMode="auto">
          <a:xfrm>
            <a:off x="2411413" y="1511300"/>
            <a:ext cx="403225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Rods x 4 (pressed or </a:t>
            </a:r>
            <a:r>
              <a:rPr lang="en-GB" dirty="0" err="1"/>
              <a:t>hydroformed</a:t>
            </a:r>
            <a:r>
              <a:rPr lang="en-GB" dirty="0"/>
              <a:t>)</a:t>
            </a:r>
          </a:p>
          <a:p>
            <a:pPr>
              <a:spcBef>
                <a:spcPct val="50000"/>
              </a:spcBef>
            </a:pPr>
            <a:r>
              <a:rPr lang="en-GB" dirty="0" smtClean="0"/>
              <a:t>Rods and base may be deep drawn or extruded as 1 piece. </a:t>
            </a:r>
            <a:endParaRPr lang="en-GB" dirty="0"/>
          </a:p>
        </p:txBody>
      </p:sp>
      <p:sp>
        <p:nvSpPr>
          <p:cNvPr id="194596" name="Line 36"/>
          <p:cNvSpPr>
            <a:spLocks noChangeShapeType="1"/>
          </p:cNvSpPr>
          <p:nvPr/>
        </p:nvSpPr>
        <p:spPr bwMode="auto">
          <a:xfrm flipH="1">
            <a:off x="2339975" y="2565400"/>
            <a:ext cx="503238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97" name="Text Box 37"/>
          <p:cNvSpPr txBox="1">
            <a:spLocks noChangeArrowheads="1"/>
          </p:cNvSpPr>
          <p:nvPr/>
        </p:nvSpPr>
        <p:spPr bwMode="auto">
          <a:xfrm>
            <a:off x="179388" y="1557338"/>
            <a:ext cx="16557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Beam-pipe (rolled)</a:t>
            </a:r>
          </a:p>
        </p:txBody>
      </p:sp>
      <p:sp>
        <p:nvSpPr>
          <p:cNvPr id="194598" name="Line 38"/>
          <p:cNvSpPr>
            <a:spLocks noChangeShapeType="1"/>
          </p:cNvSpPr>
          <p:nvPr/>
        </p:nvSpPr>
        <p:spPr bwMode="auto">
          <a:xfrm>
            <a:off x="684213" y="2276475"/>
            <a:ext cx="71437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599" name="Text Box 39"/>
          <p:cNvSpPr txBox="1">
            <a:spLocks noChangeArrowheads="1"/>
          </p:cNvSpPr>
          <p:nvPr/>
        </p:nvSpPr>
        <p:spPr bwMode="auto">
          <a:xfrm>
            <a:off x="6516688" y="5949950"/>
            <a:ext cx="2376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End caps would be pressed</a:t>
            </a:r>
          </a:p>
        </p:txBody>
      </p:sp>
      <p:sp>
        <p:nvSpPr>
          <p:cNvPr id="194600" name="Line 40"/>
          <p:cNvSpPr>
            <a:spLocks noChangeShapeType="1"/>
          </p:cNvSpPr>
          <p:nvPr/>
        </p:nvSpPr>
        <p:spPr bwMode="auto">
          <a:xfrm flipH="1" flipV="1">
            <a:off x="7524750" y="5516563"/>
            <a:ext cx="21590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601" name="Text Box 41"/>
          <p:cNvSpPr txBox="1">
            <a:spLocks noChangeArrowheads="1"/>
          </p:cNvSpPr>
          <p:nvPr/>
        </p:nvSpPr>
        <p:spPr bwMode="auto">
          <a:xfrm>
            <a:off x="3203575" y="6021388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Shell (rolled)</a:t>
            </a:r>
          </a:p>
        </p:txBody>
      </p:sp>
      <p:sp>
        <p:nvSpPr>
          <p:cNvPr id="194602" name="Line 42"/>
          <p:cNvSpPr>
            <a:spLocks noChangeShapeType="1"/>
          </p:cNvSpPr>
          <p:nvPr/>
        </p:nvSpPr>
        <p:spPr bwMode="auto">
          <a:xfrm flipV="1">
            <a:off x="3924300" y="5805488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4603" name="Text Box 43"/>
          <p:cNvSpPr txBox="1">
            <a:spLocks noChangeArrowheads="1"/>
          </p:cNvSpPr>
          <p:nvPr/>
        </p:nvSpPr>
        <p:spPr bwMode="auto">
          <a:xfrm>
            <a:off x="6659563" y="1484313"/>
            <a:ext cx="2339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Some components could possible be machined from solid Nb instead</a:t>
            </a:r>
          </a:p>
        </p:txBody>
      </p:sp>
      <p:sp>
        <p:nvSpPr>
          <p:cNvPr id="194604" name="Line 44"/>
          <p:cNvSpPr>
            <a:spLocks noChangeShapeType="1"/>
          </p:cNvSpPr>
          <p:nvPr/>
        </p:nvSpPr>
        <p:spPr bwMode="auto">
          <a:xfrm>
            <a:off x="5651500" y="2349500"/>
            <a:ext cx="433388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A new cavity shape is proposed for the LHC.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</a:rPr>
              <a:t>The crabbing TEM mode allows a very transversely compact design.</a:t>
            </a:r>
          </a:p>
          <a:p>
            <a:pPr>
              <a:lnSpc>
                <a:spcPct val="90000"/>
              </a:lnSpc>
            </a:pPr>
            <a:r>
              <a:rPr lang="en-GB" dirty="0"/>
              <a:t>The compact size does not impact of the cavity fields greatly.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</a:rPr>
              <a:t>Coupler designs are under investigation.</a:t>
            </a:r>
          </a:p>
          <a:p>
            <a:pPr>
              <a:lnSpc>
                <a:spcPct val="90000"/>
              </a:lnSpc>
            </a:pPr>
            <a:r>
              <a:rPr lang="en-GB" dirty="0"/>
              <a:t>A prototype is </a:t>
            </a:r>
            <a:r>
              <a:rPr lang="en-GB" dirty="0" smtClean="0"/>
              <a:t>on order.</a:t>
            </a:r>
            <a:endParaRPr lang="en-GB" dirty="0"/>
          </a:p>
          <a:p>
            <a:pPr>
              <a:lnSpc>
                <a:spcPct val="90000"/>
              </a:lnSpc>
              <a:buFontTx/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5"/>
            <a:ext cx="9144000" cy="548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96336" y="400506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 field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648866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 field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Rod cross-section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429000"/>
            <a:ext cx="3275856" cy="252028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 dirty="0"/>
              <a:t>If the rod is shaped around the beam-pipe a higher gradient can be obtained as the current is spread over a larger area.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The peak magnetic field also moves to the side of the rods away from the </a:t>
            </a:r>
            <a:r>
              <a:rPr lang="en-GB" sz="2000" dirty="0" err="1"/>
              <a:t>beampipe</a:t>
            </a:r>
            <a:endParaRPr lang="en-GB" sz="20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8207375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 cstate="print"/>
          <a:srcRect t="5787" r="31227" b="20805"/>
          <a:stretch>
            <a:fillRect/>
          </a:stretch>
        </p:blipFill>
        <p:spPr bwMode="auto">
          <a:xfrm>
            <a:off x="3203848" y="3645024"/>
            <a:ext cx="57606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/>
          <a:lstStyle/>
          <a:p>
            <a:r>
              <a:rPr lang="en-GB" dirty="0" smtClean="0"/>
              <a:t>Variation in Original Transverse Voltage</a:t>
            </a:r>
          </a:p>
        </p:txBody>
      </p:sp>
      <p:pic>
        <p:nvPicPr>
          <p:cNvPr id="37898" name="Picture 7"/>
          <p:cNvPicPr>
            <a:picLocks noChangeAspect="1" noChangeArrowheads="1"/>
          </p:cNvPicPr>
          <p:nvPr/>
        </p:nvPicPr>
        <p:blipFill>
          <a:blip r:embed="rId2" cstate="print"/>
          <a:srcRect l="26634" r="25894"/>
          <a:stretch>
            <a:fillRect/>
          </a:stretch>
        </p:blipFill>
        <p:spPr bwMode="auto">
          <a:xfrm>
            <a:off x="-36512" y="4077072"/>
            <a:ext cx="3598862" cy="273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9" name="Text Box 9"/>
          <p:cNvSpPr txBox="1">
            <a:spLocks noChangeArrowheads="1"/>
          </p:cNvSpPr>
          <p:nvPr/>
        </p:nvSpPr>
        <p:spPr bwMode="auto">
          <a:xfrm>
            <a:off x="5076056" y="1412776"/>
            <a:ext cx="36724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 smtClean="0"/>
              <a:t>In the original design there was </a:t>
            </a:r>
            <a:r>
              <a:rPr lang="en-GB" sz="2400" dirty="0"/>
              <a:t>some </a:t>
            </a:r>
            <a:r>
              <a:rPr lang="en-GB" sz="2400" dirty="0" smtClean="0"/>
              <a:t>variation </a:t>
            </a:r>
            <a:r>
              <a:rPr lang="en-GB" sz="2400" dirty="0"/>
              <a:t>in transverse voltage </a:t>
            </a:r>
            <a:r>
              <a:rPr lang="en-GB" sz="2400" dirty="0" smtClean="0"/>
              <a:t>across the cavity aperture which would result in a varying kick across the beam</a:t>
            </a:r>
            <a:endParaRPr lang="en-GB" sz="2400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107504" y="1412776"/>
          <a:ext cx="489654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99792" y="645333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 field</a:t>
            </a:r>
            <a:endParaRPr lang="en-GB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3779912" y="4109358"/>
          <a:ext cx="5112568" cy="2748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Plate-like rods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872" y="4797152"/>
            <a:ext cx="5616624" cy="2204864"/>
          </a:xfrm>
        </p:spPr>
        <p:txBody>
          <a:bodyPr/>
          <a:lstStyle/>
          <a:p>
            <a:pPr lvl="0"/>
            <a:r>
              <a:rPr lang="en-GB" sz="2400" dirty="0" smtClean="0"/>
              <a:t>Wide rods however have high surface fields which makes this design unsuitable.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3635896" y="1412776"/>
          <a:ext cx="5508104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FLAT PLATE PI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745836"/>
            <a:ext cx="3168352" cy="2851516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1484784"/>
            <a:ext cx="39239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2400" dirty="0" smtClean="0"/>
              <a:t>Flatness only a concern across aperture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Wide flat rods are preferred for 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minimal voltage variation.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shape</a:t>
            </a:r>
            <a:endParaRPr lang="en-GB" dirty="0"/>
          </a:p>
        </p:txBody>
      </p:sp>
      <p:pic>
        <p:nvPicPr>
          <p:cNvPr id="9" name="Content Placeholder 8" descr="cavitycu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2333080"/>
            <a:ext cx="3375457" cy="4253731"/>
          </a:xfrm>
        </p:spPr>
      </p:pic>
      <p:pic>
        <p:nvPicPr>
          <p:cNvPr id="4" name="Picture 3" descr="FLAT PLATE PI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348880"/>
            <a:ext cx="4320480" cy="388843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 rot="677327">
            <a:off x="1907704" y="3645024"/>
            <a:ext cx="1584176" cy="792088"/>
          </a:xfrm>
          <a:prstGeom prst="ellipse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Useful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 rot="618107">
            <a:off x="1043608" y="4365104"/>
            <a:ext cx="1944216" cy="792088"/>
          </a:xfrm>
          <a:prstGeom prst="ellipse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superfluous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 rot="499895">
            <a:off x="2339752" y="2924944"/>
            <a:ext cx="1944216" cy="792088"/>
          </a:xfrm>
          <a:prstGeom prst="ellipse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superfluous</a:t>
            </a:r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>
            <a:off x="4211960" y="3933056"/>
            <a:ext cx="1698488" cy="1152128"/>
          </a:xfrm>
          <a:prstGeom prst="rightArrow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79512" y="1412776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Adding focussing electrodes to narrow rods, can however provide parallel </a:t>
            </a:r>
            <a:r>
              <a:rPr lang="en-GB" sz="2400" dirty="0" err="1" smtClean="0"/>
              <a:t>equipotential</a:t>
            </a:r>
            <a:r>
              <a:rPr lang="en-GB" sz="2400" dirty="0" smtClean="0"/>
              <a:t> lines emulating the wider rods.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 smtClean="0"/>
              <a:t>Horizontal variation</a:t>
            </a:r>
            <a:endParaRPr lang="en-GB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467544" y="3717032"/>
          <a:ext cx="5328592" cy="2745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467544" y="1412776"/>
          <a:ext cx="5328591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4" descr="\\eg-server3\hallb\cavity pi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6178395" y="3478790"/>
            <a:ext cx="2403835" cy="3024336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/>
          <a:srcRect l="26634" r="25894"/>
          <a:stretch>
            <a:fillRect/>
          </a:stretch>
        </p:blipFill>
        <p:spPr bwMode="auto">
          <a:xfrm>
            <a:off x="5940152" y="1484784"/>
            <a:ext cx="2915294" cy="221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244408" y="148478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Old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495928" y="386104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380312" y="5013176"/>
            <a:ext cx="432048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380312" y="2564904"/>
            <a:ext cx="432048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Vertical variation</a:t>
            </a:r>
            <a:endParaRPr lang="en-GB" dirty="0"/>
          </a:p>
        </p:txBody>
      </p:sp>
      <p:pic>
        <p:nvPicPr>
          <p:cNvPr id="6" name="Picture 4" descr="\\eg-server3\hallb\cavity pi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6178395" y="3595234"/>
            <a:ext cx="2403835" cy="3024336"/>
          </a:xfrm>
          <a:prstGeom prst="rect">
            <a:avLst/>
          </a:prstGeo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 l="26634" r="25894"/>
          <a:stretch>
            <a:fillRect/>
          </a:stretch>
        </p:blipFill>
        <p:spPr bwMode="auto">
          <a:xfrm>
            <a:off x="5940152" y="1484784"/>
            <a:ext cx="2915294" cy="221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Chart 7"/>
          <p:cNvGraphicFramePr/>
          <p:nvPr/>
        </p:nvGraphicFramePr>
        <p:xfrm>
          <a:off x="539552" y="1484784"/>
          <a:ext cx="5112568" cy="2748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539552" y="3933056"/>
          <a:ext cx="5112568" cy="2745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44408" y="148478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Old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495928" y="386104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7222517" y="2744924"/>
            <a:ext cx="36004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7167500" y="5338824"/>
            <a:ext cx="438274" cy="317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23215</TotalTime>
  <Words>1089</Words>
  <Application>Microsoft Office PowerPoint</Application>
  <PresentationFormat>On-screen Show (4:3)</PresentationFormat>
  <Paragraphs>167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Default Design</vt:lpstr>
      <vt:lpstr>Worksheet</vt:lpstr>
      <vt:lpstr>A Four Rod Compact Crab Cavity for LHC</vt:lpstr>
      <vt:lpstr>LHC Crabbing upgrade</vt:lpstr>
      <vt:lpstr>Previous design</vt:lpstr>
      <vt:lpstr>Rod cross-section</vt:lpstr>
      <vt:lpstr>Variation in Original Transverse Voltage</vt:lpstr>
      <vt:lpstr>Plate-like rods</vt:lpstr>
      <vt:lpstr>New shape</vt:lpstr>
      <vt:lpstr>Horizontal variation</vt:lpstr>
      <vt:lpstr>Vertical variation</vt:lpstr>
      <vt:lpstr>Slide 10</vt:lpstr>
      <vt:lpstr>Slide 11</vt:lpstr>
      <vt:lpstr>Final Cavity Shape</vt:lpstr>
      <vt:lpstr>Final Cavity Design</vt:lpstr>
      <vt:lpstr>Four TEM modes</vt:lpstr>
      <vt:lpstr>Lower Order mode</vt:lpstr>
      <vt:lpstr>Demountable Coaxial coupler</vt:lpstr>
      <vt:lpstr>Cavity Cleaning</vt:lpstr>
      <vt:lpstr>Higher Order Modes</vt:lpstr>
      <vt:lpstr>Input coupler</vt:lpstr>
      <vt:lpstr>Multipacting</vt:lpstr>
      <vt:lpstr>Slide 21</vt:lpstr>
      <vt:lpstr>Cavity Prototype</vt:lpstr>
      <vt:lpstr>Niobium cavity construction (without couplers)</vt:lpstr>
      <vt:lpstr>Conclusion</vt:lpstr>
    </vt:vector>
  </TitlesOfParts>
  <Company>Lancaster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UK-JLAB-Tech X LHC Crab Cavity Phase I Design</dc:title>
  <dc:creator>burtg</dc:creator>
  <cp:lastModifiedBy>Ben</cp:lastModifiedBy>
  <cp:revision>857</cp:revision>
  <dcterms:created xsi:type="dcterms:W3CDTF">2009-02-20T19:36:41Z</dcterms:created>
  <dcterms:modified xsi:type="dcterms:W3CDTF">2011-05-04T12:46:24Z</dcterms:modified>
</cp:coreProperties>
</file>