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5"/>
  </p:notesMasterIdLst>
  <p:handoutMasterIdLst>
    <p:handoutMasterId r:id="rId16"/>
  </p:handoutMasterIdLst>
  <p:sldIdLst>
    <p:sldId id="256" r:id="rId2"/>
    <p:sldId id="427" r:id="rId3"/>
    <p:sldId id="429" r:id="rId4"/>
    <p:sldId id="432" r:id="rId5"/>
    <p:sldId id="431" r:id="rId6"/>
    <p:sldId id="434" r:id="rId7"/>
    <p:sldId id="433" r:id="rId8"/>
    <p:sldId id="439" r:id="rId9"/>
    <p:sldId id="440" r:id="rId10"/>
    <p:sldId id="441" r:id="rId11"/>
    <p:sldId id="435" r:id="rId12"/>
    <p:sldId id="436" r:id="rId13"/>
    <p:sldId id="386" r:id="rId14"/>
  </p:sldIdLst>
  <p:sldSz cx="9144000" cy="6858000" type="screen4x3"/>
  <p:notesSz cx="6729413" cy="9866313"/>
  <p:defaultTextStyle>
    <a:defPPr>
      <a:defRPr lang="en-GB"/>
    </a:defPPr>
    <a:lvl1pPr algn="l" rtl="0" fontAlgn="base">
      <a:spcBef>
        <a:spcPct val="0"/>
      </a:spcBef>
      <a:spcAft>
        <a:spcPct val="0"/>
      </a:spcAft>
      <a:defRPr sz="4000" kern="1200">
        <a:solidFill>
          <a:schemeClr val="tx2"/>
        </a:solidFill>
        <a:latin typeface="Comic Sans MS" pitchFamily="66" charset="0"/>
        <a:ea typeface="+mn-ea"/>
        <a:cs typeface="+mn-cs"/>
      </a:defRPr>
    </a:lvl1pPr>
    <a:lvl2pPr marL="457200" algn="l" rtl="0" fontAlgn="base">
      <a:spcBef>
        <a:spcPct val="0"/>
      </a:spcBef>
      <a:spcAft>
        <a:spcPct val="0"/>
      </a:spcAft>
      <a:defRPr sz="4000" kern="1200">
        <a:solidFill>
          <a:schemeClr val="tx2"/>
        </a:solidFill>
        <a:latin typeface="Comic Sans MS" pitchFamily="66" charset="0"/>
        <a:ea typeface="+mn-ea"/>
        <a:cs typeface="+mn-cs"/>
      </a:defRPr>
    </a:lvl2pPr>
    <a:lvl3pPr marL="914400" algn="l" rtl="0" fontAlgn="base">
      <a:spcBef>
        <a:spcPct val="0"/>
      </a:spcBef>
      <a:spcAft>
        <a:spcPct val="0"/>
      </a:spcAft>
      <a:defRPr sz="4000" kern="1200">
        <a:solidFill>
          <a:schemeClr val="tx2"/>
        </a:solidFill>
        <a:latin typeface="Comic Sans MS" pitchFamily="66" charset="0"/>
        <a:ea typeface="+mn-ea"/>
        <a:cs typeface="+mn-cs"/>
      </a:defRPr>
    </a:lvl3pPr>
    <a:lvl4pPr marL="1371600" algn="l" rtl="0" fontAlgn="base">
      <a:spcBef>
        <a:spcPct val="0"/>
      </a:spcBef>
      <a:spcAft>
        <a:spcPct val="0"/>
      </a:spcAft>
      <a:defRPr sz="4000" kern="1200">
        <a:solidFill>
          <a:schemeClr val="tx2"/>
        </a:solidFill>
        <a:latin typeface="Comic Sans MS" pitchFamily="66" charset="0"/>
        <a:ea typeface="+mn-ea"/>
        <a:cs typeface="+mn-cs"/>
      </a:defRPr>
    </a:lvl4pPr>
    <a:lvl5pPr marL="1828800" algn="l" rtl="0" fontAlgn="base">
      <a:spcBef>
        <a:spcPct val="0"/>
      </a:spcBef>
      <a:spcAft>
        <a:spcPct val="0"/>
      </a:spcAft>
      <a:defRPr sz="4000" kern="1200">
        <a:solidFill>
          <a:schemeClr val="tx2"/>
        </a:solidFill>
        <a:latin typeface="Comic Sans MS" pitchFamily="66" charset="0"/>
        <a:ea typeface="+mn-ea"/>
        <a:cs typeface="+mn-cs"/>
      </a:defRPr>
    </a:lvl5pPr>
    <a:lvl6pPr marL="2286000" algn="l" defTabSz="914400" rtl="0" eaLnBrk="1" latinLnBrk="0" hangingPunct="1">
      <a:defRPr sz="4000" kern="1200">
        <a:solidFill>
          <a:schemeClr val="tx2"/>
        </a:solidFill>
        <a:latin typeface="Comic Sans MS" pitchFamily="66" charset="0"/>
        <a:ea typeface="+mn-ea"/>
        <a:cs typeface="+mn-cs"/>
      </a:defRPr>
    </a:lvl6pPr>
    <a:lvl7pPr marL="2743200" algn="l" defTabSz="914400" rtl="0" eaLnBrk="1" latinLnBrk="0" hangingPunct="1">
      <a:defRPr sz="4000" kern="1200">
        <a:solidFill>
          <a:schemeClr val="tx2"/>
        </a:solidFill>
        <a:latin typeface="Comic Sans MS" pitchFamily="66" charset="0"/>
        <a:ea typeface="+mn-ea"/>
        <a:cs typeface="+mn-cs"/>
      </a:defRPr>
    </a:lvl7pPr>
    <a:lvl8pPr marL="3200400" algn="l" defTabSz="914400" rtl="0" eaLnBrk="1" latinLnBrk="0" hangingPunct="1">
      <a:defRPr sz="4000" kern="1200">
        <a:solidFill>
          <a:schemeClr val="tx2"/>
        </a:solidFill>
        <a:latin typeface="Comic Sans MS" pitchFamily="66" charset="0"/>
        <a:ea typeface="+mn-ea"/>
        <a:cs typeface="+mn-cs"/>
      </a:defRPr>
    </a:lvl8pPr>
    <a:lvl9pPr marL="3657600" algn="l" defTabSz="914400" rtl="0" eaLnBrk="1" latinLnBrk="0" hangingPunct="1">
      <a:defRPr sz="4000" kern="1200">
        <a:solidFill>
          <a:schemeClr val="tx2"/>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chemeClr val="tx1"/>
    </p:penClr>
  </p:showPr>
  <p:clrMru>
    <a:srgbClr val="0000FF"/>
    <a:srgbClr val="65F4F7"/>
    <a:srgbClr val="FFFFB7"/>
    <a:srgbClr val="FFFFCC"/>
    <a:srgbClr val="10A808"/>
    <a:srgbClr val="00A800"/>
    <a:srgbClr val="004080"/>
    <a:srgbClr val="006040"/>
    <a:srgbClr val="008000"/>
    <a:srgbClr val="91919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3" autoAdjust="0"/>
    <p:restoredTop sz="86333" autoAdjust="0"/>
  </p:normalViewPr>
  <p:slideViewPr>
    <p:cSldViewPr>
      <p:cViewPr varScale="1">
        <p:scale>
          <a:sx n="82" d="100"/>
          <a:sy n="82" d="100"/>
        </p:scale>
        <p:origin x="-1440" y="-84"/>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2930525" y="9345613"/>
            <a:ext cx="933450" cy="304800"/>
          </a:xfrm>
          <a:prstGeom prst="rect">
            <a:avLst/>
          </a:prstGeom>
          <a:noFill/>
          <a:ln w="9525">
            <a:noFill/>
            <a:miter lim="800000"/>
            <a:headEnd/>
            <a:tailEnd/>
          </a:ln>
          <a:effectLst/>
        </p:spPr>
        <p:txBody>
          <a:bodyPr wrap="none" lIns="93662" tIns="46038" rIns="93662" bIns="46038" anchor="ctr">
            <a:spAutoFit/>
          </a:bodyPr>
          <a:lstStyle/>
          <a:p>
            <a:pPr defTabSz="939800" eaLnBrk="0" hangingPunct="0">
              <a:defRPr/>
            </a:pPr>
            <a:r>
              <a:rPr lang="en-GB" sz="1400" i="1">
                <a:solidFill>
                  <a:schemeClr val="tx1"/>
                </a:solidFill>
                <a:latin typeface="Times New Roman" pitchFamily="18" charset="0"/>
              </a:rPr>
              <a:t>Tony Cass</a:t>
            </a:r>
          </a:p>
        </p:txBody>
      </p:sp>
      <p:sp>
        <p:nvSpPr>
          <p:cNvPr id="3075" name="Rectangle 3"/>
          <p:cNvSpPr>
            <a:spLocks noChangeArrowheads="1"/>
          </p:cNvSpPr>
          <p:nvPr/>
        </p:nvSpPr>
        <p:spPr bwMode="auto">
          <a:xfrm>
            <a:off x="6269038" y="9455150"/>
            <a:ext cx="395287" cy="304800"/>
          </a:xfrm>
          <a:prstGeom prst="rect">
            <a:avLst/>
          </a:prstGeom>
          <a:noFill/>
          <a:ln w="9525">
            <a:noFill/>
            <a:miter lim="800000"/>
            <a:headEnd/>
            <a:tailEnd/>
          </a:ln>
          <a:effectLst/>
        </p:spPr>
        <p:txBody>
          <a:bodyPr wrap="none" lIns="93662" tIns="46038" rIns="93662" bIns="46038" anchor="ctr">
            <a:spAutoFit/>
          </a:bodyPr>
          <a:lstStyle/>
          <a:p>
            <a:pPr algn="r" defTabSz="939800" eaLnBrk="0" hangingPunct="0">
              <a:defRPr/>
            </a:pPr>
            <a:fld id="{44D07A2B-157A-4246-B932-4F5706AEA806}" type="slidenum">
              <a:rPr lang="en-GB" sz="1400">
                <a:solidFill>
                  <a:schemeClr val="tx1"/>
                </a:solidFill>
                <a:latin typeface="Times New Roman" pitchFamily="18" charset="0"/>
              </a:rPr>
              <a:pPr algn="r" defTabSz="939800" eaLnBrk="0" hangingPunct="0">
                <a:defRPr/>
              </a:pPr>
              <a:t>‹#›</a:t>
            </a:fld>
            <a:endParaRPr lang="en-GB" sz="1400">
              <a:solidFill>
                <a:schemeClr val="tx1"/>
              </a:solidFill>
              <a:latin typeface="Times New Roman" pitchFamily="18" charset="0"/>
            </a:endParaRPr>
          </a:p>
        </p:txBody>
      </p:sp>
      <p:sp>
        <p:nvSpPr>
          <p:cNvPr id="3076" name="Rectangle 4"/>
          <p:cNvSpPr>
            <a:spLocks noChangeArrowheads="1"/>
          </p:cNvSpPr>
          <p:nvPr/>
        </p:nvSpPr>
        <p:spPr bwMode="auto">
          <a:xfrm>
            <a:off x="195263" y="296863"/>
            <a:ext cx="6081712" cy="457200"/>
          </a:xfrm>
          <a:prstGeom prst="rect">
            <a:avLst/>
          </a:prstGeom>
          <a:noFill/>
          <a:ln w="9525">
            <a:noFill/>
            <a:miter lim="800000"/>
            <a:headEnd/>
            <a:tailEnd/>
          </a:ln>
          <a:effectLst/>
        </p:spPr>
        <p:txBody>
          <a:bodyPr lIns="92075" tIns="46038" rIns="92075" bIns="46038">
            <a:spAutoFit/>
          </a:bodyPr>
          <a:lstStyle/>
          <a:p>
            <a:pPr algn="ctr" defTabSz="909638" eaLnBrk="0" hangingPunct="0">
              <a:defRPr/>
            </a:pPr>
            <a:r>
              <a:rPr lang="en-GB" sz="2400">
                <a:solidFill>
                  <a:schemeClr val="tx1"/>
                </a:solidFill>
                <a:latin typeface="Times New Roman" pitchFamily="18" charset="0"/>
              </a:rPr>
              <a:t>  FOCUS Meeting, July 1</a:t>
            </a:r>
            <a:r>
              <a:rPr lang="en-GB" sz="2400" baseline="30000">
                <a:solidFill>
                  <a:schemeClr val="tx1"/>
                </a:solidFill>
                <a:latin typeface="Times New Roman" pitchFamily="18" charset="0"/>
              </a:rPr>
              <a:t>st</a:t>
            </a:r>
            <a:r>
              <a:rPr lang="en-GB" sz="2400">
                <a:solidFill>
                  <a:schemeClr val="tx1"/>
                </a:solidFill>
                <a:latin typeface="Times New Roman" pitchFamily="18" charset="0"/>
              </a:rPr>
              <a:t> 1998</a:t>
            </a:r>
          </a:p>
        </p:txBody>
      </p:sp>
      <p:sp>
        <p:nvSpPr>
          <p:cNvPr id="3077" name="Rectangle 5"/>
          <p:cNvSpPr>
            <a:spLocks noGrp="1" noChangeArrowheads="1"/>
          </p:cNvSpPr>
          <p:nvPr>
            <p:ph type="dt" sz="quarter" idx="1"/>
          </p:nvPr>
        </p:nvSpPr>
        <p:spPr bwMode="auto">
          <a:xfrm>
            <a:off x="3827463" y="-3175"/>
            <a:ext cx="2933700" cy="46672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939800" eaLnBrk="0" hangingPunct="0">
              <a:defRPr sz="1000" i="1">
                <a:solidFill>
                  <a:schemeClr val="tx1"/>
                </a:solidFill>
                <a:latin typeface="Times New Roman" pitchFamily="18" charset="0"/>
              </a:defRPr>
            </a:lvl1pPr>
          </a:lstStyle>
          <a:p>
            <a:pPr>
              <a:defRPr/>
            </a:pPr>
            <a:endParaRPr lang="en-GB"/>
          </a:p>
        </p:txBody>
      </p:sp>
      <p:sp>
        <p:nvSpPr>
          <p:cNvPr id="3078" name="Rectangle 6"/>
          <p:cNvSpPr>
            <a:spLocks noGrp="1" noChangeArrowheads="1"/>
          </p:cNvSpPr>
          <p:nvPr>
            <p:ph type="sldNum" sz="quarter" idx="3"/>
          </p:nvPr>
        </p:nvSpPr>
        <p:spPr bwMode="auto">
          <a:xfrm>
            <a:off x="3827463" y="9401175"/>
            <a:ext cx="2933700" cy="46672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939800" eaLnBrk="0" hangingPunct="0">
              <a:defRPr sz="1000" i="1">
                <a:solidFill>
                  <a:schemeClr val="tx1"/>
                </a:solidFill>
                <a:latin typeface="Times New Roman" pitchFamily="18" charset="0"/>
              </a:defRPr>
            </a:lvl1pPr>
          </a:lstStyle>
          <a:p>
            <a:pPr>
              <a:defRPr/>
            </a:pPr>
            <a:fld id="{B058DCBD-20DE-4C8C-9C6F-D3B833F9507B}" type="slidenum">
              <a:rPr lang="en-GB"/>
              <a:pPr>
                <a:defRPr/>
              </a:pPr>
              <a:t>‹#›</a:t>
            </a:fld>
            <a:endParaRPr lang="en-GB"/>
          </a:p>
        </p:txBody>
      </p:sp>
      <p:sp>
        <p:nvSpPr>
          <p:cNvPr id="3079" name="Rectangle 7"/>
          <p:cNvSpPr>
            <a:spLocks noGrp="1" noChangeArrowheads="1"/>
          </p:cNvSpPr>
          <p:nvPr>
            <p:ph type="ftr" sz="quarter" idx="2"/>
          </p:nvPr>
        </p:nvSpPr>
        <p:spPr bwMode="auto">
          <a:xfrm>
            <a:off x="-33338" y="9401175"/>
            <a:ext cx="2933701" cy="46672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939800" eaLnBrk="0" hangingPunct="0">
              <a:defRPr sz="1000" i="1">
                <a:solidFill>
                  <a:schemeClr val="tx1"/>
                </a:solidFill>
                <a:latin typeface="Times New Roman" pitchFamily="18" charset="0"/>
              </a:defRPr>
            </a:lvl1pPr>
          </a:lstStyle>
          <a:p>
            <a:pPr>
              <a:defRPr/>
            </a:pPr>
            <a:endParaRPr lang="en-GB"/>
          </a:p>
        </p:txBody>
      </p:sp>
      <p:sp>
        <p:nvSpPr>
          <p:cNvPr id="3080" name="Rectangle 8"/>
          <p:cNvSpPr>
            <a:spLocks noGrp="1" noChangeArrowheads="1"/>
          </p:cNvSpPr>
          <p:nvPr>
            <p:ph type="hdr" sz="quarter"/>
          </p:nvPr>
        </p:nvSpPr>
        <p:spPr bwMode="auto">
          <a:xfrm>
            <a:off x="-33338" y="-3175"/>
            <a:ext cx="2933701" cy="46672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939800" eaLnBrk="0" hangingPunct="0">
              <a:defRPr sz="1000" i="1">
                <a:solidFill>
                  <a:schemeClr val="tx1"/>
                </a:solidFill>
                <a:latin typeface="Times New Roman" pitchFamily="18" charset="0"/>
              </a:defRPr>
            </a:lvl1pPr>
          </a:lstStyle>
          <a:p>
            <a:pPr>
              <a:defRPr/>
            </a:pPr>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101600" y="4691063"/>
            <a:ext cx="6524625" cy="4606925"/>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GB" noProof="0" smtClean="0"/>
              <a:t>Click to edit Master notes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0483" name="Rectangle 3"/>
          <p:cNvSpPr>
            <a:spLocks noGrp="1" noRot="1" noChangeAspect="1" noChangeArrowheads="1" noTextEdit="1"/>
          </p:cNvSpPr>
          <p:nvPr>
            <p:ph type="sldImg" idx="2"/>
          </p:nvPr>
        </p:nvSpPr>
        <p:spPr bwMode="auto">
          <a:xfrm>
            <a:off x="688975" y="593725"/>
            <a:ext cx="5349875" cy="4011613"/>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1222375" y="195263"/>
            <a:ext cx="4283075" cy="304800"/>
          </a:xfrm>
          <a:prstGeom prst="rect">
            <a:avLst/>
          </a:prstGeom>
          <a:noFill/>
          <a:ln w="9525">
            <a:noFill/>
            <a:miter lim="800000"/>
            <a:headEnd/>
            <a:tailEnd/>
          </a:ln>
          <a:effectLst/>
        </p:spPr>
        <p:txBody>
          <a:bodyPr lIns="93662" tIns="46038" rIns="93662" bIns="46038" anchor="ctr">
            <a:spAutoFit/>
          </a:bodyPr>
          <a:lstStyle/>
          <a:p>
            <a:pPr algn="ctr" defTabSz="939800" eaLnBrk="0" hangingPunct="0">
              <a:defRPr/>
            </a:pPr>
            <a:r>
              <a:rPr lang="en-GB" sz="1400">
                <a:solidFill>
                  <a:schemeClr val="tx1"/>
                </a:solidFill>
                <a:latin typeface="Times New Roman" pitchFamily="18" charset="0"/>
              </a:rPr>
              <a:t>1998 Summer Student Lectures — Computing at CERN</a:t>
            </a:r>
          </a:p>
        </p:txBody>
      </p:sp>
      <p:sp>
        <p:nvSpPr>
          <p:cNvPr id="2053" name="Rectangle 5"/>
          <p:cNvSpPr>
            <a:spLocks noChangeArrowheads="1"/>
          </p:cNvSpPr>
          <p:nvPr/>
        </p:nvSpPr>
        <p:spPr bwMode="auto">
          <a:xfrm>
            <a:off x="63500" y="9455150"/>
            <a:ext cx="2651125" cy="304800"/>
          </a:xfrm>
          <a:prstGeom prst="rect">
            <a:avLst/>
          </a:prstGeom>
          <a:noFill/>
          <a:ln w="9525">
            <a:noFill/>
            <a:miter lim="800000"/>
            <a:headEnd/>
            <a:tailEnd/>
          </a:ln>
          <a:effectLst/>
        </p:spPr>
        <p:txBody>
          <a:bodyPr wrap="none" lIns="93662" tIns="46038" rIns="93662" bIns="46038" anchor="ctr">
            <a:spAutoFit/>
          </a:bodyPr>
          <a:lstStyle/>
          <a:p>
            <a:pPr defTabSz="939800" eaLnBrk="0" hangingPunct="0">
              <a:defRPr/>
            </a:pPr>
            <a:r>
              <a:rPr lang="en-GB" sz="1400">
                <a:solidFill>
                  <a:schemeClr val="tx1"/>
                </a:solidFill>
                <a:latin typeface="Times New Roman" pitchFamily="18" charset="0"/>
              </a:rPr>
              <a:t>Tony Cass — Tony.Cass@cern.ch</a:t>
            </a:r>
          </a:p>
        </p:txBody>
      </p:sp>
      <p:sp>
        <p:nvSpPr>
          <p:cNvPr id="2054" name="Rectangle 6"/>
          <p:cNvSpPr>
            <a:spLocks noChangeArrowheads="1"/>
          </p:cNvSpPr>
          <p:nvPr/>
        </p:nvSpPr>
        <p:spPr bwMode="auto">
          <a:xfrm>
            <a:off x="6269038" y="9455150"/>
            <a:ext cx="395287" cy="304800"/>
          </a:xfrm>
          <a:prstGeom prst="rect">
            <a:avLst/>
          </a:prstGeom>
          <a:noFill/>
          <a:ln w="9525">
            <a:noFill/>
            <a:miter lim="800000"/>
            <a:headEnd/>
            <a:tailEnd/>
          </a:ln>
          <a:effectLst/>
        </p:spPr>
        <p:txBody>
          <a:bodyPr wrap="none" lIns="93662" tIns="46038" rIns="93662" bIns="46038" anchor="ctr">
            <a:spAutoFit/>
          </a:bodyPr>
          <a:lstStyle/>
          <a:p>
            <a:pPr algn="r" defTabSz="939800" eaLnBrk="0" hangingPunct="0">
              <a:defRPr/>
            </a:pPr>
            <a:fld id="{36A9458A-28A4-423C-B076-297BC17023A1}" type="slidenum">
              <a:rPr lang="en-GB" sz="1400">
                <a:solidFill>
                  <a:schemeClr val="tx1"/>
                </a:solidFill>
                <a:latin typeface="Times New Roman" pitchFamily="18" charset="0"/>
              </a:rPr>
              <a:pPr algn="r" defTabSz="939800" eaLnBrk="0" hangingPunct="0">
                <a:defRPr/>
              </a:pPr>
              <a:t>‹#›</a:t>
            </a:fld>
            <a:endParaRPr lang="en-GB" sz="1400">
              <a:solidFill>
                <a:schemeClr val="tx1"/>
              </a:solidFill>
              <a:latin typeface="Times New Roman" pitchFamily="18" charset="0"/>
            </a:endParaRPr>
          </a:p>
        </p:txBody>
      </p:sp>
      <p:sp>
        <p:nvSpPr>
          <p:cNvPr id="2055" name="Rectangle 7"/>
          <p:cNvSpPr>
            <a:spLocks noGrp="1" noChangeArrowheads="1"/>
          </p:cNvSpPr>
          <p:nvPr>
            <p:ph type="dt" idx="1"/>
          </p:nvPr>
        </p:nvSpPr>
        <p:spPr bwMode="auto">
          <a:xfrm>
            <a:off x="3813175" y="-17463"/>
            <a:ext cx="2927350" cy="4968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939800" eaLnBrk="0" hangingPunct="0">
              <a:defRPr sz="1000" i="1">
                <a:solidFill>
                  <a:schemeClr val="tx1"/>
                </a:solidFill>
                <a:latin typeface="Times New Roman" pitchFamily="18" charset="0"/>
              </a:defRPr>
            </a:lvl1pPr>
          </a:lstStyle>
          <a:p>
            <a:pPr>
              <a:defRPr/>
            </a:pPr>
            <a:endParaRPr lang="en-GB"/>
          </a:p>
        </p:txBody>
      </p:sp>
      <p:sp>
        <p:nvSpPr>
          <p:cNvPr id="2056" name="Rectangle 8"/>
          <p:cNvSpPr>
            <a:spLocks noGrp="1" noChangeArrowheads="1"/>
          </p:cNvSpPr>
          <p:nvPr>
            <p:ph type="sldNum" sz="quarter" idx="5"/>
          </p:nvPr>
        </p:nvSpPr>
        <p:spPr bwMode="auto">
          <a:xfrm>
            <a:off x="3813175" y="9385300"/>
            <a:ext cx="2927350" cy="4968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939800" eaLnBrk="0" hangingPunct="0">
              <a:defRPr sz="1000" i="1">
                <a:solidFill>
                  <a:schemeClr val="tx1"/>
                </a:solidFill>
                <a:latin typeface="Times New Roman" pitchFamily="18" charset="0"/>
              </a:defRPr>
            </a:lvl1pPr>
          </a:lstStyle>
          <a:p>
            <a:pPr>
              <a:defRPr/>
            </a:pPr>
            <a:fld id="{248FC335-94C8-461D-80E4-98352B2523FB}" type="slidenum">
              <a:rPr lang="en-GB"/>
              <a:pPr>
                <a:defRPr/>
              </a:pPr>
              <a:t>‹#›</a:t>
            </a:fld>
            <a:endParaRPr lang="en-GB"/>
          </a:p>
        </p:txBody>
      </p:sp>
      <p:sp>
        <p:nvSpPr>
          <p:cNvPr id="2057" name="Rectangle 9"/>
          <p:cNvSpPr>
            <a:spLocks noGrp="1" noChangeArrowheads="1"/>
          </p:cNvSpPr>
          <p:nvPr>
            <p:ph type="ftr" sz="quarter" idx="4"/>
          </p:nvPr>
        </p:nvSpPr>
        <p:spPr bwMode="auto">
          <a:xfrm>
            <a:off x="-1588" y="9366250"/>
            <a:ext cx="2928938" cy="4968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939800" eaLnBrk="0" hangingPunct="0">
              <a:defRPr sz="1000" i="1">
                <a:solidFill>
                  <a:schemeClr val="tx1"/>
                </a:solidFill>
                <a:latin typeface="Times New Roman" pitchFamily="18" charset="0"/>
              </a:defRPr>
            </a:lvl1pPr>
          </a:lstStyle>
          <a:p>
            <a:pPr>
              <a:defRPr/>
            </a:pPr>
            <a:endParaRPr lang="en-GB"/>
          </a:p>
        </p:txBody>
      </p:sp>
      <p:sp>
        <p:nvSpPr>
          <p:cNvPr id="2058" name="Rectangle 10"/>
          <p:cNvSpPr>
            <a:spLocks noGrp="1" noChangeArrowheads="1"/>
          </p:cNvSpPr>
          <p:nvPr>
            <p:ph type="hdr" sz="quarter"/>
          </p:nvPr>
        </p:nvSpPr>
        <p:spPr bwMode="auto">
          <a:xfrm>
            <a:off x="-12700" y="-17463"/>
            <a:ext cx="2927350" cy="4968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939800" eaLnBrk="0" hangingPunct="0">
              <a:defRPr sz="1000" i="1">
                <a:solidFill>
                  <a:schemeClr val="tx1"/>
                </a:solidFill>
                <a:latin typeface="Times New Roman" pitchFamily="18" charset="0"/>
              </a:defRPr>
            </a:lvl1pPr>
          </a:lstStyle>
          <a:p>
            <a:pPr>
              <a:defRPr/>
            </a:pPr>
            <a:endParaRPr lang="en-GB"/>
          </a:p>
        </p:txBody>
      </p:sp>
    </p:spTree>
  </p:cSld>
  <p:clrMap bg1="lt1" tx1="dk1" bg2="lt2" tx2="dk2" accent1="accent1" accent2="accent2" accent3="accent3" accent4="accent4" accent5="accent5" accent6="accent6" hlink="hlink" folHlink="folHlink"/>
  <p:notesStyle>
    <a:lvl1pPr algn="l" defTabSz="939800" rtl="0" eaLnBrk="0" fontAlgn="base" hangingPunct="0">
      <a:spcBef>
        <a:spcPts val="1200"/>
      </a:spcBef>
      <a:spcAft>
        <a:spcPct val="0"/>
      </a:spcAft>
      <a:defRPr sz="1600" kern="1200">
        <a:solidFill>
          <a:schemeClr val="tx1"/>
        </a:solidFill>
        <a:latin typeface="Times New Roman" pitchFamily="18" charset="0"/>
        <a:ea typeface="+mn-ea"/>
        <a:cs typeface="+mn-cs"/>
      </a:defRPr>
    </a:lvl1pPr>
    <a:lvl2pPr marL="463550" algn="l" defTabSz="939800" rtl="0" eaLnBrk="0" fontAlgn="base" hangingPunct="0">
      <a:spcBef>
        <a:spcPts val="1200"/>
      </a:spcBef>
      <a:spcAft>
        <a:spcPct val="0"/>
      </a:spcAft>
      <a:defRPr sz="1200" kern="1200">
        <a:solidFill>
          <a:schemeClr val="tx1"/>
        </a:solidFill>
        <a:latin typeface="Times New Roman" pitchFamily="18" charset="0"/>
        <a:ea typeface="+mn-ea"/>
        <a:cs typeface="+mn-cs"/>
      </a:defRPr>
    </a:lvl2pPr>
    <a:lvl3pPr marL="927100" algn="l" defTabSz="939800" rtl="0" eaLnBrk="0" fontAlgn="base" hangingPunct="0">
      <a:spcBef>
        <a:spcPts val="1200"/>
      </a:spcBef>
      <a:spcAft>
        <a:spcPct val="0"/>
      </a:spcAft>
      <a:defRPr sz="1200" kern="1200">
        <a:solidFill>
          <a:schemeClr val="tx1"/>
        </a:solidFill>
        <a:latin typeface="Times New Roman" pitchFamily="18" charset="0"/>
        <a:ea typeface="+mn-ea"/>
        <a:cs typeface="+mn-cs"/>
      </a:defRPr>
    </a:lvl3pPr>
    <a:lvl4pPr marL="1389063" algn="l" defTabSz="939800" rtl="0" eaLnBrk="0" fontAlgn="base" hangingPunct="0">
      <a:spcBef>
        <a:spcPts val="1200"/>
      </a:spcBef>
      <a:spcAft>
        <a:spcPct val="0"/>
      </a:spcAft>
      <a:defRPr sz="1200" kern="1200">
        <a:solidFill>
          <a:schemeClr val="tx1"/>
        </a:solidFill>
        <a:latin typeface="Times New Roman" pitchFamily="18" charset="0"/>
        <a:ea typeface="+mn-ea"/>
        <a:cs typeface="+mn-cs"/>
      </a:defRPr>
    </a:lvl4pPr>
    <a:lvl5pPr marL="1852613" algn="l" defTabSz="939800" rtl="0" eaLnBrk="0" fontAlgn="base" hangingPunct="0">
      <a:spcBef>
        <a:spcPts val="12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101600" y="4691063"/>
            <a:ext cx="6524625" cy="4689475"/>
          </a:xfrm>
          <a:noFill/>
          <a:ln/>
        </p:spPr>
        <p:txBody>
          <a:bodyPr/>
          <a:lstStyle/>
          <a:p>
            <a:pPr>
              <a:spcBef>
                <a:spcPct val="30000"/>
              </a:spcBef>
            </a:pPr>
            <a:endParaRPr lang="en-US" smtClean="0"/>
          </a:p>
        </p:txBody>
      </p:sp>
      <p:sp>
        <p:nvSpPr>
          <p:cNvPr id="21507"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B56F69B1-0BBE-480A-8900-E297A11D9B0D}" type="slidenum">
              <a:rPr lang="en-GB"/>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Slide Number Placeholder 2"/>
          <p:cNvSpPr>
            <a:spLocks noGrp="1"/>
          </p:cNvSpPr>
          <p:nvPr>
            <p:ph type="sldNum" sz="quarter" idx="11"/>
          </p:nvPr>
        </p:nvSpPr>
        <p:spPr/>
        <p:txBody>
          <a:bodyPr/>
          <a:lstStyle>
            <a:lvl1pPr>
              <a:defRPr/>
            </a:lvl1pPr>
          </a:lstStyle>
          <a:p>
            <a:pPr>
              <a:defRPr/>
            </a:pPr>
            <a:fld id="{61D45B4D-B302-47BB-9B42-CB3214B15254}" type="slidenum">
              <a:rPr lang="en-GB"/>
              <a:pPr>
                <a:defRPr/>
              </a:pPr>
              <a:t>‹#›</a:t>
            </a:fld>
            <a:endParaRPr lang="en-US"/>
          </a:p>
        </p:txBody>
      </p:sp>
      <p:sp>
        <p:nvSpPr>
          <p:cNvPr id="4" name="Footer Placeholder 3"/>
          <p:cNvSpPr>
            <a:spLocks noGrp="1"/>
          </p:cNvSpPr>
          <p:nvPr>
            <p:ph type="ftr" sz="quarter" idx="12"/>
          </p:nvPr>
        </p:nvSpPr>
        <p:spPr/>
        <p:txBody>
          <a:bodyPr/>
          <a:lstStyle>
            <a:lvl1pPr>
              <a:defRPr/>
            </a:lvl1pPr>
          </a:lstStyle>
          <a:p>
            <a:pPr>
              <a:defRPr/>
            </a:pP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buClr>
                <a:schemeClr val="accent6"/>
              </a:buClr>
              <a:defRPr/>
            </a:lvl1pPr>
            <a:lvl2pPr>
              <a:buClr>
                <a:schemeClr val="accent6"/>
              </a:buClr>
              <a:defRPr/>
            </a:lvl2pPr>
            <a:lvl3pPr>
              <a:buClr>
                <a:schemeClr val="accent6"/>
              </a:buClr>
              <a:defRPr/>
            </a:lvl3pPr>
            <a:lvl4pPr marL="1714500" indent="-342900">
              <a:buClr>
                <a:schemeClr val="accent6"/>
              </a:buClr>
              <a:buFont typeface="Wingdings" pitchFamily="2" charset="2"/>
              <a:buChar char="Ø"/>
              <a:defRPr/>
            </a:lvl4pPr>
            <a:lvl5pPr>
              <a:buClr>
                <a:schemeClr val="accent6"/>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98BD72F9-3ECB-4940-B072-7537FC2CFE26}" type="slidenum">
              <a:rPr lang="en-GB"/>
              <a:pPr>
                <a:defRPr/>
              </a:pPr>
              <a:t>‹#›</a:t>
            </a:fld>
            <a:endParaRPr lang="en-US"/>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762000"/>
          </a:xfrm>
          <a:prstGeom prst="rect">
            <a:avLst/>
          </a:prstGeom>
          <a:solidFill>
            <a:schemeClr val="tx1"/>
          </a:solidFill>
          <a:ln w="28575">
            <a:noFill/>
            <a:miter lim="800000"/>
            <a:headEnd/>
            <a:tailEnd/>
          </a:ln>
        </p:spPr>
        <p:txBody>
          <a:bodyPr vert="horz" wrap="square" lIns="92075" tIns="46038" rIns="92075" bIns="46038" numCol="1" anchor="t" anchorCtr="0" compatLnSpc="1">
            <a:prstTxWarp prst="textNoShape">
              <a:avLst/>
            </a:prstTxWarp>
          </a:bodyPr>
          <a:lstStyle/>
          <a:p>
            <a:pPr lvl="0"/>
            <a:r>
              <a:rPr lang="en-GB" dirty="0" smtClean="0"/>
              <a:t>Click to edit Master title style</a:t>
            </a:r>
          </a:p>
        </p:txBody>
      </p:sp>
      <p:sp>
        <p:nvSpPr>
          <p:cNvPr id="1027" name="Rectangle 4"/>
          <p:cNvSpPr>
            <a:spLocks noGrp="1" noChangeArrowheads="1"/>
          </p:cNvSpPr>
          <p:nvPr>
            <p:ph type="body" idx="1"/>
          </p:nvPr>
        </p:nvSpPr>
        <p:spPr bwMode="auto">
          <a:xfrm>
            <a:off x="0" y="762000"/>
            <a:ext cx="9144000" cy="6096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30" name="Rectangle 6"/>
          <p:cNvSpPr>
            <a:spLocks noGrp="1" noChangeArrowheads="1"/>
          </p:cNvSpPr>
          <p:nvPr>
            <p:ph type="dt" sz="half" idx="2"/>
          </p:nvPr>
        </p:nvSpPr>
        <p:spPr bwMode="auto">
          <a:xfrm>
            <a:off x="0" y="6629400"/>
            <a:ext cx="1905000" cy="228600"/>
          </a:xfrm>
          <a:prstGeom prst="rect">
            <a:avLst/>
          </a:prstGeom>
          <a:noFill/>
          <a:ln w="9525">
            <a:noFill/>
            <a:miter lim="800000"/>
            <a:headEnd/>
            <a:tailEnd/>
          </a:ln>
          <a:effectLst/>
        </p:spPr>
        <p:txBody>
          <a:bodyPr vert="horz" wrap="none" lIns="92075" tIns="46038" rIns="92075" bIns="46038" numCol="1" anchor="b" anchorCtr="0" compatLnSpc="1">
            <a:prstTxWarp prst="textNoShape">
              <a:avLst/>
            </a:prstTxWarp>
          </a:bodyPr>
          <a:lstStyle>
            <a:lvl1pPr eaLnBrk="0" hangingPunct="0">
              <a:defRPr sz="1200">
                <a:solidFill>
                  <a:schemeClr val="tx1"/>
                </a:solidFill>
              </a:defRPr>
            </a:lvl1pPr>
          </a:lstStyle>
          <a:p>
            <a:pPr>
              <a:defRPr/>
            </a:pPr>
            <a:endParaRPr lang="en-GB"/>
          </a:p>
        </p:txBody>
      </p:sp>
      <p:sp>
        <p:nvSpPr>
          <p:cNvPr id="1031" name="Rectangle 7"/>
          <p:cNvSpPr>
            <a:spLocks noGrp="1" noChangeArrowheads="1"/>
          </p:cNvSpPr>
          <p:nvPr>
            <p:ph type="sldNum" sz="quarter" idx="4"/>
          </p:nvPr>
        </p:nvSpPr>
        <p:spPr bwMode="auto">
          <a:xfrm>
            <a:off x="7239000" y="6629400"/>
            <a:ext cx="1905000" cy="228600"/>
          </a:xfrm>
          <a:prstGeom prst="rect">
            <a:avLst/>
          </a:prstGeom>
          <a:noFill/>
          <a:ln w="9525">
            <a:noFill/>
            <a:miter lim="800000"/>
            <a:headEnd/>
            <a:tailEnd/>
          </a:ln>
          <a:effectLst/>
        </p:spPr>
        <p:txBody>
          <a:bodyPr vert="horz" wrap="none" lIns="92075" tIns="46038" rIns="92075" bIns="46038" numCol="1" anchor="b" anchorCtr="0" compatLnSpc="1">
            <a:prstTxWarp prst="textNoShape">
              <a:avLst/>
            </a:prstTxWarp>
          </a:bodyPr>
          <a:lstStyle>
            <a:lvl1pPr algn="r" eaLnBrk="0" hangingPunct="0">
              <a:defRPr sz="1400">
                <a:solidFill>
                  <a:schemeClr val="tx1"/>
                </a:solidFill>
                <a:latin typeface="Trebuchet MS" pitchFamily="34" charset="0"/>
              </a:defRPr>
            </a:lvl1pPr>
          </a:lstStyle>
          <a:p>
            <a:pPr>
              <a:defRPr/>
            </a:pPr>
            <a:fld id="{6317D6F4-BE46-43E4-9EF0-D3E7D6FA46FB}" type="slidenum">
              <a:rPr lang="en-GB" smtClean="0"/>
              <a:pPr>
                <a:defRPr/>
              </a:pPr>
              <a:t>‹#›</a:t>
            </a:fld>
            <a:endParaRPr lang="en-GB" dirty="0"/>
          </a:p>
        </p:txBody>
      </p:sp>
      <p:sp>
        <p:nvSpPr>
          <p:cNvPr id="1032" name="Rectangle 8"/>
          <p:cNvSpPr>
            <a:spLocks noGrp="1" noChangeArrowheads="1"/>
          </p:cNvSpPr>
          <p:nvPr>
            <p:ph type="ftr" sz="quarter" idx="3"/>
          </p:nvPr>
        </p:nvSpPr>
        <p:spPr bwMode="auto">
          <a:xfrm>
            <a:off x="3124200" y="6629400"/>
            <a:ext cx="2895600" cy="227013"/>
          </a:xfrm>
          <a:prstGeom prst="rect">
            <a:avLst/>
          </a:prstGeom>
          <a:noFill/>
          <a:ln w="9525">
            <a:noFill/>
            <a:miter lim="800000"/>
            <a:headEnd/>
            <a:tailEnd/>
          </a:ln>
          <a:effectLst/>
        </p:spPr>
        <p:txBody>
          <a:bodyPr vert="horz" wrap="none" lIns="92075" tIns="46038" rIns="92075" bIns="46038" numCol="1" anchor="b" anchorCtr="0" compatLnSpc="1">
            <a:prstTxWarp prst="textNoShape">
              <a:avLst/>
            </a:prstTxWarp>
          </a:bodyPr>
          <a:lstStyle>
            <a:lvl1pPr algn="ctr" eaLnBrk="0" hangingPunct="0">
              <a:defRPr sz="1200">
                <a:solidFill>
                  <a:schemeClr val="tx1"/>
                </a:solidFill>
              </a:defRPr>
            </a:lvl1pPr>
          </a:lstStyle>
          <a:p>
            <a:pPr>
              <a:defRPr/>
            </a:pPr>
            <a:endParaRPr lang="en-GB"/>
          </a:p>
        </p:txBody>
      </p:sp>
      <p:sp>
        <p:nvSpPr>
          <p:cNvPr id="1035" name="Rectangle 11"/>
          <p:cNvSpPr>
            <a:spLocks noChangeArrowheads="1"/>
          </p:cNvSpPr>
          <p:nvPr/>
        </p:nvSpPr>
        <p:spPr bwMode="auto">
          <a:xfrm>
            <a:off x="3124200" y="6630988"/>
            <a:ext cx="2895600" cy="227012"/>
          </a:xfrm>
          <a:prstGeom prst="rect">
            <a:avLst/>
          </a:prstGeom>
          <a:noFill/>
          <a:ln w="9525">
            <a:noFill/>
            <a:miter lim="800000"/>
            <a:headEnd/>
            <a:tailEnd/>
          </a:ln>
          <a:effectLst/>
        </p:spPr>
        <p:txBody>
          <a:bodyPr wrap="none" lIns="92075" tIns="46038" rIns="92075" bIns="46038" anchor="b"/>
          <a:lstStyle/>
          <a:p>
            <a:pPr algn="ctr" eaLnBrk="0" hangingPunct="0">
              <a:defRPr/>
            </a:pPr>
            <a:r>
              <a:rPr lang="en-GB" sz="1200" dirty="0">
                <a:solidFill>
                  <a:schemeClr val="bg2"/>
                </a:solidFill>
                <a:latin typeface="Trebuchet MS" pitchFamily="34" charset="0"/>
              </a:rPr>
              <a:t>Tony.Cass@</a:t>
            </a:r>
            <a:r>
              <a:rPr lang="en-GB" sz="1000" b="1" u="sng" dirty="0">
                <a:solidFill>
                  <a:srgbClr val="052FB5"/>
                </a:solidFill>
                <a:latin typeface="Trebuchet MS" pitchFamily="34" charset="0"/>
              </a:rPr>
              <a:t>CERN</a:t>
            </a:r>
            <a:r>
              <a:rPr lang="en-GB" sz="1200" dirty="0">
                <a:solidFill>
                  <a:schemeClr val="bg2"/>
                </a:solidFill>
                <a:latin typeface="Trebuchet MS" pitchFamily="34" charset="0"/>
              </a:rPr>
              <a:t>.ch</a:t>
            </a:r>
          </a:p>
        </p:txBody>
      </p:sp>
    </p:spTree>
  </p:cSld>
  <p:clrMap bg1="lt1" tx1="dk1" bg2="lt2" tx2="dk2" accent1="accent1" accent2="accent2" accent3="accent3" accent4="accent4" accent5="accent5" accent6="accent6" hlink="hlink" folHlink="folHlink"/>
  <p:sldLayoutIdLst>
    <p:sldLayoutId id="2147484175" r:id="rId1"/>
    <p:sldLayoutId id="2147484176" r:id="rId2"/>
    <p:sldLayoutId id="2147484177" r:id="rId3"/>
  </p:sldLayoutIdLst>
  <p:hf hdr="0" ftr="0" dt="0"/>
  <p:txStyles>
    <p:titleStyle>
      <a:lvl1pPr algn="l" rtl="0" eaLnBrk="0" fontAlgn="base" hangingPunct="0">
        <a:spcBef>
          <a:spcPct val="0"/>
        </a:spcBef>
        <a:spcAft>
          <a:spcPct val="0"/>
        </a:spcAft>
        <a:defRPr sz="4000">
          <a:solidFill>
            <a:schemeClr val="bg1"/>
          </a:solidFill>
          <a:latin typeface="Trebuchet MS" pitchFamily="34" charset="0"/>
          <a:ea typeface="+mj-ea"/>
          <a:cs typeface="+mj-cs"/>
        </a:defRPr>
      </a:lvl1pPr>
      <a:lvl2pPr algn="l" rtl="0" eaLnBrk="0" fontAlgn="base" hangingPunct="0">
        <a:spcBef>
          <a:spcPct val="0"/>
        </a:spcBef>
        <a:spcAft>
          <a:spcPct val="0"/>
        </a:spcAft>
        <a:defRPr sz="4000">
          <a:solidFill>
            <a:schemeClr val="bg1"/>
          </a:solidFill>
          <a:latin typeface="Comic Sans MS" pitchFamily="66" charset="0"/>
        </a:defRPr>
      </a:lvl2pPr>
      <a:lvl3pPr algn="l" rtl="0" eaLnBrk="0" fontAlgn="base" hangingPunct="0">
        <a:spcBef>
          <a:spcPct val="0"/>
        </a:spcBef>
        <a:spcAft>
          <a:spcPct val="0"/>
        </a:spcAft>
        <a:defRPr sz="4000">
          <a:solidFill>
            <a:schemeClr val="bg1"/>
          </a:solidFill>
          <a:latin typeface="Comic Sans MS" pitchFamily="66" charset="0"/>
        </a:defRPr>
      </a:lvl3pPr>
      <a:lvl4pPr algn="l" rtl="0" eaLnBrk="0" fontAlgn="base" hangingPunct="0">
        <a:spcBef>
          <a:spcPct val="0"/>
        </a:spcBef>
        <a:spcAft>
          <a:spcPct val="0"/>
        </a:spcAft>
        <a:defRPr sz="4000">
          <a:solidFill>
            <a:schemeClr val="bg1"/>
          </a:solidFill>
          <a:latin typeface="Comic Sans MS" pitchFamily="66" charset="0"/>
        </a:defRPr>
      </a:lvl4pPr>
      <a:lvl5pPr algn="l" rtl="0" eaLnBrk="0" fontAlgn="base" hangingPunct="0">
        <a:spcBef>
          <a:spcPct val="0"/>
        </a:spcBef>
        <a:spcAft>
          <a:spcPct val="0"/>
        </a:spcAft>
        <a:defRPr sz="4000">
          <a:solidFill>
            <a:schemeClr val="bg1"/>
          </a:solidFill>
          <a:latin typeface="Comic Sans MS" pitchFamily="66" charset="0"/>
        </a:defRPr>
      </a:lvl5pPr>
      <a:lvl6pPr marL="457200" algn="l" rtl="0" eaLnBrk="0" fontAlgn="base" hangingPunct="0">
        <a:spcBef>
          <a:spcPct val="0"/>
        </a:spcBef>
        <a:spcAft>
          <a:spcPct val="0"/>
        </a:spcAft>
        <a:defRPr sz="4000">
          <a:solidFill>
            <a:schemeClr val="bg1"/>
          </a:solidFill>
          <a:latin typeface="Comic Sans MS" pitchFamily="66" charset="0"/>
        </a:defRPr>
      </a:lvl6pPr>
      <a:lvl7pPr marL="914400" algn="l" rtl="0" eaLnBrk="0" fontAlgn="base" hangingPunct="0">
        <a:spcBef>
          <a:spcPct val="0"/>
        </a:spcBef>
        <a:spcAft>
          <a:spcPct val="0"/>
        </a:spcAft>
        <a:defRPr sz="4000">
          <a:solidFill>
            <a:schemeClr val="bg1"/>
          </a:solidFill>
          <a:latin typeface="Comic Sans MS" pitchFamily="66" charset="0"/>
        </a:defRPr>
      </a:lvl7pPr>
      <a:lvl8pPr marL="1371600" algn="l" rtl="0" eaLnBrk="0" fontAlgn="base" hangingPunct="0">
        <a:spcBef>
          <a:spcPct val="0"/>
        </a:spcBef>
        <a:spcAft>
          <a:spcPct val="0"/>
        </a:spcAft>
        <a:defRPr sz="4000">
          <a:solidFill>
            <a:schemeClr val="bg1"/>
          </a:solidFill>
          <a:latin typeface="Comic Sans MS" pitchFamily="66" charset="0"/>
        </a:defRPr>
      </a:lvl8pPr>
      <a:lvl9pPr marL="1828800" algn="l" rtl="0" eaLnBrk="0" fontAlgn="base" hangingPunct="0">
        <a:spcBef>
          <a:spcPct val="0"/>
        </a:spcBef>
        <a:spcAft>
          <a:spcPct val="0"/>
        </a:spcAft>
        <a:defRPr sz="4000">
          <a:solidFill>
            <a:schemeClr val="bg1"/>
          </a:solidFill>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u"/>
        <a:defRPr sz="2800">
          <a:solidFill>
            <a:schemeClr val="tx1"/>
          </a:solidFill>
          <a:latin typeface="Trebuchet MS" pitchFamily="34" charset="0"/>
          <a:ea typeface="+mn-ea"/>
          <a:cs typeface="+mn-cs"/>
        </a:defRPr>
      </a:lvl1pPr>
      <a:lvl2pPr marL="742950" indent="-285750" algn="l" rtl="0" eaLnBrk="0" fontAlgn="base" hangingPunct="0">
        <a:spcBef>
          <a:spcPct val="20000"/>
        </a:spcBef>
        <a:spcAft>
          <a:spcPct val="0"/>
        </a:spcAft>
        <a:buClr>
          <a:schemeClr val="tx1"/>
        </a:buClr>
        <a:buSzPct val="100000"/>
        <a:buChar char="–"/>
        <a:defRPr sz="2400">
          <a:solidFill>
            <a:schemeClr val="tx1"/>
          </a:solidFill>
          <a:latin typeface="Trebuchet MS" pitchFamily="34" charset="0"/>
        </a:defRPr>
      </a:lvl2pPr>
      <a:lvl3pPr marL="1143000" indent="-228600" algn="l" rtl="0" eaLnBrk="0" fontAlgn="base" hangingPunct="0">
        <a:spcBef>
          <a:spcPct val="20000"/>
        </a:spcBef>
        <a:spcAft>
          <a:spcPct val="0"/>
        </a:spcAft>
        <a:buClr>
          <a:schemeClr val="tx1"/>
        </a:buClr>
        <a:buSzPct val="100000"/>
        <a:buChar char="»"/>
        <a:defRPr sz="2000">
          <a:solidFill>
            <a:schemeClr val="tx1"/>
          </a:solidFill>
          <a:latin typeface="Trebuchet MS" pitchFamily="34" charset="0"/>
        </a:defRPr>
      </a:lvl3pPr>
      <a:lvl4pPr marL="1600200" indent="-228600" algn="l" rtl="0" eaLnBrk="0" fontAlgn="base" hangingPunct="0">
        <a:spcBef>
          <a:spcPct val="20000"/>
        </a:spcBef>
        <a:spcAft>
          <a:spcPct val="0"/>
        </a:spcAft>
        <a:buClr>
          <a:schemeClr val="accent2"/>
        </a:buClr>
        <a:buSzPct val="65000"/>
        <a:buFont typeface="Monotype Sorts"/>
        <a:buChar char="u"/>
        <a:defRPr sz="1600">
          <a:solidFill>
            <a:schemeClr val="tx1"/>
          </a:solidFill>
          <a:latin typeface="Trebuchet MS" pitchFamily="34" charset="0"/>
        </a:defRPr>
      </a:lvl4pPr>
      <a:lvl5pPr marL="2057400" indent="-228600" algn="l" rtl="0" eaLnBrk="0" fontAlgn="base" hangingPunct="0">
        <a:spcBef>
          <a:spcPct val="20000"/>
        </a:spcBef>
        <a:spcAft>
          <a:spcPct val="0"/>
        </a:spcAft>
        <a:buClr>
          <a:schemeClr val="tx1"/>
        </a:buClr>
        <a:buSzPct val="100000"/>
        <a:buChar char="–"/>
        <a:defRPr sz="1600">
          <a:solidFill>
            <a:schemeClr val="tx1"/>
          </a:solidFill>
          <a:latin typeface="Trebuchet MS" pitchFamily="34" charset="0"/>
        </a:defRPr>
      </a:lvl5pPr>
      <a:lvl6pPr marL="2514600" indent="-228600" algn="l" rtl="0" eaLnBrk="0" fontAlgn="base" hangingPunct="0">
        <a:spcBef>
          <a:spcPct val="20000"/>
        </a:spcBef>
        <a:spcAft>
          <a:spcPct val="0"/>
        </a:spcAft>
        <a:buClr>
          <a:schemeClr val="tx1"/>
        </a:buClr>
        <a:buSzPct val="100000"/>
        <a:buChar char="–"/>
        <a:defRPr sz="1600">
          <a:solidFill>
            <a:schemeClr val="tx1"/>
          </a:solidFill>
          <a:latin typeface="+mn-lt"/>
        </a:defRPr>
      </a:lvl6pPr>
      <a:lvl7pPr marL="2971800" indent="-228600" algn="l" rtl="0" eaLnBrk="0" fontAlgn="base" hangingPunct="0">
        <a:spcBef>
          <a:spcPct val="20000"/>
        </a:spcBef>
        <a:spcAft>
          <a:spcPct val="0"/>
        </a:spcAft>
        <a:buClr>
          <a:schemeClr val="tx1"/>
        </a:buClr>
        <a:buSzPct val="100000"/>
        <a:buChar char="–"/>
        <a:defRPr sz="1600">
          <a:solidFill>
            <a:schemeClr val="tx1"/>
          </a:solidFill>
          <a:latin typeface="+mn-lt"/>
        </a:defRPr>
      </a:lvl7pPr>
      <a:lvl8pPr marL="3429000" indent="-228600" algn="l" rtl="0" eaLnBrk="0" fontAlgn="base" hangingPunct="0">
        <a:spcBef>
          <a:spcPct val="20000"/>
        </a:spcBef>
        <a:spcAft>
          <a:spcPct val="0"/>
        </a:spcAft>
        <a:buClr>
          <a:schemeClr val="tx1"/>
        </a:buClr>
        <a:buSzPct val="100000"/>
        <a:buChar char="–"/>
        <a:defRPr sz="1600">
          <a:solidFill>
            <a:schemeClr val="tx1"/>
          </a:solidFill>
          <a:latin typeface="+mn-lt"/>
        </a:defRPr>
      </a:lvl8pPr>
      <a:lvl9pPr marL="3886200" indent="-228600" algn="l" rtl="0" eaLnBrk="0" fontAlgn="base" hangingPunct="0">
        <a:spcBef>
          <a:spcPct val="20000"/>
        </a:spcBef>
        <a:spcAft>
          <a:spcPct val="0"/>
        </a:spcAft>
        <a:buClr>
          <a:schemeClr val="tx1"/>
        </a:buClr>
        <a:buSzPct val="100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0" y="2852936"/>
            <a:ext cx="9144000" cy="1143000"/>
          </a:xfrm>
          <a:noFill/>
        </p:spPr>
        <p:txBody>
          <a:bodyPr anchor="ctr"/>
          <a:lstStyle/>
          <a:p>
            <a:pPr algn="ctr"/>
            <a:r>
              <a:rPr lang="en-GB" sz="6000" b="1" dirty="0" smtClean="0">
                <a:solidFill>
                  <a:schemeClr val="tx1"/>
                </a:solidFill>
              </a:rPr>
              <a:t>Virtualisation</a:t>
            </a:r>
            <a:br>
              <a:rPr lang="en-GB" sz="6000" b="1" dirty="0" smtClean="0">
                <a:solidFill>
                  <a:schemeClr val="tx1"/>
                </a:solidFill>
              </a:rPr>
            </a:br>
            <a:r>
              <a:rPr lang="en-GB" sz="6000" b="1" dirty="0" smtClean="0">
                <a:solidFill>
                  <a:schemeClr val="tx1"/>
                </a:solidFill>
              </a:rPr>
              <a:t>Working Group</a:t>
            </a:r>
            <a:br>
              <a:rPr lang="en-GB" sz="6000" b="1" dirty="0" smtClean="0">
                <a:solidFill>
                  <a:schemeClr val="tx1"/>
                </a:solidFill>
              </a:rPr>
            </a:br>
            <a:r>
              <a:rPr lang="en-GB" sz="6000" b="1" dirty="0" smtClean="0">
                <a:solidFill>
                  <a:schemeClr val="tx1"/>
                </a:solidFill>
              </a:rPr>
              <a:t>Report</a:t>
            </a:r>
            <a:br>
              <a:rPr lang="en-GB" sz="6000" b="1" dirty="0" smtClean="0">
                <a:solidFill>
                  <a:schemeClr val="tx1"/>
                </a:solidFill>
              </a:rPr>
            </a:br>
            <a:r>
              <a:rPr lang="en-GB" sz="2000" b="1" dirty="0" smtClean="0">
                <a:solidFill>
                  <a:schemeClr val="tx1"/>
                </a:solidFill>
              </a:rPr>
              <a:t> </a:t>
            </a:r>
            <a:r>
              <a:rPr lang="en-GB" sz="6000" b="1" dirty="0" smtClean="0">
                <a:solidFill>
                  <a:schemeClr val="tx1"/>
                </a:solidFill>
              </a:rPr>
              <a:t/>
            </a:r>
            <a:br>
              <a:rPr lang="en-GB" sz="6000" b="1" dirty="0" smtClean="0">
                <a:solidFill>
                  <a:schemeClr val="tx1"/>
                </a:solidFill>
              </a:rPr>
            </a:br>
            <a:r>
              <a:rPr lang="en-GB" sz="2000" b="1" dirty="0" smtClean="0">
                <a:solidFill>
                  <a:schemeClr val="tx1"/>
                </a:solidFill>
              </a:rPr>
              <a:t/>
            </a:r>
            <a:br>
              <a:rPr lang="en-GB" sz="2000" b="1" dirty="0" smtClean="0">
                <a:solidFill>
                  <a:schemeClr val="tx1"/>
                </a:solidFill>
              </a:rPr>
            </a:br>
            <a:r>
              <a:rPr lang="en-GB" b="1" dirty="0" smtClean="0">
                <a:solidFill>
                  <a:schemeClr val="tx1"/>
                </a:solidFill>
              </a:rPr>
              <a:t>Tony Cass</a:t>
            </a:r>
            <a:br>
              <a:rPr lang="en-GB" b="1" dirty="0" smtClean="0">
                <a:solidFill>
                  <a:schemeClr val="tx1"/>
                </a:solidFill>
              </a:rPr>
            </a:br>
            <a:r>
              <a:rPr lang="en-GB" sz="3200" b="1" dirty="0" smtClean="0">
                <a:solidFill>
                  <a:schemeClr val="tx1"/>
                </a:solidFill>
              </a:rPr>
              <a:t> </a:t>
            </a:r>
            <a:r>
              <a:rPr lang="en-GB" sz="3200" b="1" dirty="0" err="1" smtClean="0">
                <a:solidFill>
                  <a:schemeClr val="tx1"/>
                </a:solidFill>
              </a:rPr>
              <a:t>HEPiX</a:t>
            </a:r>
            <a:r>
              <a:rPr lang="en-GB" sz="3200" b="1" dirty="0" smtClean="0">
                <a:solidFill>
                  <a:schemeClr val="tx1"/>
                </a:solidFill>
              </a:rPr>
              <a:t> Spring 2011 </a:t>
            </a:r>
            <a:br>
              <a:rPr lang="en-GB" sz="3200" b="1" dirty="0" smtClean="0">
                <a:solidFill>
                  <a:schemeClr val="tx1"/>
                </a:solidFill>
              </a:rPr>
            </a:br>
            <a:r>
              <a:rPr lang="en-GB" sz="3200" b="1" dirty="0" smtClean="0">
                <a:solidFill>
                  <a:schemeClr val="tx1"/>
                </a:solidFill>
              </a:rPr>
              <a:t>May 6</a:t>
            </a:r>
            <a:r>
              <a:rPr lang="en-GB" sz="3200" b="1" baseline="30000" dirty="0" smtClean="0">
                <a:solidFill>
                  <a:schemeClr val="tx1"/>
                </a:solidFill>
              </a:rPr>
              <a:t>th</a:t>
            </a:r>
            <a:r>
              <a:rPr lang="en-GB" sz="3200" b="1" dirty="0" smtClean="0">
                <a:solidFill>
                  <a:schemeClr val="tx1"/>
                </a:solidFill>
              </a:rPr>
              <a:t> 2010</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in 2011</a:t>
            </a:r>
            <a:endParaRPr lang="en-US" dirty="0"/>
          </a:p>
        </p:txBody>
      </p:sp>
      <p:sp>
        <p:nvSpPr>
          <p:cNvPr id="3" name="Text Placeholder 2"/>
          <p:cNvSpPr>
            <a:spLocks noGrp="1"/>
          </p:cNvSpPr>
          <p:nvPr>
            <p:ph type="body" idx="1"/>
          </p:nvPr>
        </p:nvSpPr>
        <p:spPr/>
        <p:txBody>
          <a:bodyPr/>
          <a:lstStyle/>
          <a:p>
            <a:r>
              <a:rPr lang="en-US" dirty="0" smtClean="0"/>
              <a:t>Owen funded to work on virtualisation</a:t>
            </a:r>
          </a:p>
          <a:p>
            <a:r>
              <a:rPr lang="en-US" dirty="0" smtClean="0"/>
              <a:t>Stratus Lab discussion</a:t>
            </a:r>
          </a:p>
          <a:p>
            <a:r>
              <a:rPr lang="en-US" dirty="0" smtClean="0"/>
              <a:t>Victoria-&gt;CERN image distribution</a:t>
            </a:r>
            <a:endParaRPr lang="en-US"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thoughts</a:t>
            </a:r>
            <a:endParaRPr lang="en-GB" dirty="0"/>
          </a:p>
        </p:txBody>
      </p:sp>
      <p:sp>
        <p:nvSpPr>
          <p:cNvPr id="3" name="Text Placeholder 2"/>
          <p:cNvSpPr>
            <a:spLocks noGrp="1"/>
          </p:cNvSpPr>
          <p:nvPr>
            <p:ph type="body" idx="1"/>
          </p:nvPr>
        </p:nvSpPr>
        <p:spPr>
          <a:xfrm>
            <a:off x="0" y="762000"/>
            <a:ext cx="9144000" cy="6096000"/>
          </a:xfrm>
        </p:spPr>
        <p:txBody>
          <a:bodyPr>
            <a:normAutofit fontScale="92500" lnSpcReduction="20000"/>
          </a:bodyPr>
          <a:lstStyle/>
          <a:p>
            <a:r>
              <a:rPr lang="en-US" dirty="0" smtClean="0"/>
              <a:t>The </a:t>
            </a:r>
            <a:r>
              <a:rPr lang="en-US" dirty="0" err="1" smtClean="0"/>
              <a:t>CernVM</a:t>
            </a:r>
            <a:r>
              <a:rPr lang="en-US" dirty="0" smtClean="0"/>
              <a:t> </a:t>
            </a:r>
            <a:r>
              <a:rPr lang="en-US" dirty="0" err="1" smtClean="0"/>
              <a:t>filesystem</a:t>
            </a:r>
            <a:r>
              <a:rPr lang="en-US" dirty="0" smtClean="0"/>
              <a:t> offers an attractive way to ensure sites have the correct VO software, reducing the need for VM images as a mechanism for this.</a:t>
            </a:r>
          </a:p>
          <a:p>
            <a:pPr lvl="1"/>
            <a:r>
              <a:rPr lang="en-US" dirty="0" smtClean="0"/>
              <a:t>See Ian Collier’s presentation shortly.</a:t>
            </a:r>
          </a:p>
          <a:p>
            <a:pPr lvl="1"/>
            <a:r>
              <a:rPr lang="en-US" dirty="0" smtClean="0"/>
              <a:t>CVMFS team have asked Romain Wartel to lead security audit</a:t>
            </a:r>
          </a:p>
          <a:p>
            <a:pPr lvl="2"/>
            <a:r>
              <a:rPr lang="en-US" dirty="0" smtClean="0"/>
              <a:t>This should allay any fears from sites about using CVMFS.</a:t>
            </a:r>
          </a:p>
          <a:p>
            <a:r>
              <a:rPr lang="en-US" dirty="0" smtClean="0"/>
              <a:t>Virtualisation is an area with much scope for communication failures!</a:t>
            </a:r>
          </a:p>
          <a:p>
            <a:pPr lvl="1"/>
            <a:r>
              <a:rPr lang="en-US" dirty="0" smtClean="0"/>
              <a:t>We must be clear that “image endorsement” is a very rapid process</a:t>
            </a:r>
          </a:p>
          <a:p>
            <a:pPr lvl="2"/>
            <a:r>
              <a:rPr lang="en-US" dirty="0" smtClean="0"/>
              <a:t>The person creating endorses an image which is then immediately available for instantiation by all sites who trust the endorser; there is no need for a lengthy process of verification at sites.</a:t>
            </a:r>
          </a:p>
          <a:p>
            <a:pPr lvl="1"/>
            <a:r>
              <a:rPr lang="en-US" dirty="0" smtClean="0"/>
              <a:t>Some sites talk about restricting instantiated VM images but the actual impact for end-users is likely small</a:t>
            </a:r>
          </a:p>
          <a:p>
            <a:pPr lvl="2"/>
            <a:r>
              <a:rPr lang="en-US" dirty="0" smtClean="0"/>
              <a:t>e.g. VM images would have no need to connect to a NFS-based shared storage area, so it would not matter if “isolated from the rest of the network” just means “no access to our NFS servers”.</a:t>
            </a:r>
          </a:p>
          <a:p>
            <a:pPr lvl="3"/>
            <a:r>
              <a:rPr lang="en-US" dirty="0" smtClean="0"/>
              <a:t>This appears to be the likely situation at NIKHEF, one of the sites the most reluctant to enable instantiation of remotely generated images.</a:t>
            </a:r>
            <a:endParaRPr lang="en-GB"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11</a:t>
            </a:fld>
            <a:endParaRPr lang="en-US"/>
          </a:p>
        </p:txBody>
      </p:sp>
      <p:sp>
        <p:nvSpPr>
          <p:cNvPr id="5" name="Rectangle 4"/>
          <p:cNvSpPr/>
          <p:nvPr/>
        </p:nvSpPr>
        <p:spPr bwMode="auto">
          <a:xfrm>
            <a:off x="0" y="764704"/>
            <a:ext cx="9144000" cy="1944216"/>
          </a:xfrm>
          <a:prstGeom prst="rect">
            <a:avLst/>
          </a:prstGeom>
          <a:solidFill>
            <a:srgbClr val="00B050">
              <a:alpha val="20000"/>
            </a:srgbClr>
          </a:solidFill>
          <a:ln w="63500" cap="flat" cmpd="sng" algn="ctr">
            <a:solidFill>
              <a:srgbClr val="92D050"/>
            </a:solidFill>
            <a:prstDash val="solid"/>
            <a:round/>
            <a:headEnd type="none" w="med" len="med"/>
            <a:tailEnd type="none" w="med" len="med"/>
          </a:ln>
          <a:effectLst/>
        </p:spPr>
        <p:txBody>
          <a:bodyPr vert="horz" wrap="square" lIns="92075" tIns="46038" rIns="92075" bIns="46038" numCol="1" rtlCol="0" anchor="b"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smtClean="0">
              <a:solidFill>
                <a:schemeClr val="tx2"/>
              </a:solidFill>
              <a:effectLst/>
              <a:latin typeface="Comic Sans MS" pitchFamily="66" charset="0"/>
            </a:endParaRPr>
          </a:p>
        </p:txBody>
      </p:sp>
      <p:sp>
        <p:nvSpPr>
          <p:cNvPr id="6" name="Rectangle 5"/>
          <p:cNvSpPr/>
          <p:nvPr/>
        </p:nvSpPr>
        <p:spPr bwMode="auto">
          <a:xfrm>
            <a:off x="0" y="2780928"/>
            <a:ext cx="9144000" cy="4077072"/>
          </a:xfrm>
          <a:prstGeom prst="rect">
            <a:avLst/>
          </a:prstGeom>
          <a:solidFill>
            <a:schemeClr val="accent1">
              <a:alpha val="20000"/>
            </a:schemeClr>
          </a:solidFill>
          <a:ln w="63500" cap="flat" cmpd="sng" algn="ctr">
            <a:solidFill>
              <a:schemeClr val="accent1"/>
            </a:solidFill>
            <a:prstDash val="solid"/>
            <a:round/>
            <a:headEnd type="none" w="med" len="med"/>
            <a:tailEnd type="none" w="med" len="med"/>
          </a:ln>
          <a:effectLst/>
        </p:spPr>
        <p:txBody>
          <a:bodyPr vert="horz" wrap="square" lIns="92075" tIns="46038" rIns="92075" bIns="46038" numCol="1" rtlCol="0" anchor="b"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smtClean="0">
              <a:solidFill>
                <a:schemeClr val="tx2"/>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3" name="Text Placeholder 2"/>
          <p:cNvSpPr>
            <a:spLocks noGrp="1"/>
          </p:cNvSpPr>
          <p:nvPr>
            <p:ph type="body" idx="1"/>
          </p:nvPr>
        </p:nvSpPr>
        <p:spPr/>
        <p:txBody>
          <a:bodyPr/>
          <a:lstStyle/>
          <a:p>
            <a:r>
              <a:rPr lang="en-US" dirty="0" smtClean="0"/>
              <a:t>The working group has made good progress in establishing policies to allow the exchange of VM images…</a:t>
            </a:r>
          </a:p>
          <a:p>
            <a:r>
              <a:rPr lang="en-US" dirty="0" smtClean="0"/>
              <a:t>… but not such good progress in delivering a distributed catalogue of endorsed images.</a:t>
            </a:r>
          </a:p>
          <a:p>
            <a:r>
              <a:rPr lang="en-US" dirty="0" smtClean="0"/>
              <a:t>CVMFS is probably the neatest solution to the problem of VO software distribution…</a:t>
            </a:r>
          </a:p>
          <a:p>
            <a:r>
              <a:rPr lang="en-US" dirty="0" smtClean="0"/>
              <a:t>… but VM exchange remains interesting</a:t>
            </a:r>
          </a:p>
          <a:p>
            <a:pPr lvl="1"/>
            <a:r>
              <a:rPr lang="en-US" dirty="0" smtClean="0"/>
              <a:t>as an option for sites to run hypervisors not </a:t>
            </a:r>
            <a:r>
              <a:rPr lang="en-US" dirty="0" err="1" smtClean="0"/>
              <a:t>OSes</a:t>
            </a:r>
            <a:r>
              <a:rPr lang="en-US" dirty="0" smtClean="0"/>
              <a:t> and automatically migrate to latest patched system as images instantiate, and</a:t>
            </a:r>
          </a:p>
          <a:p>
            <a:pPr lvl="1"/>
            <a:r>
              <a:rPr lang="en-US" dirty="0" smtClean="0"/>
              <a:t>if the VM images can contact pilot job frameworks directly, simplifying the scheduling problems at sites.</a:t>
            </a:r>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12</a:t>
            </a:fld>
            <a:endParaRPr lang="en-US"/>
          </a:p>
        </p:txBody>
      </p:sp>
      <p:sp>
        <p:nvSpPr>
          <p:cNvPr id="5" name="TextBox 4"/>
          <p:cNvSpPr txBox="1"/>
          <p:nvPr/>
        </p:nvSpPr>
        <p:spPr>
          <a:xfrm>
            <a:off x="8261543" y="764704"/>
            <a:ext cx="990977" cy="1323439"/>
          </a:xfrm>
          <a:prstGeom prst="rect">
            <a:avLst/>
          </a:prstGeom>
          <a:noFill/>
        </p:spPr>
        <p:txBody>
          <a:bodyPr wrap="none" rtlCol="0">
            <a:spAutoFit/>
          </a:bodyPr>
          <a:lstStyle/>
          <a:p>
            <a:r>
              <a:rPr lang="en-US" sz="8000" dirty="0" smtClean="0">
                <a:solidFill>
                  <a:srgbClr val="00A800"/>
                </a:solidFill>
                <a:sym typeface="Wingdings"/>
              </a:rPr>
              <a:t></a:t>
            </a:r>
            <a:endParaRPr lang="en-US" sz="8000" dirty="0">
              <a:solidFill>
                <a:srgbClr val="00A800"/>
              </a:solidFill>
            </a:endParaRPr>
          </a:p>
        </p:txBody>
      </p:sp>
      <p:sp>
        <p:nvSpPr>
          <p:cNvPr id="8" name="TextBox 7"/>
          <p:cNvSpPr txBox="1"/>
          <p:nvPr/>
        </p:nvSpPr>
        <p:spPr>
          <a:xfrm>
            <a:off x="107504" y="2924944"/>
            <a:ext cx="8949886" cy="3108543"/>
          </a:xfrm>
          <a:prstGeom prst="rect">
            <a:avLst/>
          </a:prstGeom>
          <a:noFill/>
        </p:spPr>
        <p:txBody>
          <a:bodyPr wrap="none" rtlCol="0">
            <a:spAutoFit/>
          </a:bodyPr>
          <a:lstStyle/>
          <a:p>
            <a:r>
              <a:rPr lang="en-US" sz="2800" dirty="0" smtClean="0">
                <a:solidFill>
                  <a:srgbClr val="10A808"/>
                </a:solidFill>
                <a:latin typeface="Trebuchet MS" pitchFamily="34" charset="0"/>
              </a:rPr>
              <a:t>There has been progress in this area over the past</a:t>
            </a:r>
            <a:br>
              <a:rPr lang="en-US" sz="2800" dirty="0" smtClean="0">
                <a:solidFill>
                  <a:srgbClr val="10A808"/>
                </a:solidFill>
                <a:latin typeface="Trebuchet MS" pitchFamily="34" charset="0"/>
              </a:rPr>
            </a:br>
            <a:r>
              <a:rPr lang="en-US" sz="2800" dirty="0" smtClean="0">
                <a:solidFill>
                  <a:srgbClr val="10A808"/>
                </a:solidFill>
                <a:latin typeface="Trebuchet MS" pitchFamily="34" charset="0"/>
              </a:rPr>
              <a:t>few months—c.f. talks by Owen Synge and Cal Loomis.</a:t>
            </a:r>
          </a:p>
          <a:p>
            <a:r>
              <a:rPr lang="en-US" sz="2800" dirty="0" smtClean="0">
                <a:solidFill>
                  <a:srgbClr val="10A808"/>
                </a:solidFill>
                <a:latin typeface="Trebuchet MS" pitchFamily="34" charset="0"/>
              </a:rPr>
              <a:t>Also, images created at one site (Victoria) have been</a:t>
            </a:r>
            <a:br>
              <a:rPr lang="en-US" sz="2800" dirty="0" smtClean="0">
                <a:solidFill>
                  <a:srgbClr val="10A808"/>
                </a:solidFill>
                <a:latin typeface="Trebuchet MS" pitchFamily="34" charset="0"/>
              </a:rPr>
            </a:br>
            <a:r>
              <a:rPr lang="en-US" sz="2800" dirty="0" smtClean="0">
                <a:solidFill>
                  <a:srgbClr val="10A808"/>
                </a:solidFill>
                <a:latin typeface="Trebuchet MS" pitchFamily="34" charset="0"/>
              </a:rPr>
              <a:t>instantiated and </a:t>
            </a:r>
            <a:r>
              <a:rPr lang="en-US" sz="2800" dirty="0" err="1" smtClean="0">
                <a:solidFill>
                  <a:srgbClr val="10A808"/>
                </a:solidFill>
                <a:latin typeface="Trebuchet MS" pitchFamily="34" charset="0"/>
              </a:rPr>
              <a:t>contextualised</a:t>
            </a:r>
            <a:r>
              <a:rPr lang="en-US" sz="2800" dirty="0" smtClean="0">
                <a:solidFill>
                  <a:srgbClr val="10A808"/>
                </a:solidFill>
                <a:latin typeface="Trebuchet MS" pitchFamily="34" charset="0"/>
              </a:rPr>
              <a:t> at another (CERN).</a:t>
            </a:r>
            <a:br>
              <a:rPr lang="en-US" sz="2800" dirty="0" smtClean="0">
                <a:solidFill>
                  <a:srgbClr val="10A808"/>
                </a:solidFill>
                <a:latin typeface="Trebuchet MS" pitchFamily="34" charset="0"/>
              </a:rPr>
            </a:br>
            <a:r>
              <a:rPr lang="en-US" sz="2800" dirty="0" smtClean="0">
                <a:solidFill>
                  <a:srgbClr val="10A808"/>
                </a:solidFill>
                <a:latin typeface="Trebuchet MS" pitchFamily="34" charset="0"/>
              </a:rPr>
              <a:t>However, work in different places is only loosely</a:t>
            </a:r>
            <a:br>
              <a:rPr lang="en-US" sz="2800" dirty="0" smtClean="0">
                <a:solidFill>
                  <a:srgbClr val="10A808"/>
                </a:solidFill>
                <a:latin typeface="Trebuchet MS" pitchFamily="34" charset="0"/>
              </a:rPr>
            </a:br>
            <a:r>
              <a:rPr lang="en-US" sz="2800" dirty="0" smtClean="0">
                <a:solidFill>
                  <a:srgbClr val="10A808"/>
                </a:solidFill>
                <a:latin typeface="Trebuchet MS" pitchFamily="34" charset="0"/>
              </a:rPr>
              <a:t>coupled at present and needs to be brought together</a:t>
            </a:r>
            <a:br>
              <a:rPr lang="en-US" sz="2800" dirty="0" smtClean="0">
                <a:solidFill>
                  <a:srgbClr val="10A808"/>
                </a:solidFill>
                <a:latin typeface="Trebuchet MS" pitchFamily="34" charset="0"/>
              </a:rPr>
            </a:br>
            <a:r>
              <a:rPr lang="en-US" sz="2800" dirty="0" smtClean="0">
                <a:solidFill>
                  <a:srgbClr val="10A808"/>
                </a:solidFill>
                <a:latin typeface="Trebuchet MS" pitchFamily="34" charset="0"/>
              </a:rPr>
              <a:t>more coherently.</a:t>
            </a:r>
          </a:p>
        </p:txBody>
      </p:sp>
      <p:sp>
        <p:nvSpPr>
          <p:cNvPr id="9" name="TextBox 8"/>
          <p:cNvSpPr txBox="1"/>
          <p:nvPr/>
        </p:nvSpPr>
        <p:spPr>
          <a:xfrm>
            <a:off x="7100684" y="2132856"/>
            <a:ext cx="2043316" cy="954107"/>
          </a:xfrm>
          <a:prstGeom prst="rect">
            <a:avLst/>
          </a:prstGeom>
          <a:noFill/>
        </p:spPr>
        <p:txBody>
          <a:bodyPr wrap="none" rtlCol="0">
            <a:spAutoFit/>
          </a:bodyPr>
          <a:lstStyle/>
          <a:p>
            <a:pPr algn="r"/>
            <a:r>
              <a:rPr lang="en-US" sz="2800" dirty="0" smtClean="0">
                <a:solidFill>
                  <a:srgbClr val="FFC000"/>
                </a:solidFill>
                <a:latin typeface="Trebuchet MS" pitchFamily="34" charset="0"/>
              </a:rPr>
              <a:t>Work     </a:t>
            </a:r>
            <a:br>
              <a:rPr lang="en-US" sz="2800" dirty="0" smtClean="0">
                <a:solidFill>
                  <a:srgbClr val="FFC000"/>
                </a:solidFill>
                <a:latin typeface="Trebuchet MS" pitchFamily="34" charset="0"/>
              </a:rPr>
            </a:br>
            <a:r>
              <a:rPr lang="en-US" sz="2800" dirty="0" smtClean="0">
                <a:solidFill>
                  <a:srgbClr val="FFC000"/>
                </a:solidFill>
                <a:latin typeface="Trebuchet MS" pitchFamily="34" charset="0"/>
              </a:rPr>
              <a:t>in Progress!</a:t>
            </a:r>
            <a:endParaRPr lang="en-US" sz="2800" dirty="0">
              <a:solidFill>
                <a:srgbClr val="FFC000"/>
              </a:solidFill>
              <a:latin typeface="Trebuchet MS" pitchFamily="34" charset="0"/>
            </a:endParaRPr>
          </a:p>
        </p:txBody>
      </p:sp>
      <p:sp>
        <p:nvSpPr>
          <p:cNvPr id="10" name="TextBox 9"/>
          <p:cNvSpPr txBox="1"/>
          <p:nvPr/>
        </p:nvSpPr>
        <p:spPr>
          <a:xfrm>
            <a:off x="7164288" y="3068960"/>
            <a:ext cx="990977" cy="1323439"/>
          </a:xfrm>
          <a:prstGeom prst="rect">
            <a:avLst/>
          </a:prstGeom>
          <a:noFill/>
        </p:spPr>
        <p:txBody>
          <a:bodyPr wrap="none" rtlCol="0">
            <a:spAutoFit/>
          </a:bodyPr>
          <a:lstStyle/>
          <a:p>
            <a:r>
              <a:rPr lang="en-US" sz="8000" dirty="0" smtClean="0">
                <a:solidFill>
                  <a:srgbClr val="00A800"/>
                </a:solidFill>
                <a:sym typeface="Wingdings"/>
              </a:rPr>
              <a:t></a:t>
            </a:r>
            <a:endParaRPr lang="en-US" sz="8000" dirty="0">
              <a:solidFill>
                <a:srgbClr val="00A800"/>
              </a:solidFill>
            </a:endParaRPr>
          </a:p>
        </p:txBody>
      </p:sp>
      <p:sp>
        <p:nvSpPr>
          <p:cNvPr id="11" name="TextBox 10"/>
          <p:cNvSpPr txBox="1"/>
          <p:nvPr/>
        </p:nvSpPr>
        <p:spPr>
          <a:xfrm rot="21059006">
            <a:off x="1870376" y="4528428"/>
            <a:ext cx="5835252" cy="954107"/>
          </a:xfrm>
          <a:prstGeom prst="rect">
            <a:avLst/>
          </a:prstGeom>
          <a:solidFill>
            <a:srgbClr val="FFFFB7">
              <a:alpha val="80000"/>
            </a:srgbClr>
          </a:solidFill>
        </p:spPr>
        <p:txBody>
          <a:bodyPr wrap="none" rtlCol="0">
            <a:spAutoFit/>
          </a:bodyPr>
          <a:lstStyle/>
          <a:p>
            <a:r>
              <a:rPr lang="en-US" sz="2800" dirty="0" smtClean="0">
                <a:solidFill>
                  <a:srgbClr val="00B050"/>
                </a:solidFill>
                <a:latin typeface="Trebuchet MS" pitchFamily="34" charset="0"/>
              </a:rPr>
              <a:t>This will be feasible by Fall </a:t>
            </a:r>
            <a:r>
              <a:rPr lang="en-US" sz="2800" dirty="0" err="1" smtClean="0">
                <a:solidFill>
                  <a:srgbClr val="00B050"/>
                </a:solidFill>
                <a:latin typeface="Trebuchet MS" pitchFamily="34" charset="0"/>
              </a:rPr>
              <a:t>HEPiX</a:t>
            </a:r>
            <a:r>
              <a:rPr lang="en-US" sz="2800" dirty="0" smtClean="0">
                <a:solidFill>
                  <a:srgbClr val="00B050"/>
                </a:solidFill>
                <a:latin typeface="Trebuchet MS" pitchFamily="34" charset="0"/>
              </a:rPr>
              <a:t>!</a:t>
            </a:r>
            <a:br>
              <a:rPr lang="en-US" sz="2800" dirty="0" smtClean="0">
                <a:solidFill>
                  <a:srgbClr val="00B050"/>
                </a:solidFill>
                <a:latin typeface="Trebuchet MS" pitchFamily="34" charset="0"/>
              </a:rPr>
            </a:br>
            <a:r>
              <a:rPr lang="en-US" sz="2800" dirty="0" smtClean="0">
                <a:solidFill>
                  <a:srgbClr val="00B050"/>
                </a:solidFill>
                <a:latin typeface="Trebuchet MS" pitchFamily="34" charset="0"/>
              </a:rPr>
              <a:t>Who is interested? Contact us now!</a:t>
            </a:r>
            <a:endParaRPr lang="en-US" sz="2800" dirty="0">
              <a:solidFill>
                <a:srgbClr val="00B050"/>
              </a:solidFill>
              <a:latin typeface="Trebuchet MS" pitchFamily="34" charset="0"/>
            </a:endParaRPr>
          </a:p>
        </p:txBody>
      </p:sp>
      <p:sp>
        <p:nvSpPr>
          <p:cNvPr id="12" name="TextBox 11"/>
          <p:cNvSpPr txBox="1"/>
          <p:nvPr/>
        </p:nvSpPr>
        <p:spPr>
          <a:xfrm rot="20989140">
            <a:off x="1992652" y="5301234"/>
            <a:ext cx="6877011" cy="954107"/>
          </a:xfrm>
          <a:prstGeom prst="rect">
            <a:avLst/>
          </a:prstGeom>
          <a:solidFill>
            <a:srgbClr val="FFFFB7">
              <a:alpha val="80000"/>
            </a:srgbClr>
          </a:solidFill>
        </p:spPr>
        <p:txBody>
          <a:bodyPr wrap="none" rtlCol="0">
            <a:spAutoFit/>
          </a:bodyPr>
          <a:lstStyle/>
          <a:p>
            <a:r>
              <a:rPr lang="en-US" sz="2800" dirty="0" smtClean="0">
                <a:solidFill>
                  <a:srgbClr val="00B050"/>
                </a:solidFill>
                <a:latin typeface="Trebuchet MS" pitchFamily="34" charset="0"/>
              </a:rPr>
              <a:t>Something I would like to see…</a:t>
            </a:r>
            <a:br>
              <a:rPr lang="en-US" sz="2800" dirty="0" smtClean="0">
                <a:solidFill>
                  <a:srgbClr val="00B050"/>
                </a:solidFill>
                <a:latin typeface="Trebuchet MS" pitchFamily="34" charset="0"/>
              </a:rPr>
            </a:br>
            <a:r>
              <a:rPr lang="en-US" sz="2800" dirty="0" smtClean="0">
                <a:solidFill>
                  <a:srgbClr val="00B050"/>
                </a:solidFill>
                <a:latin typeface="Trebuchet MS" pitchFamily="34" charset="0"/>
              </a:rPr>
              <a:t>Still trying to bring </a:t>
            </a:r>
            <a:r>
              <a:rPr lang="en-US" sz="2800" dirty="0" err="1" smtClean="0">
                <a:solidFill>
                  <a:srgbClr val="00B050"/>
                </a:solidFill>
                <a:latin typeface="Trebuchet MS" pitchFamily="34" charset="0"/>
              </a:rPr>
              <a:t>expt</a:t>
            </a:r>
            <a:r>
              <a:rPr lang="en-US" sz="2800" dirty="0" smtClean="0">
                <a:solidFill>
                  <a:srgbClr val="00B050"/>
                </a:solidFill>
                <a:latin typeface="Trebuchet MS" pitchFamily="34" charset="0"/>
              </a:rPr>
              <a:t> on board. ATLAS?</a:t>
            </a:r>
            <a:endParaRPr lang="en-US" sz="2800" dirty="0">
              <a:solidFill>
                <a:srgbClr val="00B050"/>
              </a:solidFill>
              <a:latin typeface="Trebuchet MS" pitchFamily="34" charset="0"/>
            </a:endParaRPr>
          </a:p>
        </p:txBody>
      </p:sp>
      <p:sp>
        <p:nvSpPr>
          <p:cNvPr id="13" name="TextBox 12"/>
          <p:cNvSpPr txBox="1"/>
          <p:nvPr/>
        </p:nvSpPr>
        <p:spPr>
          <a:xfrm>
            <a:off x="179512" y="5949280"/>
            <a:ext cx="8576322" cy="523220"/>
          </a:xfrm>
          <a:prstGeom prst="rect">
            <a:avLst/>
          </a:prstGeom>
          <a:noFill/>
        </p:spPr>
        <p:txBody>
          <a:bodyPr wrap="none" rtlCol="0">
            <a:spAutoFit/>
          </a:bodyPr>
          <a:lstStyle/>
          <a:p>
            <a:r>
              <a:rPr lang="en-US" sz="2800" b="1" dirty="0" smtClean="0">
                <a:solidFill>
                  <a:schemeClr val="accent2"/>
                </a:solidFill>
                <a:latin typeface="Trebuchet MS" pitchFamily="34" charset="0"/>
              </a:rPr>
              <a:t>Video conference “days” planned to achieve this.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xit" presetSubtype="0" fill="hold" grpId="1" nodeType="clickEffect">
                                  <p:stCondLst>
                                    <p:cond delay="0"/>
                                  </p:stCondLst>
                                  <p:childTnLst>
                                    <p:animEffect transition="out" filter="dissolve">
                                      <p:cBhvr>
                                        <p:cTn id="24" dur="500"/>
                                        <p:tgtEl>
                                          <p:spTgt spid="13"/>
                                        </p:tgtEl>
                                      </p:cBhvr>
                                    </p:animEffect>
                                    <p:set>
                                      <p:cBhvr>
                                        <p:cTn id="25" dur="1" fill="hold">
                                          <p:stCondLst>
                                            <p:cond delay="499"/>
                                          </p:stCondLst>
                                        </p:cTn>
                                        <p:tgtEl>
                                          <p:spTgt spid="13"/>
                                        </p:tgtEl>
                                        <p:attrNameLst>
                                          <p:attrName>style.visibility</p:attrName>
                                        </p:attrNameLst>
                                      </p:cBhvr>
                                      <p:to>
                                        <p:strVal val="hidden"/>
                                      </p:to>
                                    </p:set>
                                  </p:childTnLst>
                                </p:cTn>
                              </p:par>
                              <p:par>
                                <p:cTn id="26" presetID="9" presetClass="exit" presetSubtype="0" fill="hold" grpId="1" nodeType="withEffect">
                                  <p:stCondLst>
                                    <p:cond delay="0"/>
                                  </p:stCondLst>
                                  <p:childTnLst>
                                    <p:animEffect transition="out" filter="dissolv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par>
                                <p:cTn id="29" presetID="53"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
                                            <p:txEl>
                                              <p:pRg st="3" end="3"/>
                                            </p:txEl>
                                          </p:spTgt>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53" presetClass="entr" presetSubtype="0"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8" grpId="1"/>
      <p:bldP spid="9" grpId="0"/>
      <p:bldP spid="10" grpId="0"/>
      <p:bldP spid="11" grpId="0" animBg="1"/>
      <p:bldP spid="12" grpId="0" animBg="1"/>
      <p:bldP spid="13" grpId="0"/>
      <p:bldP spid="13" grpId="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Organisation</a:t>
            </a:r>
            <a:endParaRPr lang="en-GB" dirty="0"/>
          </a:p>
        </p:txBody>
      </p:sp>
      <p:sp>
        <p:nvSpPr>
          <p:cNvPr id="4" name="Text Placeholder 3"/>
          <p:cNvSpPr>
            <a:spLocks noGrp="1"/>
          </p:cNvSpPr>
          <p:nvPr>
            <p:ph type="body" idx="1"/>
          </p:nvPr>
        </p:nvSpPr>
        <p:spPr>
          <a:xfrm>
            <a:off x="0" y="762000"/>
            <a:ext cx="9144000" cy="6096000"/>
          </a:xfrm>
        </p:spPr>
        <p:txBody>
          <a:bodyPr>
            <a:normAutofit fontScale="92500"/>
          </a:bodyPr>
          <a:lstStyle/>
          <a:p>
            <a:r>
              <a:rPr lang="en-US" dirty="0" smtClean="0"/>
              <a:t>Slow start, mostly due to re-org @ CERN.</a:t>
            </a:r>
          </a:p>
          <a:p>
            <a:r>
              <a:rPr lang="en-US" dirty="0" smtClean="0"/>
              <a:t>66 people on mailing list; core of ~10 regular participants, but many more join meetings on occasion.</a:t>
            </a:r>
          </a:p>
          <a:p>
            <a:pPr lvl="1"/>
            <a:r>
              <a:rPr lang="en-US" dirty="0" smtClean="0"/>
              <a:t>Many thanks to Ian Gable for taking notes during meetings.</a:t>
            </a:r>
          </a:p>
          <a:p>
            <a:r>
              <a:rPr lang="en-US" dirty="0" smtClean="0"/>
              <a:t>Group identified 5 work areas</a:t>
            </a:r>
          </a:p>
          <a:p>
            <a:pPr lvl="1"/>
            <a:r>
              <a:rPr lang="en-US" dirty="0" smtClean="0"/>
              <a:t>Image Generation Policy</a:t>
            </a:r>
          </a:p>
          <a:p>
            <a:pPr lvl="2"/>
            <a:r>
              <a:rPr lang="en-US" dirty="0" smtClean="0"/>
              <a:t>Dave Kelsey &amp; Keith Chadwick</a:t>
            </a:r>
          </a:p>
          <a:p>
            <a:pPr lvl="1"/>
            <a:r>
              <a:rPr lang="en-US" dirty="0" smtClean="0"/>
              <a:t>Image Exchange</a:t>
            </a:r>
          </a:p>
          <a:p>
            <a:pPr lvl="2"/>
            <a:r>
              <a:rPr lang="en-US" dirty="0" smtClean="0"/>
              <a:t>Owen Synge</a:t>
            </a:r>
          </a:p>
          <a:p>
            <a:pPr lvl="1"/>
            <a:r>
              <a:rPr lang="en-US" dirty="0" smtClean="0"/>
              <a:t>Image Expiry/Revocation</a:t>
            </a:r>
          </a:p>
          <a:p>
            <a:pPr lvl="2"/>
            <a:r>
              <a:rPr lang="en-US" dirty="0" smtClean="0"/>
              <a:t>Later agreed to be part of policy &amp; exchange area</a:t>
            </a:r>
          </a:p>
          <a:p>
            <a:pPr lvl="1"/>
            <a:r>
              <a:rPr lang="en-US" dirty="0" smtClean="0"/>
              <a:t>Image </a:t>
            </a:r>
            <a:r>
              <a:rPr lang="en-US" dirty="0" err="1" smtClean="0"/>
              <a:t>Contextualisation</a:t>
            </a:r>
            <a:endParaRPr lang="en-US" dirty="0" smtClean="0"/>
          </a:p>
          <a:p>
            <a:pPr lvl="2"/>
            <a:r>
              <a:rPr lang="en-US" dirty="0" smtClean="0"/>
              <a:t>Sebastien Goasguen</a:t>
            </a:r>
          </a:p>
          <a:p>
            <a:pPr lvl="1"/>
            <a:r>
              <a:rPr lang="en-US" dirty="0" smtClean="0"/>
              <a:t>Multiple Hypervisor Support</a:t>
            </a:r>
          </a:p>
          <a:p>
            <a:pPr lvl="2"/>
            <a:r>
              <a:rPr lang="en-US" dirty="0" smtClean="0"/>
              <a:t>Andrea Chierici</a:t>
            </a:r>
          </a:p>
        </p:txBody>
      </p:sp>
      <p:sp>
        <p:nvSpPr>
          <p:cNvPr id="2" name="Slide Number Placeholder 1"/>
          <p:cNvSpPr>
            <a:spLocks noGrp="1"/>
          </p:cNvSpPr>
          <p:nvPr>
            <p:ph type="sldNum" sz="quarter" idx="11"/>
          </p:nvPr>
        </p:nvSpPr>
        <p:spPr/>
        <p:txBody>
          <a:bodyPr/>
          <a:lstStyle/>
          <a:p>
            <a:pPr>
              <a:defRPr/>
            </a:pPr>
            <a:fld id="{61D45B4D-B302-47BB-9B42-CB3214B15254}" type="slidenum">
              <a:rPr lang="en-GB"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for Trusted Image Generation</a:t>
            </a:r>
            <a:endParaRPr lang="en-GB" dirty="0"/>
          </a:p>
        </p:txBody>
      </p:sp>
      <p:sp>
        <p:nvSpPr>
          <p:cNvPr id="3" name="Text Placeholder 2"/>
          <p:cNvSpPr>
            <a:spLocks noGrp="1"/>
          </p:cNvSpPr>
          <p:nvPr>
            <p:ph type="body" idx="1"/>
          </p:nvPr>
        </p:nvSpPr>
        <p:spPr/>
        <p:txBody>
          <a:bodyPr>
            <a:normAutofit fontScale="85000" lnSpcReduction="10000"/>
          </a:bodyPr>
          <a:lstStyle/>
          <a:p>
            <a:r>
              <a:rPr lang="en-US" dirty="0" smtClean="0"/>
              <a:t>You </a:t>
            </a:r>
            <a:r>
              <a:rPr lang="en-US" dirty="0" err="1" smtClean="0"/>
              <a:t>recognise</a:t>
            </a:r>
            <a:r>
              <a:rPr lang="en-US" dirty="0" smtClean="0"/>
              <a:t> that VM base images, VO environments and VM complete images, must be generated according to current best practice, the details of which may be documented elsewhere by the Grid. These include but are not limited to:</a:t>
            </a:r>
          </a:p>
          <a:p>
            <a:pPr lvl="1"/>
            <a:r>
              <a:rPr lang="en-US" dirty="0" smtClean="0"/>
              <a:t>any image generation tool used must be fully patched and up to date;</a:t>
            </a:r>
          </a:p>
          <a:p>
            <a:pPr lvl="1"/>
            <a:r>
              <a:rPr lang="en-US" dirty="0" smtClean="0"/>
              <a:t>all operating system security patches must be applied to all images and be up to date;</a:t>
            </a:r>
          </a:p>
          <a:p>
            <a:pPr lvl="1"/>
            <a:r>
              <a:rPr lang="en-US" dirty="0" smtClean="0"/>
              <a:t>images are assumed to be world-readable and as such must not contain any confidential information;</a:t>
            </a:r>
          </a:p>
          <a:p>
            <a:pPr lvl="1"/>
            <a:r>
              <a:rPr lang="en-US" dirty="0" smtClean="0"/>
              <a:t>there should be no installed accounts, host/service certificates, </a:t>
            </a:r>
            <a:r>
              <a:rPr lang="en-US" dirty="0" err="1" smtClean="0"/>
              <a:t>ssh</a:t>
            </a:r>
            <a:r>
              <a:rPr lang="en-US" dirty="0" smtClean="0"/>
              <a:t> keys or user credentials of any form in an image;</a:t>
            </a:r>
          </a:p>
          <a:p>
            <a:pPr lvl="1"/>
            <a:r>
              <a:rPr lang="en-US" dirty="0" smtClean="0"/>
              <a:t>images must be configured such that they do not prevent Sites from meeting the fine-grained monitoring and control requirements defined in the Grid Security Traceability and Logging policy to allow for security incident response;</a:t>
            </a:r>
          </a:p>
          <a:p>
            <a:pPr lvl="1"/>
            <a:r>
              <a:rPr lang="en-US" dirty="0" smtClean="0"/>
              <a:t>the image must not prevent Sites from implementing local </a:t>
            </a:r>
            <a:r>
              <a:rPr lang="en-US" dirty="0" err="1" smtClean="0"/>
              <a:t>authorisation</a:t>
            </a:r>
            <a:r>
              <a:rPr lang="en-US" dirty="0" smtClean="0"/>
              <a:t> and/or policy decisions, e.g. blocking the running of Grid work for a particular user. </a:t>
            </a:r>
          </a:p>
          <a:p>
            <a:r>
              <a:rPr lang="en-GB" sz="2400" b="1" u="sng" dirty="0" smtClean="0">
                <a:solidFill>
                  <a:srgbClr val="0000FF"/>
                </a:solidFill>
              </a:rPr>
              <a:t>http://www.jspg.org/wiki/Policy_Trusted_Virtual_Machines</a:t>
            </a:r>
          </a:p>
          <a:p>
            <a:endParaRPr lang="en-US" dirty="0" smtClean="0"/>
          </a:p>
          <a:p>
            <a:endParaRPr lang="en-GB"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Cataloguing and Exchange</a:t>
            </a:r>
            <a:endParaRPr lang="en-GB"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4</a:t>
            </a:fld>
            <a:endParaRPr lang="en-US"/>
          </a:p>
        </p:txBody>
      </p:sp>
      <p:pic>
        <p:nvPicPr>
          <p:cNvPr id="5" name="Picture 2"/>
          <p:cNvPicPr>
            <a:picLocks noChangeAspect="1" noChangeArrowheads="1"/>
          </p:cNvPicPr>
          <p:nvPr/>
        </p:nvPicPr>
        <p:blipFill>
          <a:blip r:embed="rId2" cstate="print"/>
          <a:srcRect/>
          <a:stretch>
            <a:fillRect/>
          </a:stretch>
        </p:blipFill>
        <p:spPr bwMode="auto">
          <a:xfrm>
            <a:off x="0" y="764704"/>
            <a:ext cx="9144000" cy="6120680"/>
          </a:xfrm>
          <a:prstGeom prst="rect">
            <a:avLst/>
          </a:prstGeom>
          <a:noFill/>
          <a:ln w="9525">
            <a:noFill/>
            <a:miter lim="800000"/>
            <a:headEnd/>
            <a:tailEnd/>
          </a:ln>
        </p:spPr>
      </p:pic>
      <p:pic>
        <p:nvPicPr>
          <p:cNvPr id="6" name="Picture 4"/>
          <p:cNvPicPr>
            <a:picLocks noChangeAspect="1" noChangeArrowheads="1"/>
          </p:cNvPicPr>
          <p:nvPr/>
        </p:nvPicPr>
        <p:blipFill>
          <a:blip r:embed="rId3" cstate="print"/>
          <a:srcRect/>
          <a:stretch>
            <a:fillRect/>
          </a:stretch>
        </p:blipFill>
        <p:spPr bwMode="auto">
          <a:xfrm>
            <a:off x="0" y="476672"/>
            <a:ext cx="8676456" cy="694116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a:t>
            </a:r>
            <a:r>
              <a:rPr lang="en-US" dirty="0" err="1" smtClean="0"/>
              <a:t>Contextualisation</a:t>
            </a:r>
            <a:r>
              <a:rPr lang="en-US" dirty="0" smtClean="0"/>
              <a:t/>
            </a:r>
            <a:br>
              <a:rPr lang="en-US" dirty="0" smtClean="0"/>
            </a:br>
            <a:endParaRPr lang="en-GB" dirty="0"/>
          </a:p>
        </p:txBody>
      </p:sp>
      <p:sp>
        <p:nvSpPr>
          <p:cNvPr id="3" name="Text Placeholder 2"/>
          <p:cNvSpPr>
            <a:spLocks noGrp="1"/>
          </p:cNvSpPr>
          <p:nvPr>
            <p:ph type="body" idx="1"/>
          </p:nvPr>
        </p:nvSpPr>
        <p:spPr/>
        <p:txBody>
          <a:bodyPr/>
          <a:lstStyle/>
          <a:p>
            <a:r>
              <a:rPr lang="en-US" dirty="0" err="1" smtClean="0"/>
              <a:t>Contextualisation</a:t>
            </a:r>
            <a:r>
              <a:rPr lang="en-US" dirty="0" smtClean="0"/>
              <a:t> is needed so that sites can configure images to interface to local infrastructure</a:t>
            </a:r>
          </a:p>
          <a:p>
            <a:pPr lvl="1"/>
            <a:r>
              <a:rPr lang="en-US" dirty="0" smtClean="0"/>
              <a:t> e.g. for </a:t>
            </a:r>
            <a:r>
              <a:rPr lang="en-US" dirty="0" err="1" smtClean="0"/>
              <a:t>syslog</a:t>
            </a:r>
            <a:r>
              <a:rPr lang="en-US" dirty="0" smtClean="0"/>
              <a:t>, monitoring &amp; batch scheduler.</a:t>
            </a:r>
          </a:p>
          <a:p>
            <a:r>
              <a:rPr lang="en-US" dirty="0" err="1" smtClean="0"/>
              <a:t>Contextualisation</a:t>
            </a:r>
            <a:r>
              <a:rPr lang="en-US" dirty="0" smtClean="0"/>
              <a:t> is limited to these needs! Sites may not alter the image contents in any way.</a:t>
            </a:r>
          </a:p>
          <a:p>
            <a:pPr lvl="1"/>
            <a:r>
              <a:rPr lang="en-US" dirty="0" smtClean="0"/>
              <a:t>Any site are concerned about security aspects of an image should  refuse to instantiate it and notify the endorser.</a:t>
            </a:r>
          </a:p>
          <a:p>
            <a:r>
              <a:rPr lang="en-US" dirty="0" err="1" smtClean="0"/>
              <a:t>Contextualisation</a:t>
            </a:r>
            <a:r>
              <a:rPr lang="en-US" dirty="0" smtClean="0"/>
              <a:t> mechanism</a:t>
            </a:r>
          </a:p>
          <a:p>
            <a:pPr lvl="1"/>
            <a:r>
              <a:rPr lang="en-US" dirty="0" smtClean="0"/>
              <a:t>Images should attempt to mount a CDROM image provided by the sites and, if successful, invoke two scripts from the CDROM image:</a:t>
            </a:r>
          </a:p>
          <a:p>
            <a:pPr lvl="2"/>
            <a:r>
              <a:rPr lang="en-US" dirty="0" smtClean="0"/>
              <a:t>prolog.sh before network </a:t>
            </a:r>
            <a:r>
              <a:rPr lang="en-US" dirty="0" err="1" smtClean="0"/>
              <a:t>initialisation</a:t>
            </a:r>
            <a:endParaRPr lang="en-US" dirty="0" smtClean="0"/>
          </a:p>
          <a:p>
            <a:pPr lvl="2"/>
            <a:r>
              <a:rPr lang="en-US" dirty="0" smtClean="0"/>
              <a:t>epilog.sh after network </a:t>
            </a:r>
            <a:r>
              <a:rPr lang="en-US" dirty="0" err="1" smtClean="0"/>
              <a:t>initialisation</a:t>
            </a:r>
            <a:r>
              <a:rPr lang="en-US" dirty="0" smtClean="0"/>
              <a:t> </a:t>
            </a:r>
            <a:endParaRPr lang="en-GB"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Hypervisor Support</a:t>
            </a:r>
            <a:endParaRPr lang="en-GB" dirty="0"/>
          </a:p>
        </p:txBody>
      </p:sp>
      <p:sp>
        <p:nvSpPr>
          <p:cNvPr id="3" name="Text Placeholder 2"/>
          <p:cNvSpPr>
            <a:spLocks noGrp="1"/>
          </p:cNvSpPr>
          <p:nvPr>
            <p:ph type="body" idx="1"/>
          </p:nvPr>
        </p:nvSpPr>
        <p:spPr/>
        <p:txBody>
          <a:bodyPr/>
          <a:lstStyle/>
          <a:p>
            <a:r>
              <a:rPr lang="en-US" dirty="0" smtClean="0"/>
              <a:t>Andrea</a:t>
            </a:r>
          </a:p>
          <a:p>
            <a:pPr lvl="1"/>
            <a:r>
              <a:rPr lang="en-US" dirty="0" smtClean="0"/>
              <a:t>Surveyed sites; results show that </a:t>
            </a:r>
            <a:r>
              <a:rPr lang="en-US" dirty="0" err="1" smtClean="0"/>
              <a:t>kvm</a:t>
            </a:r>
            <a:r>
              <a:rPr lang="en-US" dirty="0" smtClean="0"/>
              <a:t> and </a:t>
            </a:r>
            <a:r>
              <a:rPr lang="en-US" dirty="0" err="1" smtClean="0"/>
              <a:t>Xen</a:t>
            </a:r>
            <a:r>
              <a:rPr lang="en-US" dirty="0" smtClean="0"/>
              <a:t> dominate as hypervisors, especially in batch virtualisation area.</a:t>
            </a:r>
          </a:p>
          <a:p>
            <a:pPr lvl="1"/>
            <a:r>
              <a:rPr lang="en-US" dirty="0" smtClean="0"/>
              <a:t>Documented method to produce VM image that can be used with both </a:t>
            </a:r>
            <a:r>
              <a:rPr lang="en-US" dirty="0" err="1" smtClean="0"/>
              <a:t>kvm</a:t>
            </a:r>
            <a:r>
              <a:rPr lang="en-US" dirty="0" smtClean="0"/>
              <a:t> and </a:t>
            </a:r>
            <a:r>
              <a:rPr lang="en-US" dirty="0" err="1" smtClean="0"/>
              <a:t>Xen</a:t>
            </a:r>
            <a:endParaRPr lang="en-US" dirty="0" smtClean="0"/>
          </a:p>
          <a:p>
            <a:pPr lvl="2"/>
            <a:r>
              <a:rPr lang="en-US" dirty="0" smtClean="0"/>
              <a:t>Method tested by Sebastien Goasguen and </a:t>
            </a:r>
            <a:r>
              <a:rPr lang="en-US" dirty="0" err="1" smtClean="0"/>
              <a:t>Abdeslem</a:t>
            </a:r>
            <a:r>
              <a:rPr lang="en-US" dirty="0" smtClean="0"/>
              <a:t> </a:t>
            </a:r>
            <a:r>
              <a:rPr lang="en-US" dirty="0" err="1" smtClean="0"/>
              <a:t>Djaoui</a:t>
            </a:r>
            <a:r>
              <a:rPr lang="en-US" dirty="0" smtClean="0"/>
              <a:t> (RAL)</a:t>
            </a:r>
          </a:p>
          <a:p>
            <a:endParaRPr lang="en-GB"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 @ </a:t>
            </a:r>
            <a:r>
              <a:rPr lang="en-US" dirty="0" err="1" smtClean="0"/>
              <a:t>HEPiX</a:t>
            </a:r>
            <a:r>
              <a:rPr lang="en-US" dirty="0" smtClean="0"/>
              <a:t> in Cornell</a:t>
            </a:r>
            <a:endParaRPr lang="en-GB" dirty="0"/>
          </a:p>
        </p:txBody>
      </p:sp>
      <p:sp>
        <p:nvSpPr>
          <p:cNvPr id="3" name="Text Placeholder 2"/>
          <p:cNvSpPr>
            <a:spLocks noGrp="1"/>
          </p:cNvSpPr>
          <p:nvPr>
            <p:ph type="body" idx="1"/>
          </p:nvPr>
        </p:nvSpPr>
        <p:spPr>
          <a:ln>
            <a:solidFill>
              <a:schemeClr val="tx1"/>
            </a:solidFill>
          </a:ln>
        </p:spPr>
        <p:txBody>
          <a:bodyPr>
            <a:normAutofit/>
          </a:bodyPr>
          <a:lstStyle/>
          <a:p>
            <a:r>
              <a:rPr lang="en-US" dirty="0" smtClean="0"/>
              <a:t>Generation policy</a:t>
            </a:r>
            <a:endParaRPr lang="en-US" sz="200" dirty="0" smtClean="0"/>
          </a:p>
          <a:p>
            <a:pPr lvl="1"/>
            <a:r>
              <a:rPr lang="en-US" dirty="0" smtClean="0"/>
              <a:t>Clear, but probably needs to be formally approved by JSPG?</a:t>
            </a:r>
          </a:p>
          <a:p>
            <a:r>
              <a:rPr lang="en-US" dirty="0" err="1" smtClean="0"/>
              <a:t>Contextualisation</a:t>
            </a:r>
            <a:r>
              <a:rPr lang="en-US" dirty="0" smtClean="0"/>
              <a:t> &amp; </a:t>
            </a:r>
            <a:r>
              <a:rPr lang="en-US" dirty="0" err="1" smtClean="0"/>
              <a:t>kvm</a:t>
            </a:r>
            <a:r>
              <a:rPr lang="en-US" dirty="0" smtClean="0"/>
              <a:t>/</a:t>
            </a:r>
            <a:r>
              <a:rPr lang="en-US" dirty="0" err="1" smtClean="0"/>
              <a:t>Xen</a:t>
            </a:r>
            <a:r>
              <a:rPr lang="en-US" dirty="0" smtClean="0"/>
              <a:t> support</a:t>
            </a:r>
          </a:p>
          <a:p>
            <a:pPr lvl="1"/>
            <a:r>
              <a:rPr lang="en-US" dirty="0" smtClean="0"/>
              <a:t>Also clear.</a:t>
            </a:r>
          </a:p>
          <a:p>
            <a:r>
              <a:rPr lang="en-US" dirty="0" smtClean="0"/>
              <a:t>Image Cataloguing &amp; Exchange</a:t>
            </a:r>
          </a:p>
          <a:p>
            <a:pPr lvl="1"/>
            <a:r>
              <a:rPr lang="en-US" dirty="0" smtClean="0"/>
              <a:t>Ideas sound, and working internal catalogue @ CERN, but we need functioning inter-site exchange!</a:t>
            </a:r>
          </a:p>
          <a:p>
            <a:pPr lvl="1"/>
            <a:r>
              <a:rPr lang="en-US" dirty="0" smtClean="0"/>
              <a:t>Key issue is lack (to date) of working group member(s) with management support to deliver (and support!) a solution.</a:t>
            </a:r>
          </a:p>
          <a:p>
            <a:pPr lvl="1"/>
            <a:r>
              <a:rPr lang="en-US" dirty="0" smtClean="0"/>
              <a:t>Stratus Lab, as Michel will report later this week, has developed similar ideas.</a:t>
            </a:r>
          </a:p>
          <a:p>
            <a:pPr lvl="2"/>
            <a:r>
              <a:rPr lang="en-US" dirty="0" smtClean="0"/>
              <a:t>Joint intention to explore collaboration, but no opportunity to do so before late November.</a:t>
            </a:r>
          </a:p>
          <a:p>
            <a:endParaRPr lang="en-GB"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7</a:t>
            </a:fld>
            <a:endParaRPr lang="en-US"/>
          </a:p>
        </p:txBody>
      </p:sp>
      <p:sp>
        <p:nvSpPr>
          <p:cNvPr id="5" name="Rectangle 4"/>
          <p:cNvSpPr/>
          <p:nvPr/>
        </p:nvSpPr>
        <p:spPr bwMode="auto">
          <a:xfrm>
            <a:off x="0" y="3068960"/>
            <a:ext cx="9144000" cy="3789040"/>
          </a:xfrm>
          <a:prstGeom prst="rect">
            <a:avLst/>
          </a:prstGeom>
          <a:solidFill>
            <a:schemeClr val="accent1">
              <a:alpha val="20000"/>
            </a:schemeClr>
          </a:solidFill>
          <a:ln w="63500" cap="flat" cmpd="sng" algn="ctr">
            <a:solidFill>
              <a:schemeClr val="accent1"/>
            </a:solidFill>
            <a:prstDash val="solid"/>
            <a:round/>
            <a:headEnd type="none" w="med" len="med"/>
            <a:tailEnd type="none" w="med" len="med"/>
          </a:ln>
          <a:effectLst/>
        </p:spPr>
        <p:txBody>
          <a:bodyPr vert="horz" wrap="square" lIns="92075" tIns="46038" rIns="92075" bIns="46038" numCol="1" rtlCol="0" anchor="b"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smtClean="0">
              <a:solidFill>
                <a:schemeClr val="tx2"/>
              </a:solidFill>
              <a:effectLst/>
              <a:latin typeface="Comic Sans MS" pitchFamily="66" charset="0"/>
            </a:endParaRPr>
          </a:p>
        </p:txBody>
      </p:sp>
      <p:sp>
        <p:nvSpPr>
          <p:cNvPr id="6" name="TextBox 5"/>
          <p:cNvSpPr txBox="1"/>
          <p:nvPr/>
        </p:nvSpPr>
        <p:spPr>
          <a:xfrm>
            <a:off x="2051720" y="1628800"/>
            <a:ext cx="5595314" cy="461665"/>
          </a:xfrm>
          <a:prstGeom prst="rect">
            <a:avLst/>
          </a:prstGeom>
          <a:noFill/>
        </p:spPr>
        <p:txBody>
          <a:bodyPr wrap="none" rtlCol="0">
            <a:spAutoFit/>
          </a:bodyPr>
          <a:lstStyle/>
          <a:p>
            <a:r>
              <a:rPr lang="en-US" sz="2400" dirty="0" smtClean="0">
                <a:solidFill>
                  <a:srgbClr val="0000FF"/>
                </a:solidFill>
                <a:latin typeface="Trebuchet MS" pitchFamily="34" charset="0"/>
              </a:rPr>
              <a:t>DK: Wait until we have real experience</a:t>
            </a:r>
            <a:endParaRPr lang="en-US" sz="2400" dirty="0">
              <a:solidFill>
                <a:srgbClr val="0000FF"/>
              </a:solidFill>
              <a:latin typeface="Trebuchet MS" pitchFamily="34" charset="0"/>
            </a:endParaRPr>
          </a:p>
        </p:txBody>
      </p:sp>
      <p:sp>
        <p:nvSpPr>
          <p:cNvPr id="7" name="TextBox 6"/>
          <p:cNvSpPr txBox="1"/>
          <p:nvPr/>
        </p:nvSpPr>
        <p:spPr>
          <a:xfrm>
            <a:off x="2735301" y="2535287"/>
            <a:ext cx="3276859" cy="461665"/>
          </a:xfrm>
          <a:prstGeom prst="rect">
            <a:avLst/>
          </a:prstGeom>
          <a:noFill/>
        </p:spPr>
        <p:txBody>
          <a:bodyPr wrap="none" rtlCol="0">
            <a:spAutoFit/>
          </a:bodyPr>
          <a:lstStyle/>
          <a:p>
            <a:r>
              <a:rPr lang="en-US" sz="2400" dirty="0" smtClean="0">
                <a:solidFill>
                  <a:srgbClr val="0000FF"/>
                </a:solidFill>
                <a:latin typeface="Trebuchet MS" pitchFamily="34" charset="0"/>
              </a:rPr>
              <a:t>Interest in </a:t>
            </a:r>
            <a:r>
              <a:rPr lang="en-US" sz="2400" dirty="0" err="1" smtClean="0">
                <a:solidFill>
                  <a:srgbClr val="0000FF"/>
                </a:solidFill>
                <a:latin typeface="Trebuchet MS" pitchFamily="34" charset="0"/>
              </a:rPr>
              <a:t>Xen</a:t>
            </a:r>
            <a:r>
              <a:rPr lang="en-US" sz="2400" dirty="0" smtClean="0">
                <a:solidFill>
                  <a:srgbClr val="0000FF"/>
                </a:solidFill>
                <a:latin typeface="Trebuchet MS" pitchFamily="34" charset="0"/>
              </a:rPr>
              <a:t> waning</a:t>
            </a:r>
            <a:endParaRPr lang="en-US" sz="2400" dirty="0">
              <a:solidFill>
                <a:srgbClr val="0000FF"/>
              </a:solidFill>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in 2011</a:t>
            </a:r>
            <a:endParaRPr lang="en-US" dirty="0"/>
          </a:p>
        </p:txBody>
      </p:sp>
      <p:sp>
        <p:nvSpPr>
          <p:cNvPr id="3" name="Text Placeholder 2"/>
          <p:cNvSpPr>
            <a:spLocks noGrp="1"/>
          </p:cNvSpPr>
          <p:nvPr>
            <p:ph type="body" idx="1"/>
          </p:nvPr>
        </p:nvSpPr>
        <p:spPr/>
        <p:txBody>
          <a:bodyPr/>
          <a:lstStyle/>
          <a:p>
            <a:r>
              <a:rPr lang="en-US" dirty="0" smtClean="0"/>
              <a:t>Owen funded to work on virtualisation</a:t>
            </a:r>
          </a:p>
          <a:p>
            <a:r>
              <a:rPr lang="en-US" dirty="0" smtClean="0"/>
              <a:t>Stratus Lab discussion</a:t>
            </a:r>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Stratus Lab Workflows</a:t>
            </a:r>
            <a:endParaRPr lang="en-US"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9</a:t>
            </a:fld>
            <a:endParaRPr lang="en-US"/>
          </a:p>
        </p:txBody>
      </p:sp>
      <p:pic>
        <p:nvPicPr>
          <p:cNvPr id="5" name="Picture 4" descr="marketplace-workflows-hepix.png"/>
          <p:cNvPicPr>
            <a:picLocks noChangeAspect="1"/>
          </p:cNvPicPr>
          <p:nvPr/>
        </p:nvPicPr>
        <p:blipFill>
          <a:blip r:embed="rId2" cstate="print"/>
          <a:stretch>
            <a:fillRect/>
          </a:stretch>
        </p:blipFill>
        <p:spPr>
          <a:xfrm>
            <a:off x="323528" y="908720"/>
            <a:ext cx="8428383" cy="5654040"/>
          </a:xfrm>
          <a:prstGeom prst="rect">
            <a:avLst/>
          </a:prstGeom>
        </p:spPr>
      </p:pic>
      <p:sp>
        <p:nvSpPr>
          <p:cNvPr id="6" name="TextBox 5"/>
          <p:cNvSpPr txBox="1"/>
          <p:nvPr/>
        </p:nvSpPr>
        <p:spPr>
          <a:xfrm>
            <a:off x="6670143" y="5157192"/>
            <a:ext cx="2366353" cy="523220"/>
          </a:xfrm>
          <a:prstGeom prst="rect">
            <a:avLst/>
          </a:prstGeom>
          <a:noFill/>
        </p:spPr>
        <p:txBody>
          <a:bodyPr wrap="none" rtlCol="0">
            <a:spAutoFit/>
          </a:bodyPr>
          <a:lstStyle/>
          <a:p>
            <a:r>
              <a:rPr lang="en-US" sz="1400" dirty="0" smtClean="0">
                <a:solidFill>
                  <a:schemeClr val="tx1"/>
                </a:solidFill>
                <a:latin typeface="Trebuchet MS" pitchFamily="34" charset="0"/>
              </a:rPr>
              <a:t>5: Tell sites the images you</a:t>
            </a:r>
            <a:br>
              <a:rPr lang="en-US" sz="1400" dirty="0" smtClean="0">
                <a:solidFill>
                  <a:schemeClr val="tx1"/>
                </a:solidFill>
                <a:latin typeface="Trebuchet MS" pitchFamily="34" charset="0"/>
              </a:rPr>
            </a:br>
            <a:r>
              <a:rPr lang="en-US" sz="1400" dirty="0" smtClean="0">
                <a:solidFill>
                  <a:schemeClr val="tx1"/>
                </a:solidFill>
                <a:latin typeface="Trebuchet MS" pitchFamily="34" charset="0"/>
              </a:rPr>
              <a:t>endorse </a:t>
            </a:r>
            <a:endParaRPr lang="en-US" sz="1400" dirty="0">
              <a:solidFill>
                <a:schemeClr val="tx1"/>
              </a:solidFill>
              <a:latin typeface="Trebuchet MS" pitchFamily="34" charset="0"/>
            </a:endParaRPr>
          </a:p>
        </p:txBody>
      </p:sp>
      <p:grpSp>
        <p:nvGrpSpPr>
          <p:cNvPr id="24" name="Group 23"/>
          <p:cNvGrpSpPr/>
          <p:nvPr/>
        </p:nvGrpSpPr>
        <p:grpSpPr>
          <a:xfrm>
            <a:off x="6084168" y="5445224"/>
            <a:ext cx="603050" cy="1152128"/>
            <a:chOff x="5076056" y="5157192"/>
            <a:chExt cx="603050" cy="1152128"/>
          </a:xfrm>
        </p:grpSpPr>
        <p:grpSp>
          <p:nvGrpSpPr>
            <p:cNvPr id="20" name="Group 19"/>
            <p:cNvGrpSpPr/>
            <p:nvPr/>
          </p:nvGrpSpPr>
          <p:grpSpPr>
            <a:xfrm>
              <a:off x="5076056" y="5157192"/>
              <a:ext cx="576064" cy="792088"/>
              <a:chOff x="5148064" y="5085184"/>
              <a:chExt cx="576064" cy="792088"/>
            </a:xfrm>
          </p:grpSpPr>
          <p:cxnSp>
            <p:nvCxnSpPr>
              <p:cNvPr id="8" name="Straight Connector 7"/>
              <p:cNvCxnSpPr/>
              <p:nvPr/>
            </p:nvCxnSpPr>
            <p:spPr bwMode="auto">
              <a:xfrm rot="5400000">
                <a:off x="5256076" y="5481228"/>
                <a:ext cx="360040" cy="0"/>
              </a:xfrm>
              <a:prstGeom prst="line">
                <a:avLst/>
              </a:prstGeom>
              <a:noFill/>
              <a:ln w="2857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rot="10800000">
                <a:off x="5148064" y="5445224"/>
                <a:ext cx="576064" cy="0"/>
              </a:xfrm>
              <a:prstGeom prst="line">
                <a:avLst/>
              </a:prstGeom>
              <a:noFill/>
              <a:ln w="2857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rot="5400000">
                <a:off x="5260268" y="5693060"/>
                <a:ext cx="216024" cy="152400"/>
              </a:xfrm>
              <a:prstGeom prst="line">
                <a:avLst/>
              </a:prstGeom>
              <a:noFill/>
              <a:ln w="2857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rot="16200000" flipV="1">
                <a:off x="5400092" y="5697252"/>
                <a:ext cx="216024" cy="144016"/>
              </a:xfrm>
              <a:prstGeom prst="line">
                <a:avLst/>
              </a:prstGeom>
              <a:noFill/>
              <a:ln w="28575" cap="flat" cmpd="sng" algn="ctr">
                <a:solidFill>
                  <a:schemeClr val="tx1"/>
                </a:solidFill>
                <a:prstDash val="solid"/>
                <a:round/>
                <a:headEnd type="none" w="med" len="med"/>
                <a:tailEnd type="none" w="med" len="med"/>
              </a:ln>
              <a:effectLst/>
            </p:spPr>
          </p:cxnSp>
          <p:sp>
            <p:nvSpPr>
              <p:cNvPr id="19" name="Oval 18"/>
              <p:cNvSpPr/>
              <p:nvPr/>
            </p:nvSpPr>
            <p:spPr bwMode="auto">
              <a:xfrm>
                <a:off x="5292080" y="5085184"/>
                <a:ext cx="288032" cy="216024"/>
              </a:xfrm>
              <a:prstGeom prst="ellipse">
                <a:avLst/>
              </a:prstGeom>
              <a:solidFill>
                <a:schemeClr val="accent3"/>
              </a:solidFill>
              <a:ln w="12700" cap="flat" cmpd="sng" algn="ctr">
                <a:solidFill>
                  <a:schemeClr val="tx1"/>
                </a:solidFill>
                <a:prstDash val="solid"/>
                <a:round/>
                <a:headEnd type="none" w="med" len="med"/>
                <a:tailEnd type="none" w="med" len="med"/>
              </a:ln>
              <a:effectLst/>
            </p:spPr>
            <p:txBody>
              <a:bodyPr vert="horz" wrap="square" lIns="92075" tIns="46038" rIns="92075" bIns="46038" numCol="1" rtlCol="0" anchor="b"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smtClean="0">
                  <a:solidFill>
                    <a:schemeClr val="tx2"/>
                  </a:solidFill>
                  <a:effectLst/>
                  <a:latin typeface="Comic Sans MS" pitchFamily="66" charset="0"/>
                </a:endParaRPr>
              </a:p>
            </p:txBody>
          </p:sp>
        </p:grpSp>
        <p:sp>
          <p:nvSpPr>
            <p:cNvPr id="21" name="TextBox 20"/>
            <p:cNvSpPr txBox="1"/>
            <p:nvPr/>
          </p:nvSpPr>
          <p:spPr>
            <a:xfrm>
              <a:off x="5076056" y="5909210"/>
              <a:ext cx="603050" cy="400110"/>
            </a:xfrm>
            <a:prstGeom prst="rect">
              <a:avLst/>
            </a:prstGeom>
            <a:noFill/>
          </p:spPr>
          <p:txBody>
            <a:bodyPr wrap="none" rtlCol="0">
              <a:spAutoFit/>
            </a:bodyPr>
            <a:lstStyle/>
            <a:p>
              <a:pPr algn="ctr"/>
              <a:r>
                <a:rPr lang="en-US" sz="1000" b="1" dirty="0" smtClean="0">
                  <a:solidFill>
                    <a:schemeClr val="tx1"/>
                  </a:solidFill>
                  <a:latin typeface="Trebuchet MS" pitchFamily="34" charset="0"/>
                </a:rPr>
                <a:t>Site</a:t>
              </a:r>
              <a:br>
                <a:rPr lang="en-US" sz="1000" b="1" dirty="0" smtClean="0">
                  <a:solidFill>
                    <a:schemeClr val="tx1"/>
                  </a:solidFill>
                  <a:latin typeface="Trebuchet MS" pitchFamily="34" charset="0"/>
                </a:rPr>
              </a:br>
              <a:r>
                <a:rPr lang="en-US" sz="1000" b="1" dirty="0" smtClean="0">
                  <a:solidFill>
                    <a:schemeClr val="tx1"/>
                  </a:solidFill>
                  <a:latin typeface="Trebuchet MS" pitchFamily="34" charset="0"/>
                </a:rPr>
                <a:t>Admin </a:t>
              </a:r>
              <a:endParaRPr lang="en-US" sz="1000" b="1" dirty="0">
                <a:solidFill>
                  <a:schemeClr val="tx1"/>
                </a:solidFill>
                <a:latin typeface="Trebuchet MS" pitchFamily="34" charset="0"/>
              </a:endParaRPr>
            </a:p>
          </p:txBody>
        </p:sp>
      </p:grpSp>
      <p:cxnSp>
        <p:nvCxnSpPr>
          <p:cNvPr id="23" name="Straight Arrow Connector 22"/>
          <p:cNvCxnSpPr/>
          <p:nvPr/>
        </p:nvCxnSpPr>
        <p:spPr bwMode="auto">
          <a:xfrm rot="10800000" flipV="1">
            <a:off x="6876256" y="5589240"/>
            <a:ext cx="864096" cy="288032"/>
          </a:xfrm>
          <a:prstGeom prst="straightConnector1">
            <a:avLst/>
          </a:prstGeom>
          <a:noFill/>
          <a:ln w="28575" cap="flat" cmpd="sng" algn="ctr">
            <a:solidFill>
              <a:schemeClr val="tx1"/>
            </a:solidFill>
            <a:prstDash val="solid"/>
            <a:round/>
            <a:headEnd type="none" w="med" len="med"/>
            <a:tailEnd type="arrow"/>
          </a:ln>
          <a:effectLst/>
        </p:spPr>
      </p:cxnSp>
      <p:sp>
        <p:nvSpPr>
          <p:cNvPr id="26" name="TextBox 25"/>
          <p:cNvSpPr txBox="1"/>
          <p:nvPr/>
        </p:nvSpPr>
        <p:spPr>
          <a:xfrm>
            <a:off x="4355976" y="5373216"/>
            <a:ext cx="1747594" cy="954107"/>
          </a:xfrm>
          <a:prstGeom prst="rect">
            <a:avLst/>
          </a:prstGeom>
          <a:solidFill>
            <a:srgbClr val="65F4F7"/>
          </a:solidFill>
          <a:ln w="28575">
            <a:solidFill>
              <a:schemeClr val="tx1"/>
            </a:solidFill>
          </a:ln>
        </p:spPr>
        <p:txBody>
          <a:bodyPr wrap="none" rtlCol="0">
            <a:spAutoFit/>
          </a:bodyPr>
          <a:lstStyle/>
          <a:p>
            <a:r>
              <a:rPr lang="en-US" sz="1400" dirty="0" smtClean="0">
                <a:solidFill>
                  <a:schemeClr val="tx1"/>
                </a:solidFill>
                <a:latin typeface="Trebuchet MS" pitchFamily="34" charset="0"/>
              </a:rPr>
              <a:t>1: Find &amp; download</a:t>
            </a:r>
            <a:br>
              <a:rPr lang="en-US" sz="1400" dirty="0" smtClean="0">
                <a:solidFill>
                  <a:schemeClr val="tx1"/>
                </a:solidFill>
                <a:latin typeface="Trebuchet MS" pitchFamily="34" charset="0"/>
              </a:rPr>
            </a:br>
            <a:r>
              <a:rPr lang="en-US" sz="1400" dirty="0" smtClean="0">
                <a:solidFill>
                  <a:schemeClr val="tx1"/>
                </a:solidFill>
                <a:latin typeface="Trebuchet MS" pitchFamily="34" charset="0"/>
              </a:rPr>
              <a:t>images</a:t>
            </a:r>
          </a:p>
          <a:p>
            <a:r>
              <a:rPr lang="en-US" sz="1400" dirty="0" smtClean="0">
                <a:solidFill>
                  <a:schemeClr val="tx1"/>
                </a:solidFill>
                <a:latin typeface="Trebuchet MS" pitchFamily="34" charset="0"/>
              </a:rPr>
              <a:t>2: Instantiate as</a:t>
            </a:r>
            <a:br>
              <a:rPr lang="en-US" sz="1400" dirty="0" smtClean="0">
                <a:solidFill>
                  <a:schemeClr val="tx1"/>
                </a:solidFill>
                <a:latin typeface="Trebuchet MS" pitchFamily="34" charset="0"/>
              </a:rPr>
            </a:br>
            <a:r>
              <a:rPr lang="en-US" sz="1400" dirty="0" smtClean="0">
                <a:solidFill>
                  <a:schemeClr val="tx1"/>
                </a:solidFill>
                <a:latin typeface="Trebuchet MS" pitchFamily="34" charset="0"/>
              </a:rPr>
              <a:t>required</a:t>
            </a:r>
            <a:endParaRPr lang="en-US" sz="1400" dirty="0">
              <a:solidFill>
                <a:schemeClr val="tx1"/>
              </a:solidFill>
              <a:latin typeface="Trebuchet MS" pitchFamily="34" charset="0"/>
            </a:endParaRPr>
          </a:p>
        </p:txBody>
      </p:sp>
      <p:cxnSp>
        <p:nvCxnSpPr>
          <p:cNvPr id="28" name="Straight Arrow Connector 27"/>
          <p:cNvCxnSpPr/>
          <p:nvPr/>
        </p:nvCxnSpPr>
        <p:spPr bwMode="auto">
          <a:xfrm rot="16200000" flipV="1">
            <a:off x="4608004" y="3609020"/>
            <a:ext cx="2664296" cy="720080"/>
          </a:xfrm>
          <a:prstGeom prst="straightConnector1">
            <a:avLst/>
          </a:prstGeom>
          <a:noFill/>
          <a:ln w="28575" cap="flat" cmpd="sng" algn="ctr">
            <a:solidFill>
              <a:schemeClr val="tx1"/>
            </a:solidFill>
            <a:prstDash val="solid"/>
            <a:round/>
            <a:headEnd type="none" w="med" len="med"/>
            <a:tailEnd type="arrow"/>
          </a:ln>
          <a:effectLst/>
        </p:spPr>
      </p:cxnSp>
      <p:cxnSp>
        <p:nvCxnSpPr>
          <p:cNvPr id="30" name="Straight Arrow Connector 29"/>
          <p:cNvCxnSpPr/>
          <p:nvPr/>
        </p:nvCxnSpPr>
        <p:spPr bwMode="auto">
          <a:xfrm rot="10800000">
            <a:off x="4932040" y="4581128"/>
            <a:ext cx="1296144" cy="720080"/>
          </a:xfrm>
          <a:prstGeom prst="straightConnector1">
            <a:avLst/>
          </a:prstGeom>
          <a:noFill/>
          <a:ln w="2857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6" grpId="0" animBg="1"/>
    </p:bldLst>
  </p:timing>
</p:sld>
</file>

<file path=ppt/theme/theme1.xml><?xml version="1.0" encoding="utf-8"?>
<a:theme xmlns:a="http://schemas.openxmlformats.org/drawingml/2006/main" name="tnt">
  <a:themeElements>
    <a:clrScheme name="">
      <a:dk1>
        <a:srgbClr val="000000"/>
      </a:dk1>
      <a:lt1>
        <a:srgbClr val="FCFEB9"/>
      </a:lt1>
      <a:dk2>
        <a:srgbClr val="081D58"/>
      </a:dk2>
      <a:lt2>
        <a:srgbClr val="919191"/>
      </a:lt2>
      <a:accent1>
        <a:srgbClr val="FC0128"/>
      </a:accent1>
      <a:accent2>
        <a:srgbClr val="063DE8"/>
      </a:accent2>
      <a:accent3>
        <a:srgbClr val="FDFED9"/>
      </a:accent3>
      <a:accent4>
        <a:srgbClr val="000000"/>
      </a:accent4>
      <a:accent5>
        <a:srgbClr val="FDAAAC"/>
      </a:accent5>
      <a:accent6>
        <a:srgbClr val="0536D2"/>
      </a:accent6>
      <a:hlink>
        <a:srgbClr val="00DFCA"/>
      </a:hlink>
      <a:folHlink>
        <a:srgbClr val="EAEC5E"/>
      </a:folHlink>
    </a:clrScheme>
    <a:fontScheme name="tnt">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4000" b="0" i="0" u="none" strike="noStrike" cap="none" normalizeH="0" baseline="0" smtClean="0">
            <a:solidFill>
              <a:schemeClr val="tx2"/>
            </a:solidFill>
            <a:effectLst/>
            <a:latin typeface="Comic Sans MS" pitchFamily="66"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4000" b="0" i="0" u="none" strike="noStrike" cap="none" normalizeH="0" baseline="0" smtClean="0">
            <a:solidFill>
              <a:schemeClr val="tx2"/>
            </a:solidFill>
            <a:effectLst/>
            <a:latin typeface="Comic Sans MS" pitchFamily="66" charset="0"/>
          </a:defRPr>
        </a:defPPr>
      </a:lstStyle>
    </a:lnDef>
  </a:objectDefaults>
  <a:extraClrSchemeLst>
    <a:extraClrScheme>
      <a:clrScheme name="tn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n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n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n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n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n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Settings\tnt\Application Data\Microsoft\Templates\tnt.pot</Template>
  <TotalTime>38829</TotalTime>
  <Pages>14</Pages>
  <Words>922</Words>
  <Application>Microsoft Office PowerPoint</Application>
  <PresentationFormat>On-screen Show (4:3)</PresentationFormat>
  <Paragraphs>101</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tnt</vt:lpstr>
      <vt:lpstr>Virtualisation Working Group Report    Tony Cass  HEPiX Spring 2011  May 6th 2010</vt:lpstr>
      <vt:lpstr>Organisation</vt:lpstr>
      <vt:lpstr>Policy for Trusted Image Generation</vt:lpstr>
      <vt:lpstr>Image Cataloguing and Exchange</vt:lpstr>
      <vt:lpstr>Image Contextualisation </vt:lpstr>
      <vt:lpstr>Multiple Hypervisor Support</vt:lpstr>
      <vt:lpstr>Current Status @ HEPiX in Cornell</vt:lpstr>
      <vt:lpstr>Progress in 2011</vt:lpstr>
      <vt:lpstr>Stratus Lab Workflows</vt:lpstr>
      <vt:lpstr>Progress in 2011</vt:lpstr>
      <vt:lpstr>Other thoughts</vt:lpstr>
      <vt:lpstr>Summary</vt:lpstr>
      <vt:lpstr>Slide 13</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Vault Reconfiguration  IT DMM January 23rd 2002   Tony Cass — Tony.Cass@cern.ch</dc:title>
  <dc:subject>Mail Server</dc:subject>
  <dc:creator>Tony Cass</dc:creator>
  <cp:lastModifiedBy>Tony Cass</cp:lastModifiedBy>
  <cp:revision>805</cp:revision>
  <cp:lastPrinted>1998-06-29T13:05:58Z</cp:lastPrinted>
  <dcterms:created xsi:type="dcterms:W3CDTF">2002-01-30T12:33:51Z</dcterms:created>
  <dcterms:modified xsi:type="dcterms:W3CDTF">2011-05-06T07:28:04Z</dcterms:modified>
</cp:coreProperties>
</file>