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98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725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160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406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574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855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3796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845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0685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503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52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5A69A-A40E-42A9-AED3-2E2F61B79CA1}" type="datetimeFigureOut">
              <a:rPr lang="ru-RU" smtClean="0"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24E7F-B64C-409E-9353-6FEB8457BE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413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Ivan Koop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0483" y="4318031"/>
            <a:ext cx="9144000" cy="1655762"/>
          </a:xfrm>
        </p:spPr>
        <p:txBody>
          <a:bodyPr>
            <a:normAutofit/>
          </a:bodyPr>
          <a:lstStyle/>
          <a:p>
            <a:r>
              <a:rPr lang="en-US" sz="3200" smtClean="0"/>
              <a:t>EPOL-2022, September 22, 2022</a:t>
            </a:r>
            <a:endParaRPr lang="ru-RU" sz="3200"/>
          </a:p>
        </p:txBody>
      </p:sp>
      <p:sp>
        <p:nvSpPr>
          <p:cNvPr id="4" name="Прямоугольник 3"/>
          <p:cNvSpPr/>
          <p:nvPr/>
        </p:nvSpPr>
        <p:spPr>
          <a:xfrm>
            <a:off x="2104350" y="1731388"/>
            <a:ext cx="86269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i="0" smtClean="0">
                <a:solidFill>
                  <a:srgbClr val="1A63A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Messages Parallel Wednesday 21, WP1</a:t>
            </a:r>
            <a:endParaRPr lang="ru-RU" sz="4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58447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1004" y="110259"/>
            <a:ext cx="3294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rgbClr val="FF0000"/>
                </a:solidFill>
              </a:rPr>
              <a:t>Jorg – LEP – Spin Flip: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87" y="750493"/>
            <a:ext cx="11865511" cy="525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665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1004" y="110259"/>
            <a:ext cx="3368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rgbClr val="FF0000"/>
                </a:solidFill>
              </a:rPr>
              <a:t>Jorg – LEP - Collisions: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87" y="934027"/>
            <a:ext cx="11741197" cy="4992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420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1004" y="110259"/>
            <a:ext cx="50317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rgbClr val="FF0000"/>
                </a:solidFill>
              </a:rPr>
              <a:t>Guy – Polarization Requirements: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796" y="633479"/>
            <a:ext cx="7696867" cy="5837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497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1004" y="110259"/>
            <a:ext cx="71956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rgbClr val="FF0000"/>
                </a:solidFill>
              </a:rPr>
              <a:t>Guy – Longitudinal Polarization measurements: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922" y="633479"/>
            <a:ext cx="7856901" cy="586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426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1004" y="110259"/>
            <a:ext cx="3490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rgbClr val="FF0000"/>
                </a:solidFill>
              </a:rPr>
              <a:t>Guy – Open questions: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469" y="633479"/>
            <a:ext cx="7994073" cy="585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258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3576" y="370936"/>
            <a:ext cx="9428672" cy="8556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>
                <a:solidFill>
                  <a:srgbClr val="FF0000"/>
                </a:solidFill>
              </a:rPr>
              <a:t>4 session talks presented +1 by Guy: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/>
              <a:t>EIC </a:t>
            </a:r>
            <a:r>
              <a:rPr lang="en-US" sz="3200" b="1"/>
              <a:t>e-Injector </a:t>
            </a:r>
            <a:r>
              <a:rPr lang="en-US" sz="3200" b="1" smtClean="0"/>
              <a:t>Polarization,  </a:t>
            </a:r>
            <a:r>
              <a:rPr lang="en-US" sz="3200" smtClean="0"/>
              <a:t>Speaker</a:t>
            </a:r>
            <a:r>
              <a:rPr lang="en-US" sz="3200"/>
              <a:t>: Vahid Ranjbar (</a:t>
            </a:r>
            <a:r>
              <a:rPr lang="en-US" sz="3200"/>
              <a:t>BNL</a:t>
            </a:r>
            <a:r>
              <a:rPr lang="en-US" sz="320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/>
              <a:t>EIC </a:t>
            </a:r>
            <a:r>
              <a:rPr lang="en-US" sz="3200" b="1"/>
              <a:t>esr </a:t>
            </a:r>
            <a:r>
              <a:rPr lang="en-US" sz="3200" b="1" smtClean="0"/>
              <a:t>Polarization, </a:t>
            </a:r>
            <a:r>
              <a:rPr lang="en-US" sz="3200" smtClean="0"/>
              <a:t>Speaker</a:t>
            </a:r>
            <a:r>
              <a:rPr lang="en-US" sz="3200"/>
              <a:t>: </a:t>
            </a:r>
            <a:r>
              <a:rPr lang="en-US" sz="3200"/>
              <a:t>Eliana </a:t>
            </a:r>
            <a:r>
              <a:rPr lang="en-US" sz="3200" smtClean="0"/>
              <a:t>Gianfelice (Fermilab)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/>
              <a:t>EIC ESR </a:t>
            </a:r>
            <a:r>
              <a:rPr lang="en-US" sz="3200" b="1"/>
              <a:t>Tracking </a:t>
            </a:r>
            <a:r>
              <a:rPr lang="en-US" sz="3200" b="1" smtClean="0"/>
              <a:t>Studies, </a:t>
            </a:r>
            <a:r>
              <a:rPr lang="en-US" sz="3200" smtClean="0"/>
              <a:t>Speaker</a:t>
            </a:r>
            <a:r>
              <a:rPr lang="en-US" sz="3200"/>
              <a:t>: Matthew Signorelli (</a:t>
            </a:r>
            <a:r>
              <a:rPr lang="en-US" sz="3200"/>
              <a:t>Cornell</a:t>
            </a:r>
            <a:r>
              <a:rPr lang="en-US" sz="320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/>
              <a:t>LEP </a:t>
            </a:r>
            <a:r>
              <a:rPr lang="en-US" sz="3200" b="1" smtClean="0"/>
              <a:t>Polarization,  </a:t>
            </a:r>
            <a:r>
              <a:rPr lang="en-US" sz="3200" smtClean="0"/>
              <a:t>Speaker</a:t>
            </a:r>
            <a:r>
              <a:rPr lang="en-US" sz="3200"/>
              <a:t>: Jorg Wenninger (CERN)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b="1"/>
              <a:t>Requirements for </a:t>
            </a:r>
            <a:r>
              <a:rPr lang="en-US" sz="3200" b="1"/>
              <a:t>polarization </a:t>
            </a:r>
            <a:r>
              <a:rPr lang="en-US" sz="3200" b="1" smtClean="0"/>
              <a:t>measurements,</a:t>
            </a:r>
            <a:endParaRPr lang="en-US" sz="3200"/>
          </a:p>
          <a:p>
            <a:r>
              <a:rPr lang="en-US" sz="3200"/>
              <a:t>Speaker: Guy Wilkinson (University of Oxford (GB))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320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endParaRPr lang="en-US" smtClean="0"/>
          </a:p>
          <a:p>
            <a:endParaRPr lang="en-US"/>
          </a:p>
          <a:p>
            <a:endParaRPr lang="en-US" smtClean="0"/>
          </a:p>
          <a:p>
            <a:endParaRPr lang="en-US"/>
          </a:p>
          <a:p>
            <a:endParaRPr lang="en-US" smtClean="0"/>
          </a:p>
          <a:p>
            <a:endParaRPr lang="en-US"/>
          </a:p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8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281249" cy="97196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Concept Overview: Spin Resonance </a:t>
            </a:r>
            <a:r>
              <a:rPr lang="en-US"/>
              <a:t>Free </a:t>
            </a:r>
            <a:r>
              <a:rPr lang="en-US" smtClean="0"/>
              <a:t>Lattice – by Vahid Ranjbar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346373" y="1674202"/>
            <a:ext cx="761534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Both the strong intrinsic and imperfection resonances occur at: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K = </a:t>
            </a:r>
            <a:r>
              <a:rPr lang="en-US" dirty="0" err="1">
                <a:solidFill>
                  <a:srgbClr val="FF0000"/>
                </a:solidFill>
              </a:rPr>
              <a:t>nP</a:t>
            </a:r>
            <a:r>
              <a:rPr lang="en-US" dirty="0">
                <a:solidFill>
                  <a:srgbClr val="FF0000"/>
                </a:solidFill>
              </a:rPr>
              <a:t> +/- </a:t>
            </a:r>
            <a:r>
              <a:rPr lang="en-US" dirty="0" err="1">
                <a:solidFill>
                  <a:srgbClr val="FF0000"/>
                </a:solidFill>
              </a:rPr>
              <a:t>Qy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K = </a:t>
            </a:r>
            <a:r>
              <a:rPr lang="en-US" dirty="0" err="1">
                <a:solidFill>
                  <a:srgbClr val="FF0000"/>
                </a:solidFill>
              </a:rPr>
              <a:t>nP</a:t>
            </a:r>
            <a:r>
              <a:rPr lang="en-US" dirty="0">
                <a:solidFill>
                  <a:srgbClr val="FF0000"/>
                </a:solidFill>
              </a:rPr>
              <a:t> +/- [</a:t>
            </a:r>
            <a:r>
              <a:rPr lang="en-US" dirty="0" err="1">
                <a:solidFill>
                  <a:srgbClr val="FF0000"/>
                </a:solidFill>
              </a:rPr>
              <a:t>Qy</a:t>
            </a:r>
            <a:r>
              <a:rPr lang="en-US" dirty="0">
                <a:solidFill>
                  <a:srgbClr val="FF0000"/>
                </a:solidFill>
              </a:rPr>
              <a:t>] </a:t>
            </a:r>
            <a:r>
              <a:rPr lang="en-US" dirty="0"/>
              <a:t>(integer part of tune)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To accelerate from 400 MeV to 18 </a:t>
            </a:r>
            <a:r>
              <a:rPr lang="en-US" dirty="0" err="1"/>
              <a:t>GeV</a:t>
            </a:r>
            <a:r>
              <a:rPr lang="en-US" dirty="0"/>
              <a:t> requires the spin tune ramping from</a:t>
            </a:r>
          </a:p>
          <a:p>
            <a:pPr marL="742950" lvl="1" indent="-285750">
              <a:buFont typeface="Arial"/>
              <a:buChar char="•"/>
            </a:pPr>
            <a:r>
              <a:rPr lang="en-US" b="1" dirty="0">
                <a:solidFill>
                  <a:srgbClr val="0000FF"/>
                </a:solidFill>
              </a:rPr>
              <a:t>0.907 &lt; Gϒ &lt; 41.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If we use a periodicity of P=96  and a tune with an integer value of 50 then our first two intrinsic resonances will occur outside of the range of our spin tunes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K1 = 50+ν</a:t>
            </a:r>
            <a:r>
              <a:rPr lang="en-US" baseline="-25000" dirty="0">
                <a:solidFill>
                  <a:srgbClr val="FF0000"/>
                </a:solidFill>
              </a:rPr>
              <a:t>y</a:t>
            </a:r>
            <a:r>
              <a:rPr lang="en-US" dirty="0">
                <a:solidFill>
                  <a:srgbClr val="FF0000"/>
                </a:solidFill>
              </a:rPr>
              <a:t>   </a:t>
            </a:r>
            <a:r>
              <a:rPr lang="en-US" dirty="0"/>
              <a:t>(</a:t>
            </a:r>
            <a:r>
              <a:rPr lang="en-US" dirty="0" err="1"/>
              <a:t>ν</a:t>
            </a:r>
            <a:r>
              <a:rPr lang="en-US" baseline="-25000" dirty="0" err="1"/>
              <a:t>y</a:t>
            </a:r>
            <a:r>
              <a:rPr lang="en-US" dirty="0"/>
              <a:t>  is the fractional part of the tune)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solidFill>
                  <a:srgbClr val="FF0000"/>
                </a:solidFill>
              </a:rPr>
              <a:t>K2 = 96 – (50+ν</a:t>
            </a:r>
            <a:r>
              <a:rPr lang="en-US" baseline="-25000" dirty="0">
                <a:solidFill>
                  <a:srgbClr val="FF0000"/>
                </a:solidFill>
              </a:rPr>
              <a:t>y</a:t>
            </a:r>
            <a:r>
              <a:rPr lang="en-US" dirty="0">
                <a:solidFill>
                  <a:srgbClr val="FF0000"/>
                </a:solidFill>
              </a:rPr>
              <a:t> ) =46-ν</a:t>
            </a:r>
            <a:r>
              <a:rPr lang="en-US" baseline="-25000" dirty="0">
                <a:solidFill>
                  <a:srgbClr val="FF0000"/>
                </a:solidFill>
              </a:rPr>
              <a:t>y</a:t>
            </a:r>
            <a:r>
              <a:rPr lang="en-US" dirty="0">
                <a:solidFill>
                  <a:srgbClr val="FF0000"/>
                </a:solidFill>
              </a:rPr>
              <a:t> 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/>
              <a:t>Also our imperfection will follow suit with the first major one occurring </a:t>
            </a:r>
            <a:r>
              <a:rPr lang="en-US"/>
              <a:t>at  K2 </a:t>
            </a:r>
            <a:r>
              <a:rPr lang="en-US" dirty="0"/>
              <a:t>= 96 – 50 = 46 </a:t>
            </a:r>
          </a:p>
        </p:txBody>
      </p:sp>
    </p:spTree>
    <p:extLst>
      <p:ext uri="{BB962C8B-B14F-4D97-AF65-F5344CB8AC3E}">
        <p14:creationId xmlns:p14="http://schemas.microsoft.com/office/powerpoint/2010/main" val="1493994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9832675" cy="721803"/>
          </a:xfrm>
        </p:spPr>
        <p:txBody>
          <a:bodyPr/>
          <a:lstStyle/>
          <a:p>
            <a:pPr algn="ctr"/>
            <a:r>
              <a:rPr lang="en-US" smtClean="0"/>
              <a:t>Summary of Vahid Ranjbar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2650" y="1524174"/>
            <a:ext cx="8064088" cy="461536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Resonances in RCS lattice are driven by imperfections</a:t>
            </a:r>
          </a:p>
          <a:p>
            <a:r>
              <a:rPr lang="en-US" dirty="0">
                <a:sym typeface="Wingdings"/>
              </a:rPr>
              <a:t>Intrinsic resonances are so weak that even large field distortions don’t hurt.</a:t>
            </a:r>
          </a:p>
          <a:p>
            <a:r>
              <a:rPr lang="en-US" dirty="0">
                <a:sym typeface="Wingdings"/>
              </a:rPr>
              <a:t>Resilient to misalignments, dipole rolls and orbit distortions: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	- Up to 0.4 mm quadrupole misalignments and 2.5 </a:t>
            </a:r>
            <a:r>
              <a:rPr lang="en-US" dirty="0" err="1">
                <a:sym typeface="Wingdings"/>
              </a:rPr>
              <a:t>mrad</a:t>
            </a:r>
            <a:r>
              <a:rPr lang="en-US" dirty="0">
                <a:sym typeface="Wingdings"/>
              </a:rPr>
              <a:t> dipole rolls 	are tolerable provided the orbit is corrected to 0.5 mm RMS level.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	- Assume orbit correction using SVD algorithm with a corrector and a 	BPM next to each quadrupole.</a:t>
            </a:r>
          </a:p>
          <a:p>
            <a:pPr marL="0" indent="0">
              <a:buNone/>
            </a:pPr>
            <a:r>
              <a:rPr lang="en-US" dirty="0">
                <a:sym typeface="Wingdings"/>
              </a:rPr>
              <a:t>	- within state-of-the art orbit control hard-and software</a:t>
            </a:r>
          </a:p>
          <a:p>
            <a:r>
              <a:rPr lang="en-US" dirty="0">
                <a:sym typeface="Wingdings"/>
              </a:rPr>
              <a:t> This will result in &gt; 95% polarization transmission.</a:t>
            </a:r>
          </a:p>
          <a:p>
            <a:r>
              <a:rPr lang="en-US" dirty="0">
                <a:sym typeface="Wingdings"/>
              </a:rPr>
              <a:t>To provide additional margin we show that fixed orthogonal imperfection bumps are capable of removing any residual polarization losses.</a:t>
            </a:r>
          </a:p>
          <a:p>
            <a:r>
              <a:rPr lang="en-US" dirty="0"/>
              <a:t>Using intrinsic resonance canceling arc cells one can build up a whole ring with all sorts of broken symmetry and still avoid strong intrinsic depolarization. One of the challenges is to build these cells in such a way that the beta functions and dispersion are controlled. Additionally, their natural dynamic aperture and chromatic features should be studied to better understand the optimal configuration.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49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663" y="669372"/>
            <a:ext cx="8687553" cy="58298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58196" y="84380"/>
            <a:ext cx="6434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rgbClr val="FF0000"/>
                </a:solidFill>
              </a:rPr>
              <a:t>Eliana – EIC - polarization simulation in esr:</a:t>
            </a:r>
            <a:endParaRPr lang="ru-RU" sz="28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849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32317" y="144765"/>
            <a:ext cx="64349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rgbClr val="FF0000"/>
                </a:solidFill>
              </a:rPr>
              <a:t>Eliana – EIC - polarization simulation in esr: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426" y="667985"/>
            <a:ext cx="8359864" cy="55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309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32317" y="144765"/>
            <a:ext cx="6275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rgbClr val="FF0000"/>
                </a:solidFill>
              </a:rPr>
              <a:t>Matt – EIC - polarization simulation in esr: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487" y="753683"/>
            <a:ext cx="10058400" cy="56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964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32317" y="144765"/>
            <a:ext cx="6275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rgbClr val="FF0000"/>
                </a:solidFill>
              </a:rPr>
              <a:t>Matt – EIC - polarization simulation in esr: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686" y="797821"/>
            <a:ext cx="10058400" cy="562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889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71004" y="110259"/>
            <a:ext cx="44172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smtClean="0">
                <a:solidFill>
                  <a:srgbClr val="FF0000"/>
                </a:solidFill>
              </a:rPr>
              <a:t>Jorg – LEP Polarization setup:</a:t>
            </a:r>
            <a:endParaRPr lang="ru-RU" sz="280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48" y="815228"/>
            <a:ext cx="11893226" cy="5818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369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270</Words>
  <Application>Microsoft Office PowerPoint</Application>
  <PresentationFormat>Широкоэкранный</PresentationFormat>
  <Paragraphs>52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Тема Office</vt:lpstr>
      <vt:lpstr>Ivan Koop</vt:lpstr>
      <vt:lpstr>Презентация PowerPoint</vt:lpstr>
      <vt:lpstr>Concept Overview: Spin Resonance Free Lattice – by Vahid Ranjbar</vt:lpstr>
      <vt:lpstr>Summary of Vahid Ranjbar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BINP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Ivan Koop</dc:title>
  <dc:creator>Ivan</dc:creator>
  <cp:lastModifiedBy>Ivan</cp:lastModifiedBy>
  <cp:revision>22</cp:revision>
  <dcterms:created xsi:type="dcterms:W3CDTF">2022-09-21T17:00:26Z</dcterms:created>
  <dcterms:modified xsi:type="dcterms:W3CDTF">2022-09-21T18:21:08Z</dcterms:modified>
</cp:coreProperties>
</file>