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4" r:id="rId5"/>
    <p:sldId id="268" r:id="rId6"/>
    <p:sldId id="269" r:id="rId7"/>
    <p:sldId id="270" r:id="rId8"/>
    <p:sldId id="271" r:id="rId9"/>
    <p:sldId id="260" r:id="rId10"/>
    <p:sldId id="266" r:id="rId11"/>
    <p:sldId id="267" r:id="rId12"/>
    <p:sldId id="262" r:id="rId13"/>
    <p:sldId id="272" r:id="rId14"/>
    <p:sldId id="273" r:id="rId15"/>
    <p:sldId id="259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2" d="100"/>
          <a:sy n="62" d="100"/>
        </p:scale>
        <p:origin x="62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835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75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14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95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5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93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19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544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9212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72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94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C656B-C008-4AAA-BEDA-C686A96391FD}" type="datetimeFigureOut">
              <a:rPr lang="fr-FR" smtClean="0"/>
              <a:t>25/09/2022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9306D-6B22-4D4C-94EE-723770F328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04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1278" y="-2273793"/>
            <a:ext cx="18288000" cy="1028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4371062" y="932156"/>
            <a:ext cx="4153419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113 </a:t>
            </a:r>
            <a:r>
              <a:rPr lang="fr-FR" b="1" dirty="0" err="1"/>
              <a:t>registered</a:t>
            </a:r>
            <a:r>
              <a:rPr lang="fr-FR" b="1" dirty="0"/>
              <a:t> participants 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many</a:t>
            </a:r>
            <a:r>
              <a:rPr lang="fr-FR" b="1" dirty="0" smtClean="0"/>
              <a:t> </a:t>
            </a:r>
            <a:r>
              <a:rPr lang="fr-FR" b="1" dirty="0" err="1" smtClean="0"/>
              <a:t>participating</a:t>
            </a:r>
            <a:r>
              <a:rPr lang="fr-FR" b="1" dirty="0" smtClean="0"/>
              <a:t> institutes 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different</a:t>
            </a:r>
            <a:r>
              <a:rPr lang="fr-FR" b="1" dirty="0" smtClean="0"/>
              <a:t> continents</a:t>
            </a:r>
            <a:r>
              <a:rPr lang="fr-FR" dirty="0" smtClean="0"/>
              <a:t> </a:t>
            </a:r>
            <a:r>
              <a:rPr lang="fr-FR" b="1" dirty="0"/>
              <a:t>(&gt; </a:t>
            </a:r>
            <a:r>
              <a:rPr lang="fr-FR" b="1" dirty="0" err="1"/>
              <a:t>success</a:t>
            </a:r>
            <a:r>
              <a:rPr lang="fr-FR" b="1" dirty="0" smtClean="0"/>
              <a:t>)</a:t>
            </a:r>
            <a:endParaRPr lang="fr-FR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184232" y="-27384"/>
            <a:ext cx="163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 -- </a:t>
            </a:r>
            <a:r>
              <a:rPr lang="fr-FR" sz="2800" b="1" dirty="0" err="1" smtClean="0">
                <a:solidFill>
                  <a:srgbClr val="FF0000"/>
                </a:solidFill>
              </a:rPr>
              <a:t>week</a:t>
            </a:r>
            <a:r>
              <a:rPr lang="fr-FR" sz="2800" b="1" dirty="0" smtClean="0">
                <a:solidFill>
                  <a:srgbClr val="FF0000"/>
                </a:solidFill>
              </a:rPr>
              <a:t> 2</a:t>
            </a:r>
            <a:endParaRPr lang="fr-FR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695" y="627017"/>
            <a:ext cx="9048751" cy="59174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263" y="22206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Polarimeter</a:t>
            </a:r>
            <a:r>
              <a:rPr lang="fr-FR" b="1" dirty="0" smtClean="0"/>
              <a:t> detectors</a:t>
            </a:r>
            <a:endParaRPr lang="fr-F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0446" y="1110343"/>
            <a:ext cx="3045898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: </a:t>
            </a:r>
          </a:p>
          <a:p>
            <a:r>
              <a:rPr lang="fr-FR" dirty="0"/>
              <a:t> </a:t>
            </a:r>
            <a:r>
              <a:rPr lang="fr-FR" dirty="0" smtClean="0"/>
              <a:t>-- backgrounds</a:t>
            </a:r>
          </a:p>
          <a:p>
            <a:r>
              <a:rPr lang="fr-FR" dirty="0" smtClean="0"/>
              <a:t> --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-- photon vs </a:t>
            </a:r>
            <a:r>
              <a:rPr lang="fr-FR" dirty="0" err="1" smtClean="0"/>
              <a:t>electron</a:t>
            </a:r>
            <a:r>
              <a:rPr lang="fr-FR" dirty="0" smtClean="0"/>
              <a:t> detector</a:t>
            </a:r>
          </a:p>
          <a:p>
            <a:r>
              <a:rPr lang="fr-FR" dirty="0" smtClean="0"/>
              <a:t> -- multi vs single </a:t>
            </a:r>
            <a:r>
              <a:rPr lang="fr-FR" dirty="0" err="1" smtClean="0"/>
              <a:t>event</a:t>
            </a:r>
            <a:r>
              <a:rPr lang="fr-FR" dirty="0"/>
              <a:t> </a:t>
            </a:r>
            <a:r>
              <a:rPr lang="fr-FR" dirty="0" smtClean="0"/>
              <a:t>mode?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64731" y="5460275"/>
            <a:ext cx="36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this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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1mm at 100 m distance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0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565" y="215972"/>
            <a:ext cx="9026435" cy="63588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914399"/>
            <a:ext cx="3932167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nice</a:t>
            </a:r>
            <a:r>
              <a:rPr lang="fr-FR" dirty="0" smtClean="0"/>
              <a:t> table by Aurélien (</a:t>
            </a:r>
            <a:r>
              <a:rPr lang="fr-FR" dirty="0" err="1" smtClean="0"/>
              <a:t>from</a:t>
            </a:r>
            <a:r>
              <a:rPr lang="fr-FR" dirty="0" smtClean="0"/>
              <a:t> FCC </a:t>
            </a:r>
            <a:r>
              <a:rPr lang="fr-FR" dirty="0" err="1" smtClean="0"/>
              <a:t>week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b="1" dirty="0" smtClean="0"/>
              <a:t>do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really</a:t>
            </a:r>
            <a:r>
              <a:rPr lang="fr-FR" b="1" dirty="0" smtClean="0"/>
              <a:t> </a:t>
            </a:r>
            <a:r>
              <a:rPr lang="fr-FR" b="1" dirty="0" err="1" smtClean="0"/>
              <a:t>want</a:t>
            </a:r>
            <a:endParaRPr lang="fr-FR" b="1" dirty="0"/>
          </a:p>
          <a:p>
            <a:r>
              <a:rPr lang="fr-FR" b="1" dirty="0" smtClean="0"/>
              <a:t> -- multi-photon for pilot </a:t>
            </a:r>
            <a:r>
              <a:rPr lang="fr-FR" b="1" dirty="0" err="1" smtClean="0"/>
              <a:t>bunch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and </a:t>
            </a:r>
          </a:p>
          <a:p>
            <a:r>
              <a:rPr lang="fr-FR" b="1" dirty="0"/>
              <a:t> </a:t>
            </a:r>
            <a:r>
              <a:rPr lang="fr-FR" b="1" dirty="0" smtClean="0"/>
              <a:t>-- single photon for </a:t>
            </a:r>
            <a:r>
              <a:rPr lang="fr-FR" b="1" dirty="0" err="1" smtClean="0"/>
              <a:t>colliding</a:t>
            </a:r>
            <a:r>
              <a:rPr lang="fr-FR" b="1" dirty="0" smtClean="0"/>
              <a:t> </a:t>
            </a:r>
            <a:r>
              <a:rPr lang="fr-FR" b="1" dirty="0" err="1" smtClean="0"/>
              <a:t>bunches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???</a:t>
            </a:r>
          </a:p>
          <a:p>
            <a:endParaRPr lang="fr-FR" b="1" dirty="0"/>
          </a:p>
          <a:p>
            <a:r>
              <a:rPr lang="fr-FR" b="1" dirty="0" err="1" smtClean="0"/>
              <a:t>would</a:t>
            </a:r>
            <a:r>
              <a:rPr lang="fr-FR" b="1" dirty="0" smtClean="0"/>
              <a:t> </a:t>
            </a:r>
            <a:r>
              <a:rPr lang="fr-FR" b="1" dirty="0" err="1" smtClean="0"/>
              <a:t>we</a:t>
            </a:r>
            <a:r>
              <a:rPr lang="fr-FR" b="1" dirty="0" smtClean="0"/>
              <a:t> not </a:t>
            </a:r>
            <a:r>
              <a:rPr lang="fr-FR" b="1" dirty="0" err="1" smtClean="0"/>
              <a:t>prefer</a:t>
            </a:r>
            <a:r>
              <a:rPr lang="fr-FR" b="1" dirty="0" smtClean="0"/>
              <a:t> </a:t>
            </a:r>
            <a:r>
              <a:rPr lang="fr-FR" b="1" dirty="0" err="1" smtClean="0"/>
              <a:t>similar</a:t>
            </a:r>
            <a:r>
              <a:rPr lang="fr-FR" b="1" dirty="0" smtClean="0"/>
              <a:t> conditions </a:t>
            </a:r>
          </a:p>
          <a:p>
            <a:r>
              <a:rPr lang="fr-FR" b="1" dirty="0" smtClean="0"/>
              <a:t>(# </a:t>
            </a:r>
            <a:r>
              <a:rPr lang="fr-FR" b="1" dirty="0" err="1" smtClean="0"/>
              <a:t>scatterings</a:t>
            </a:r>
            <a:r>
              <a:rPr lang="fr-FR" b="1" dirty="0" smtClean="0"/>
              <a:t> per </a:t>
            </a:r>
            <a:r>
              <a:rPr lang="fr-FR" b="1" dirty="0" err="1" smtClean="0"/>
              <a:t>shot</a:t>
            </a:r>
            <a:r>
              <a:rPr lang="fr-FR" b="1" dirty="0" smtClean="0"/>
              <a:t>) </a:t>
            </a:r>
          </a:p>
          <a:p>
            <a:r>
              <a:rPr lang="fr-FR" b="1" dirty="0" smtClean="0"/>
              <a:t>for pilot and </a:t>
            </a:r>
            <a:r>
              <a:rPr lang="fr-FR" b="1" dirty="0" err="1" smtClean="0"/>
              <a:t>colliding</a:t>
            </a:r>
            <a:r>
              <a:rPr lang="fr-FR" b="1" dirty="0" smtClean="0"/>
              <a:t> </a:t>
            </a:r>
            <a:r>
              <a:rPr lang="fr-FR" b="1" dirty="0" err="1" smtClean="0"/>
              <a:t>bunches</a:t>
            </a:r>
            <a:endParaRPr lang="fr-FR" b="1" dirty="0" smtClean="0"/>
          </a:p>
          <a:p>
            <a:r>
              <a:rPr lang="fr-FR" b="1" u="sng" dirty="0" err="1" smtClean="0"/>
              <a:t>given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that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they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will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be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using</a:t>
            </a:r>
            <a:endParaRPr lang="fr-FR" b="1" u="sng" dirty="0" smtClean="0"/>
          </a:p>
          <a:p>
            <a:r>
              <a:rPr lang="fr-FR" b="1" u="sng" dirty="0" smtClean="0"/>
              <a:t> the </a:t>
            </a:r>
            <a:r>
              <a:rPr lang="fr-FR" b="1" u="sng" dirty="0" err="1" smtClean="0"/>
              <a:t>same</a:t>
            </a:r>
            <a:r>
              <a:rPr lang="fr-FR" b="1" u="sng" dirty="0" smtClean="0"/>
              <a:t> detector? </a:t>
            </a:r>
          </a:p>
        </p:txBody>
      </p:sp>
    </p:spTree>
    <p:extLst>
      <p:ext uri="{BB962C8B-B14F-4D97-AF65-F5344CB8AC3E}">
        <p14:creationId xmlns:p14="http://schemas.microsoft.com/office/powerpoint/2010/main" val="146982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7" y="870857"/>
            <a:ext cx="119307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2. How feasible is it to depolarize the colliding bunches continuously? </a:t>
            </a:r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The need to control the longitudinal polarization of the colliding bunches to better than 10</a:t>
            </a:r>
            <a:r>
              <a:rPr lang="en-US" baseline="30000" dirty="0" smtClean="0">
                <a:sym typeface="Wingdings" panose="05000000000000000000" pitchFamily="2" charset="2"/>
              </a:rPr>
              <a:t>-5</a:t>
            </a:r>
            <a:r>
              <a:rPr lang="en-US" dirty="0" smtClean="0">
                <a:sym typeface="Wingdings" panose="05000000000000000000" pitchFamily="2" charset="2"/>
              </a:rPr>
              <a:t>  was stressed by G. Wilkinson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Beam </a:t>
            </a:r>
            <a:r>
              <a:rPr lang="en-US" dirty="0">
                <a:sym typeface="Wingdings" panose="05000000000000000000" pitchFamily="2" charset="2"/>
              </a:rPr>
              <a:t>polarization grows by 10</a:t>
            </a:r>
            <a:r>
              <a:rPr lang="en-US" baseline="30000" dirty="0">
                <a:sym typeface="Wingdings" panose="05000000000000000000" pitchFamily="2" charset="2"/>
              </a:rPr>
              <a:t>-6</a:t>
            </a:r>
            <a:r>
              <a:rPr lang="en-US" dirty="0">
                <a:sym typeface="Wingdings" panose="05000000000000000000" pitchFamily="2" charset="2"/>
              </a:rPr>
              <a:t> every </a:t>
            </a:r>
            <a:r>
              <a:rPr lang="en-US" dirty="0" smtClean="0">
                <a:sym typeface="Wingdings" panose="05000000000000000000" pitchFamily="2" charset="2"/>
              </a:rPr>
              <a:t> second                   [second=10</a:t>
            </a:r>
            <a:r>
              <a:rPr lang="en-US" baseline="30000" dirty="0" smtClean="0">
                <a:sym typeface="Wingdings" panose="05000000000000000000" pitchFamily="2" charset="2"/>
              </a:rPr>
              <a:t>-6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x (250 hours= 0.9 10</a:t>
            </a:r>
            <a:r>
              <a:rPr lang="en-US" baseline="30000" dirty="0">
                <a:sym typeface="Wingdings" panose="05000000000000000000" pitchFamily="2" charset="2"/>
              </a:rPr>
              <a:t>6 </a:t>
            </a:r>
            <a:r>
              <a:rPr lang="en-US" dirty="0">
                <a:sym typeface="Wingdings" panose="05000000000000000000" pitchFamily="2" charset="2"/>
              </a:rPr>
              <a:t>s)]</a:t>
            </a:r>
          </a:p>
          <a:p>
            <a:r>
              <a:rPr lang="en-US" dirty="0">
                <a:sym typeface="Wingdings" panose="05000000000000000000" pitchFamily="2" charset="2"/>
              </a:rPr>
              <a:t>                        </a:t>
            </a:r>
            <a:r>
              <a:rPr lang="en-CH" dirty="0">
                <a:sym typeface="Wingdings" panose="05000000000000000000" pitchFamily="2" charset="2"/>
              </a:rPr>
              <a:t>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&lt; 10</a:t>
            </a:r>
            <a:r>
              <a:rPr lang="en-US" baseline="30000" dirty="0" smtClean="0">
                <a:sym typeface="Wingdings" panose="05000000000000000000" pitchFamily="2" charset="2"/>
              </a:rPr>
              <a:t>-5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requires depolarizing every 10 seconds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Beam </a:t>
            </a:r>
            <a:r>
              <a:rPr lang="en-US" dirty="0">
                <a:sym typeface="Wingdings" panose="05000000000000000000" pitchFamily="2" charset="2"/>
              </a:rPr>
              <a:t>polarization grows by 10</a:t>
            </a:r>
            <a:r>
              <a:rPr lang="en-US" baseline="30000" dirty="0">
                <a:sym typeface="Wingdings" panose="05000000000000000000" pitchFamily="2" charset="2"/>
              </a:rPr>
              <a:t>-6</a:t>
            </a:r>
            <a:r>
              <a:rPr lang="en-US" dirty="0">
                <a:sym typeface="Wingdings" panose="05000000000000000000" pitchFamily="2" charset="2"/>
              </a:rPr>
              <a:t> every </a:t>
            </a:r>
            <a:r>
              <a:rPr lang="en-US" dirty="0" smtClean="0">
                <a:sym typeface="Wingdings" panose="05000000000000000000" pitchFamily="2" charset="2"/>
              </a:rPr>
              <a:t>[second=10</a:t>
            </a:r>
            <a:r>
              <a:rPr lang="en-US" baseline="30000" dirty="0" smtClean="0">
                <a:sym typeface="Wingdings" panose="05000000000000000000" pitchFamily="2" charset="2"/>
              </a:rPr>
              <a:t>-6</a:t>
            </a:r>
            <a:r>
              <a:rPr lang="en-US" dirty="0" smtClean="0">
                <a:sym typeface="Wingdings" panose="05000000000000000000" pitchFamily="2" charset="2"/>
              </a:rPr>
              <a:t> x (250 hours= 0.9 10</a:t>
            </a:r>
            <a:r>
              <a:rPr lang="en-US" baseline="30000" dirty="0" smtClean="0">
                <a:sym typeface="Wingdings" panose="05000000000000000000" pitchFamily="2" charset="2"/>
              </a:rPr>
              <a:t>6 </a:t>
            </a:r>
            <a:r>
              <a:rPr lang="en-US" dirty="0" smtClean="0">
                <a:sym typeface="Wingdings" panose="05000000000000000000" pitchFamily="2" charset="2"/>
              </a:rPr>
              <a:t>s)]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          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10</a:t>
            </a:r>
            <a:r>
              <a:rPr lang="en-US" baseline="30000" dirty="0" smtClean="0">
                <a:sym typeface="Wingdings" panose="05000000000000000000" pitchFamily="2" charset="2"/>
              </a:rPr>
              <a:t>-5</a:t>
            </a:r>
            <a:r>
              <a:rPr lang="en-US" dirty="0" smtClean="0">
                <a:sym typeface="Wingdings" panose="05000000000000000000" pitchFamily="2" charset="2"/>
              </a:rPr>
              <a:t> requires depolarizing every 10 seconds !!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                     Can </a:t>
            </a:r>
            <a:r>
              <a:rPr lang="en-US" b="1" dirty="0">
                <a:sym typeface="Wingdings" panose="05000000000000000000" pitchFamily="2" charset="2"/>
              </a:rPr>
              <a:t>the RF kicker actually take this additional charge?  </a:t>
            </a:r>
            <a:endParaRPr lang="en-US" b="1" dirty="0" smtClean="0">
              <a:sym typeface="Wingdings" panose="05000000000000000000" pitchFamily="2" charset="2"/>
            </a:endParaRPr>
          </a:p>
          <a:p>
            <a:endParaRPr lang="en-US" b="1" dirty="0"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3. How feasible is it to manipulate the polarization vector in the horizontal plane to measure precession frequency?</a:t>
            </a: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</a:t>
            </a:r>
            <a:r>
              <a:rPr lang="en-US" b="1" dirty="0" smtClean="0">
                <a:sym typeface="Wingdings" panose="05000000000000000000" pitchFamily="2" charset="2"/>
              </a:rPr>
              <a:t>what are the specs for the </a:t>
            </a:r>
            <a:r>
              <a:rPr lang="en-US" b="1" dirty="0" err="1" smtClean="0">
                <a:sym typeface="Wingdings" panose="05000000000000000000" pitchFamily="2" charset="2"/>
              </a:rPr>
              <a:t>depolarizaer</a:t>
            </a:r>
            <a:r>
              <a:rPr lang="en-US" b="1" dirty="0" smtClean="0">
                <a:sym typeface="Wingdings" panose="05000000000000000000" pitchFamily="2" charset="2"/>
              </a:rPr>
              <a:t> and are they feasible with the envisaged (LHC transverse feedback) kicker</a:t>
            </a:r>
            <a:r>
              <a:rPr lang="en-US" b="1" dirty="0">
                <a:sym typeface="Wingdings" panose="05000000000000000000" pitchFamily="2" charset="2"/>
              </a:rPr>
              <a:t>s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</a:p>
          <a:p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71407" y="104503"/>
            <a:ext cx="3510256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more </a:t>
            </a:r>
            <a:r>
              <a:rPr lang="fr-FR" b="1" dirty="0" err="1" smtClean="0"/>
              <a:t>burning</a:t>
            </a:r>
            <a:r>
              <a:rPr lang="fr-FR" b="1" dirty="0" smtClean="0"/>
              <a:t> questions for FCC (II)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0804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0260" y="444843"/>
            <a:ext cx="1078474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WG4 </a:t>
            </a:r>
            <a:r>
              <a:rPr lang="fr-FR" b="1" dirty="0" err="1" smtClean="0">
                <a:solidFill>
                  <a:srgbClr val="00B050"/>
                </a:solidFill>
              </a:rPr>
              <a:t>measurements</a:t>
            </a:r>
            <a:r>
              <a:rPr lang="fr-FR" b="1" dirty="0" smtClean="0">
                <a:solidFill>
                  <a:srgbClr val="00B050"/>
                </a:solidFill>
              </a:rPr>
              <a:t> in </a:t>
            </a:r>
            <a:r>
              <a:rPr lang="fr-FR" b="1" dirty="0" err="1" smtClean="0">
                <a:solidFill>
                  <a:srgbClr val="00B050"/>
                </a:solidFill>
              </a:rPr>
              <a:t>particle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physics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experiments</a:t>
            </a:r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>
              <a:solidFill>
                <a:srgbClr val="00B050"/>
              </a:solidFill>
            </a:endParaRPr>
          </a:p>
          <a:p>
            <a:endParaRPr lang="fr-FR" b="1" dirty="0" smtClean="0">
              <a:solidFill>
                <a:srgbClr val="00B050"/>
              </a:solidFill>
            </a:endParaRPr>
          </a:p>
          <a:p>
            <a:r>
              <a:rPr lang="fr-FR" dirty="0" err="1" smtClean="0"/>
              <a:t>principle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established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dimuons</a:t>
            </a:r>
            <a:r>
              <a:rPr lang="fr-FR" dirty="0" smtClean="0"/>
              <a:t> in the design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dirty="0" err="1" smtClean="0"/>
              <a:t>paper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--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verify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one </a:t>
            </a:r>
            <a:r>
              <a:rPr lang="fr-FR" dirty="0" err="1" smtClean="0"/>
              <a:t>can</a:t>
            </a:r>
            <a:r>
              <a:rPr lang="fr-FR" dirty="0" smtClean="0"/>
              <a:t> match the </a:t>
            </a:r>
            <a:r>
              <a:rPr lang="fr-FR" dirty="0" err="1" smtClean="0"/>
              <a:t>requirements</a:t>
            </a:r>
            <a:r>
              <a:rPr lang="fr-FR" dirty="0" smtClean="0"/>
              <a:t> set by the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endParaRPr lang="fr-FR" dirty="0" smtClean="0"/>
          </a:p>
          <a:p>
            <a:r>
              <a:rPr lang="fr-FR" dirty="0" smtClean="0"/>
              <a:t>-- </a:t>
            </a:r>
            <a:r>
              <a:rPr lang="fr-FR" dirty="0" err="1" smtClean="0"/>
              <a:t>can</a:t>
            </a:r>
            <a:r>
              <a:rPr lang="fr-FR" dirty="0" smtClean="0"/>
              <a:t> one use </a:t>
            </a:r>
            <a:r>
              <a:rPr lang="fr-FR" dirty="0" err="1" smtClean="0"/>
              <a:t>e+e</a:t>
            </a:r>
            <a:r>
              <a:rPr lang="fr-FR" dirty="0" smtClean="0"/>
              <a:t>- final state (</a:t>
            </a:r>
            <a:r>
              <a:rPr lang="fr-FR" dirty="0" err="1" smtClean="0"/>
              <a:t>low</a:t>
            </a:r>
            <a:r>
              <a:rPr lang="fr-FR" dirty="0" smtClean="0"/>
              <a:t> angle </a:t>
            </a:r>
            <a:r>
              <a:rPr lang="fr-FR" dirty="0" err="1" smtClean="0"/>
              <a:t>scattering</a:t>
            </a:r>
            <a:r>
              <a:rPr lang="fr-FR" dirty="0" smtClean="0"/>
              <a:t>) to </a:t>
            </a:r>
            <a:r>
              <a:rPr lang="fr-FR" dirty="0" err="1" smtClean="0"/>
              <a:t>improve</a:t>
            </a:r>
            <a:r>
              <a:rPr lang="fr-FR" dirty="0" smtClean="0"/>
              <a:t> the </a:t>
            </a:r>
            <a:r>
              <a:rPr lang="fr-FR" dirty="0" err="1" smtClean="0"/>
              <a:t>precision</a:t>
            </a:r>
            <a:r>
              <a:rPr lang="fr-FR" dirty="0" smtClean="0"/>
              <a:t> esp at high </a:t>
            </a:r>
            <a:r>
              <a:rPr lang="fr-FR" dirty="0" err="1" smtClean="0"/>
              <a:t>energies</a:t>
            </a:r>
            <a:r>
              <a:rPr lang="fr-FR" dirty="0" smtClean="0"/>
              <a:t> (and 125 point)</a:t>
            </a:r>
          </a:p>
          <a:p>
            <a:r>
              <a:rPr lang="fr-FR" dirty="0" smtClean="0"/>
              <a:t>--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-- x, z and t  and </a:t>
            </a:r>
            <a:r>
              <a:rPr lang="fr-FR" dirty="0" err="1" smtClean="0"/>
              <a:t>boost</a:t>
            </a:r>
            <a:r>
              <a:rPr lang="fr-FR" dirty="0" smtClean="0"/>
              <a:t> </a:t>
            </a:r>
            <a:r>
              <a:rPr lang="fr-FR" dirty="0" err="1" smtClean="0"/>
              <a:t>event</a:t>
            </a:r>
            <a:r>
              <a:rPr lang="fr-FR" dirty="0" smtClean="0"/>
              <a:t> by </a:t>
            </a:r>
            <a:r>
              <a:rPr lang="fr-FR" dirty="0" err="1" smtClean="0"/>
              <a:t>event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sizes.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</a:t>
            </a:r>
            <a:r>
              <a:rPr lang="fr-FR" dirty="0" err="1" smtClean="0"/>
              <a:t>Ecm</a:t>
            </a:r>
            <a:r>
              <a:rPr lang="fr-FR" dirty="0" smtClean="0"/>
              <a:t> spread, E+-E- monitor </a:t>
            </a:r>
            <a:r>
              <a:rPr lang="fr-FR" dirty="0" err="1" smtClean="0"/>
              <a:t>depolarization</a:t>
            </a:r>
            <a:endParaRPr lang="fr-FR" dirty="0" smtClean="0"/>
          </a:p>
          <a:p>
            <a:r>
              <a:rPr lang="fr-FR" dirty="0" smtClean="0"/>
              <a:t>            -- explore more dimensions (x’, y’, </a:t>
            </a:r>
            <a:r>
              <a:rPr lang="fr-FR" dirty="0" err="1" smtClean="0"/>
              <a:t>E</a:t>
            </a:r>
            <a:r>
              <a:rPr lang="fr-FR" baseline="-25000" dirty="0" err="1" smtClean="0"/>
              <a:t>cm</a:t>
            </a:r>
            <a:r>
              <a:rPr lang="fr-FR" dirty="0" smtClean="0"/>
              <a:t>) ?</a:t>
            </a:r>
          </a:p>
          <a:p>
            <a:endParaRPr lang="fr-FR" dirty="0"/>
          </a:p>
          <a:p>
            <a:r>
              <a:rPr lang="fr-FR" dirty="0" smtClean="0"/>
              <a:t>-- </a:t>
            </a:r>
            <a:r>
              <a:rPr lang="fr-FR" dirty="0" err="1" smtClean="0"/>
              <a:t>develop</a:t>
            </a:r>
            <a:r>
              <a:rPr lang="fr-FR" dirty="0" smtClean="0"/>
              <a:t> </a:t>
            </a:r>
            <a:r>
              <a:rPr lang="fr-FR" dirty="0" err="1" smtClean="0"/>
              <a:t>idea</a:t>
            </a:r>
            <a:r>
              <a:rPr lang="fr-FR" dirty="0" smtClean="0"/>
              <a:t> of </a:t>
            </a:r>
            <a:r>
              <a:rPr lang="fr-FR" dirty="0" err="1" smtClean="0"/>
              <a:t>energy</a:t>
            </a:r>
            <a:r>
              <a:rPr lang="fr-FR" dirty="0" smtClean="0"/>
              <a:t> model and </a:t>
            </a:r>
            <a:r>
              <a:rPr lang="fr-FR" dirty="0" err="1" smtClean="0"/>
              <a:t>quantify</a:t>
            </a:r>
            <a:r>
              <a:rPr lang="fr-FR" dirty="0" smtClean="0"/>
              <a:t> </a:t>
            </a:r>
            <a:r>
              <a:rPr lang="fr-FR" dirty="0" err="1" smtClean="0"/>
              <a:t>Ecm</a:t>
            </a:r>
            <a:r>
              <a:rPr lang="fr-FR" dirty="0" smtClean="0"/>
              <a:t> </a:t>
            </a:r>
            <a:r>
              <a:rPr lang="fr-FR" dirty="0" err="1" smtClean="0"/>
              <a:t>determination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esp at WW.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542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6184" y="951469"/>
            <a:ext cx="9798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WP5 </a:t>
            </a:r>
            <a:r>
              <a:rPr lang="fr-FR" b="1" dirty="0" err="1" smtClean="0"/>
              <a:t>monochromatization</a:t>
            </a:r>
            <a:endParaRPr lang="fr-FR" b="1" dirty="0" smtClean="0"/>
          </a:p>
          <a:p>
            <a:endParaRPr lang="fr-FR" b="1" dirty="0"/>
          </a:p>
          <a:p>
            <a:r>
              <a:rPr lang="fr-FR" b="1" dirty="0" err="1" smtClean="0"/>
              <a:t>still</a:t>
            </a:r>
            <a:r>
              <a:rPr lang="fr-FR" b="1" dirty="0" smtClean="0"/>
              <a:t> </a:t>
            </a:r>
            <a:r>
              <a:rPr lang="fr-FR" b="1" dirty="0" err="1" smtClean="0"/>
              <a:t>very</a:t>
            </a:r>
            <a:r>
              <a:rPr lang="fr-FR" b="1" dirty="0" smtClean="0"/>
              <a:t> </a:t>
            </a:r>
            <a:r>
              <a:rPr lang="fr-FR" b="1" dirty="0" err="1" smtClean="0"/>
              <a:t>much</a:t>
            </a:r>
            <a:r>
              <a:rPr lang="fr-FR" b="1" dirty="0" smtClean="0"/>
              <a:t> </a:t>
            </a:r>
            <a:r>
              <a:rPr lang="fr-FR" b="1" dirty="0" err="1" smtClean="0"/>
              <a:t>uncharted</a:t>
            </a:r>
            <a:r>
              <a:rPr lang="fr-FR" b="1" dirty="0" smtClean="0"/>
              <a:t> </a:t>
            </a:r>
            <a:r>
              <a:rPr lang="fr-FR" b="1" dirty="0" err="1" smtClean="0"/>
              <a:t>territory</a:t>
            </a:r>
            <a:r>
              <a:rPr lang="fr-FR" b="1" dirty="0" smtClean="0"/>
              <a:t>. </a:t>
            </a:r>
          </a:p>
          <a:p>
            <a:endParaRPr lang="fr-FR" b="1" dirty="0" smtClean="0"/>
          </a:p>
          <a:p>
            <a:r>
              <a:rPr lang="en-US" b="1" dirty="0"/>
              <a:t>• Can we have a sufficient </a:t>
            </a:r>
            <a:r>
              <a:rPr lang="en-US" b="1" dirty="0" err="1"/>
              <a:t>monochromatization</a:t>
            </a:r>
            <a:r>
              <a:rPr lang="en-US" b="1" dirty="0"/>
              <a:t> optics at the Higgs</a:t>
            </a:r>
            <a:r>
              <a:rPr lang="en-US" b="1" dirty="0" smtClean="0"/>
              <a:t>?</a:t>
            </a:r>
          </a:p>
          <a:p>
            <a:r>
              <a:rPr lang="en-US" b="1" dirty="0"/>
              <a:t> </a:t>
            </a:r>
            <a:r>
              <a:rPr lang="en-US" b="1" dirty="0" smtClean="0"/>
              <a:t>  (development started!)</a:t>
            </a:r>
            <a:endParaRPr lang="fr-FR" b="1" dirty="0"/>
          </a:p>
          <a:p>
            <a:r>
              <a:rPr lang="en-US" dirty="0"/>
              <a:t>• How much can we reduce the background for the </a:t>
            </a:r>
            <a:r>
              <a:rPr lang="en-US" dirty="0" smtClean="0"/>
              <a:t>experiments</a:t>
            </a:r>
            <a:r>
              <a:rPr lang="en-US" dirty="0"/>
              <a:t> </a:t>
            </a:r>
            <a:r>
              <a:rPr lang="en-US" dirty="0" smtClean="0"/>
              <a:t>using more info from the beam parameters?</a:t>
            </a:r>
            <a:endParaRPr lang="en-US" dirty="0"/>
          </a:p>
          <a:p>
            <a:r>
              <a:rPr lang="en-US" dirty="0"/>
              <a:t>• Can we test </a:t>
            </a:r>
            <a:r>
              <a:rPr lang="en-US" dirty="0" err="1"/>
              <a:t>monochromatization</a:t>
            </a:r>
            <a:r>
              <a:rPr lang="en-US" dirty="0"/>
              <a:t> scheme for Higgs-mode already at the Z-pole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/>
              <a:t>• Do we need crab-cavities for </a:t>
            </a:r>
            <a:r>
              <a:rPr lang="en-US" dirty="0" err="1"/>
              <a:t>monochromatization</a:t>
            </a:r>
            <a:r>
              <a:rPr lang="en-US" dirty="0" smtClean="0"/>
              <a:t>? </a:t>
            </a:r>
          </a:p>
          <a:p>
            <a:endParaRPr lang="en-US" dirty="0"/>
          </a:p>
          <a:p>
            <a:r>
              <a:rPr lang="en-US" dirty="0" smtClean="0"/>
              <a:t>etc. etc.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246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812" y="679269"/>
            <a:ext cx="1118876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-- </a:t>
            </a:r>
            <a:r>
              <a:rPr lang="fr-FR" b="1" dirty="0" err="1"/>
              <a:t>this</a:t>
            </a:r>
            <a:r>
              <a:rPr lang="fr-FR" b="1" dirty="0"/>
              <a:t> </a:t>
            </a:r>
            <a:r>
              <a:rPr lang="fr-FR" b="1" dirty="0" err="1"/>
              <a:t>is</a:t>
            </a:r>
            <a:r>
              <a:rPr lang="fr-FR" b="1" dirty="0"/>
              <a:t> all pressing hard/</a:t>
            </a:r>
            <a:r>
              <a:rPr lang="fr-FR" b="1" dirty="0" err="1"/>
              <a:t>stimulating</a:t>
            </a:r>
            <a:r>
              <a:rPr lang="fr-FR" b="1" dirty="0"/>
              <a:t>  </a:t>
            </a:r>
            <a:r>
              <a:rPr lang="fr-FR" dirty="0"/>
              <a:t>on the machine </a:t>
            </a:r>
            <a:r>
              <a:rPr lang="fr-FR" dirty="0" err="1"/>
              <a:t>physics</a:t>
            </a:r>
            <a:r>
              <a:rPr lang="fr-FR" dirty="0"/>
              <a:t>, </a:t>
            </a:r>
            <a:r>
              <a:rPr lang="fr-FR" dirty="0" err="1"/>
              <a:t>alignments</a:t>
            </a:r>
            <a:r>
              <a:rPr lang="fr-FR" dirty="0"/>
              <a:t>, diagnostics, correction </a:t>
            </a:r>
            <a:r>
              <a:rPr lang="fr-FR" dirty="0" err="1"/>
              <a:t>procedures</a:t>
            </a:r>
            <a:r>
              <a:rPr lang="fr-FR" dirty="0"/>
              <a:t> and </a:t>
            </a:r>
          </a:p>
          <a:p>
            <a:r>
              <a:rPr lang="fr-FR" dirty="0" err="1"/>
              <a:t>optimization</a:t>
            </a:r>
            <a:r>
              <a:rPr lang="fr-FR" dirty="0"/>
              <a:t>  </a:t>
            </a:r>
            <a:r>
              <a:rPr lang="fr-FR" dirty="0" err="1"/>
              <a:t>methods</a:t>
            </a:r>
            <a:r>
              <a:rPr lang="fr-FR" dirty="0"/>
              <a:t>. </a:t>
            </a:r>
            <a:r>
              <a:rPr lang="fr-FR" b="1" dirty="0" smtClean="0"/>
              <a:t>(WG2) </a:t>
            </a:r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progress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LEP times!</a:t>
            </a:r>
          </a:p>
          <a:p>
            <a:endParaRPr lang="fr-FR" dirty="0" smtClean="0"/>
          </a:p>
          <a:p>
            <a:r>
              <a:rPr lang="fr-FR" dirty="0" smtClean="0"/>
              <a:t>A </a:t>
            </a:r>
            <a:r>
              <a:rPr lang="fr-FR" dirty="0" err="1"/>
              <a:t>considerable</a:t>
            </a:r>
            <a:r>
              <a:rPr lang="fr-FR" dirty="0"/>
              <a:t> </a:t>
            </a:r>
            <a:r>
              <a:rPr lang="fr-FR" dirty="0" err="1"/>
              <a:t>amount</a:t>
            </a:r>
            <a:r>
              <a:rPr lang="fr-FR" dirty="0"/>
              <a:t> of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reliable</a:t>
            </a:r>
            <a:r>
              <a:rPr lang="fr-FR" dirty="0"/>
              <a:t> information </a:t>
            </a:r>
            <a:r>
              <a:rPr lang="fr-FR" dirty="0" err="1"/>
              <a:t>comes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b="1" dirty="0" smtClean="0"/>
              <a:t>HEP </a:t>
            </a:r>
            <a:r>
              <a:rPr lang="fr-FR" b="1" dirty="0" err="1" smtClean="0"/>
              <a:t>experiments</a:t>
            </a:r>
            <a:r>
              <a:rPr lang="fr-FR" b="1" dirty="0" smtClean="0"/>
              <a:t> </a:t>
            </a:r>
            <a:r>
              <a:rPr lang="fr-FR" b="1" dirty="0" err="1" smtClean="0"/>
              <a:t>themselves</a:t>
            </a:r>
            <a:r>
              <a:rPr lang="fr-FR" dirty="0" smtClean="0"/>
              <a:t>. </a:t>
            </a:r>
            <a:r>
              <a:rPr lang="fr-FR" dirty="0" err="1" smtClean="0"/>
              <a:t>Examples</a:t>
            </a:r>
            <a:r>
              <a:rPr lang="fr-FR" dirty="0" smtClean="0"/>
              <a:t>:</a:t>
            </a: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polarization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final state tau </a:t>
            </a:r>
            <a:r>
              <a:rPr lang="fr-FR" dirty="0" err="1" smtClean="0"/>
              <a:t>helicity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(</a:t>
            </a:r>
            <a:r>
              <a:rPr lang="fr-FR" dirty="0" err="1" smtClean="0"/>
              <a:t>SuperKEKb</a:t>
            </a:r>
            <a:r>
              <a:rPr lang="fr-FR" dirty="0"/>
              <a:t>)</a:t>
            </a:r>
          </a:p>
          <a:p>
            <a:r>
              <a:rPr lang="fr-FR" dirty="0" smtClean="0"/>
              <a:t>      -- </a:t>
            </a:r>
            <a:r>
              <a:rPr lang="fr-FR" dirty="0" err="1" smtClean="0"/>
              <a:t>measurement</a:t>
            </a:r>
            <a:r>
              <a:rPr lang="fr-FR" dirty="0" smtClean="0"/>
              <a:t> of </a:t>
            </a:r>
            <a:r>
              <a:rPr lang="fr-FR" dirty="0" err="1" smtClean="0"/>
              <a:t>energy</a:t>
            </a:r>
            <a:r>
              <a:rPr lang="fr-FR" dirty="0" smtClean="0"/>
              <a:t> spread (and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)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</a:t>
            </a:r>
            <a:r>
              <a:rPr lang="en-US" dirty="0" smtClean="0">
                <a:sym typeface="Symbol" panose="05050102010706020507" pitchFamily="18" charset="2"/>
              </a:rPr>
              <a:t>/</a:t>
            </a:r>
            <a:r>
              <a:rPr lang="en-US" dirty="0" err="1" smtClean="0">
                <a:sym typeface="Symbol" panose="05050102010706020507" pitchFamily="18" charset="2"/>
              </a:rPr>
              <a:t>ee</a:t>
            </a:r>
            <a:r>
              <a:rPr lang="en-US" dirty="0" smtClean="0">
                <a:sym typeface="Symbol" panose="05050102010706020507" pitchFamily="18" charset="2"/>
              </a:rPr>
              <a:t> pairs (even within beam phase space)</a:t>
            </a:r>
            <a:endParaRPr lang="fr-FR" dirty="0"/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Lots of subtle questions were discussed about </a:t>
            </a:r>
            <a:r>
              <a:rPr lang="en-US" b="1" dirty="0" err="1" smtClean="0">
                <a:sym typeface="Wingdings" panose="05000000000000000000" pitchFamily="2" charset="2"/>
              </a:rPr>
              <a:t>monochromatization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</a:t>
            </a:r>
            <a:r>
              <a:rPr lang="en-US" dirty="0" smtClean="0">
                <a:sym typeface="Wingdings" panose="05000000000000000000" pitchFamily="2" charset="2"/>
              </a:rPr>
              <a:t>-- only possible when we are face to face! 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endParaRPr lang="en-US" b="1" dirty="0" smtClean="0">
              <a:sym typeface="Wingdings" panose="05000000000000000000" pitchFamily="2" charset="2"/>
            </a:endParaRPr>
          </a:p>
          <a:p>
            <a:endParaRPr lang="en-US" b="1" dirty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Let us continue our investigations this coming week!</a:t>
            </a:r>
            <a:endParaRPr lang="en-US" b="1" dirty="0" smtClean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4870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2524" t="29873" r="33619" b="8286"/>
          <a:stretch/>
        </p:blipFill>
        <p:spPr>
          <a:xfrm>
            <a:off x="2116184" y="218746"/>
            <a:ext cx="7184571" cy="663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24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224" y="226423"/>
            <a:ext cx="1117382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Considerable</a:t>
            </a:r>
            <a:r>
              <a:rPr lang="fr-FR" b="1" dirty="0" smtClean="0"/>
              <a:t> </a:t>
            </a:r>
            <a:r>
              <a:rPr lang="fr-FR" b="1" dirty="0" err="1" smtClean="0"/>
              <a:t>amount</a:t>
            </a:r>
            <a:r>
              <a:rPr lang="fr-FR" b="1" dirty="0" smtClean="0"/>
              <a:t> of information </a:t>
            </a:r>
            <a:r>
              <a:rPr lang="fr-FR" b="1" dirty="0" err="1" smtClean="0"/>
              <a:t>was</a:t>
            </a:r>
            <a:r>
              <a:rPr lang="fr-FR" b="1" dirty="0" smtClean="0"/>
              <a:t> </a:t>
            </a:r>
            <a:r>
              <a:rPr lang="fr-FR" b="1" dirty="0" err="1" smtClean="0"/>
              <a:t>exchanged</a:t>
            </a:r>
            <a:r>
              <a:rPr lang="fr-FR" b="1" dirty="0" smtClean="0"/>
              <a:t> </a:t>
            </a:r>
            <a:r>
              <a:rPr lang="fr-FR" b="1" dirty="0" smtClean="0"/>
              <a:t>on first </a:t>
            </a:r>
            <a:r>
              <a:rPr lang="fr-FR" b="1" dirty="0" err="1" smtClean="0"/>
              <a:t>week</a:t>
            </a:r>
            <a:r>
              <a:rPr lang="fr-FR" b="1" dirty="0" smtClean="0"/>
              <a:t> </a:t>
            </a:r>
            <a:r>
              <a:rPr lang="fr-FR" b="1" dirty="0" err="1" smtClean="0"/>
              <a:t>already</a:t>
            </a:r>
            <a:r>
              <a:rPr lang="fr-FR" b="1" dirty="0" smtClean="0"/>
              <a:t> </a:t>
            </a:r>
            <a:r>
              <a:rPr lang="en-CH" b="1" dirty="0" smtClean="0"/>
              <a:t>–</a:t>
            </a:r>
            <a:r>
              <a:rPr lang="fr-FR" b="1" dirty="0"/>
              <a:t> and </a:t>
            </a:r>
            <a:r>
              <a:rPr lang="fr-FR" b="1" dirty="0" err="1" smtClean="0"/>
              <a:t>its</a:t>
            </a:r>
            <a:r>
              <a:rPr lang="fr-FR" b="1" dirty="0" smtClean="0"/>
              <a:t> </a:t>
            </a:r>
            <a:r>
              <a:rPr lang="fr-FR" b="1" dirty="0" err="1"/>
              <a:t>only</a:t>
            </a:r>
            <a:r>
              <a:rPr lang="fr-FR" b="1" dirty="0"/>
              <a:t> a </a:t>
            </a:r>
            <a:r>
              <a:rPr lang="fr-FR" b="1" dirty="0" err="1" smtClean="0"/>
              <a:t>start</a:t>
            </a:r>
            <a:r>
              <a:rPr lang="fr-FR" b="1" dirty="0" smtClean="0"/>
              <a:t>!</a:t>
            </a:r>
          </a:p>
          <a:p>
            <a:endParaRPr lang="fr-FR" b="1" dirty="0" smtClean="0"/>
          </a:p>
          <a:p>
            <a:endParaRPr lang="fr-FR" dirty="0"/>
          </a:p>
          <a:p>
            <a:r>
              <a:rPr lang="fr-FR" dirty="0" smtClean="0"/>
              <a:t>A few </a:t>
            </a:r>
            <a:r>
              <a:rPr lang="fr-FR" dirty="0" err="1" smtClean="0"/>
              <a:t>particular</a:t>
            </a:r>
            <a:r>
              <a:rPr lang="fr-FR" dirty="0" smtClean="0"/>
              <a:t>  points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learned</a:t>
            </a:r>
            <a:endParaRPr lang="fr-FR" dirty="0" smtClean="0"/>
          </a:p>
          <a:p>
            <a:endParaRPr lang="fr-FR" dirty="0"/>
          </a:p>
          <a:p>
            <a:r>
              <a:rPr lang="fr-FR" b="1" dirty="0" smtClean="0">
                <a:solidFill>
                  <a:srgbClr val="00B050"/>
                </a:solidFill>
              </a:rPr>
              <a:t>-- </a:t>
            </a:r>
            <a:r>
              <a:rPr lang="fr-FR" b="1" dirty="0" err="1" smtClean="0">
                <a:solidFill>
                  <a:srgbClr val="00B050"/>
                </a:solidFill>
              </a:rPr>
              <a:t>We</a:t>
            </a:r>
            <a:r>
              <a:rPr lang="fr-FR" b="1" dirty="0" smtClean="0">
                <a:solidFill>
                  <a:srgbClr val="00B050"/>
                </a:solidFill>
              </a:rPr>
              <a:t> have </a:t>
            </a:r>
            <a:r>
              <a:rPr lang="fr-FR" b="1" dirty="0" err="1" smtClean="0">
                <a:solidFill>
                  <a:srgbClr val="00B050"/>
                </a:solidFill>
              </a:rPr>
              <a:t>three</a:t>
            </a:r>
            <a:r>
              <a:rPr lang="fr-FR" b="1" dirty="0" smtClean="0">
                <a:solidFill>
                  <a:srgbClr val="00B050"/>
                </a:solidFill>
              </a:rPr>
              <a:t> high </a:t>
            </a:r>
            <a:r>
              <a:rPr lang="fr-FR" b="1" dirty="0" err="1" smtClean="0">
                <a:solidFill>
                  <a:srgbClr val="00B050"/>
                </a:solidFill>
              </a:rPr>
              <a:t>energy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physics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projects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involving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electron</a:t>
            </a:r>
            <a:r>
              <a:rPr lang="fr-FR" b="1" dirty="0" smtClean="0">
                <a:solidFill>
                  <a:srgbClr val="00B050"/>
                </a:solidFill>
              </a:rPr>
              <a:t> (e- and/or e+) </a:t>
            </a:r>
            <a:r>
              <a:rPr lang="fr-FR" b="1" dirty="0" err="1" smtClean="0">
                <a:solidFill>
                  <a:srgbClr val="00B050"/>
                </a:solidFill>
              </a:rPr>
              <a:t>polarization</a:t>
            </a:r>
            <a:r>
              <a:rPr lang="fr-FR" b="1" dirty="0" smtClean="0">
                <a:solidFill>
                  <a:srgbClr val="00B050"/>
                </a:solidFill>
              </a:rPr>
              <a:t> in </a:t>
            </a:r>
            <a:r>
              <a:rPr lang="fr-FR" b="1" dirty="0" err="1" smtClean="0">
                <a:solidFill>
                  <a:srgbClr val="00B050"/>
                </a:solidFill>
              </a:rPr>
              <a:t>storage</a:t>
            </a:r>
            <a:r>
              <a:rPr lang="fr-FR" b="1" dirty="0" smtClean="0">
                <a:solidFill>
                  <a:srgbClr val="00B050"/>
                </a:solidFill>
              </a:rPr>
              <a:t> rings</a:t>
            </a:r>
          </a:p>
          <a:p>
            <a:r>
              <a:rPr lang="fr-FR" dirty="0"/>
              <a:t> </a:t>
            </a:r>
            <a:r>
              <a:rPr lang="fr-FR" dirty="0" smtClean="0"/>
              <a:t>           --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motivations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-- center-of-mass calibration  for ~on-</a:t>
            </a:r>
            <a:r>
              <a:rPr lang="fr-FR" dirty="0" err="1" smtClean="0"/>
              <a:t>shell</a:t>
            </a:r>
            <a:r>
              <a:rPr lang="fr-FR" dirty="0" smtClean="0"/>
              <a:t> EW </a:t>
            </a:r>
            <a:r>
              <a:rPr lang="fr-FR" dirty="0" err="1" smtClean="0"/>
              <a:t>physics</a:t>
            </a:r>
            <a:r>
              <a:rPr lang="fr-FR" dirty="0" smtClean="0"/>
              <a:t> at FCC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-- </a:t>
            </a:r>
            <a:r>
              <a:rPr lang="fr-FR" dirty="0" err="1" smtClean="0"/>
              <a:t>chirality</a:t>
            </a:r>
            <a:r>
              <a:rPr lang="fr-FR" dirty="0" smtClean="0"/>
              <a:t> control for  off 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at </a:t>
            </a:r>
            <a:r>
              <a:rPr lang="fr-FR" dirty="0" err="1" smtClean="0"/>
              <a:t>SuperKEKb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   -- </a:t>
            </a:r>
            <a:r>
              <a:rPr lang="fr-FR" dirty="0" err="1" smtClean="0"/>
              <a:t>chirality</a:t>
            </a:r>
            <a:r>
              <a:rPr lang="fr-FR" dirty="0" smtClean="0"/>
              <a:t> control for </a:t>
            </a:r>
            <a:r>
              <a:rPr lang="fr-FR" dirty="0" err="1" smtClean="0"/>
              <a:t>understanding</a:t>
            </a:r>
            <a:r>
              <a:rPr lang="fr-FR" dirty="0" smtClean="0"/>
              <a:t> spin distribution </a:t>
            </a:r>
            <a:r>
              <a:rPr lang="fr-FR" dirty="0" err="1" smtClean="0"/>
              <a:t>among</a:t>
            </a:r>
            <a:r>
              <a:rPr lang="fr-FR" dirty="0" smtClean="0"/>
              <a:t> proton constituants at EIC</a:t>
            </a:r>
          </a:p>
          <a:p>
            <a:r>
              <a:rPr lang="fr-FR" dirty="0"/>
              <a:t> </a:t>
            </a:r>
            <a:r>
              <a:rPr lang="fr-FR" dirty="0" smtClean="0"/>
              <a:t>           --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emphasis</a:t>
            </a:r>
            <a:r>
              <a:rPr lang="fr-FR" dirty="0" smtClean="0"/>
              <a:t>  on transverse vs longitudinal, high </a:t>
            </a:r>
            <a:r>
              <a:rPr lang="fr-FR" dirty="0" err="1" smtClean="0"/>
              <a:t>precision</a:t>
            </a:r>
            <a:r>
              <a:rPr lang="fr-FR" dirty="0" smtClean="0"/>
              <a:t> vs high </a:t>
            </a:r>
            <a:r>
              <a:rPr lang="fr-FR" dirty="0" err="1" smtClean="0"/>
              <a:t>polarization</a:t>
            </a:r>
            <a:r>
              <a:rPr lang="fr-FR" dirty="0" smtClean="0"/>
              <a:t> etc...  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       </a:t>
            </a:r>
            <a:r>
              <a:rPr lang="fr-FR" b="1" dirty="0" err="1"/>
              <a:t>We</a:t>
            </a:r>
            <a:r>
              <a:rPr lang="fr-FR" b="1" dirty="0"/>
              <a:t> </a:t>
            </a:r>
            <a:r>
              <a:rPr lang="fr-FR" b="1" dirty="0" err="1"/>
              <a:t>will</a:t>
            </a:r>
            <a:r>
              <a:rPr lang="fr-FR" b="1" dirty="0"/>
              <a:t> </a:t>
            </a:r>
            <a:r>
              <a:rPr lang="fr-FR" b="1" dirty="0" err="1"/>
              <a:t>think</a:t>
            </a:r>
            <a:r>
              <a:rPr lang="fr-FR" b="1" dirty="0"/>
              <a:t> and propose a </a:t>
            </a:r>
            <a:r>
              <a:rPr lang="fr-FR" b="1" dirty="0" err="1"/>
              <a:t>follow</a:t>
            </a:r>
            <a:r>
              <a:rPr lang="fr-FR" b="1" dirty="0"/>
              <a:t>-up </a:t>
            </a:r>
            <a:r>
              <a:rPr lang="fr-FR" b="1" dirty="0" err="1" smtClean="0"/>
              <a:t>organization</a:t>
            </a:r>
            <a:r>
              <a:rPr lang="fr-FR" b="1" dirty="0"/>
              <a:t> </a:t>
            </a:r>
            <a:r>
              <a:rPr lang="fr-FR" b="1" dirty="0" smtClean="0"/>
              <a:t>to </a:t>
            </a:r>
            <a:r>
              <a:rPr lang="fr-FR" b="1" dirty="0" err="1" smtClean="0"/>
              <a:t>build</a:t>
            </a:r>
            <a:r>
              <a:rPr lang="fr-FR" b="1" dirty="0" smtClean="0"/>
              <a:t> on  synergies  </a:t>
            </a:r>
            <a:endParaRPr lang="fr-FR" b="1" dirty="0"/>
          </a:p>
          <a:p>
            <a:endParaRPr lang="fr-FR" dirty="0" smtClean="0"/>
          </a:p>
          <a:p>
            <a:r>
              <a:rPr lang="fr-FR" b="1" dirty="0" smtClean="0">
                <a:solidFill>
                  <a:srgbClr val="00B050"/>
                </a:solidFill>
              </a:rPr>
              <a:t>-- </a:t>
            </a:r>
            <a:r>
              <a:rPr lang="fr-FR" b="1" dirty="0" err="1" smtClean="0">
                <a:solidFill>
                  <a:srgbClr val="00B050"/>
                </a:solidFill>
              </a:rPr>
              <a:t>polarization</a:t>
            </a:r>
            <a:r>
              <a:rPr lang="fr-FR" b="1" dirty="0" smtClean="0">
                <a:solidFill>
                  <a:srgbClr val="00B050"/>
                </a:solidFill>
              </a:rPr>
              <a:t> of </a:t>
            </a:r>
            <a:r>
              <a:rPr lang="fr-FR" b="1" dirty="0" err="1" smtClean="0">
                <a:solidFill>
                  <a:srgbClr val="00B050"/>
                </a:solidFill>
              </a:rPr>
              <a:t>electron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beams</a:t>
            </a:r>
            <a:r>
              <a:rPr lang="fr-FR" b="1" dirty="0" smtClean="0">
                <a:solidFill>
                  <a:srgbClr val="00B050"/>
                </a:solidFill>
              </a:rPr>
              <a:t> in a </a:t>
            </a:r>
            <a:r>
              <a:rPr lang="fr-FR" b="1" dirty="0" err="1" smtClean="0">
                <a:solidFill>
                  <a:srgbClr val="00B050"/>
                </a:solidFill>
              </a:rPr>
              <a:t>storage</a:t>
            </a:r>
            <a:r>
              <a:rPr lang="fr-FR" b="1" dirty="0" smtClean="0">
                <a:solidFill>
                  <a:srgbClr val="00B050"/>
                </a:solidFill>
              </a:rPr>
              <a:t> ring </a:t>
            </a:r>
            <a:r>
              <a:rPr lang="fr-FR" b="1" dirty="0" err="1" smtClean="0">
                <a:solidFill>
                  <a:srgbClr val="00B050"/>
                </a:solidFill>
              </a:rPr>
              <a:t>is</a:t>
            </a:r>
            <a:r>
              <a:rPr lang="fr-FR" b="1" dirty="0" smtClean="0">
                <a:solidFill>
                  <a:srgbClr val="00B050"/>
                </a:solidFill>
              </a:rPr>
              <a:t> a </a:t>
            </a:r>
            <a:r>
              <a:rPr lang="fr-FR" b="1" dirty="0" err="1" smtClean="0">
                <a:solidFill>
                  <a:srgbClr val="00B050"/>
                </a:solidFill>
              </a:rPr>
              <a:t>complex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matter</a:t>
            </a:r>
            <a:r>
              <a:rPr lang="fr-FR" b="1" dirty="0" smtClean="0">
                <a:solidFill>
                  <a:srgbClr val="00B050"/>
                </a:solidFill>
              </a:rPr>
              <a:t>, </a:t>
            </a:r>
            <a:r>
              <a:rPr lang="fr-FR" dirty="0" smtClean="0"/>
              <a:t>and not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easy</a:t>
            </a:r>
            <a:r>
              <a:rPr lang="fr-FR" dirty="0" smtClean="0"/>
              <a:t> to </a:t>
            </a:r>
            <a:r>
              <a:rPr lang="fr-FR" dirty="0" err="1" smtClean="0"/>
              <a:t>understand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--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thanks</a:t>
            </a:r>
            <a:r>
              <a:rPr lang="fr-FR" dirty="0" smtClean="0"/>
              <a:t> to Georg for the </a:t>
            </a:r>
            <a:r>
              <a:rPr lang="fr-FR" dirty="0" err="1" smtClean="0"/>
              <a:t>luminous</a:t>
            </a:r>
            <a:r>
              <a:rPr lang="fr-FR" dirty="0" smtClean="0"/>
              <a:t> introduction to te topic.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-- and </a:t>
            </a:r>
            <a:r>
              <a:rPr lang="fr-FR" dirty="0" err="1" smtClean="0"/>
              <a:t>yes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worth</a:t>
            </a:r>
            <a:r>
              <a:rPr lang="fr-FR" dirty="0" smtClean="0"/>
              <a:t> </a:t>
            </a:r>
            <a:r>
              <a:rPr lang="fr-FR" dirty="0" err="1" smtClean="0"/>
              <a:t>investigating</a:t>
            </a:r>
            <a:r>
              <a:rPr lang="fr-FR" dirty="0" smtClean="0"/>
              <a:t> </a:t>
            </a:r>
            <a:r>
              <a:rPr lang="fr-FR" dirty="0" err="1" smtClean="0"/>
              <a:t>kinetic</a:t>
            </a:r>
            <a:r>
              <a:rPr lang="fr-FR" dirty="0" smtClean="0"/>
              <a:t> </a:t>
            </a:r>
            <a:r>
              <a:rPr lang="fr-FR" dirty="0" err="1" smtClean="0"/>
              <a:t>polarization</a:t>
            </a:r>
            <a:r>
              <a:rPr lang="fr-FR" dirty="0" smtClean="0"/>
              <a:t> of </a:t>
            </a:r>
            <a:r>
              <a:rPr lang="fr-FR" dirty="0" err="1" smtClean="0"/>
              <a:t>colliding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</a:t>
            </a:r>
            <a:r>
              <a:rPr lang="fr-FR" dirty="0" err="1" smtClean="0"/>
              <a:t>arising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forces! </a:t>
            </a:r>
          </a:p>
          <a:p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-- </a:t>
            </a:r>
            <a:r>
              <a:rPr lang="fr-FR" dirty="0" err="1" smtClean="0"/>
              <a:t>Nevertheless</a:t>
            </a:r>
            <a:r>
              <a:rPr lang="fr-FR" dirty="0" smtClean="0"/>
              <a:t> </a:t>
            </a:r>
            <a:r>
              <a:rPr lang="fr-FR" dirty="0" err="1" smtClean="0"/>
              <a:t>considerable</a:t>
            </a:r>
            <a:r>
              <a:rPr lang="fr-FR" dirty="0" smtClean="0"/>
              <a:t> know-how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developed</a:t>
            </a:r>
            <a:r>
              <a:rPr lang="fr-FR" dirty="0" smtClean="0"/>
              <a:t> and </a:t>
            </a:r>
            <a:r>
              <a:rPr lang="fr-FR" dirty="0" err="1" smtClean="0"/>
              <a:t>tuned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codes </a:t>
            </a:r>
          </a:p>
          <a:p>
            <a:r>
              <a:rPr lang="fr-FR" dirty="0"/>
              <a:t> </a:t>
            </a:r>
            <a:r>
              <a:rPr lang="fr-FR" dirty="0" smtClean="0"/>
              <a:t>        -- exchange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err="1" smtClean="0"/>
              <a:t>emphasizes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synergies </a:t>
            </a:r>
            <a:r>
              <a:rPr lang="en-CH" b="1" dirty="0" smtClean="0">
                <a:solidFill>
                  <a:srgbClr val="FF0000"/>
                </a:solidFill>
              </a:rPr>
              <a:t>–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different</a:t>
            </a:r>
            <a:r>
              <a:rPr lang="fr-FR" b="1" dirty="0" smtClean="0">
                <a:solidFill>
                  <a:srgbClr val="FF0000"/>
                </a:solidFill>
              </a:rPr>
              <a:t> goals but </a:t>
            </a:r>
            <a:r>
              <a:rPr lang="fr-FR" b="1" dirty="0" err="1" smtClean="0">
                <a:solidFill>
                  <a:srgbClr val="FF0000"/>
                </a:solidFill>
              </a:rPr>
              <a:t>similar</a:t>
            </a:r>
            <a:r>
              <a:rPr lang="fr-FR" b="1" dirty="0" smtClean="0">
                <a:solidFill>
                  <a:srgbClr val="FF0000"/>
                </a:solidFill>
              </a:rPr>
              <a:t> issues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-- </a:t>
            </a:r>
            <a:r>
              <a:rPr lang="fr-FR" dirty="0" err="1" smtClean="0"/>
              <a:t>controling</a:t>
            </a:r>
            <a:r>
              <a:rPr lang="fr-FR" dirty="0" smtClean="0"/>
              <a:t> spin </a:t>
            </a:r>
            <a:r>
              <a:rPr lang="fr-FR" dirty="0" err="1" smtClean="0"/>
              <a:t>resonances</a:t>
            </a:r>
            <a:r>
              <a:rPr lang="fr-FR" dirty="0" smtClean="0"/>
              <a:t> to </a:t>
            </a:r>
            <a:r>
              <a:rPr lang="fr-FR" dirty="0" err="1" smtClean="0"/>
              <a:t>increase</a:t>
            </a:r>
            <a:r>
              <a:rPr lang="fr-FR" dirty="0" smtClean="0"/>
              <a:t> </a:t>
            </a:r>
            <a:r>
              <a:rPr lang="fr-FR" dirty="0" err="1" smtClean="0"/>
              <a:t>polarization</a:t>
            </a:r>
            <a:r>
              <a:rPr lang="fr-FR" dirty="0" smtClean="0"/>
              <a:t> or </a:t>
            </a:r>
            <a:r>
              <a:rPr lang="fr-FR" dirty="0" err="1" smtClean="0"/>
              <a:t>eliminate</a:t>
            </a:r>
            <a:r>
              <a:rPr lang="fr-FR" dirty="0" smtClean="0"/>
              <a:t> </a:t>
            </a:r>
            <a:r>
              <a:rPr lang="fr-FR" dirty="0" err="1" smtClean="0"/>
              <a:t>interference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spin </a:t>
            </a:r>
            <a:r>
              <a:rPr lang="fr-FR" dirty="0" err="1" smtClean="0"/>
              <a:t>precession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11822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2103" y="235131"/>
            <a:ext cx="2666371" cy="461665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FCC-</a:t>
            </a:r>
            <a:r>
              <a:rPr lang="fr-FR" sz="2400" b="1" dirty="0" err="1" smtClean="0"/>
              <a:t>ee</a:t>
            </a:r>
            <a:r>
              <a:rPr lang="fr-FR" sz="2400" b="1" dirty="0" smtClean="0"/>
              <a:t> </a:t>
            </a:r>
            <a:r>
              <a:rPr lang="fr-FR" sz="2400" b="1" dirty="0" err="1"/>
              <a:t>o</a:t>
            </a:r>
            <a:r>
              <a:rPr lang="fr-FR" sz="2400" b="1" dirty="0" err="1" smtClean="0"/>
              <a:t>verall</a:t>
            </a:r>
            <a:r>
              <a:rPr lang="fr-FR" sz="2400" b="1" dirty="0" smtClean="0"/>
              <a:t> goal </a:t>
            </a:r>
            <a:endParaRPr lang="fr-FR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13509" y="1946366"/>
            <a:ext cx="1166433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big</a:t>
            </a:r>
            <a:r>
              <a:rPr lang="fr-FR" dirty="0" smtClean="0"/>
              <a:t> question: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motivation for </a:t>
            </a:r>
            <a:r>
              <a:rPr lang="fr-FR" dirty="0" err="1" smtClean="0"/>
              <a:t>measuring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precisely</a:t>
            </a:r>
            <a:r>
              <a:rPr lang="fr-FR" dirty="0" smtClean="0"/>
              <a:t>?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b="1" dirty="0" err="1" smtClean="0">
                <a:sym typeface="Wingdings" panose="05000000000000000000" pitchFamily="2" charset="2"/>
              </a:rPr>
              <a:t>Grojean</a:t>
            </a:r>
            <a:endParaRPr lang="en-US" b="1" dirty="0" smtClean="0">
              <a:sym typeface="Wingdings" panose="05000000000000000000" pitchFamily="2" charset="2"/>
            </a:endParaRPr>
          </a:p>
          <a:p>
            <a:endParaRPr lang="fr-FR" b="1" dirty="0" smtClean="0"/>
          </a:p>
          <a:p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discovery</a:t>
            </a:r>
            <a:r>
              <a:rPr lang="fr-FR" dirty="0" smtClean="0"/>
              <a:t> of the </a:t>
            </a:r>
            <a:r>
              <a:rPr lang="fr-FR" dirty="0" err="1" smtClean="0"/>
              <a:t>Higgs</a:t>
            </a:r>
            <a:r>
              <a:rPr lang="fr-FR" dirty="0" smtClean="0"/>
              <a:t> boson, the matrix of </a:t>
            </a:r>
            <a:r>
              <a:rPr lang="fr-FR" dirty="0" err="1" smtClean="0"/>
              <a:t>particles</a:t>
            </a:r>
            <a:r>
              <a:rPr lang="fr-FR" dirty="0" smtClean="0"/>
              <a:t> and </a:t>
            </a:r>
            <a:r>
              <a:rPr lang="fr-FR" dirty="0" err="1" smtClean="0"/>
              <a:t>their</a:t>
            </a:r>
            <a:r>
              <a:rPr lang="fr-FR" dirty="0" smtClean="0"/>
              <a:t> interactions, </a:t>
            </a:r>
            <a:r>
              <a:rPr lang="fr-FR" dirty="0" err="1" smtClean="0"/>
              <a:t>called</a:t>
            </a:r>
            <a:r>
              <a:rPr lang="fr-FR" dirty="0" smtClean="0"/>
              <a:t> ‘Standard Model’ , </a:t>
            </a:r>
          </a:p>
          <a:p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complete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theory</a:t>
            </a:r>
            <a:r>
              <a:rPr lang="fr-FR" dirty="0" smtClean="0"/>
              <a:t> </a:t>
            </a:r>
            <a:r>
              <a:rPr lang="fr-FR" dirty="0" err="1" smtClean="0"/>
              <a:t>reproduces</a:t>
            </a:r>
            <a:r>
              <a:rPr lang="fr-FR" dirty="0" smtClean="0"/>
              <a:t> </a:t>
            </a:r>
            <a:r>
              <a:rPr lang="fr-FR" dirty="0" err="1" smtClean="0"/>
              <a:t>remarkably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the </a:t>
            </a:r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few notable exceptions</a:t>
            </a:r>
          </a:p>
          <a:p>
            <a:r>
              <a:rPr lang="fr-FR" dirty="0"/>
              <a:t> </a:t>
            </a:r>
            <a:r>
              <a:rPr lang="fr-FR" dirty="0" smtClean="0"/>
              <a:t> -- the neutrino masses</a:t>
            </a:r>
          </a:p>
          <a:p>
            <a:r>
              <a:rPr lang="fr-FR" dirty="0"/>
              <a:t> </a:t>
            </a:r>
            <a:r>
              <a:rPr lang="fr-FR" dirty="0" smtClean="0"/>
              <a:t> -- the Baryon </a:t>
            </a:r>
            <a:r>
              <a:rPr lang="fr-FR" dirty="0" err="1"/>
              <a:t>A</a:t>
            </a:r>
            <a:r>
              <a:rPr lang="fr-FR" dirty="0" err="1" smtClean="0"/>
              <a:t>symmetry</a:t>
            </a:r>
            <a:r>
              <a:rPr lang="fr-FR" dirty="0" smtClean="0"/>
              <a:t> of the </a:t>
            </a:r>
            <a:r>
              <a:rPr lang="fr-FR" dirty="0" err="1" smtClean="0"/>
              <a:t>Universe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-- the existence and nature of </a:t>
            </a:r>
            <a:r>
              <a:rPr lang="fr-FR" dirty="0" err="1" smtClean="0"/>
              <a:t>Dark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-- and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questions of </a:t>
            </a:r>
            <a:r>
              <a:rPr lang="fr-FR" dirty="0" err="1" smtClean="0"/>
              <a:t>theoretical</a:t>
            </a:r>
            <a:r>
              <a:rPr lang="fr-FR" dirty="0" smtClean="0"/>
              <a:t> nature. </a:t>
            </a:r>
          </a:p>
          <a:p>
            <a:r>
              <a:rPr lang="fr-FR" dirty="0" smtClean="0"/>
              <a:t>and in the </a:t>
            </a:r>
            <a:r>
              <a:rPr lang="fr-FR" dirty="0" err="1" smtClean="0"/>
              <a:t>present</a:t>
            </a:r>
            <a:r>
              <a:rPr lang="fr-FR" dirty="0" smtClean="0"/>
              <a:t> situation </a:t>
            </a:r>
            <a:r>
              <a:rPr lang="fr-FR" b="1" dirty="0" smtClean="0"/>
              <a:t>‘SM has </a:t>
            </a:r>
            <a:r>
              <a:rPr lang="fr-FR" b="1" dirty="0" err="1" smtClean="0"/>
              <a:t>nowhere</a:t>
            </a:r>
            <a:r>
              <a:rPr lang="fr-FR" b="1" dirty="0" smtClean="0"/>
              <a:t> to go’.  -- </a:t>
            </a:r>
            <a:r>
              <a:rPr lang="fr-FR" b="1" dirty="0" err="1" smtClean="0"/>
              <a:t>any</a:t>
            </a:r>
            <a:r>
              <a:rPr lang="fr-FR" b="1" dirty="0" smtClean="0"/>
              <a:t> </a:t>
            </a:r>
            <a:r>
              <a:rPr lang="fr-FR" b="1" dirty="0" err="1" smtClean="0"/>
              <a:t>deviation</a:t>
            </a:r>
            <a:r>
              <a:rPr lang="fr-FR" b="1" dirty="0" smtClean="0"/>
              <a:t> = </a:t>
            </a:r>
            <a:r>
              <a:rPr lang="fr-FR" b="1" dirty="0" err="1" smtClean="0"/>
              <a:t>discovery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The main question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 smtClean="0"/>
              <a:t> </a:t>
            </a:r>
            <a:r>
              <a:rPr lang="fr-FR" b="1" dirty="0" err="1" smtClean="0"/>
              <a:t>address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: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detect</a:t>
            </a:r>
            <a:r>
              <a:rPr lang="fr-FR" b="1" dirty="0" smtClean="0"/>
              <a:t> </a:t>
            </a:r>
            <a:r>
              <a:rPr lang="fr-FR" b="1" dirty="0" err="1" smtClean="0"/>
              <a:t>any</a:t>
            </a:r>
            <a:r>
              <a:rPr lang="fr-FR" b="1" dirty="0" smtClean="0"/>
              <a:t> </a:t>
            </a:r>
            <a:r>
              <a:rPr lang="fr-FR" b="1" dirty="0" err="1" smtClean="0"/>
              <a:t>evidence</a:t>
            </a:r>
            <a:r>
              <a:rPr lang="fr-FR" b="1" dirty="0" smtClean="0"/>
              <a:t> of the new </a:t>
            </a:r>
            <a:r>
              <a:rPr lang="fr-FR" b="1" dirty="0" err="1" smtClean="0"/>
              <a:t>phenomena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endParaRPr lang="fr-FR" b="1" dirty="0" smtClean="0"/>
          </a:p>
          <a:p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explain</a:t>
            </a:r>
            <a:r>
              <a:rPr lang="fr-FR" b="1" dirty="0" smtClean="0"/>
              <a:t> the </a:t>
            </a:r>
            <a:r>
              <a:rPr lang="fr-FR" b="1" dirty="0" err="1" smtClean="0"/>
              <a:t>above</a:t>
            </a:r>
            <a:r>
              <a:rPr lang="fr-FR" b="1" dirty="0" smtClean="0"/>
              <a:t> questions. Or put more </a:t>
            </a:r>
            <a:r>
              <a:rPr lang="fr-FR" b="1" dirty="0" err="1" smtClean="0"/>
              <a:t>simply</a:t>
            </a:r>
            <a:r>
              <a:rPr lang="fr-FR" b="1" dirty="0" smtClean="0"/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‘are </a:t>
            </a:r>
            <a:r>
              <a:rPr lang="fr-FR" b="1" dirty="0" err="1" smtClean="0">
                <a:solidFill>
                  <a:srgbClr val="FF0000"/>
                </a:solidFill>
              </a:rPr>
              <a:t>there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any</a:t>
            </a:r>
            <a:r>
              <a:rPr lang="fr-FR" b="1" dirty="0" smtClean="0">
                <a:solidFill>
                  <a:srgbClr val="FF0000"/>
                </a:solidFill>
              </a:rPr>
              <a:t> more </a:t>
            </a:r>
            <a:r>
              <a:rPr lang="fr-FR" b="1" dirty="0" err="1" smtClean="0">
                <a:solidFill>
                  <a:srgbClr val="FF0000"/>
                </a:solidFill>
              </a:rPr>
              <a:t>particles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that</a:t>
            </a:r>
            <a:r>
              <a:rPr lang="fr-FR" b="1" dirty="0" smtClean="0">
                <a:solidFill>
                  <a:srgbClr val="FF0000"/>
                </a:solidFill>
              </a:rPr>
              <a:t> couple to, or mix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r>
              <a:rPr lang="fr-FR" b="1" dirty="0" smtClean="0">
                <a:solidFill>
                  <a:srgbClr val="FF0000"/>
                </a:solidFill>
              </a:rPr>
              <a:t>, the </a:t>
            </a:r>
            <a:r>
              <a:rPr lang="fr-FR" b="1" dirty="0" err="1" smtClean="0">
                <a:solidFill>
                  <a:srgbClr val="FF0000"/>
                </a:solidFill>
              </a:rPr>
              <a:t>particles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that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already</a:t>
            </a:r>
            <a:r>
              <a:rPr lang="fr-FR" b="1" dirty="0" smtClean="0">
                <a:solidFill>
                  <a:srgbClr val="FF0000"/>
                </a:solidFill>
              </a:rPr>
              <a:t> know’.  </a:t>
            </a:r>
          </a:p>
          <a:p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                                                      </a:t>
            </a:r>
            <a:r>
              <a:rPr lang="fr-FR" b="1" dirty="0" err="1" smtClean="0">
                <a:solidFill>
                  <a:srgbClr val="00B050"/>
                </a:solidFill>
              </a:rPr>
              <a:t>this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is</a:t>
            </a:r>
            <a:r>
              <a:rPr lang="fr-FR" b="1" dirty="0" smtClean="0">
                <a:solidFill>
                  <a:srgbClr val="00B050"/>
                </a:solidFill>
              </a:rPr>
              <a:t> not a </a:t>
            </a:r>
            <a:r>
              <a:rPr lang="fr-FR" b="1" dirty="0" err="1" smtClean="0">
                <a:solidFill>
                  <a:srgbClr val="00B050"/>
                </a:solidFill>
              </a:rPr>
              <a:t>forgone</a:t>
            </a:r>
            <a:r>
              <a:rPr lang="fr-FR" b="1" dirty="0" smtClean="0">
                <a:solidFill>
                  <a:srgbClr val="00B050"/>
                </a:solidFill>
              </a:rPr>
              <a:t> conclusion</a:t>
            </a:r>
          </a:p>
          <a:p>
            <a:r>
              <a:rPr lang="fr-FR" b="1" dirty="0">
                <a:solidFill>
                  <a:srgbClr val="00B050"/>
                </a:solidFill>
              </a:rPr>
              <a:t> </a:t>
            </a:r>
            <a:r>
              <a:rPr lang="fr-FR" b="1" dirty="0" smtClean="0">
                <a:solidFill>
                  <a:srgbClr val="00B050"/>
                </a:solidFill>
              </a:rPr>
              <a:t>                                                      </a:t>
            </a:r>
            <a:r>
              <a:rPr lang="fr-FR" sz="2800" b="1" u="sng" dirty="0" err="1" smtClean="0">
                <a:solidFill>
                  <a:srgbClr val="00B050"/>
                </a:solidFill>
              </a:rPr>
              <a:t>precision</a:t>
            </a:r>
            <a:r>
              <a:rPr lang="fr-FR" sz="2800" b="1" u="sng" dirty="0" smtClean="0">
                <a:solidFill>
                  <a:srgbClr val="00B050"/>
                </a:solidFill>
              </a:rPr>
              <a:t> = </a:t>
            </a:r>
            <a:r>
              <a:rPr lang="fr-FR" sz="2800" b="1" u="sng" dirty="0" err="1" smtClean="0">
                <a:solidFill>
                  <a:srgbClr val="00B050"/>
                </a:solidFill>
              </a:rPr>
              <a:t>discovery</a:t>
            </a:r>
            <a:r>
              <a:rPr lang="fr-FR" sz="2800" b="1" u="sng" dirty="0" smtClean="0">
                <a:solidFill>
                  <a:srgbClr val="00B050"/>
                </a:solidFill>
              </a:rPr>
              <a:t> </a:t>
            </a:r>
            <a:r>
              <a:rPr lang="fr-FR" sz="2800" b="1" u="sng" dirty="0" err="1" smtClean="0">
                <a:solidFill>
                  <a:srgbClr val="00B050"/>
                </a:solidFill>
              </a:rPr>
              <a:t>potential</a:t>
            </a:r>
            <a:r>
              <a:rPr lang="fr-FR" sz="2800" b="1" u="sng" dirty="0" smtClean="0">
                <a:solidFill>
                  <a:srgbClr val="00B050"/>
                </a:solidFill>
              </a:rPr>
              <a:t>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891" y="1005839"/>
            <a:ext cx="872245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target</a:t>
            </a:r>
            <a:r>
              <a:rPr lang="fr-FR" sz="2400" b="1" dirty="0" smtClean="0"/>
              <a:t>: </a:t>
            </a:r>
            <a:r>
              <a:rPr lang="fr-FR" sz="2400" dirty="0" smtClean="0"/>
              <a:t>match </a:t>
            </a:r>
            <a:r>
              <a:rPr lang="fr-FR" sz="2400" dirty="0" err="1" smtClean="0"/>
              <a:t>systematic</a:t>
            </a:r>
            <a:r>
              <a:rPr lang="fr-FR" sz="2400" dirty="0" smtClean="0"/>
              <a:t> </a:t>
            </a:r>
            <a:r>
              <a:rPr lang="fr-FR" sz="2400" dirty="0" err="1" smtClean="0"/>
              <a:t>precision</a:t>
            </a:r>
            <a:r>
              <a:rPr lang="fr-FR" sz="2400" dirty="0" smtClean="0"/>
              <a:t> on centre-of-mass </a:t>
            </a:r>
            <a:r>
              <a:rPr lang="fr-FR" sz="2400" dirty="0" err="1" smtClean="0"/>
              <a:t>determination</a:t>
            </a:r>
            <a:r>
              <a:rPr lang="fr-FR" sz="2400" dirty="0" smtClean="0"/>
              <a:t> 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       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</a:t>
            </a:r>
            <a:r>
              <a:rPr lang="fr-FR" sz="2400" dirty="0" err="1" smtClean="0"/>
              <a:t>statistical</a:t>
            </a:r>
            <a:r>
              <a:rPr lang="fr-FR" sz="2400" dirty="0" smtClean="0"/>
              <a:t> </a:t>
            </a:r>
            <a:r>
              <a:rPr lang="fr-FR" sz="2400" dirty="0" err="1" smtClean="0"/>
              <a:t>capability</a:t>
            </a:r>
            <a:r>
              <a:rPr lang="fr-FR" sz="2400" dirty="0" smtClean="0"/>
              <a:t> of the machine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879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957" y="505799"/>
            <a:ext cx="8757014" cy="264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14652" y="1802675"/>
            <a:ext cx="30168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4</a:t>
            </a:r>
          </a:p>
          <a:p>
            <a:r>
              <a:rPr lang="fr-FR" b="1" dirty="0" smtClean="0"/>
              <a:t>4</a:t>
            </a:r>
          </a:p>
          <a:p>
            <a:r>
              <a:rPr lang="fr-FR" b="1" dirty="0" smtClean="0"/>
              <a:t>2</a:t>
            </a:r>
          </a:p>
          <a:p>
            <a:r>
              <a:rPr lang="fr-FR" b="1" dirty="0"/>
              <a:t>3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1473930" y="3021874"/>
            <a:ext cx="851480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eV)                          </a:t>
            </a:r>
            <a:r>
              <a:rPr lang="fr-FR" b="1" dirty="0" smtClean="0">
                <a:cs typeface="Times New Roman" panose="02020603050405020304" pitchFamily="18" charset="0"/>
              </a:rPr>
              <a:t>0.200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fr-FR" dirty="0" smtClean="0">
                <a:cs typeface="Times New Roman" panose="02020603050405020304" pitchFamily="18" charset="0"/>
              </a:rPr>
              <a:t>-- </a:t>
            </a:r>
            <a:r>
              <a:rPr lang="fr-FR" b="1" dirty="0" smtClean="0">
                <a:cs typeface="Times New Roman" panose="02020603050405020304" pitchFamily="18" charset="0"/>
              </a:rPr>
              <a:t>0.300</a:t>
            </a:r>
            <a:r>
              <a:rPr lang="fr-FR" dirty="0" smtClean="0">
                <a:cs typeface="Times New Roman" panose="02020603050405020304" pitchFamily="18" charset="0"/>
              </a:rPr>
              <a:t> --</a:t>
            </a:r>
            <a:endParaRPr lang="fr-FR" dirty="0"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7943" y="121920"/>
            <a:ext cx="524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First set of </a:t>
            </a:r>
            <a:r>
              <a:rPr lang="fr-FR" b="1" dirty="0" err="1" smtClean="0"/>
              <a:t>results</a:t>
            </a:r>
            <a:r>
              <a:rPr lang="fr-FR" b="1" dirty="0" smtClean="0"/>
              <a:t> </a:t>
            </a:r>
            <a:r>
              <a:rPr lang="fr-FR" b="1" dirty="0" err="1" smtClean="0"/>
              <a:t>obtained</a:t>
            </a:r>
            <a:r>
              <a:rPr lang="fr-FR" b="1" dirty="0" smtClean="0"/>
              <a:t> in the FCC Design </a:t>
            </a:r>
            <a:r>
              <a:rPr lang="fr-FR" b="1" dirty="0" err="1" smtClean="0"/>
              <a:t>Study</a:t>
            </a:r>
            <a:r>
              <a:rPr lang="fr-FR" b="1" dirty="0" smtClean="0"/>
              <a:t>:  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416618" y="1291473"/>
            <a:ext cx="1557734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stat/</a:t>
            </a:r>
            <a:r>
              <a:rPr lang="fr-FR" dirty="0" err="1" smtClean="0"/>
              <a:t>present</a:t>
            </a:r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sz="1600" dirty="0" smtClean="0"/>
              <a:t>500</a:t>
            </a:r>
          </a:p>
          <a:p>
            <a:pPr algn="ctr"/>
            <a:r>
              <a:rPr lang="fr-FR" sz="1600" dirty="0" smtClean="0"/>
              <a:t>400</a:t>
            </a:r>
          </a:p>
          <a:p>
            <a:pPr algn="ctr"/>
            <a:r>
              <a:rPr lang="fr-FR" sz="1600" dirty="0" smtClean="0"/>
              <a:t>75</a:t>
            </a:r>
          </a:p>
          <a:p>
            <a:pPr algn="ctr"/>
            <a:r>
              <a:rPr lang="fr-FR" sz="1600" dirty="0" smtClean="0"/>
              <a:t>15 (</a:t>
            </a:r>
            <a:r>
              <a:rPr lang="fr-FR" sz="1600" dirty="0" err="1" smtClean="0"/>
              <a:t>qualitiative</a:t>
            </a:r>
            <a:r>
              <a:rPr lang="fr-FR" sz="1600" dirty="0" smtClean="0"/>
              <a:t>!)</a:t>
            </a:r>
          </a:p>
          <a:p>
            <a:pPr algn="ctr"/>
            <a:endParaRPr lang="fr-FR" sz="1600" dirty="0"/>
          </a:p>
          <a:p>
            <a:pPr algn="ctr"/>
            <a:r>
              <a:rPr lang="fr-FR" sz="1600" dirty="0" smtClean="0"/>
              <a:t>40</a:t>
            </a:r>
          </a:p>
          <a:p>
            <a:pPr algn="ctr"/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01/06/2022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Blondel FCC-ee EPOL session FCC week 2022 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71715-5524-4693-B87F-6DB42F4ED925}" type="slidenum">
              <a:rPr lang="fr-FR" smtClean="0"/>
              <a:t>4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6331131" y="0"/>
            <a:ext cx="609600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en-US" sz="1400" dirty="0">
                <a:latin typeface="ArialMT"/>
              </a:rPr>
              <a:t>Polarization and Centre-of-mass Energy Calibration at FCC-</a:t>
            </a:r>
            <a:r>
              <a:rPr lang="en-US" sz="1400" dirty="0" err="1">
                <a:latin typeface="ArialMT"/>
              </a:rPr>
              <a:t>ee</a:t>
            </a:r>
            <a:r>
              <a:rPr lang="en-US" sz="1400" dirty="0">
                <a:latin typeface="ArialMT"/>
              </a:rPr>
              <a:t>, arXiv:1909.12245</a:t>
            </a:r>
            <a:endParaRPr lang="fr-F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1413" y="3441680"/>
            <a:ext cx="111687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matching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errors</a:t>
            </a:r>
            <a:r>
              <a:rPr lang="fr-FR" dirty="0" smtClean="0"/>
              <a:t> </a:t>
            </a:r>
            <a:r>
              <a:rPr lang="fr-FR" dirty="0" err="1" smtClean="0"/>
              <a:t>implies</a:t>
            </a:r>
            <a:r>
              <a:rPr lang="fr-FR" dirty="0" smtClean="0"/>
              <a:t> 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uncertainties</a:t>
            </a:r>
            <a:r>
              <a:rPr lang="fr-FR" dirty="0" smtClean="0"/>
              <a:t> (or </a:t>
            </a:r>
            <a:r>
              <a:rPr lang="fr-FR" dirty="0" err="1" smtClean="0"/>
              <a:t>better</a:t>
            </a:r>
            <a:r>
              <a:rPr lang="fr-FR" dirty="0" smtClean="0"/>
              <a:t>) </a:t>
            </a:r>
            <a:r>
              <a:rPr lang="fr-FR" b="1" u="sng" dirty="0" smtClean="0"/>
              <a:t>(</a:t>
            </a:r>
            <a:r>
              <a:rPr lang="fr-FR" b="1" u="sng" dirty="0" err="1" smtClean="0"/>
              <a:t>luminosity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integrated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averages</a:t>
            </a:r>
            <a:r>
              <a:rPr lang="fr-FR" b="1" u="sng" dirty="0" smtClean="0"/>
              <a:t>)</a:t>
            </a:r>
          </a:p>
          <a:p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</a:t>
            </a:r>
            <a:r>
              <a:rPr lang="fr-FR" b="1" dirty="0" err="1" smtClean="0"/>
              <a:t>absolute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scale</a:t>
            </a:r>
            <a:r>
              <a:rPr lang="fr-FR" b="1" dirty="0" smtClean="0"/>
              <a:t> </a:t>
            </a:r>
            <a:r>
              <a:rPr lang="fr-FR" b="1" dirty="0" err="1" smtClean="0"/>
              <a:t>error</a:t>
            </a:r>
            <a:r>
              <a:rPr lang="fr-FR" b="1" dirty="0" smtClean="0"/>
              <a:t> at Z                         6  </a:t>
            </a:r>
            <a:r>
              <a:rPr lang="fr-FR" b="1" dirty="0" err="1" smtClean="0"/>
              <a:t>keV</a:t>
            </a:r>
            <a:r>
              <a:rPr lang="fr-FR" b="1" dirty="0" smtClean="0"/>
              <a:t>               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relaxed</a:t>
            </a:r>
            <a:r>
              <a:rPr lang="fr-FR" b="1" dirty="0" smtClean="0"/>
              <a:t> </a:t>
            </a:r>
            <a:r>
              <a:rPr lang="fr-FR" b="1" dirty="0" err="1" smtClean="0"/>
              <a:t>some</a:t>
            </a:r>
            <a:r>
              <a:rPr lang="fr-FR" b="1" dirty="0" smtClean="0"/>
              <a:t> </a:t>
            </a:r>
            <a:r>
              <a:rPr lang="fr-FR" b="1" dirty="0" err="1" smtClean="0"/>
              <a:t>since</a:t>
            </a:r>
            <a:r>
              <a:rPr lang="fr-FR" b="1" dirty="0" smtClean="0"/>
              <a:t> Z mass </a:t>
            </a:r>
            <a:r>
              <a:rPr lang="fr-FR" b="1" dirty="0" err="1" smtClean="0"/>
              <a:t>is</a:t>
            </a:r>
            <a:r>
              <a:rPr lang="fr-FR" b="1" dirty="0" smtClean="0"/>
              <a:t> input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</a:t>
            </a:r>
            <a:r>
              <a:rPr lang="fr-FR" b="1" dirty="0" smtClean="0">
                <a:solidFill>
                  <a:srgbClr val="FF0000"/>
                </a:solidFill>
              </a:rPr>
              <a:t>point to point </a:t>
            </a:r>
            <a:r>
              <a:rPr lang="fr-FR" b="1" dirty="0" err="1" smtClean="0">
                <a:solidFill>
                  <a:srgbClr val="FF0000"/>
                </a:solidFill>
              </a:rPr>
              <a:t>E</a:t>
            </a:r>
            <a:r>
              <a:rPr lang="fr-FR" b="1" baseline="-25000" dirty="0" err="1" smtClean="0">
                <a:solidFill>
                  <a:srgbClr val="FF0000"/>
                </a:solidFill>
              </a:rPr>
              <a:t>cm</a:t>
            </a:r>
            <a:r>
              <a:rPr lang="fr-FR" b="1" baseline="-25000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uncertainty</a:t>
            </a:r>
            <a:r>
              <a:rPr lang="fr-FR" b="1" dirty="0" smtClean="0">
                <a:solidFill>
                  <a:srgbClr val="FF0000"/>
                </a:solidFill>
              </a:rPr>
              <a:t> in Z scan            4  </a:t>
            </a:r>
            <a:r>
              <a:rPr lang="fr-FR" b="1" dirty="0" err="1" smtClean="0">
                <a:solidFill>
                  <a:srgbClr val="FF0000"/>
                </a:solidFill>
              </a:rPr>
              <a:t>keV</a:t>
            </a:r>
            <a:r>
              <a:rPr lang="fr-FR" b="1" dirty="0" smtClean="0">
                <a:solidFill>
                  <a:srgbClr val="FF0000"/>
                </a:solidFill>
              </a:rPr>
              <a:t>              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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this is most significant, highest priority </a:t>
            </a: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US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cm</a:t>
            </a:r>
            <a:r>
              <a:rPr lang="en-US" b="1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spread                                                              15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NB highly variable quantity (factor 3-5 							        	                between low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lumi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and highest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lumi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running)</a:t>
            </a:r>
          </a:p>
          <a:p>
            <a:r>
              <a:rPr lang="en-US" b="1" baseline="-250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b="1" baseline="-25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        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Absolute energy scale at H                                  &lt;1-2 MeV          requirement at all times in running</a:t>
            </a:r>
            <a:endParaRPr lang="fr-FR" b="1" baseline="-25000" dirty="0" smtClean="0">
              <a:solidFill>
                <a:srgbClr val="00B050"/>
              </a:solidFill>
            </a:endParaRPr>
          </a:p>
          <a:p>
            <a:r>
              <a:rPr lang="fr-FR" b="1" dirty="0" smtClean="0"/>
              <a:t>         </a:t>
            </a:r>
            <a:r>
              <a:rPr lang="fr-FR" b="1" dirty="0" err="1" smtClean="0"/>
              <a:t>Energy</a:t>
            </a:r>
            <a:r>
              <a:rPr lang="fr-FR" b="1" dirty="0" smtClean="0"/>
              <a:t> spread at H                                                joint </a:t>
            </a:r>
            <a:r>
              <a:rPr lang="fr-FR" b="1" dirty="0" err="1" smtClean="0"/>
              <a:t>requirement</a:t>
            </a:r>
            <a:r>
              <a:rPr lang="fr-FR" b="1" dirty="0" smtClean="0"/>
              <a:t> on </a:t>
            </a:r>
            <a:r>
              <a:rPr lang="fr-FR" b="1" dirty="0" err="1" smtClean="0"/>
              <a:t>energy</a:t>
            </a:r>
            <a:r>
              <a:rPr lang="fr-FR" b="1" dirty="0" smtClean="0"/>
              <a:t> spread and </a:t>
            </a:r>
            <a:r>
              <a:rPr lang="fr-FR" b="1" dirty="0" err="1" smtClean="0"/>
              <a:t>luminosity</a:t>
            </a:r>
            <a:r>
              <a:rPr lang="fr-FR" b="1" dirty="0" smtClean="0"/>
              <a:t> performance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                                                                                                       </a:t>
            </a:r>
            <a:r>
              <a:rPr lang="fr-FR" b="1" dirty="0" err="1" smtClean="0"/>
              <a:t>development</a:t>
            </a:r>
            <a:r>
              <a:rPr lang="fr-FR" b="1" dirty="0" smtClean="0"/>
              <a:t> of </a:t>
            </a:r>
            <a:r>
              <a:rPr lang="fr-FR" b="1" dirty="0" err="1" smtClean="0"/>
              <a:t>scheme</a:t>
            </a:r>
            <a:r>
              <a:rPr lang="fr-FR" b="1" dirty="0" smtClean="0"/>
              <a:t> </a:t>
            </a:r>
            <a:r>
              <a:rPr lang="fr-FR" b="1" dirty="0" err="1" smtClean="0"/>
              <a:t>should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possible 								</a:t>
            </a:r>
            <a:r>
              <a:rPr lang="fr-FR" b="1" dirty="0" err="1" smtClean="0"/>
              <a:t>already</a:t>
            </a:r>
            <a:r>
              <a:rPr lang="fr-FR" b="1" dirty="0" smtClean="0"/>
              <a:t> </a:t>
            </a:r>
            <a:r>
              <a:rPr lang="fr-FR" b="1" dirty="0" err="1" smtClean="0"/>
              <a:t>during</a:t>
            </a:r>
            <a:r>
              <a:rPr lang="fr-FR" b="1" dirty="0" smtClean="0"/>
              <a:t> Z running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</a:t>
            </a:r>
            <a:r>
              <a:rPr lang="fr-FR" b="1" dirty="0" err="1" smtClean="0">
                <a:solidFill>
                  <a:srgbClr val="0070C0"/>
                </a:solidFill>
              </a:rPr>
              <a:t>absolute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E</a:t>
            </a:r>
            <a:r>
              <a:rPr lang="fr-FR" b="1" baseline="-25000" dirty="0" err="1" smtClean="0">
                <a:solidFill>
                  <a:srgbClr val="0070C0"/>
                </a:solidFill>
              </a:rPr>
              <a:t>cm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energy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scale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error</a:t>
            </a:r>
            <a:r>
              <a:rPr lang="fr-FR" b="1" dirty="0" smtClean="0">
                <a:solidFill>
                  <a:srgbClr val="0070C0"/>
                </a:solidFill>
              </a:rPr>
              <a:t> at W                   100 </a:t>
            </a:r>
            <a:r>
              <a:rPr lang="fr-FR" b="1" dirty="0" err="1" smtClean="0">
                <a:solidFill>
                  <a:srgbClr val="0070C0"/>
                </a:solidFill>
              </a:rPr>
              <a:t>keV</a:t>
            </a:r>
            <a:r>
              <a:rPr lang="fr-FR" b="1" dirty="0" smtClean="0">
                <a:solidFill>
                  <a:srgbClr val="0070C0"/>
                </a:solidFill>
              </a:rPr>
              <a:t>             </a:t>
            </a:r>
            <a:r>
              <a:rPr lang="fr-FR" b="1" dirty="0" err="1" smtClean="0">
                <a:solidFill>
                  <a:srgbClr val="0070C0"/>
                </a:solidFill>
              </a:rPr>
              <a:t>seems</a:t>
            </a:r>
            <a:r>
              <a:rPr lang="fr-FR" b="1" dirty="0" smtClean="0">
                <a:solidFill>
                  <a:srgbClr val="0070C0"/>
                </a:solidFill>
              </a:rPr>
              <a:t> « </a:t>
            </a:r>
            <a:r>
              <a:rPr lang="fr-FR" b="1" dirty="0" err="1" smtClean="0">
                <a:solidFill>
                  <a:srgbClr val="0070C0"/>
                </a:solidFill>
              </a:rPr>
              <a:t>easier</a:t>
            </a:r>
            <a:r>
              <a:rPr lang="fr-FR" b="1" dirty="0" smtClean="0">
                <a:solidFill>
                  <a:srgbClr val="0070C0"/>
                </a:solidFill>
              </a:rPr>
              <a:t> »  </a:t>
            </a:r>
            <a:r>
              <a:rPr lang="fr-FR" b="1" dirty="0" err="1" smtClean="0">
                <a:solidFill>
                  <a:srgbClr val="0070C0"/>
                </a:solidFill>
              </a:rPr>
              <a:t>because</a:t>
            </a:r>
            <a:r>
              <a:rPr lang="fr-FR" b="1" dirty="0" smtClean="0">
                <a:solidFill>
                  <a:srgbClr val="0070C0"/>
                </a:solidFill>
              </a:rPr>
              <a:t> of </a:t>
            </a:r>
            <a:r>
              <a:rPr lang="fr-FR" b="1" dirty="0" err="1" smtClean="0">
                <a:solidFill>
                  <a:srgbClr val="0070C0"/>
                </a:solidFill>
              </a:rPr>
              <a:t>faster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polarization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427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6" y="0"/>
            <a:ext cx="11999987" cy="67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22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2148" y="836023"/>
            <a:ext cx="10186058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WP1  simulations of </a:t>
            </a:r>
            <a:r>
              <a:rPr lang="fr-FR" b="1" dirty="0" err="1" smtClean="0">
                <a:solidFill>
                  <a:srgbClr val="00B050"/>
                </a:solidFill>
              </a:rPr>
              <a:t>polarization</a:t>
            </a:r>
            <a:r>
              <a:rPr lang="fr-FR" b="1" dirty="0" smtClean="0">
                <a:solidFill>
                  <a:srgbClr val="00B050"/>
                </a:solidFill>
              </a:rPr>
              <a:t> and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spin-tune vs beam energy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relation</a:t>
            </a:r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/>
          </a:p>
          <a:p>
            <a:r>
              <a:rPr lang="fr-FR" b="1" dirty="0" smtClean="0"/>
              <a:t>-- </a:t>
            </a:r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now</a:t>
            </a:r>
            <a:r>
              <a:rPr lang="fr-FR" b="1" dirty="0" smtClean="0"/>
              <a:t> have </a:t>
            </a:r>
            <a:r>
              <a:rPr lang="fr-FR" b="1" dirty="0" err="1" smtClean="0"/>
              <a:t>three</a:t>
            </a:r>
            <a:r>
              <a:rPr lang="fr-FR" b="1" dirty="0" smtClean="0"/>
              <a:t> </a:t>
            </a:r>
            <a:r>
              <a:rPr lang="fr-FR" b="1" dirty="0" err="1" smtClean="0"/>
              <a:t>proposals</a:t>
            </a:r>
            <a:r>
              <a:rPr lang="fr-FR" b="1" dirty="0" smtClean="0"/>
              <a:t> for </a:t>
            </a:r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-- </a:t>
            </a:r>
            <a:r>
              <a:rPr lang="fr-FR" b="1" dirty="0" err="1" smtClean="0"/>
              <a:t>resonant</a:t>
            </a:r>
            <a:r>
              <a:rPr lang="fr-FR" b="1" dirty="0" smtClean="0"/>
              <a:t> </a:t>
            </a:r>
            <a:r>
              <a:rPr lang="fr-FR" b="1" dirty="0" err="1" smtClean="0"/>
              <a:t>depolarization</a:t>
            </a:r>
            <a:r>
              <a:rPr lang="fr-FR" b="1" dirty="0" smtClean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simulation </a:t>
            </a:r>
            <a:r>
              <a:rPr lang="en-US" b="1" dirty="0" smtClean="0">
                <a:sym typeface="Wingdings" panose="05000000000000000000" pitchFamily="2" charset="2"/>
              </a:rPr>
              <a:t>of possible deviations of spin-tune vs beam energy relation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-- spin </a:t>
            </a:r>
            <a:r>
              <a:rPr lang="fr-FR" b="1" dirty="0" err="1" smtClean="0"/>
              <a:t>precession</a:t>
            </a:r>
            <a:r>
              <a:rPr lang="fr-FR" b="1" dirty="0" smtClean="0"/>
              <a:t> </a:t>
            </a:r>
            <a:r>
              <a:rPr lang="fr-FR" b="1" dirty="0" err="1" smtClean="0"/>
              <a:t>measurement</a:t>
            </a:r>
            <a:r>
              <a:rPr lang="fr-FR" b="1" dirty="0" smtClean="0"/>
              <a:t>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fr-FR" b="1" dirty="0" smtClean="0"/>
              <a:t> ibid.</a:t>
            </a:r>
          </a:p>
          <a:p>
            <a:r>
              <a:rPr lang="fr-FR" b="1" dirty="0"/>
              <a:t> </a:t>
            </a:r>
            <a:r>
              <a:rPr lang="fr-FR" b="1" dirty="0" smtClean="0"/>
              <a:t>  -- </a:t>
            </a:r>
            <a:r>
              <a:rPr lang="fr-FR" b="1" dirty="0" err="1" smtClean="0"/>
              <a:t>polarimeter</a:t>
            </a:r>
            <a:r>
              <a:rPr lang="fr-FR" b="1" dirty="0" smtClean="0"/>
              <a:t> </a:t>
            </a:r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r>
              <a:rPr lang="fr-FR" b="1" dirty="0" smtClean="0"/>
              <a:t> {</a:t>
            </a:r>
            <a:r>
              <a:rPr lang="fr-FR" b="1" dirty="0" err="1" smtClean="0"/>
              <a:t>from</a:t>
            </a:r>
            <a:r>
              <a:rPr lang="fr-FR" b="1" dirty="0" smtClean="0"/>
              <a:t> </a:t>
            </a:r>
            <a:r>
              <a:rPr lang="fr-FR" b="1" dirty="0" err="1" smtClean="0"/>
              <a:t>electron</a:t>
            </a:r>
            <a:r>
              <a:rPr lang="fr-FR" b="1" dirty="0" smtClean="0"/>
              <a:t> end point to </a:t>
            </a:r>
            <a:r>
              <a:rPr lang="fr-FR" b="1" dirty="0" err="1" smtClean="0"/>
              <a:t>backscattered</a:t>
            </a:r>
            <a:r>
              <a:rPr lang="fr-FR" b="1" dirty="0" smtClean="0"/>
              <a:t> photon distance}</a:t>
            </a:r>
          </a:p>
          <a:p>
            <a:r>
              <a:rPr lang="fr-FR" b="1" dirty="0"/>
              <a:t> </a:t>
            </a:r>
            <a:r>
              <a:rPr lang="fr-FR" b="1" dirty="0" smtClean="0"/>
              <a:t>  -- to </a:t>
            </a:r>
            <a:r>
              <a:rPr lang="fr-FR" b="1" dirty="0" err="1" smtClean="0"/>
              <a:t>which</a:t>
            </a:r>
            <a:r>
              <a:rPr lang="fr-FR" b="1" dirty="0" smtClean="0"/>
              <a:t> one </a:t>
            </a:r>
            <a:r>
              <a:rPr lang="fr-FR" b="1" dirty="0" err="1" smtClean="0"/>
              <a:t>can</a:t>
            </a:r>
            <a:r>
              <a:rPr lang="fr-FR" b="1" dirty="0" smtClean="0"/>
              <a:t> </a:t>
            </a:r>
            <a:r>
              <a:rPr lang="fr-FR" b="1" dirty="0" err="1" smtClean="0"/>
              <a:t>add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-- the </a:t>
            </a:r>
            <a:r>
              <a:rPr lang="fr-FR" b="1" dirty="0" err="1" smtClean="0"/>
              <a:t>calculation</a:t>
            </a:r>
            <a:r>
              <a:rPr lang="fr-FR" b="1" dirty="0" smtClean="0"/>
              <a:t> of </a:t>
            </a:r>
            <a:r>
              <a:rPr lang="fr-FR" b="1" dirty="0" err="1" smtClean="0"/>
              <a:t>energy</a:t>
            </a:r>
            <a:r>
              <a:rPr lang="fr-FR" b="1" dirty="0" smtClean="0"/>
              <a:t> </a:t>
            </a:r>
            <a:r>
              <a:rPr lang="fr-FR" b="1" dirty="0" err="1" smtClean="0"/>
              <a:t>losses</a:t>
            </a:r>
            <a:r>
              <a:rPr lang="fr-FR" b="1" dirty="0" smtClean="0"/>
              <a:t> in the ring or in the </a:t>
            </a:r>
            <a:r>
              <a:rPr lang="fr-FR" b="1" dirty="0" err="1" smtClean="0"/>
              <a:t>beam-beam</a:t>
            </a:r>
            <a:r>
              <a:rPr lang="fr-FR" b="1" dirty="0" smtClean="0"/>
              <a:t> interaction (</a:t>
            </a:r>
            <a:r>
              <a:rPr lang="fr-FR" b="1" dirty="0" err="1" smtClean="0"/>
              <a:t>beamstrahlung</a:t>
            </a:r>
            <a:r>
              <a:rPr lang="fr-FR" b="1" dirty="0" smtClean="0"/>
              <a:t>)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-- the </a:t>
            </a:r>
            <a:r>
              <a:rPr lang="fr-FR" b="1" dirty="0" err="1" smtClean="0"/>
              <a:t>boost</a:t>
            </a:r>
            <a:r>
              <a:rPr lang="fr-FR" b="1" dirty="0" smtClean="0"/>
              <a:t> and </a:t>
            </a:r>
            <a:r>
              <a:rPr lang="fr-FR" b="1" dirty="0" err="1" smtClean="0"/>
              <a:t>E</a:t>
            </a:r>
            <a:r>
              <a:rPr lang="fr-FR" b="1" baseline="-25000" dirty="0" err="1" smtClean="0"/>
              <a:t>cm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 smtClean="0"/>
              <a:t> in </a:t>
            </a:r>
            <a:r>
              <a:rPr lang="fr-FR" b="1" dirty="0" err="1" smtClean="0"/>
              <a:t>IPs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-- the control of </a:t>
            </a:r>
            <a:r>
              <a:rPr lang="fr-FR" b="1" dirty="0" err="1" smtClean="0"/>
              <a:t>beam-beam</a:t>
            </a:r>
            <a:r>
              <a:rPr lang="fr-FR" b="1" dirty="0" smtClean="0"/>
              <a:t> collision offsets and opposite </a:t>
            </a:r>
            <a:r>
              <a:rPr lang="fr-FR" b="1" dirty="0" err="1" smtClean="0"/>
              <a:t>sign</a:t>
            </a:r>
            <a:r>
              <a:rPr lang="fr-FR" b="1" dirty="0" smtClean="0"/>
              <a:t> dispersion @ </a:t>
            </a:r>
            <a:r>
              <a:rPr lang="fr-FR" b="1" dirty="0" err="1" smtClean="0"/>
              <a:t>IPs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smtClean="0"/>
              <a:t>QUESTIONS</a:t>
            </a:r>
            <a:endParaRPr lang="fr-FR" b="1" dirty="0"/>
          </a:p>
          <a:p>
            <a:r>
              <a:rPr lang="en-US" dirty="0"/>
              <a:t>• How to speed up spin tracking simulations? Maps vs element by element?</a:t>
            </a:r>
          </a:p>
          <a:p>
            <a:r>
              <a:rPr lang="en-US" dirty="0"/>
              <a:t>• Do we need a special optics or only tunes to measure the spin tune as in LEP?</a:t>
            </a:r>
          </a:p>
          <a:p>
            <a:r>
              <a:rPr lang="en-US" dirty="0"/>
              <a:t>• Harmonic spin matching to increase polarization level</a:t>
            </a:r>
            <a:r>
              <a:rPr lang="en-US" dirty="0" smtClean="0"/>
              <a:t>? </a:t>
            </a:r>
            <a:endParaRPr lang="en-US" dirty="0"/>
          </a:p>
          <a:p>
            <a:r>
              <a:rPr lang="en-US" dirty="0"/>
              <a:t>• Pi-bumps to avoid losing polarization level over </a:t>
            </a:r>
            <a:r>
              <a:rPr lang="en-US" dirty="0" smtClean="0"/>
              <a:t>IPs? </a:t>
            </a:r>
            <a:endParaRPr lang="en-US" dirty="0"/>
          </a:p>
          <a:p>
            <a:r>
              <a:rPr lang="en-US" dirty="0"/>
              <a:t>• Can we inject already polarized electron beams? At which cost</a:t>
            </a:r>
            <a:r>
              <a:rPr lang="en-US" dirty="0" smtClean="0"/>
              <a:t>? (what is the cost of a 500Tm solenoid?)</a:t>
            </a:r>
            <a:endParaRPr lang="en-US" dirty="0"/>
          </a:p>
          <a:p>
            <a:r>
              <a:rPr lang="en-US" dirty="0"/>
              <a:t>• How can we avoid polarization for colliding bunches</a:t>
            </a:r>
            <a:r>
              <a:rPr lang="en-US" dirty="0" smtClean="0"/>
              <a:t>? </a:t>
            </a:r>
          </a:p>
          <a:p>
            <a:r>
              <a:rPr lang="en-US" dirty="0" smtClean="0"/>
              <a:t>• </a:t>
            </a:r>
            <a:r>
              <a:rPr lang="en-US" dirty="0"/>
              <a:t>Can </a:t>
            </a:r>
            <a:r>
              <a:rPr lang="en-US" dirty="0" smtClean="0"/>
              <a:t>one design experiments testing the concepts somewhere</a:t>
            </a:r>
            <a:r>
              <a:rPr lang="en-US" dirty="0"/>
              <a:t>, e.g. KARA</a:t>
            </a:r>
            <a:r>
              <a:rPr lang="en-US" dirty="0" smtClean="0"/>
              <a:t>?</a:t>
            </a:r>
          </a:p>
          <a:p>
            <a:r>
              <a:rPr lang="en-US" dirty="0"/>
              <a:t>• </a:t>
            </a:r>
            <a:r>
              <a:rPr lang="en-US" dirty="0" smtClean="0"/>
              <a:t>Can one design operation and </a:t>
            </a:r>
            <a:r>
              <a:rPr lang="en-US" dirty="0" err="1" smtClean="0"/>
              <a:t>Ecm</a:t>
            </a:r>
            <a:r>
              <a:rPr lang="en-US" dirty="0" smtClean="0"/>
              <a:t> points to identify/correct/eliminate non-linear 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baseline="-25000" dirty="0" smtClean="0">
                <a:sym typeface="Symbol" panose="05050102010706020507" pitchFamily="18" charset="2"/>
              </a:rPr>
              <a:t>spin </a:t>
            </a:r>
            <a:r>
              <a:rPr lang="en-US" dirty="0" smtClean="0">
                <a:sym typeface="Symbol" panose="05050102010706020507" pitchFamily="18" charset="2"/>
              </a:rPr>
              <a:t> to </a:t>
            </a:r>
            <a:r>
              <a:rPr lang="en-US" dirty="0" err="1" smtClean="0">
                <a:sym typeface="Symbol" panose="05050102010706020507" pitchFamily="18" charset="2"/>
              </a:rPr>
              <a:t>E</a:t>
            </a:r>
            <a:r>
              <a:rPr lang="en-US" baseline="-25000" dirty="0" err="1" smtClean="0">
                <a:sym typeface="Symbol" panose="05050102010706020507" pitchFamily="18" charset="2"/>
              </a:rPr>
              <a:t>cm</a:t>
            </a:r>
            <a:r>
              <a:rPr lang="en-US" baseline="-25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relation?</a:t>
            </a:r>
            <a:endParaRPr lang="en-US" baseline="-25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298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330" y="716692"/>
            <a:ext cx="10444911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B050"/>
                </a:solidFill>
              </a:rPr>
              <a:t>WP2   </a:t>
            </a:r>
            <a:r>
              <a:rPr lang="fr-FR" sz="2000" b="1" dirty="0" err="1" smtClean="0">
                <a:solidFill>
                  <a:srgbClr val="00B050"/>
                </a:solidFill>
              </a:rPr>
              <a:t>from</a:t>
            </a:r>
            <a:r>
              <a:rPr lang="fr-FR" sz="2000" b="1" dirty="0" smtClean="0">
                <a:solidFill>
                  <a:srgbClr val="00B050"/>
                </a:solidFill>
              </a:rPr>
              <a:t> </a:t>
            </a:r>
            <a:r>
              <a:rPr lang="fr-FR" sz="2000" b="1" dirty="0" err="1" smtClean="0">
                <a:solidFill>
                  <a:srgbClr val="00B050"/>
                </a:solidFill>
              </a:rPr>
              <a:t>beam</a:t>
            </a:r>
            <a:r>
              <a:rPr lang="fr-FR" sz="2000" b="1" dirty="0" smtClean="0">
                <a:solidFill>
                  <a:srgbClr val="00B050"/>
                </a:solidFill>
              </a:rPr>
              <a:t> </a:t>
            </a:r>
            <a:r>
              <a:rPr lang="fr-FR" sz="2000" b="1" dirty="0" err="1" smtClean="0">
                <a:solidFill>
                  <a:srgbClr val="00B050"/>
                </a:solidFill>
              </a:rPr>
              <a:t>energy</a:t>
            </a:r>
            <a:r>
              <a:rPr lang="fr-FR" sz="2000" b="1" dirty="0" smtClean="0">
                <a:solidFill>
                  <a:srgbClr val="00B050"/>
                </a:solidFill>
              </a:rPr>
              <a:t> to center-of-mass </a:t>
            </a:r>
            <a:r>
              <a:rPr lang="fr-FR" sz="2000" b="1" dirty="0" err="1" smtClean="0">
                <a:solidFill>
                  <a:srgbClr val="00B050"/>
                </a:solidFill>
              </a:rPr>
              <a:t>energy</a:t>
            </a:r>
            <a:endParaRPr lang="fr-FR" sz="2000" b="1" dirty="0">
              <a:solidFill>
                <a:srgbClr val="00B050"/>
              </a:solidFill>
            </a:endParaRPr>
          </a:p>
          <a:p>
            <a:endParaRPr lang="fr-FR" sz="2000" b="1" dirty="0" smtClean="0"/>
          </a:p>
          <a:p>
            <a:r>
              <a:rPr lang="fr-FR" sz="2000" b="1" dirty="0" err="1" smtClean="0"/>
              <a:t>considerable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proress</a:t>
            </a:r>
            <a:r>
              <a:rPr lang="fr-FR" sz="2000" b="1" dirty="0" smtClean="0"/>
              <a:t> but a lot of </a:t>
            </a:r>
            <a:r>
              <a:rPr lang="fr-FR" sz="2000" b="1" dirty="0" err="1" smtClean="0"/>
              <a:t>work</a:t>
            </a:r>
            <a:r>
              <a:rPr lang="fr-FR" sz="2000" b="1" dirty="0" smtClean="0"/>
              <a:t> in </a:t>
            </a:r>
            <a:r>
              <a:rPr lang="fr-FR" sz="2000" b="1" dirty="0" err="1" smtClean="0"/>
              <a:t>sight</a:t>
            </a:r>
            <a:r>
              <a:rPr lang="fr-FR" sz="2000" b="1" dirty="0" smtClean="0"/>
              <a:t>. </a:t>
            </a:r>
          </a:p>
          <a:p>
            <a:endParaRPr lang="fr-FR" sz="2000" b="1" dirty="0"/>
          </a:p>
          <a:p>
            <a:r>
              <a:rPr lang="en-US" sz="2000" dirty="0"/>
              <a:t>• Is there sufficient aperture to inject in </a:t>
            </a:r>
            <a:r>
              <a:rPr lang="en-US" sz="2000" dirty="0" smtClean="0"/>
              <a:t>Pilot Bunches </a:t>
            </a:r>
            <a:r>
              <a:rPr lang="en-US" sz="2000" dirty="0"/>
              <a:t>with the booster/main-rings configurations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dirty="0"/>
              <a:t>• (How) Can we assure that the colliding bunches are +/- 5 % of the nominal intensity</a:t>
            </a:r>
            <a:r>
              <a:rPr lang="en-US" sz="2000" dirty="0" smtClean="0"/>
              <a:t>?</a:t>
            </a:r>
          </a:p>
          <a:p>
            <a:endParaRPr lang="en-US" sz="2000" dirty="0"/>
          </a:p>
          <a:p>
            <a:r>
              <a:rPr lang="en-US" sz="2000" dirty="0"/>
              <a:t>• Which dispersion can we except at the IP? → link to tuning </a:t>
            </a:r>
            <a:r>
              <a:rPr lang="en-US" sz="2000" dirty="0" smtClean="0"/>
              <a:t>studies</a:t>
            </a:r>
          </a:p>
          <a:p>
            <a:endParaRPr lang="en-US" sz="2000" dirty="0"/>
          </a:p>
          <a:p>
            <a:r>
              <a:rPr lang="en-US" sz="2000" dirty="0"/>
              <a:t>• How can we control and correct </a:t>
            </a:r>
            <a:r>
              <a:rPr lang="en-US" sz="2000" dirty="0" smtClean="0"/>
              <a:t>dispersion </a:t>
            </a:r>
            <a:r>
              <a:rPr lang="en-US" sz="2000" dirty="0"/>
              <a:t>and offsets at the IP</a:t>
            </a:r>
            <a:r>
              <a:rPr lang="en-US" sz="2000" dirty="0" smtClean="0"/>
              <a:t>?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-- Vernier scans </a:t>
            </a:r>
            <a:br>
              <a:rPr lang="en-US" sz="2000" dirty="0" smtClean="0"/>
            </a:br>
            <a:r>
              <a:rPr lang="en-US" sz="2000" dirty="0" smtClean="0"/>
              <a:t>           -- beam-beam deflection scans</a:t>
            </a:r>
            <a:br>
              <a:rPr lang="en-US" sz="2000" dirty="0" smtClean="0"/>
            </a:br>
            <a:r>
              <a:rPr lang="en-US" sz="2000" dirty="0" smtClean="0"/>
              <a:t>           -- each time: compare colliding with pilot bunches in given + other IPs ?</a:t>
            </a:r>
          </a:p>
          <a:p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000" dirty="0"/>
              <a:t>• Can we have non-colliding bunches with the same intensity as colliding ones</a:t>
            </a:r>
            <a:r>
              <a:rPr lang="en-US" sz="2000" dirty="0" smtClean="0"/>
              <a:t>? </a:t>
            </a:r>
            <a:br>
              <a:rPr lang="en-US" sz="2000" dirty="0" smtClean="0"/>
            </a:br>
            <a:r>
              <a:rPr lang="en-US" sz="2000" dirty="0" smtClean="0"/>
              <a:t>             is it important? (see Manfred Wendt)</a:t>
            </a:r>
          </a:p>
          <a:p>
            <a:endParaRPr lang="en-US" sz="2000" dirty="0"/>
          </a:p>
          <a:p>
            <a:r>
              <a:rPr lang="en-US" sz="2000" dirty="0"/>
              <a:t>• What is the best scheme of low-intensity, nominal intensity, (non-) colliding bunches</a:t>
            </a:r>
            <a:r>
              <a:rPr lang="en-US" sz="2000" dirty="0" smtClean="0"/>
              <a:t>?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33729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551" y="469556"/>
            <a:ext cx="107998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WG3  </a:t>
            </a:r>
            <a:r>
              <a:rPr lang="fr-FR" b="1" dirty="0" err="1" smtClean="0">
                <a:solidFill>
                  <a:srgbClr val="00B050"/>
                </a:solidFill>
              </a:rPr>
              <a:t>Polarimeter</a:t>
            </a:r>
            <a:r>
              <a:rPr lang="fr-FR" b="1" dirty="0" smtClean="0">
                <a:solidFill>
                  <a:srgbClr val="00B050"/>
                </a:solidFill>
              </a:rPr>
              <a:t> and </a:t>
            </a:r>
            <a:r>
              <a:rPr lang="fr-FR" b="1" dirty="0" err="1" smtClean="0">
                <a:solidFill>
                  <a:srgbClr val="00B050"/>
                </a:solidFill>
              </a:rPr>
              <a:t>polarization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measurement</a:t>
            </a:r>
            <a:endParaRPr lang="fr-FR" b="1" dirty="0" smtClean="0">
              <a:solidFill>
                <a:srgbClr val="00B050"/>
              </a:solidFill>
            </a:endParaRPr>
          </a:p>
          <a:p>
            <a:endParaRPr lang="fr-FR" b="1" dirty="0" smtClean="0"/>
          </a:p>
          <a:p>
            <a:r>
              <a:rPr lang="fr-FR" b="1" dirty="0" err="1" smtClean="0"/>
              <a:t>Polarimetry</a:t>
            </a:r>
            <a:r>
              <a:rPr lang="fr-FR" b="1" dirty="0" smtClean="0"/>
              <a:t> </a:t>
            </a:r>
            <a:endParaRPr lang="fr-FR" b="1" dirty="0"/>
          </a:p>
          <a:p>
            <a:r>
              <a:rPr lang="fr-FR" dirty="0"/>
              <a:t>      -- </a:t>
            </a:r>
            <a:r>
              <a:rPr lang="fr-FR" dirty="0" err="1"/>
              <a:t>several</a:t>
            </a:r>
            <a:r>
              <a:rPr lang="fr-FR" dirty="0"/>
              <a:t> designs for </a:t>
            </a:r>
            <a:r>
              <a:rPr lang="fr-FR" dirty="0" err="1"/>
              <a:t>polarimeters</a:t>
            </a:r>
            <a:r>
              <a:rPr lang="fr-FR" dirty="0"/>
              <a:t> in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projects</a:t>
            </a:r>
            <a:r>
              <a:rPr lang="fr-FR" dirty="0"/>
              <a:t>,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aims</a:t>
            </a:r>
            <a:endParaRPr lang="fr-FR" dirty="0"/>
          </a:p>
          <a:p>
            <a:r>
              <a:rPr lang="fr-FR" b="1" dirty="0"/>
              <a:t>            </a:t>
            </a:r>
            <a:r>
              <a:rPr lang="fr-FR" b="1" dirty="0" err="1"/>
              <a:t>resonant</a:t>
            </a:r>
            <a:r>
              <a:rPr lang="fr-FR" b="1" dirty="0"/>
              <a:t> </a:t>
            </a:r>
            <a:r>
              <a:rPr lang="fr-FR" b="1" dirty="0" err="1"/>
              <a:t>depolarization</a:t>
            </a:r>
            <a:r>
              <a:rPr lang="fr-FR" b="1" dirty="0"/>
              <a:t>, </a:t>
            </a:r>
          </a:p>
          <a:p>
            <a:r>
              <a:rPr lang="fr-FR" b="1" dirty="0"/>
              <a:t>            </a:t>
            </a:r>
            <a:r>
              <a:rPr lang="fr-FR" b="1" dirty="0" err="1"/>
              <a:t>precise</a:t>
            </a:r>
            <a:r>
              <a:rPr lang="fr-FR" b="1" dirty="0"/>
              <a:t> </a:t>
            </a:r>
            <a:r>
              <a:rPr lang="fr-FR" b="1" dirty="0" err="1"/>
              <a:t>measurement</a:t>
            </a:r>
            <a:r>
              <a:rPr lang="fr-FR" b="1" dirty="0"/>
              <a:t> of high </a:t>
            </a:r>
            <a:r>
              <a:rPr lang="fr-FR" b="1" dirty="0" err="1"/>
              <a:t>polarization</a:t>
            </a:r>
            <a:endParaRPr lang="fr-FR" b="1" dirty="0"/>
          </a:p>
          <a:p>
            <a:r>
              <a:rPr lang="fr-FR" b="1" dirty="0"/>
              <a:t>            </a:t>
            </a:r>
            <a:r>
              <a:rPr lang="fr-FR" b="1" dirty="0" err="1"/>
              <a:t>precise</a:t>
            </a:r>
            <a:r>
              <a:rPr lang="fr-FR" b="1" dirty="0"/>
              <a:t> </a:t>
            </a:r>
            <a:r>
              <a:rPr lang="fr-FR" b="1" dirty="0" err="1"/>
              <a:t>measurement</a:t>
            </a:r>
            <a:r>
              <a:rPr lang="fr-FR" b="1" dirty="0"/>
              <a:t> of </a:t>
            </a:r>
            <a:r>
              <a:rPr lang="fr-FR" b="1" dirty="0" err="1"/>
              <a:t>zero</a:t>
            </a:r>
            <a:r>
              <a:rPr lang="fr-FR" b="1" dirty="0"/>
              <a:t> </a:t>
            </a:r>
            <a:r>
              <a:rPr lang="fr-FR" b="1" dirty="0" err="1"/>
              <a:t>polarization</a:t>
            </a:r>
            <a:endParaRPr lang="fr-FR" b="1" dirty="0"/>
          </a:p>
          <a:p>
            <a:r>
              <a:rPr lang="fr-FR" b="1" dirty="0"/>
              <a:t>            </a:t>
            </a:r>
            <a:r>
              <a:rPr lang="fr-FR" b="1" dirty="0" err="1"/>
              <a:t>fast</a:t>
            </a:r>
            <a:r>
              <a:rPr lang="fr-FR" b="1" dirty="0"/>
              <a:t> </a:t>
            </a:r>
            <a:r>
              <a:rPr lang="fr-FR" b="1" dirty="0" err="1"/>
              <a:t>measurement</a:t>
            </a:r>
            <a:r>
              <a:rPr lang="fr-FR" b="1" dirty="0"/>
              <a:t> of spin </a:t>
            </a:r>
            <a:r>
              <a:rPr lang="fr-FR" b="1" dirty="0" err="1"/>
              <a:t>precession</a:t>
            </a:r>
            <a:r>
              <a:rPr lang="fr-FR" b="1" dirty="0"/>
              <a:t>      </a:t>
            </a:r>
          </a:p>
          <a:p>
            <a:endParaRPr lang="fr-FR" b="1" dirty="0"/>
          </a:p>
          <a:p>
            <a:r>
              <a:rPr lang="en-CH" b="1" dirty="0">
                <a:sym typeface="Wingdings" panose="05000000000000000000" pitchFamily="2" charset="2"/>
              </a:rPr>
              <a:t></a:t>
            </a:r>
            <a:r>
              <a:rPr lang="en-US" b="1" dirty="0">
                <a:sym typeface="Wingdings" panose="05000000000000000000" pitchFamily="2" charset="2"/>
              </a:rPr>
              <a:t> can one set-up realize all of these </a:t>
            </a:r>
            <a:r>
              <a:rPr lang="en-US" b="1" dirty="0" smtClean="0">
                <a:sym typeface="Wingdings" panose="05000000000000000000" pitchFamily="2" charset="2"/>
              </a:rPr>
              <a:t>goals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in FCC?</a:t>
            </a:r>
            <a:endParaRPr lang="fr-FR" b="1" dirty="0"/>
          </a:p>
          <a:p>
            <a:r>
              <a:rPr lang="fr-FR" dirty="0"/>
              <a:t>              </a:t>
            </a:r>
          </a:p>
          <a:p>
            <a:r>
              <a:rPr lang="fr-FR" dirty="0"/>
              <a:t>      -- </a:t>
            </a:r>
            <a:r>
              <a:rPr lang="fr-FR" dirty="0" err="1"/>
              <a:t>things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seem</a:t>
            </a:r>
            <a:r>
              <a:rPr lang="fr-FR" dirty="0"/>
              <a:t> impossible (10</a:t>
            </a:r>
            <a:r>
              <a:rPr lang="fr-FR" baseline="30000" dirty="0"/>
              <a:t>-5 </a:t>
            </a:r>
            <a:r>
              <a:rPr lang="fr-FR" dirty="0" err="1"/>
              <a:t>measurement</a:t>
            </a:r>
            <a:r>
              <a:rPr lang="fr-FR" dirty="0"/>
              <a:t>!!) </a:t>
            </a:r>
            <a:r>
              <a:rPr lang="fr-FR" dirty="0" err="1"/>
              <a:t>may</a:t>
            </a:r>
            <a:r>
              <a:rPr lang="fr-FR" dirty="0"/>
              <a:t> not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impossible </a:t>
            </a:r>
            <a:r>
              <a:rPr lang="fr-FR" dirty="0" err="1"/>
              <a:t>after</a:t>
            </a:r>
            <a:r>
              <a:rPr lang="fr-FR" dirty="0"/>
              <a:t>  all </a:t>
            </a:r>
            <a:r>
              <a:rPr lang="en-CH" dirty="0">
                <a:sym typeface="Wingdings" panose="05000000000000000000" pitchFamily="2" charset="2"/>
              </a:rPr>
              <a:t>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34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5063" y="653143"/>
            <a:ext cx="111818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1. How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many </a:t>
            </a:r>
            <a:r>
              <a:rPr lang="en-US" b="1" dirty="0" err="1">
                <a:solidFill>
                  <a:srgbClr val="FF0000"/>
                </a:solidFill>
                <a:sym typeface="Wingdings" panose="05000000000000000000" pitchFamily="2" charset="2"/>
              </a:rPr>
              <a:t>polarimeters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for FCC-</a:t>
            </a:r>
            <a:r>
              <a:rPr lang="en-US" b="1" dirty="0" err="1">
                <a:solidFill>
                  <a:srgbClr val="FF0000"/>
                </a:solidFill>
                <a:sym typeface="Wingdings" panose="05000000000000000000" pitchFamily="2" charset="2"/>
              </a:rPr>
              <a:t>ee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?  </a:t>
            </a:r>
          </a:p>
          <a:p>
            <a:r>
              <a:rPr lang="en-US" dirty="0">
                <a:sym typeface="Wingdings" panose="05000000000000000000" pitchFamily="2" charset="2"/>
              </a:rPr>
              <a:t>      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--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baseline: 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least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two, one e+ and one e-</a:t>
            </a:r>
            <a:endParaRPr lang="en-US" b="1" dirty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       -- if more are really needed, consider last strong magnet before the experiments on incoming lines. </a:t>
            </a:r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  </a:t>
            </a:r>
            <a:r>
              <a:rPr lang="en-US" b="1" dirty="0" smtClean="0">
                <a:sym typeface="Wingdings" panose="05000000000000000000" pitchFamily="2" charset="2"/>
              </a:rPr>
              <a:t>++ this might make it  easier to propagate the 3D polarization measurement to the IPs. </a:t>
            </a:r>
          </a:p>
          <a:p>
            <a:endParaRPr lang="en-US" b="1" dirty="0" smtClean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-- lets evaluate cost and operational issues and understand the possible gains before changing the baseline of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2 (e+ and e-)  </a:t>
            </a:r>
            <a:r>
              <a:rPr lang="en-US" dirty="0" err="1" smtClean="0">
                <a:sym typeface="Wingdings" panose="05000000000000000000" pitchFamily="2" charset="2"/>
              </a:rPr>
              <a:t>polarimeters</a:t>
            </a:r>
            <a:r>
              <a:rPr lang="en-US" dirty="0" smtClean="0">
                <a:sym typeface="Wingdings" panose="05000000000000000000" pitchFamily="2" charset="2"/>
              </a:rPr>
              <a:t>!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-- a nice place anyway. Investigate with M. </a:t>
            </a:r>
            <a:r>
              <a:rPr lang="en-US" dirty="0" smtClean="0">
                <a:sym typeface="Wingdings" panose="05000000000000000000" pitchFamily="2" charset="2"/>
              </a:rPr>
              <a:t>Hofer</a:t>
            </a:r>
            <a:r>
              <a:rPr lang="en-US" dirty="0" smtClean="0">
                <a:sym typeface="Wingdings" panose="05000000000000000000" pitchFamily="2" charset="2"/>
              </a:rPr>
              <a:t>, K. </a:t>
            </a:r>
            <a:r>
              <a:rPr lang="en-US" dirty="0" err="1" smtClean="0">
                <a:sym typeface="Wingdings" panose="05000000000000000000" pitchFamily="2" charset="2"/>
              </a:rPr>
              <a:t>Hanke</a:t>
            </a:r>
            <a:r>
              <a:rPr lang="en-US" dirty="0" smtClean="0">
                <a:sym typeface="Wingdings" panose="05000000000000000000" pitchFamily="2" charset="2"/>
              </a:rPr>
              <a:t> if this is a feasible location.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71407" y="104503"/>
            <a:ext cx="3449342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more </a:t>
            </a:r>
            <a:r>
              <a:rPr lang="fr-FR" b="1" dirty="0" err="1" smtClean="0"/>
              <a:t>burning</a:t>
            </a:r>
            <a:r>
              <a:rPr lang="fr-FR" b="1" dirty="0" smtClean="0"/>
              <a:t> questions for FCC (I)</a:t>
            </a:r>
            <a:endParaRPr lang="fr-FR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614" t="38473" r="15988" b="5259"/>
          <a:stretch/>
        </p:blipFill>
        <p:spPr>
          <a:xfrm>
            <a:off x="3324560" y="1599357"/>
            <a:ext cx="4826662" cy="31564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05897" y="3126378"/>
            <a:ext cx="235132" cy="17417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802777" y="3034937"/>
            <a:ext cx="235132" cy="17417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90607" y="2751909"/>
            <a:ext cx="153270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polarimeters</a:t>
            </a:r>
            <a:r>
              <a:rPr lang="fr-FR" dirty="0" smtClean="0"/>
              <a:t>?</a:t>
            </a:r>
            <a:endParaRPr lang="fr-FR" dirty="0"/>
          </a:p>
        </p:txBody>
      </p:sp>
      <p:cxnSp>
        <p:nvCxnSpPr>
          <p:cNvPr id="10" name="Straight Arrow Connector 9"/>
          <p:cNvCxnSpPr>
            <a:endCxn id="7" idx="3"/>
          </p:cNvCxnSpPr>
          <p:nvPr/>
        </p:nvCxnSpPr>
        <p:spPr>
          <a:xfrm flipH="1">
            <a:off x="5037909" y="3013166"/>
            <a:ext cx="274320" cy="108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6" idx="1"/>
          </p:cNvCxnSpPr>
          <p:nvPr/>
        </p:nvCxnSpPr>
        <p:spPr>
          <a:xfrm>
            <a:off x="6705600" y="3065418"/>
            <a:ext cx="200297" cy="148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79212" y="2165137"/>
            <a:ext cx="17183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800" b="1" dirty="0" smtClean="0"/>
              <a:t>x4</a:t>
            </a:r>
            <a:endParaRPr lang="fr-FR" sz="8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81247" y="1328140"/>
            <a:ext cx="95891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900" dirty="0" smtClean="0"/>
              <a:t>(</a:t>
            </a:r>
            <a:endParaRPr lang="fr-FR" sz="199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2695" y="1302987"/>
            <a:ext cx="95891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9900" dirty="0" smtClean="0"/>
              <a:t>)</a:t>
            </a:r>
            <a:endParaRPr lang="fr-FR" sz="19900" dirty="0"/>
          </a:p>
        </p:txBody>
      </p:sp>
    </p:spTree>
    <p:extLst>
      <p:ext uri="{BB962C8B-B14F-4D97-AF65-F5344CB8AC3E}">
        <p14:creationId xmlns:p14="http://schemas.microsoft.com/office/powerpoint/2010/main" val="28335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14045</TotalTime>
  <Words>1456</Words>
  <Application>Microsoft Office PowerPoint</Application>
  <PresentationFormat>Widescreen</PresentationFormat>
  <Paragraphs>214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ArialMT</vt:lpstr>
      <vt:lpstr>Calibri</vt:lpstr>
      <vt:lpstr>Calibri Light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35</cp:revision>
  <dcterms:created xsi:type="dcterms:W3CDTF">2022-08-22T11:55:58Z</dcterms:created>
  <dcterms:modified xsi:type="dcterms:W3CDTF">2022-09-26T10:27:04Z</dcterms:modified>
</cp:coreProperties>
</file>