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6" autoAdjust="0"/>
    <p:restoredTop sz="94660"/>
  </p:normalViewPr>
  <p:slideViewPr>
    <p:cSldViewPr snapToGrid="0" showGuides="1">
      <p:cViewPr varScale="1">
        <p:scale>
          <a:sx n="58" d="100"/>
          <a:sy n="58" d="100"/>
        </p:scale>
        <p:origin x="912" y="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A9E055-E61D-1BEE-97C7-87C25B935F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BB52071-BBA5-94A6-B653-4637504C73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92188B-D73E-95E8-2D0F-73F34E81F0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92483-6B34-4DF6-9B59-D7AA8AE6F876}" type="datetimeFigureOut">
              <a:rPr lang="en-GB" smtClean="0"/>
              <a:t>23/09/2022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5E4FC6-E555-7796-BB8C-B27F1873BF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BE8BD7-AEFA-3C2E-0CC2-606D656DBA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37010-6BD9-4113-9BAF-23C6197FD2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83896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B63AF3-56C6-3936-06D0-6C7F496350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52BE204-5742-94FC-2E19-2F2C5239F9A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D03E05-F632-8D94-5F8C-201D1C685A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92483-6B34-4DF6-9B59-D7AA8AE6F876}" type="datetimeFigureOut">
              <a:rPr lang="en-GB" smtClean="0"/>
              <a:t>23/09/2022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A43623-6B88-36FD-0F5F-D034D32CCC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EC77BA-4304-BDAB-CC52-2BD3ED86EB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37010-6BD9-4113-9BAF-23C6197FD2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21479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9646AB3-7C8A-0052-DD56-25408655BF2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68784FB-00FB-D141-EF7D-7AFD9504662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5EBEEF-0C12-F982-7F6A-F6EA0F471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92483-6B34-4DF6-9B59-D7AA8AE6F876}" type="datetimeFigureOut">
              <a:rPr lang="en-GB" smtClean="0"/>
              <a:t>23/09/2022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27C778-ABC8-422A-295A-D32D0BA960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C925BE-1EE8-2A25-DC90-5438820D88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37010-6BD9-4113-9BAF-23C6197FD2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02845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2481CC-9B57-2DC3-A0DD-5A9AFE0472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5913D1-E948-8C7A-6F2F-B58908D891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557340-216C-A614-BB3F-1A184D1188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92483-6B34-4DF6-9B59-D7AA8AE6F876}" type="datetimeFigureOut">
              <a:rPr lang="en-GB" smtClean="0"/>
              <a:t>23/09/2022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12D08C-37B7-271E-D7D1-AD0519946C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CA4EF9-544E-4A71-C70F-0AA3BB7637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37010-6BD9-4113-9BAF-23C6197FD2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19067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0E320D-B1E7-95B6-70DB-EDB8E8D239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BF46B3-0AFC-F217-FEA6-6C960A4757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962B75-566D-2D7F-BA7E-BE10EFF539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92483-6B34-4DF6-9B59-D7AA8AE6F876}" type="datetimeFigureOut">
              <a:rPr lang="en-GB" smtClean="0"/>
              <a:t>23/09/2022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5A7881-DE79-923B-34B0-3C93FCC097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C561D7-FE2C-3006-00C2-8C6F9E51F0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37010-6BD9-4113-9BAF-23C6197FD2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0115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E87474-325D-D3C0-13D4-2238C0EC1D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D3E5AC-798F-C181-81FF-087A54C4172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37C70BC-D223-5281-7D81-0A58E4BC64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A4C00B7-7149-720A-7DC3-8D9DA5345A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92483-6B34-4DF6-9B59-D7AA8AE6F876}" type="datetimeFigureOut">
              <a:rPr lang="en-GB" smtClean="0"/>
              <a:t>23/09/2022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35BE2C9-C693-338D-F8B6-71AE06AEB4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699CE3-AA62-6F68-71E5-763368311B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37010-6BD9-4113-9BAF-23C6197FD2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80877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3B41D8-AD66-91DE-0D4D-D3BDE00EAC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F11196-B41A-F2A0-FAB8-5A84843F55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01DA3AF-812B-1443-239A-7771A43F77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7BD8DFF-BB3F-1258-BAE7-1F70F979878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0992086-8FCE-C695-D2E8-FDEFEF7E522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ED14F57-6904-BA76-11DF-2D9D0FD0EB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92483-6B34-4DF6-9B59-D7AA8AE6F876}" type="datetimeFigureOut">
              <a:rPr lang="en-GB" smtClean="0"/>
              <a:t>23/09/2022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C3DD78B-F4B8-EB73-F0AA-7A2B2C67E7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6F7A0AF-CCCA-AE67-58A1-7B238A39FE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37010-6BD9-4113-9BAF-23C6197FD2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2948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6A18CC-1245-CED1-A6A8-C7AB02957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7CA215E-95C1-D854-693D-71C728AA68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92483-6B34-4DF6-9B59-D7AA8AE6F876}" type="datetimeFigureOut">
              <a:rPr lang="en-GB" smtClean="0"/>
              <a:t>23/09/2022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7F9C9C6-59BC-2A6F-BA33-7CA02E8E29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EB6C04D-7EDA-77E5-0DFE-D6557339ED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37010-6BD9-4113-9BAF-23C6197FD2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44778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15AFB93-26B7-8A88-2A3B-57B1E2EEB2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92483-6B34-4DF6-9B59-D7AA8AE6F876}" type="datetimeFigureOut">
              <a:rPr lang="en-GB" smtClean="0"/>
              <a:t>23/09/2022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210F48D-56B7-B0A7-BAA5-7CF256C30B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3B25F4-BF2D-E73B-E694-312919457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37010-6BD9-4113-9BAF-23C6197FD2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74423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7286AD-E688-7AEC-E5C7-5F324130B7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7FDAEB-7B6B-F6A1-439D-712066085E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2854D1-844A-1985-CA54-B1E2372487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C6296D-ABB1-142B-B492-286ED9B180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92483-6B34-4DF6-9B59-D7AA8AE6F876}" type="datetimeFigureOut">
              <a:rPr lang="en-GB" smtClean="0"/>
              <a:t>23/09/2022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0DC4953-6659-0753-0864-FEC927BA7B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E6A33D-D3B1-925A-DCAC-CA9211C25A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37010-6BD9-4113-9BAF-23C6197FD2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86700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0569EF-96A3-DF0C-5002-F7D3CCEF71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0880EB-BF9F-BB24-6A1E-EC15C5349AB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63800F-3F3E-C198-1C64-85987BAAD3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4DE5F4A-3482-A27C-3931-DACC9A965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92483-6B34-4DF6-9B59-D7AA8AE6F876}" type="datetimeFigureOut">
              <a:rPr lang="en-GB" smtClean="0"/>
              <a:t>23/09/2022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92AE2E5-3DC8-9E1F-28FE-F91166118D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7FCBB0-5370-5D27-8DEB-007236E28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37010-6BD9-4113-9BAF-23C6197FD2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77113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91C7223-6130-516F-B6B0-38B937A861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AA05F1-49DB-0EF8-97A0-9F21CA164E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2614BE-5012-C917-89B0-6419FFCE3C7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792483-6B34-4DF6-9B59-D7AA8AE6F876}" type="datetimeFigureOut">
              <a:rPr lang="en-GB" smtClean="0"/>
              <a:t>23/09/2022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3CFF66-4A4A-22FE-1FA8-03D53018C8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C2B604-A094-B8BC-0325-411DA157EF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A37010-6BD9-4113-9BAF-23C6197FD2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9337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FF2E6A-985F-CFFC-F191-F6578EACD7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23152" y="648638"/>
            <a:ext cx="9144000" cy="2387600"/>
          </a:xfrm>
        </p:spPr>
        <p:txBody>
          <a:bodyPr/>
          <a:lstStyle/>
          <a:p>
            <a:r>
              <a:rPr lang="en-US" dirty="0"/>
              <a:t>Highlights from WG5 –</a:t>
            </a:r>
            <a:br>
              <a:rPr lang="en-US" dirty="0"/>
            </a:br>
            <a:r>
              <a:rPr lang="en-US" dirty="0"/>
              <a:t>the 1</a:t>
            </a:r>
            <a:r>
              <a:rPr lang="en-US" baseline="30000" dirty="0"/>
              <a:t>st</a:t>
            </a:r>
            <a:r>
              <a:rPr lang="en-US" dirty="0"/>
              <a:t> week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779922-7DDB-26C2-96D4-9A95E276A51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Angeles Faus-Golfe, </a:t>
            </a:r>
            <a:r>
              <a:rPr lang="en-US" dirty="0" err="1"/>
              <a:t>IJCLab</a:t>
            </a:r>
            <a:r>
              <a:rPr lang="en-US" dirty="0"/>
              <a:t>; Frank Zimmermann, CERN</a:t>
            </a:r>
          </a:p>
          <a:p>
            <a:r>
              <a:rPr lang="en-US" dirty="0"/>
              <a:t>EPOL Workshop 2022, 23 September 2022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77332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A8C580-FE59-F685-B8B8-12A2DD1340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3796" y="470550"/>
            <a:ext cx="105156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000" b="1" dirty="0"/>
              <a:t>Tuesday</a:t>
            </a:r>
          </a:p>
          <a:p>
            <a:pPr marL="0" indent="0">
              <a:buNone/>
            </a:pPr>
            <a:endParaRPr lang="en-GB" sz="2000" b="1" dirty="0"/>
          </a:p>
          <a:p>
            <a:pPr marL="0" indent="0">
              <a:buNone/>
            </a:pPr>
            <a:r>
              <a:rPr lang="en-GB" sz="2000" b="1" dirty="0"/>
              <a:t>D. </a:t>
            </a:r>
            <a:r>
              <a:rPr lang="en-GB" sz="2000" b="1" dirty="0" err="1"/>
              <a:t>d'Enterria</a:t>
            </a:r>
            <a:r>
              <a:rPr lang="en-GB" sz="2000" b="1" dirty="0"/>
              <a:t>, CERN, Physics and operational requirements for </a:t>
            </a:r>
            <a:r>
              <a:rPr lang="en-GB" sz="2000" b="1" dirty="0" err="1"/>
              <a:t>monochromatization</a:t>
            </a:r>
            <a:endParaRPr lang="en-GB" sz="2000" b="1" dirty="0"/>
          </a:p>
          <a:p>
            <a:pPr marL="0" indent="0">
              <a:buNone/>
            </a:pPr>
            <a:r>
              <a:rPr lang="en-GB" sz="2000" dirty="0"/>
              <a:t>- FCC-</a:t>
            </a:r>
            <a:r>
              <a:rPr lang="en-GB" sz="2000" dirty="0" err="1"/>
              <a:t>ee</a:t>
            </a:r>
            <a:r>
              <a:rPr lang="en-GB" sz="2000" dirty="0"/>
              <a:t> can provide the by far </a:t>
            </a:r>
            <a:r>
              <a:rPr lang="en-GB" sz="2000" dirty="0">
                <a:solidFill>
                  <a:srgbClr val="0070C0"/>
                </a:solidFill>
              </a:rPr>
              <a:t>most precise measurement of the e- Yukawa coupling</a:t>
            </a:r>
            <a:r>
              <a:rPr lang="en-GB" sz="2000" dirty="0"/>
              <a:t>. </a:t>
            </a:r>
          </a:p>
          <a:p>
            <a:pPr marL="0" indent="0">
              <a:buNone/>
            </a:pPr>
            <a:r>
              <a:rPr lang="en-GB" sz="2000" dirty="0"/>
              <a:t>- </a:t>
            </a:r>
            <a:r>
              <a:rPr lang="en-GB" sz="2000" dirty="0">
                <a:solidFill>
                  <a:srgbClr val="0070C0"/>
                </a:solidFill>
              </a:rPr>
              <a:t>Large background </a:t>
            </a:r>
            <a:r>
              <a:rPr lang="en-GB" sz="2000" dirty="0"/>
              <a:t>is a concern and can or must be suppressed by </a:t>
            </a:r>
            <a:r>
              <a:rPr lang="en-GB" sz="2000" dirty="0">
                <a:solidFill>
                  <a:srgbClr val="0070C0"/>
                </a:solidFill>
              </a:rPr>
              <a:t>suitable cuts and algorithms </a:t>
            </a:r>
            <a:r>
              <a:rPr lang="en-GB" sz="2000" dirty="0"/>
              <a:t>(e.g. selection of gluon jets)</a:t>
            </a:r>
          </a:p>
          <a:p>
            <a:pPr marL="0" indent="0">
              <a:buNone/>
            </a:pPr>
            <a:r>
              <a:rPr lang="en-GB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 further work on experimental side and detector simulations</a:t>
            </a:r>
            <a:endParaRPr lang="en-GB" sz="20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r>
              <a:rPr lang="en-GB" sz="2000" b="1" dirty="0"/>
              <a:t>A. Blondel, U. Geneva, Measurement of </a:t>
            </a:r>
            <a:r>
              <a:rPr lang="en-GB" sz="2000" b="1" dirty="0" err="1"/>
              <a:t>monochromatization</a:t>
            </a:r>
            <a:r>
              <a:rPr lang="en-GB" sz="2000" b="1" dirty="0"/>
              <a:t> parameters</a:t>
            </a:r>
          </a:p>
          <a:p>
            <a:pPr marL="0" indent="0">
              <a:buNone/>
            </a:pPr>
            <a:r>
              <a:rPr lang="en-GB" sz="2000" dirty="0"/>
              <a:t>- Plenty of </a:t>
            </a:r>
            <a:r>
              <a:rPr lang="en-GB" sz="2000" dirty="0">
                <a:solidFill>
                  <a:srgbClr val="0070C0"/>
                </a:solidFill>
              </a:rPr>
              <a:t>dimuon events </a:t>
            </a:r>
            <a:r>
              <a:rPr lang="en-GB" sz="2000" dirty="0"/>
              <a:t>contain superb </a:t>
            </a:r>
            <a:r>
              <a:rPr lang="en-GB" sz="2000" dirty="0">
                <a:solidFill>
                  <a:srgbClr val="0070C0"/>
                </a:solidFill>
              </a:rPr>
              <a:t>information of collision energy spread with and without </a:t>
            </a:r>
            <a:r>
              <a:rPr lang="en-GB" sz="2000" dirty="0" err="1">
                <a:solidFill>
                  <a:srgbClr val="0070C0"/>
                </a:solidFill>
              </a:rPr>
              <a:t>monochromatization</a:t>
            </a:r>
            <a:r>
              <a:rPr lang="en-GB" sz="2000" dirty="0">
                <a:solidFill>
                  <a:srgbClr val="0070C0"/>
                </a:solidFill>
              </a:rPr>
              <a:t>, and mean energy difference between electron and positron beams </a:t>
            </a:r>
          </a:p>
          <a:p>
            <a:pPr>
              <a:buFontTx/>
              <a:buChar char="-"/>
            </a:pPr>
            <a:r>
              <a:rPr lang="en-GB" sz="2000" dirty="0"/>
              <a:t>Suggestion to </a:t>
            </a:r>
            <a:r>
              <a:rPr lang="en-GB" sz="2000" dirty="0">
                <a:solidFill>
                  <a:srgbClr val="0070C0"/>
                </a:solidFill>
              </a:rPr>
              <a:t>test the </a:t>
            </a:r>
            <a:r>
              <a:rPr lang="en-GB" sz="2000" dirty="0" err="1">
                <a:solidFill>
                  <a:srgbClr val="0070C0"/>
                </a:solidFill>
              </a:rPr>
              <a:t>monochromatization</a:t>
            </a:r>
            <a:r>
              <a:rPr lang="en-GB" sz="2000" dirty="0">
                <a:solidFill>
                  <a:srgbClr val="0070C0"/>
                </a:solidFill>
              </a:rPr>
              <a:t> scheme early-on during highest-luminosity Z running </a:t>
            </a:r>
            <a:r>
              <a:rPr lang="en-GB" sz="2000" dirty="0"/>
              <a:t>(impact on optics design and question whether beamline footprint can be held constant)  </a:t>
            </a:r>
            <a:endParaRPr lang="en-GB" sz="20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GB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 s</a:t>
            </a:r>
            <a:r>
              <a:rPr lang="en-GB" sz="2000" b="1" dirty="0">
                <a:solidFill>
                  <a:srgbClr val="FF0000"/>
                </a:solidFill>
              </a:rPr>
              <a:t>cenario(s) for test during Z operation ; compatibility studies </a:t>
            </a:r>
          </a:p>
          <a:p>
            <a:pPr marL="0" indent="0">
              <a:buNone/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3967953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7B62551-9E43-7684-C759-1B5B439A29BD}"/>
              </a:ext>
            </a:extLst>
          </p:cNvPr>
          <p:cNvSpPr txBox="1"/>
          <p:nvPr/>
        </p:nvSpPr>
        <p:spPr>
          <a:xfrm>
            <a:off x="253387" y="117693"/>
            <a:ext cx="11038902" cy="67403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GB" sz="1800" b="1" dirty="0"/>
              <a:t>Wednesday</a:t>
            </a:r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r>
              <a:rPr lang="en-GB" sz="1800" b="1" dirty="0"/>
              <a:t>A. Faus-Golfe, </a:t>
            </a:r>
            <a:r>
              <a:rPr lang="en-GB" sz="1800" b="1" dirty="0" err="1"/>
              <a:t>IJCLab</a:t>
            </a:r>
            <a:r>
              <a:rPr lang="en-GB" sz="1800" b="1" dirty="0"/>
              <a:t>, Towards </a:t>
            </a:r>
            <a:r>
              <a:rPr lang="en-GB" sz="1800" b="1" dirty="0" err="1"/>
              <a:t>monochromatization</a:t>
            </a:r>
            <a:r>
              <a:rPr lang="en-GB" sz="1800" b="1" dirty="0"/>
              <a:t> optics</a:t>
            </a:r>
          </a:p>
          <a:p>
            <a:pPr marL="0" indent="0">
              <a:buNone/>
            </a:pPr>
            <a:r>
              <a:rPr lang="en-GB" sz="1800" dirty="0"/>
              <a:t>- approach: </a:t>
            </a:r>
            <a:r>
              <a:rPr lang="en-GB" sz="1800" dirty="0">
                <a:solidFill>
                  <a:srgbClr val="0070C0"/>
                </a:solidFill>
              </a:rPr>
              <a:t>modify the final-focus bending for all energies and add final-focus quadrupoles </a:t>
            </a:r>
            <a:r>
              <a:rPr lang="en-GB" sz="1800" dirty="0"/>
              <a:t>to </a:t>
            </a:r>
            <a:r>
              <a:rPr lang="en-GB" dirty="0"/>
              <a:t>achieve</a:t>
            </a:r>
            <a:r>
              <a:rPr lang="en-GB" sz="1800" dirty="0"/>
              <a:t> the </a:t>
            </a:r>
            <a:r>
              <a:rPr lang="en-GB" sz="1800" dirty="0" err="1"/>
              <a:t>monochromatization</a:t>
            </a:r>
            <a:r>
              <a:rPr lang="en-GB" sz="1800" dirty="0"/>
              <a:t> </a:t>
            </a:r>
          </a:p>
          <a:p>
            <a:pPr marL="0" indent="0">
              <a:buNone/>
            </a:pPr>
            <a:r>
              <a:rPr lang="en-GB" sz="1800" dirty="0"/>
              <a:t>- </a:t>
            </a:r>
            <a:r>
              <a:rPr lang="en-GB" dirty="0"/>
              <a:t>f</a:t>
            </a:r>
            <a:r>
              <a:rPr lang="en-GB" sz="1800" dirty="0"/>
              <a:t>or </a:t>
            </a:r>
            <a:r>
              <a:rPr lang="en-GB" sz="1800" dirty="0">
                <a:solidFill>
                  <a:srgbClr val="0070C0"/>
                </a:solidFill>
              </a:rPr>
              <a:t>operation with crab cavities </a:t>
            </a:r>
            <a:r>
              <a:rPr lang="en-GB" sz="1800" dirty="0"/>
              <a:t>need to reduce bunch length (different arc optics?) or need to increase </a:t>
            </a:r>
            <a:r>
              <a:rPr lang="en-GB" sz="1800" dirty="0" err="1"/>
              <a:t>betay</a:t>
            </a:r>
            <a:r>
              <a:rPr lang="en-GB" sz="1800" dirty="0"/>
              <a:t>* ?</a:t>
            </a:r>
          </a:p>
          <a:p>
            <a:pPr marL="285750" indent="-285750">
              <a:buFontTx/>
              <a:buChar char="-"/>
            </a:pPr>
            <a:r>
              <a:rPr lang="en-GB" sz="1800" dirty="0"/>
              <a:t>one could also resonantly create dispersion from the arcs (P. Raimondi ; see A. Zholents &amp; F. Ruggiero at LEP)</a:t>
            </a:r>
          </a:p>
          <a:p>
            <a:r>
              <a:rPr lang="en-GB" sz="18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 study need for crab cavities</a:t>
            </a:r>
          </a:p>
          <a:p>
            <a:r>
              <a:rPr lang="en-GB" sz="18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 s</a:t>
            </a:r>
            <a:r>
              <a:rPr lang="en-GB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tudy potential of resonant generation</a:t>
            </a:r>
            <a:endParaRPr lang="en-GB" sz="1800" dirty="0"/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r>
              <a:rPr lang="en-GB" sz="1800" b="1" dirty="0"/>
              <a:t>H.-P. Jiang, </a:t>
            </a:r>
            <a:r>
              <a:rPr lang="en-GB" sz="1800" b="1" dirty="0" err="1"/>
              <a:t>IJCLab</a:t>
            </a:r>
            <a:r>
              <a:rPr lang="en-GB" sz="1800" b="1" dirty="0"/>
              <a:t>, First draft optics</a:t>
            </a:r>
          </a:p>
          <a:p>
            <a:pPr marL="0" indent="0">
              <a:buNone/>
            </a:pPr>
            <a:r>
              <a:rPr lang="en-GB" sz="1800" dirty="0"/>
              <a:t>- </a:t>
            </a:r>
            <a:r>
              <a:rPr lang="en-GB" sz="1800" dirty="0">
                <a:solidFill>
                  <a:srgbClr val="0070C0"/>
                </a:solidFill>
              </a:rPr>
              <a:t>draft optics with IP dispersion </a:t>
            </a:r>
            <a:r>
              <a:rPr lang="en-GB" sz="1800" dirty="0"/>
              <a:t>created by </a:t>
            </a:r>
            <a:r>
              <a:rPr lang="en-GB" sz="1800" dirty="0" err="1"/>
              <a:t>addt'l</a:t>
            </a:r>
            <a:r>
              <a:rPr lang="en-GB" sz="1800" dirty="0"/>
              <a:t> bends and quad's in the final focus  GP simulations</a:t>
            </a:r>
          </a:p>
          <a:p>
            <a:pPr marL="0" indent="0">
              <a:buNone/>
            </a:pPr>
            <a:r>
              <a:rPr lang="en-GB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</a:t>
            </a:r>
            <a:r>
              <a:rPr lang="en-GB" sz="1800" b="1" dirty="0">
                <a:solidFill>
                  <a:srgbClr val="FF0000"/>
                </a:solidFill>
              </a:rPr>
              <a:t> check if synchrotron radiation photon energies would be OK for ttbar running </a:t>
            </a:r>
          </a:p>
          <a:p>
            <a:pPr marL="0" indent="0">
              <a:buNone/>
            </a:pPr>
            <a:r>
              <a:rPr lang="en-GB" sz="18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en-GB" sz="1800" b="1" dirty="0">
                <a:solidFill>
                  <a:srgbClr val="FF0000"/>
                </a:solidFill>
              </a:rPr>
              <a:t>emittances need to be updated for each working point, and both bunch population and IP dispersion should be optimized </a:t>
            </a:r>
          </a:p>
          <a:p>
            <a:pPr marL="0" indent="0">
              <a:buNone/>
            </a:pPr>
            <a:r>
              <a:rPr lang="en-GB" sz="18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</a:t>
            </a:r>
            <a:r>
              <a:rPr lang="en-GB" sz="1800" b="1" dirty="0">
                <a:solidFill>
                  <a:srgbClr val="FF0000"/>
                </a:solidFill>
              </a:rPr>
              <a:t> decreasing </a:t>
            </a:r>
            <a:r>
              <a:rPr lang="en-GB" sz="1800" b="1" dirty="0" err="1">
                <a:solidFill>
                  <a:srgbClr val="FF0000"/>
                </a:solidFill>
              </a:rPr>
              <a:t>betax</a:t>
            </a:r>
            <a:r>
              <a:rPr lang="en-GB" sz="1800" b="1" dirty="0">
                <a:solidFill>
                  <a:srgbClr val="FF0000"/>
                </a:solidFill>
              </a:rPr>
              <a:t>* should also be considered</a:t>
            </a:r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r>
              <a:rPr lang="en-GB" sz="1800" b="1" dirty="0"/>
              <a:t>P. Raimondi, SLAC, </a:t>
            </a:r>
            <a:r>
              <a:rPr lang="en-GB" sz="1800" b="1" dirty="0" err="1"/>
              <a:t>Monochromatization</a:t>
            </a:r>
            <a:r>
              <a:rPr lang="en-GB" sz="1800" b="1" dirty="0"/>
              <a:t> with chromatic waist shift</a:t>
            </a:r>
          </a:p>
          <a:p>
            <a:pPr marL="0" indent="0">
              <a:buNone/>
            </a:pPr>
            <a:r>
              <a:rPr lang="en-GB" sz="1800" dirty="0"/>
              <a:t>- </a:t>
            </a:r>
            <a:r>
              <a:rPr lang="en-GB" sz="1800" dirty="0" err="1">
                <a:solidFill>
                  <a:srgbClr val="0070C0"/>
                </a:solidFill>
              </a:rPr>
              <a:t>monochromatization</a:t>
            </a:r>
            <a:r>
              <a:rPr lang="en-GB" sz="1800" dirty="0">
                <a:solidFill>
                  <a:srgbClr val="0070C0"/>
                </a:solidFill>
              </a:rPr>
              <a:t> with chromatic waist shift </a:t>
            </a:r>
            <a:r>
              <a:rPr lang="en-GB" sz="1800" dirty="0"/>
              <a:t>could be simulated with </a:t>
            </a:r>
            <a:r>
              <a:rPr lang="en-GB" sz="1800" dirty="0" err="1"/>
              <a:t>GuineaPig</a:t>
            </a:r>
            <a:r>
              <a:rPr lang="en-GB" sz="1800" dirty="0"/>
              <a:t> to explore useful parameter range and possible gain</a:t>
            </a:r>
          </a:p>
          <a:p>
            <a:pPr marL="0" indent="0">
              <a:buNone/>
            </a:pPr>
            <a:r>
              <a:rPr lang="en-GB" sz="1800" dirty="0"/>
              <a:t>- </a:t>
            </a:r>
            <a:r>
              <a:rPr lang="en-GB" sz="1800" dirty="0">
                <a:solidFill>
                  <a:srgbClr val="0070C0"/>
                </a:solidFill>
              </a:rPr>
              <a:t>other alternative approaches </a:t>
            </a:r>
            <a:r>
              <a:rPr lang="en-GB" sz="1800" dirty="0"/>
              <a:t>include change of partition number and/or Robinson wigglers </a:t>
            </a:r>
          </a:p>
          <a:p>
            <a:r>
              <a:rPr lang="en-GB" sz="18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</a:t>
            </a:r>
            <a:r>
              <a:rPr lang="en-GB" sz="1800" b="1" dirty="0">
                <a:solidFill>
                  <a:srgbClr val="FF0000"/>
                </a:solidFill>
              </a:rPr>
              <a:t> simulations and studies on these alternative approaches and combinations thereof</a:t>
            </a:r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r>
              <a:rPr lang="en-GB" sz="1800" b="1" dirty="0"/>
              <a:t>Upcoming next week: Dmitry Shatilov  </a:t>
            </a:r>
          </a:p>
        </p:txBody>
      </p:sp>
    </p:spTree>
    <p:extLst>
      <p:ext uri="{BB962C8B-B14F-4D97-AF65-F5344CB8AC3E}">
        <p14:creationId xmlns:p14="http://schemas.microsoft.com/office/powerpoint/2010/main" val="42642624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386</Words>
  <Application>Microsoft Office PowerPoint</Application>
  <PresentationFormat>Widescreen</PresentationFormat>
  <Paragraphs>36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Highlights from WG5 – the 1st week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Highlights from WG5 – the 1st week</dc:title>
  <dc:creator>Frank Zimmermann</dc:creator>
  <cp:lastModifiedBy>Frank Zimmermann</cp:lastModifiedBy>
  <cp:revision>4</cp:revision>
  <dcterms:created xsi:type="dcterms:W3CDTF">2022-09-23T09:20:07Z</dcterms:created>
  <dcterms:modified xsi:type="dcterms:W3CDTF">2022-09-23T10:19:00Z</dcterms:modified>
</cp:coreProperties>
</file>