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5" r:id="rId1"/>
  </p:sldMasterIdLst>
  <p:notesMasterIdLst>
    <p:notesMasterId r:id="rId7"/>
  </p:notesMasterIdLst>
  <p:sldIdLst>
    <p:sldId id="312" r:id="rId2"/>
    <p:sldId id="313" r:id="rId3"/>
    <p:sldId id="314" r:id="rId4"/>
    <p:sldId id="315" r:id="rId5"/>
    <p:sldId id="316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2B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936" autoAdjust="0"/>
    <p:restoredTop sz="94904" autoAdjust="0"/>
  </p:normalViewPr>
  <p:slideViewPr>
    <p:cSldViewPr snapToGrid="0" snapToObjects="1">
      <p:cViewPr varScale="1">
        <p:scale>
          <a:sx n="120" d="100"/>
          <a:sy n="120" d="100"/>
        </p:scale>
        <p:origin x="408" y="17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1706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48" d="100"/>
          <a:sy n="48" d="100"/>
        </p:scale>
        <p:origin x="2664" y="5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8F3527-BB28-884B-A511-C22C3DCF5453}" type="datetimeFigureOut">
              <a:rPr lang="en-US" smtClean="0"/>
              <a:t>9/27/22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BF1341-3AFE-B447-A831-9671D6A700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5407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2271" y="2866618"/>
            <a:ext cx="4317562" cy="431756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1282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43181" y="505595"/>
            <a:ext cx="10583064" cy="617838"/>
          </a:xfrm>
        </p:spPr>
        <p:txBody>
          <a:bodyPr anchor="b">
            <a:noAutofit/>
          </a:bodyPr>
          <a:lstStyle>
            <a:lvl1pPr algn="l">
              <a:defRPr sz="3000" b="1" cap="none" baseline="0">
                <a:latin typeface="Arial" charset="0"/>
              </a:defRPr>
            </a:lvl1pPr>
          </a:lstStyle>
          <a:p>
            <a:r>
              <a:rPr lang="en-US" dirty="0"/>
              <a:t>Title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43182" y="1720793"/>
            <a:ext cx="5875975" cy="3246670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2200" baseline="0">
                <a:solidFill>
                  <a:schemeClr val="accent1"/>
                </a:solidFill>
                <a:latin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Here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 hasCustomPrompt="1"/>
          </p:nvPr>
        </p:nvSpPr>
        <p:spPr>
          <a:xfrm>
            <a:off x="443182" y="5126730"/>
            <a:ext cx="5875975" cy="42086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200" baseline="0">
                <a:solidFill>
                  <a:schemeClr val="accent6"/>
                </a:solidFill>
              </a:defRPr>
            </a:lvl1pPr>
          </a:lstStyle>
          <a:p>
            <a:pPr lvl="0"/>
            <a:r>
              <a:rPr lang="en-US" dirty="0"/>
              <a:t>Author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181" y="6178121"/>
            <a:ext cx="1948205" cy="63089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11392" y="6434371"/>
            <a:ext cx="1622935" cy="27242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64686" y="6425551"/>
            <a:ext cx="506186" cy="339956"/>
          </a:xfrm>
          <a:prstGeom prst="rect">
            <a:avLst/>
          </a:prstGeom>
        </p:spPr>
      </p:pic>
      <p:sp>
        <p:nvSpPr>
          <p:cNvPr id="14" name="Picture Placeholder 13"/>
          <p:cNvSpPr>
            <a:spLocks noGrp="1"/>
          </p:cNvSpPr>
          <p:nvPr>
            <p:ph type="pic" sz="quarter" idx="15"/>
          </p:nvPr>
        </p:nvSpPr>
        <p:spPr>
          <a:xfrm>
            <a:off x="6572250" y="1720850"/>
            <a:ext cx="5619750" cy="3840163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2271" y="2866618"/>
            <a:ext cx="4317562" cy="431756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12827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181" y="6178121"/>
            <a:ext cx="1948205" cy="63089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11392" y="6434371"/>
            <a:ext cx="1622935" cy="27242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64686" y="6425551"/>
            <a:ext cx="506186" cy="339956"/>
          </a:xfrm>
          <a:prstGeom prst="rect">
            <a:avLst/>
          </a:prstGeom>
        </p:spPr>
      </p:pic>
      <p:sp>
        <p:nvSpPr>
          <p:cNvPr id="19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3651306" y="5563165"/>
            <a:ext cx="5745192" cy="910001"/>
          </a:xfrm>
        </p:spPr>
        <p:txBody>
          <a:bodyPr>
            <a:noAutofit/>
          </a:bodyPr>
          <a:lstStyle>
            <a:lvl1pPr marL="0" indent="0">
              <a:buNone/>
              <a:defRPr baseline="0"/>
            </a:lvl1pPr>
          </a:lstStyle>
          <a:p>
            <a:pPr algn="ctr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291861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estion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2271" y="2866618"/>
            <a:ext cx="4317562" cy="431756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1282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43181" y="505595"/>
            <a:ext cx="6986319" cy="617838"/>
          </a:xfrm>
        </p:spPr>
        <p:txBody>
          <a:bodyPr anchor="b">
            <a:noAutofit/>
          </a:bodyPr>
          <a:lstStyle>
            <a:lvl1pPr algn="l">
              <a:defRPr sz="3000" b="1" cap="none" baseline="0">
                <a:latin typeface="Arial" charset="0"/>
              </a:defRPr>
            </a:lvl1pPr>
          </a:lstStyle>
          <a:p>
            <a:r>
              <a:rPr lang="en-US" dirty="0"/>
              <a:t>Questions?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 hasCustomPrompt="1"/>
          </p:nvPr>
        </p:nvSpPr>
        <p:spPr>
          <a:xfrm>
            <a:off x="7510538" y="145564"/>
            <a:ext cx="4360333" cy="66110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 baseline="0">
                <a:solidFill>
                  <a:schemeClr val="accent6"/>
                </a:solidFill>
              </a:defRPr>
            </a:lvl1pPr>
          </a:lstStyle>
          <a:p>
            <a:pPr lvl="0"/>
            <a:r>
              <a:rPr lang="en-US" dirty="0"/>
              <a:t>Author</a:t>
            </a:r>
          </a:p>
          <a:p>
            <a:pPr lvl="0"/>
            <a:r>
              <a:rPr lang="en-US" dirty="0"/>
              <a:t>Title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181" y="6178121"/>
            <a:ext cx="1948205" cy="63089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11392" y="6434371"/>
            <a:ext cx="1622935" cy="27242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64686" y="6425551"/>
            <a:ext cx="506186" cy="339956"/>
          </a:xfrm>
          <a:prstGeom prst="rect">
            <a:avLst/>
          </a:prstGeom>
        </p:spPr>
      </p:pic>
      <p:sp>
        <p:nvSpPr>
          <p:cNvPr id="14" name="Picture Placeholder 13"/>
          <p:cNvSpPr>
            <a:spLocks noGrp="1"/>
          </p:cNvSpPr>
          <p:nvPr>
            <p:ph type="pic" sz="quarter" idx="15"/>
          </p:nvPr>
        </p:nvSpPr>
        <p:spPr>
          <a:xfrm>
            <a:off x="6572250" y="1720850"/>
            <a:ext cx="5619750" cy="3840163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2" name="Text Placeholder 14"/>
          <p:cNvSpPr>
            <a:spLocks noGrp="1"/>
          </p:cNvSpPr>
          <p:nvPr>
            <p:ph type="body" sz="quarter" idx="16" hasCustomPrompt="1"/>
          </p:nvPr>
        </p:nvSpPr>
        <p:spPr>
          <a:xfrm>
            <a:off x="7510539" y="847492"/>
            <a:ext cx="4360333" cy="27594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200" baseline="0">
                <a:solidFill>
                  <a:srgbClr val="C00000"/>
                </a:solidFill>
              </a:defRPr>
            </a:lvl1pPr>
          </a:lstStyle>
          <a:p>
            <a:pPr lvl="0"/>
            <a:r>
              <a:rPr lang="en-US" dirty="0"/>
              <a:t>Contact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424849" y="1726357"/>
            <a:ext cx="5894308" cy="3834656"/>
          </a:xfrm>
        </p:spPr>
        <p:txBody>
          <a:bodyPr>
            <a:normAutofit/>
          </a:bodyPr>
          <a:lstStyle>
            <a:lvl1pPr marL="342900" indent="-342900">
              <a:buFont typeface="Arial" charset="0"/>
              <a:buChar char="•"/>
              <a:defRPr sz="2200" baseline="0">
                <a:solidFill>
                  <a:schemeClr val="accent1"/>
                </a:solidFill>
              </a:defRPr>
            </a:lvl1pPr>
            <a:lvl2pPr marL="685800" indent="-228600">
              <a:buFont typeface=".PingFangSC-Regular" charset="-122"/>
              <a:buChar char="－"/>
              <a:defRPr sz="2200" baseline="0">
                <a:solidFill>
                  <a:schemeClr val="accent1"/>
                </a:solidFill>
              </a:defRPr>
            </a:lvl2pPr>
            <a:lvl3pPr marL="1143000" indent="-228600">
              <a:buFont typeface="Arial" charset="0"/>
              <a:buChar char="•"/>
              <a:defRPr sz="2200" baseline="0">
                <a:solidFill>
                  <a:schemeClr val="accent1"/>
                </a:solidFill>
              </a:defRPr>
            </a:lvl3pPr>
            <a:lvl4pPr marL="1600200" indent="-228600">
              <a:buFont typeface=".PingFangSC-Regular" charset="-122"/>
              <a:buChar char="－"/>
              <a:defRPr sz="2200" baseline="0">
                <a:solidFill>
                  <a:schemeClr val="accent1"/>
                </a:solidFill>
              </a:defRPr>
            </a:lvl4pPr>
            <a:lvl5pPr marL="2057400" indent="-228600">
              <a:buFont typeface="Arial" charset="0"/>
              <a:buChar char="•"/>
              <a:defRPr sz="2200" baseline="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Agenda Topics Covered: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2271" y="2866618"/>
            <a:ext cx="4317562" cy="4317562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12827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181" y="6178121"/>
            <a:ext cx="1948205" cy="63089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11392" y="6434371"/>
            <a:ext cx="1622935" cy="272421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64686" y="6425551"/>
            <a:ext cx="506186" cy="339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0039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892" y="240539"/>
            <a:ext cx="11285837" cy="487490"/>
          </a:xfrm>
        </p:spPr>
        <p:txBody>
          <a:bodyPr>
            <a:normAutofit/>
          </a:bodyPr>
          <a:lstStyle>
            <a:lvl1pPr>
              <a:defRPr sz="2400" b="1" cap="none" baseline="0">
                <a:latin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1892" y="966055"/>
            <a:ext cx="11285837" cy="5381694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-16475" y="735987"/>
            <a:ext cx="12208476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2310" y="6387401"/>
            <a:ext cx="1428001" cy="462435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>
            <a:off x="-16475" y="735987"/>
            <a:ext cx="12208476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2310" y="6387401"/>
            <a:ext cx="1428001" cy="462435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3963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892" y="240539"/>
            <a:ext cx="11285837" cy="487490"/>
          </a:xfrm>
        </p:spPr>
        <p:txBody>
          <a:bodyPr>
            <a:normAutofit/>
          </a:bodyPr>
          <a:lstStyle>
            <a:lvl1pPr>
              <a:defRPr sz="2400" b="1" cap="none" baseline="0">
                <a:latin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1892" y="966055"/>
            <a:ext cx="5564365" cy="5381694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-16475" y="735987"/>
            <a:ext cx="12208476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2310" y="6387401"/>
            <a:ext cx="1428001" cy="462435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6204856" y="966055"/>
            <a:ext cx="5492873" cy="5381694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-16475" y="735987"/>
            <a:ext cx="12208476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2310" y="6387401"/>
            <a:ext cx="1428001" cy="462435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2002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Layou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892" y="240539"/>
            <a:ext cx="11285837" cy="487490"/>
          </a:xfrm>
        </p:spPr>
        <p:txBody>
          <a:bodyPr>
            <a:normAutofit/>
          </a:bodyPr>
          <a:lstStyle>
            <a:lvl1pPr>
              <a:defRPr sz="2400" b="1" cap="none" baseline="0">
                <a:latin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1892" y="966055"/>
            <a:ext cx="6478765" cy="5381694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-16475" y="735987"/>
            <a:ext cx="12208476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2310" y="6387401"/>
            <a:ext cx="1428001" cy="462435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7053943" y="4062939"/>
            <a:ext cx="4643786" cy="2284810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7053942" y="966789"/>
            <a:ext cx="4644345" cy="2976562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-16475" y="735987"/>
            <a:ext cx="12208476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2310" y="6387401"/>
            <a:ext cx="1428001" cy="462435"/>
          </a:xfrm>
          <a:prstGeom prst="rect">
            <a:avLst/>
          </a:prstGeom>
        </p:spPr>
      </p:pic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37965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Layou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892" y="240539"/>
            <a:ext cx="11285837" cy="487490"/>
          </a:xfrm>
        </p:spPr>
        <p:txBody>
          <a:bodyPr>
            <a:normAutofit/>
          </a:bodyPr>
          <a:lstStyle>
            <a:lvl1pPr>
              <a:defRPr sz="2400" b="1" cap="none" baseline="0">
                <a:latin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1892" y="966055"/>
            <a:ext cx="6478765" cy="5381694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-16475" y="735987"/>
            <a:ext cx="12208476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2310" y="6387401"/>
            <a:ext cx="1428001" cy="462435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7053943" y="966055"/>
            <a:ext cx="4643786" cy="2284810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7053942" y="3371187"/>
            <a:ext cx="4644345" cy="2976562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-16475" y="735987"/>
            <a:ext cx="12208476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2310" y="6387401"/>
            <a:ext cx="1428001" cy="462435"/>
          </a:xfrm>
          <a:prstGeom prst="rect">
            <a:avLst/>
          </a:prstGeom>
        </p:spPr>
      </p:pic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481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Layout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892" y="240539"/>
            <a:ext cx="11285837" cy="487490"/>
          </a:xfrm>
        </p:spPr>
        <p:txBody>
          <a:bodyPr>
            <a:normAutofit/>
          </a:bodyPr>
          <a:lstStyle>
            <a:lvl1pPr>
              <a:defRPr sz="2400" b="1" cap="none" baseline="0">
                <a:latin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1892" y="966055"/>
            <a:ext cx="6976787" cy="5381694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-16475" y="735987"/>
            <a:ext cx="12208476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2310" y="6387401"/>
            <a:ext cx="1428001" cy="462435"/>
          </a:xfrm>
          <a:prstGeom prst="rect">
            <a:avLst/>
          </a:prstGeom>
        </p:spPr>
      </p:pic>
      <p:sp>
        <p:nvSpPr>
          <p:cNvPr id="7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7666264" y="966055"/>
            <a:ext cx="4032023" cy="2584125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7666264" y="3763624"/>
            <a:ext cx="4032023" cy="2584125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-16475" y="735987"/>
            <a:ext cx="12208476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2310" y="6387401"/>
            <a:ext cx="1428001" cy="462435"/>
          </a:xfrm>
          <a:prstGeom prst="rect">
            <a:avLst/>
          </a:prstGeom>
        </p:spPr>
      </p:pic>
      <p:sp>
        <p:nvSpPr>
          <p:cNvPr id="13" name="Date Placeholder 1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7364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Layout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892" y="240539"/>
            <a:ext cx="11285837" cy="487490"/>
          </a:xfrm>
        </p:spPr>
        <p:txBody>
          <a:bodyPr>
            <a:normAutofit/>
          </a:bodyPr>
          <a:lstStyle>
            <a:lvl1pPr>
              <a:defRPr sz="2400" b="1" cap="none" baseline="0">
                <a:latin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7320" y="966055"/>
            <a:ext cx="6976787" cy="5381694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-16475" y="735987"/>
            <a:ext cx="12208476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2310" y="6387401"/>
            <a:ext cx="1428001" cy="462435"/>
          </a:xfrm>
          <a:prstGeom prst="rect">
            <a:avLst/>
          </a:prstGeom>
        </p:spPr>
      </p:pic>
      <p:sp>
        <p:nvSpPr>
          <p:cNvPr id="7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411892" y="966055"/>
            <a:ext cx="4032023" cy="2584125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411892" y="3763624"/>
            <a:ext cx="4032023" cy="2584125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-16475" y="735987"/>
            <a:ext cx="12208476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2310" y="6387401"/>
            <a:ext cx="1428001" cy="462435"/>
          </a:xfrm>
          <a:prstGeom prst="rect">
            <a:avLst/>
          </a:prstGeom>
        </p:spPr>
      </p:pic>
      <p:sp>
        <p:nvSpPr>
          <p:cNvPr id="13" name="Date Placeholder 1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13664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Layout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892" y="240539"/>
            <a:ext cx="11285837" cy="487490"/>
          </a:xfrm>
        </p:spPr>
        <p:txBody>
          <a:bodyPr>
            <a:normAutofit/>
          </a:bodyPr>
          <a:lstStyle>
            <a:lvl1pPr>
              <a:defRPr sz="2400" b="1" cap="none" baseline="0">
                <a:latin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5200" y="3445216"/>
            <a:ext cx="5572529" cy="2792298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-16475" y="735987"/>
            <a:ext cx="12208476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2310" y="6387401"/>
            <a:ext cx="1428001" cy="462435"/>
          </a:xfrm>
          <a:prstGeom prst="rect">
            <a:avLst/>
          </a:prstGeom>
        </p:spPr>
      </p:pic>
      <p:sp>
        <p:nvSpPr>
          <p:cNvPr id="7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411892" y="966055"/>
            <a:ext cx="3639123" cy="2332315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4235248" y="966055"/>
            <a:ext cx="3639123" cy="2332315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6"/>
          </p:nvPr>
        </p:nvSpPr>
        <p:spPr>
          <a:xfrm>
            <a:off x="411892" y="3445216"/>
            <a:ext cx="5572529" cy="2792298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/>
          </p:nvPr>
        </p:nvSpPr>
        <p:spPr>
          <a:xfrm>
            <a:off x="8058606" y="966055"/>
            <a:ext cx="3639123" cy="2332315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-16475" y="735987"/>
            <a:ext cx="12208476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2310" y="6387401"/>
            <a:ext cx="1428001" cy="462435"/>
          </a:xfrm>
          <a:prstGeom prst="rect">
            <a:avLst/>
          </a:prstGeom>
        </p:spPr>
      </p:pic>
      <p:sp>
        <p:nvSpPr>
          <p:cNvPr id="15" name="Date Placeholder 14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9674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Layout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892" y="240539"/>
            <a:ext cx="11285837" cy="487490"/>
          </a:xfrm>
        </p:spPr>
        <p:txBody>
          <a:bodyPr>
            <a:normAutofit/>
          </a:bodyPr>
          <a:lstStyle>
            <a:lvl1pPr>
              <a:defRPr sz="2400" b="1" cap="none" baseline="0">
                <a:latin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5200" y="966055"/>
            <a:ext cx="5572529" cy="2792298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6"/>
          </p:nvPr>
        </p:nvSpPr>
        <p:spPr>
          <a:xfrm>
            <a:off x="411892" y="966055"/>
            <a:ext cx="5572529" cy="2792298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-16475" y="735987"/>
            <a:ext cx="12208476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2310" y="6387401"/>
            <a:ext cx="1428001" cy="462435"/>
          </a:xfrm>
          <a:prstGeom prst="rect">
            <a:avLst/>
          </a:prstGeom>
        </p:spPr>
      </p:pic>
      <p:sp>
        <p:nvSpPr>
          <p:cNvPr id="7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411892" y="3914031"/>
            <a:ext cx="3639123" cy="2332315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4235248" y="3914031"/>
            <a:ext cx="3639123" cy="2332315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/>
          </p:nvPr>
        </p:nvSpPr>
        <p:spPr>
          <a:xfrm>
            <a:off x="8058606" y="3914031"/>
            <a:ext cx="3639123" cy="2332315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-16475" y="735987"/>
            <a:ext cx="12208476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2310" y="6387401"/>
            <a:ext cx="1428001" cy="462435"/>
          </a:xfrm>
          <a:prstGeom prst="rect">
            <a:avLst/>
          </a:prstGeom>
        </p:spPr>
      </p:pic>
      <p:sp>
        <p:nvSpPr>
          <p:cNvPr id="15" name="Date Placeholder 14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68535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8581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879D4-804F-BD6D-1E88-D8B492A905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WP3 – Monday, September 26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CFC8B3-87C0-AA8E-649B-BEE3CC11B0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Main focus on backgrounds</a:t>
            </a:r>
          </a:p>
          <a:p>
            <a:pPr lvl="1"/>
            <a:r>
              <a:rPr lang="en-US" sz="2400" dirty="0"/>
              <a:t>Dave Gaskell: Background sources and synchrotron radiation issues at JLAB</a:t>
            </a:r>
          </a:p>
          <a:p>
            <a:pPr lvl="1"/>
            <a:r>
              <a:rPr lang="en-US" sz="2400" dirty="0"/>
              <a:t>Hiroyuki Nakayama: Beam background and Machine-Detector Interface Design at KEKB/Belle-II</a:t>
            </a:r>
          </a:p>
          <a:p>
            <a:pPr lvl="1"/>
            <a:r>
              <a:rPr lang="en-US" sz="2400" dirty="0" err="1"/>
              <a:t>Ciprian</a:t>
            </a:r>
            <a:r>
              <a:rPr lang="en-US" sz="2400" dirty="0"/>
              <a:t> Gal: Expected background sources, synchrotron radiation issues at EIC</a:t>
            </a:r>
          </a:p>
          <a:p>
            <a:pPr lvl="1"/>
            <a:r>
              <a:rPr lang="en-US" sz="2400" dirty="0" err="1"/>
              <a:t>Zhengqiao</a:t>
            </a:r>
            <a:r>
              <a:rPr lang="en-US" sz="2400" dirty="0"/>
              <a:t> Zhang: Detector integration and dipole design at EIC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288963-1037-DC8E-FDEB-FE4D17241E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7458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175B19-4055-63C4-6C1D-8C4D4DC896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Compton Polarimeter Backgrounds at JLab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98EB2E-D3EA-8E7C-8E5F-274E3541C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5" name="Picture 4" descr="p000391.jpg">
            <a:extLst>
              <a:ext uri="{FF2B5EF4-FFF2-40B4-BE49-F238E27FC236}">
                <a16:creationId xmlns:a16="http://schemas.microsoft.com/office/drawing/2014/main" id="{BADADDD8-5A74-285B-C771-EEAD624F826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2500" r="12375" b="9000"/>
          <a:stretch>
            <a:fillRect/>
          </a:stretch>
        </p:blipFill>
        <p:spPr>
          <a:xfrm>
            <a:off x="7921256" y="728096"/>
            <a:ext cx="2973033" cy="311508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C31A1AD-C7D3-029F-62AB-8ED727C90A46}"/>
              </a:ext>
            </a:extLst>
          </p:cNvPr>
          <p:cNvSpPr txBox="1"/>
          <p:nvPr/>
        </p:nvSpPr>
        <p:spPr>
          <a:xfrm>
            <a:off x="411892" y="985927"/>
            <a:ext cx="714507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Backgrounds at JLab typically dominated by beam (halo) interactions with material in beamline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US" dirty="0">
                <a:sym typeface="Wingdings" pitchFamily="2" charset="2"/>
              </a:rPr>
              <a:t>Narrow apertures near Fabry-Perot cavity problematic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US" dirty="0">
                <a:sym typeface="Wingdings" pitchFamily="2" charset="2"/>
              </a:rPr>
              <a:t>Mitigation sometimes requires extensive beam tuning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US" dirty="0">
                <a:sym typeface="Wingdings" pitchFamily="2" charset="2"/>
              </a:rPr>
              <a:t>Bremsstrahlung contributes, but typically not significant compared to real Compton rate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1B4B06FB-B1F5-7723-4900-841E2AF95F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100" y="3026197"/>
            <a:ext cx="4011189" cy="3571171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9213002A-843D-E330-CF1A-BFCEDF5CB1DD}"/>
              </a:ext>
            </a:extLst>
          </p:cNvPr>
          <p:cNvSpPr txBox="1"/>
          <p:nvPr/>
        </p:nvSpPr>
        <p:spPr>
          <a:xfrm>
            <a:off x="5229448" y="4048028"/>
            <a:ext cx="6124352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ym typeface="Wingdings" pitchFamily="2" charset="2"/>
              </a:rPr>
              <a:t>At higher energies (after 12 GeV upgrade) synchrotron radiation becomes more significant </a:t>
            </a:r>
          </a:p>
          <a:p>
            <a:endParaRPr lang="en-US" dirty="0">
              <a:sym typeface="Wingdings" pitchFamily="2" charset="2"/>
            </a:endParaRPr>
          </a:p>
          <a:p>
            <a:r>
              <a:rPr lang="en-US" dirty="0">
                <a:sym typeface="Wingdings" pitchFamily="2" charset="2"/>
              </a:rPr>
              <a:t>Two components to mitigation:</a:t>
            </a:r>
          </a:p>
          <a:p>
            <a:r>
              <a:rPr lang="en-US" dirty="0">
                <a:sym typeface="Wingdings" pitchFamily="2" charset="2"/>
              </a:rPr>
              <a:t> Shims added to dipoles in chicane to extend effective length of ~1 m dipoles</a:t>
            </a:r>
          </a:p>
          <a:p>
            <a:r>
              <a:rPr lang="en-US" dirty="0">
                <a:sym typeface="Wingdings" pitchFamily="2" charset="2"/>
              </a:rPr>
              <a:t> Remotely controlled collimation system to optimize signal/background</a:t>
            </a:r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86B2321-FD6A-A374-017E-761FAA2203E3}"/>
              </a:ext>
            </a:extLst>
          </p:cNvPr>
          <p:cNvSpPr txBox="1"/>
          <p:nvPr/>
        </p:nvSpPr>
        <p:spPr>
          <a:xfrm>
            <a:off x="1073888" y="3261078"/>
            <a:ext cx="95731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No shim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61B28D4C-80BD-2FA5-586C-F70A2801FFE0}"/>
              </a:ext>
            </a:extLst>
          </p:cNvPr>
          <p:cNvCxnSpPr/>
          <p:nvPr/>
        </p:nvCxnSpPr>
        <p:spPr>
          <a:xfrm flipV="1">
            <a:off x="2041451" y="3357524"/>
            <a:ext cx="744279" cy="7147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68B50316-70D4-E2D5-A729-F8D9EC4EEFA4}"/>
              </a:ext>
            </a:extLst>
          </p:cNvPr>
          <p:cNvSpPr txBox="1"/>
          <p:nvPr/>
        </p:nvSpPr>
        <p:spPr>
          <a:xfrm>
            <a:off x="1293490" y="5687407"/>
            <a:ext cx="1495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As-built shims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37348905-F598-E7D0-EB22-E4A48CFB1646}"/>
              </a:ext>
            </a:extLst>
          </p:cNvPr>
          <p:cNvCxnSpPr>
            <a:stCxn id="23" idx="0"/>
          </p:cNvCxnSpPr>
          <p:nvPr/>
        </p:nvCxnSpPr>
        <p:spPr>
          <a:xfrm flipV="1">
            <a:off x="2041451" y="5568287"/>
            <a:ext cx="744279" cy="11912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84472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89653D-4D74-AAA8-33A7-DB3B2AC442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SuperKEKB</a:t>
            </a:r>
            <a:r>
              <a:rPr lang="en-US" dirty="0"/>
              <a:t>/Belle-II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8AA64C-4E39-5B44-59D0-9FAD6B9104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BD72169-85E2-27BB-7D88-98F60F2067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9174" y="4200603"/>
            <a:ext cx="7772400" cy="264225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3F60FCF-4AB4-3ADB-0326-1B914E53C6AE}"/>
              </a:ext>
            </a:extLst>
          </p:cNvPr>
          <p:cNvSpPr txBox="1"/>
          <p:nvPr/>
        </p:nvSpPr>
        <p:spPr>
          <a:xfrm>
            <a:off x="528853" y="770627"/>
            <a:ext cx="1116696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Sources of background: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i="1" dirty="0">
                <a:effectLst/>
                <a:latin typeface="Calibri" panose="020F0502020204030204" pitchFamily="34" charset="0"/>
              </a:rPr>
              <a:t>Single-beam BG</a:t>
            </a:r>
            <a:r>
              <a:rPr lang="en-US" sz="1800" dirty="0">
                <a:effectLst/>
                <a:latin typeface="Calibri" panose="020F0502020204030204" pitchFamily="34" charset="0"/>
              </a:rPr>
              <a:t>: </a:t>
            </a:r>
            <a:r>
              <a:rPr lang="en-US" sz="1800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Touschek</a:t>
            </a:r>
            <a:r>
              <a:rPr lang="en-US" sz="1800" dirty="0">
                <a:effectLst/>
                <a:latin typeface="Calibri" panose="020F0502020204030204" pitchFamily="34" charset="0"/>
              </a:rPr>
              <a:t>, </a:t>
            </a:r>
            <a:r>
              <a:rPr lang="en-US" sz="1800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Beam-gas Coulomb</a:t>
            </a:r>
            <a:r>
              <a:rPr lang="en-US" sz="1800" dirty="0">
                <a:effectLst/>
                <a:latin typeface="Calibri" panose="020F0502020204030204" pitchFamily="34" charset="0"/>
              </a:rPr>
              <a:t>/Bremsstrahlung, Synchrotron radiation, </a:t>
            </a:r>
            <a:r>
              <a:rPr lang="en-US" sz="1800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injection BG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i="1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Luminosity BG</a:t>
            </a:r>
            <a:r>
              <a:rPr lang="en-US" sz="1800" dirty="0">
                <a:effectLst/>
                <a:latin typeface="Calibri" panose="020F0502020204030204" pitchFamily="34" charset="0"/>
              </a:rPr>
              <a:t>: Radiative Bhabha, two-photon BG, etc..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Calibri" panose="020F0502020204030204" pitchFamily="34" charset="0"/>
            </a:endParaRPr>
          </a:p>
          <a:p>
            <a:r>
              <a:rPr lang="en-US" dirty="0">
                <a:effectLst/>
                <a:latin typeface="Calibri" panose="020F0502020204030204" pitchFamily="34" charset="0"/>
              </a:rPr>
              <a:t>Beam background mitigation via movable collimators and tungsten shielding at main beam loss points near detector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</a:rPr>
              <a:t>31 movable collimators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  <a:latin typeface="Calibri" panose="020F0502020204030204" pitchFamily="34" charset="0"/>
              </a:rPr>
              <a:t>Gradual reduction in background over 1+ year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</a:rPr>
              <a:t>Original final focusing quad design - no room for shielding. Had to redesign once background simulations became more mature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  <a:latin typeface="Calibri" panose="020F0502020204030204" pitchFamily="34" charset="0"/>
              </a:rPr>
              <a:t>Extensive background measurements – allow comparison with detailed simulation</a:t>
            </a:r>
            <a:endParaRPr lang="en-US" dirty="0"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effectLst/>
              <a:latin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</a:rPr>
              <a:t>Instabilities in initial injection of top-off bunches lead to significant backgrounds</a:t>
            </a:r>
            <a:endParaRPr lang="en-US" dirty="0">
              <a:effectLst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15527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788DBA-3AE9-0D07-D037-1B1F9C86CE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Expected Compton Polarimeter Backgrounds at EIC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E2421E-D1FC-9F15-E8E5-22392AEF35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9DBB6E9-8C3F-E0F4-4BAE-FF63187C82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0532" y="1057474"/>
            <a:ext cx="4778449" cy="237152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D3DDB54-6831-998F-E7A8-C600BFA69946}"/>
              </a:ext>
            </a:extLst>
          </p:cNvPr>
          <p:cNvSpPr txBox="1"/>
          <p:nvPr/>
        </p:nvSpPr>
        <p:spPr>
          <a:xfrm>
            <a:off x="262993" y="1087328"/>
            <a:ext cx="629729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Bremsstrahlung not expected to be dominant concern at EIC</a:t>
            </a:r>
          </a:p>
          <a:p>
            <a:endParaRPr lang="en-US" dirty="0"/>
          </a:p>
          <a:p>
            <a:r>
              <a:rPr lang="en-US" dirty="0"/>
              <a:t>Synchrotron radiation a significant concern</a:t>
            </a:r>
          </a:p>
          <a:p>
            <a:r>
              <a:rPr lang="en-US" dirty="0">
                <a:sym typeface="Wingdings" pitchFamily="2" charset="2"/>
              </a:rPr>
              <a:t> Two dipoles upstream of detectors that could contribute</a:t>
            </a:r>
            <a:endParaRPr lang="en-US" dirty="0"/>
          </a:p>
          <a:p>
            <a:r>
              <a:rPr lang="en-US" dirty="0">
                <a:sym typeface="Wingdings" pitchFamily="2" charset="2"/>
              </a:rPr>
              <a:t> Initial calculations performed w/GEANT4 – some cross cross-checks using semi-analytical methods (Mike Sullivan (SLAC)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US" dirty="0">
                <a:sym typeface="Wingdings" pitchFamily="2" charset="2"/>
              </a:rPr>
              <a:t>No direct synchrotron radiation on electron detector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US" dirty="0">
                <a:sym typeface="Wingdings" pitchFamily="2" charset="2"/>
              </a:rPr>
              <a:t>Synchrotron power impinging on photon detector about 6.9 W/mm</a:t>
            </a:r>
            <a:r>
              <a:rPr lang="en-US" baseline="30000" dirty="0">
                <a:sym typeface="Wingdings" pitchFamily="2" charset="2"/>
              </a:rPr>
              <a:t>2</a:t>
            </a:r>
            <a:endParaRPr lang="en-US" dirty="0">
              <a:sym typeface="Wingdings" pitchFamily="2" charset="2"/>
            </a:endParaRPr>
          </a:p>
          <a:p>
            <a:pPr marL="285750" indent="-285750">
              <a:buFont typeface="Wingdings" pitchFamily="2" charset="2"/>
              <a:buChar char="à"/>
            </a:pPr>
            <a:r>
              <a:rPr lang="en-US" dirty="0">
                <a:sym typeface="Wingdings" pitchFamily="2" charset="2"/>
              </a:rPr>
              <a:t>Cooling needed for exit window – shielding for detector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14F2682-1008-D2F7-2689-26A03ADB0C03}"/>
              </a:ext>
            </a:extLst>
          </p:cNvPr>
          <p:cNvSpPr txBox="1"/>
          <p:nvPr/>
        </p:nvSpPr>
        <p:spPr>
          <a:xfrm>
            <a:off x="7647067" y="1637707"/>
            <a:ext cx="19270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Compton BS signal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4819BB3-53FF-8673-C54D-6E58BDB90BA8}"/>
              </a:ext>
            </a:extLst>
          </p:cNvPr>
          <p:cNvCxnSpPr/>
          <p:nvPr/>
        </p:nvCxnSpPr>
        <p:spPr>
          <a:xfrm flipV="1">
            <a:off x="9622465" y="1456660"/>
            <a:ext cx="744279" cy="3615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DB64D16-ED0D-6C09-4EC3-D00F144D23FD}"/>
              </a:ext>
            </a:extLst>
          </p:cNvPr>
          <p:cNvSpPr txBox="1"/>
          <p:nvPr/>
        </p:nvSpPr>
        <p:spPr>
          <a:xfrm>
            <a:off x="9431080" y="2254251"/>
            <a:ext cx="1653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Bremsstrahlung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7626C871-BBD8-887E-D7CF-E747DCDA070E}"/>
              </a:ext>
            </a:extLst>
          </p:cNvPr>
          <p:cNvCxnSpPr/>
          <p:nvPr/>
        </p:nvCxnSpPr>
        <p:spPr>
          <a:xfrm flipH="1">
            <a:off x="8610600" y="2438917"/>
            <a:ext cx="788581" cy="1483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570D562E-1A88-661E-8896-2861B0CFC6D7}"/>
              </a:ext>
            </a:extLst>
          </p:cNvPr>
          <p:cNvSpPr txBox="1"/>
          <p:nvPr/>
        </p:nvSpPr>
        <p:spPr>
          <a:xfrm>
            <a:off x="7010593" y="3514898"/>
            <a:ext cx="4418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Simulation from JLEIC design – to be updated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A3FA92A-FEA0-0BC4-8D9D-051E1A260E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524" y="4039361"/>
            <a:ext cx="4851400" cy="2578100"/>
          </a:xfrm>
          <a:prstGeom prst="rect">
            <a:avLst/>
          </a:prstGeom>
        </p:spPr>
      </p:pic>
      <p:sp>
        <p:nvSpPr>
          <p:cNvPr id="16" name="Oval 15">
            <a:extLst>
              <a:ext uri="{FF2B5EF4-FFF2-40B4-BE49-F238E27FC236}">
                <a16:creationId xmlns:a16="http://schemas.microsoft.com/office/drawing/2014/main" id="{32B1942F-18F3-5CB0-26C5-F80CEA739B72}"/>
              </a:ext>
            </a:extLst>
          </p:cNvPr>
          <p:cNvSpPr/>
          <p:nvPr/>
        </p:nvSpPr>
        <p:spPr>
          <a:xfrm>
            <a:off x="1046909" y="5103628"/>
            <a:ext cx="297711" cy="2764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96E868C-B9C6-847E-3D4E-3788BB0C703B}"/>
              </a:ext>
            </a:extLst>
          </p:cNvPr>
          <p:cNvSpPr txBox="1"/>
          <p:nvPr/>
        </p:nvSpPr>
        <p:spPr>
          <a:xfrm>
            <a:off x="1344620" y="4273942"/>
            <a:ext cx="235782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Electron beam position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D91856D-7B0E-E29B-B75E-90BF8DE0D0A7}"/>
              </a:ext>
            </a:extLst>
          </p:cNvPr>
          <p:cNvCxnSpPr>
            <a:cxnSpLocks/>
            <a:endCxn id="16" idx="7"/>
          </p:cNvCxnSpPr>
          <p:nvPr/>
        </p:nvCxnSpPr>
        <p:spPr>
          <a:xfrm flipH="1">
            <a:off x="1301021" y="4653887"/>
            <a:ext cx="555071" cy="490226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A6CDD307-DD15-E231-133D-7977768A9B66}"/>
              </a:ext>
            </a:extLst>
          </p:cNvPr>
          <p:cNvSpPr txBox="1"/>
          <p:nvPr/>
        </p:nvSpPr>
        <p:spPr>
          <a:xfrm>
            <a:off x="1168468" y="5814101"/>
            <a:ext cx="187147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Detector position </a:t>
            </a:r>
          </a:p>
        </p:txBody>
      </p:sp>
      <p:sp>
        <p:nvSpPr>
          <p:cNvPr id="22" name="Left Arrow 21">
            <a:extLst>
              <a:ext uri="{FF2B5EF4-FFF2-40B4-BE49-F238E27FC236}">
                <a16:creationId xmlns:a16="http://schemas.microsoft.com/office/drawing/2014/main" id="{30A15F2E-51A6-669C-7BC4-043F3ACD8C3C}"/>
              </a:ext>
            </a:extLst>
          </p:cNvPr>
          <p:cNvSpPr/>
          <p:nvPr/>
        </p:nvSpPr>
        <p:spPr>
          <a:xfrm>
            <a:off x="166228" y="5836942"/>
            <a:ext cx="853385" cy="37279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726B4223-592A-6EC7-FDD2-5E14AAFB55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2220" y="4517002"/>
            <a:ext cx="7048500" cy="1460500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6FA0A14F-5BAF-48C4-0306-24D9C36028FF}"/>
              </a:ext>
            </a:extLst>
          </p:cNvPr>
          <p:cNvSpPr txBox="1"/>
          <p:nvPr/>
        </p:nvSpPr>
        <p:spPr>
          <a:xfrm>
            <a:off x="6830532" y="4136294"/>
            <a:ext cx="2956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SR power on photon detector</a:t>
            </a:r>
          </a:p>
        </p:txBody>
      </p:sp>
    </p:spTree>
    <p:extLst>
      <p:ext uri="{BB962C8B-B14F-4D97-AF65-F5344CB8AC3E}">
        <p14:creationId xmlns:p14="http://schemas.microsoft.com/office/powerpoint/2010/main" val="26204890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CEFFF8-8B4A-A8A4-BCF9-9F81511847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Detector Integration at EIC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0081E9-E498-F299-79E4-0CFBD8360B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42FB887-7695-5B54-4B72-2C8C3D9FCF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28" y="861034"/>
            <a:ext cx="12192000" cy="250847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A01398D-B882-F5DB-1008-8D951F9DFF25}"/>
              </a:ext>
            </a:extLst>
          </p:cNvPr>
          <p:cNvSpPr txBox="1"/>
          <p:nvPr/>
        </p:nvSpPr>
        <p:spPr>
          <a:xfrm rot="21220599">
            <a:off x="4146666" y="1401290"/>
            <a:ext cx="18095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Hadron beamline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4321935-C639-BDCF-9D55-596E616729FF}"/>
              </a:ext>
            </a:extLst>
          </p:cNvPr>
          <p:cNvSpPr txBox="1"/>
          <p:nvPr/>
        </p:nvSpPr>
        <p:spPr>
          <a:xfrm>
            <a:off x="77172" y="3361683"/>
            <a:ext cx="675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Q9EF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ADFC7E9-4632-4B2E-3D1C-1CDFA5C81939}"/>
              </a:ext>
            </a:extLst>
          </p:cNvPr>
          <p:cNvSpPr txBox="1"/>
          <p:nvPr/>
        </p:nvSpPr>
        <p:spPr>
          <a:xfrm>
            <a:off x="620228" y="2708062"/>
            <a:ext cx="6880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D3EF4 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73303CA-8CDD-43A1-13DB-20E8B73F68F2}"/>
              </a:ext>
            </a:extLst>
          </p:cNvPr>
          <p:cNvCxnSpPr>
            <a:cxnSpLocks/>
          </p:cNvCxnSpPr>
          <p:nvPr/>
        </p:nvCxnSpPr>
        <p:spPr>
          <a:xfrm flipV="1">
            <a:off x="394837" y="2818703"/>
            <a:ext cx="19928" cy="550809"/>
          </a:xfrm>
          <a:prstGeom prst="straightConnector1">
            <a:avLst/>
          </a:prstGeom>
          <a:ln>
            <a:solidFill>
              <a:srgbClr val="222BF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2B2D7733-6007-E976-6B7D-EC0696117D15}"/>
              </a:ext>
            </a:extLst>
          </p:cNvPr>
          <p:cNvSpPr txBox="1"/>
          <p:nvPr/>
        </p:nvSpPr>
        <p:spPr>
          <a:xfrm>
            <a:off x="1494827" y="2628446"/>
            <a:ext cx="13462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Q8EF </a:t>
            </a:r>
            <a:r>
              <a:rPr lang="en-US" sz="1400" dirty="0" err="1"/>
              <a:t>Xfocusing</a:t>
            </a:r>
            <a:r>
              <a:rPr lang="en-US" sz="1400" dirty="0"/>
              <a:t>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D3CE904-8665-EE7D-E399-AE486367E799}"/>
              </a:ext>
            </a:extLst>
          </p:cNvPr>
          <p:cNvSpPr txBox="1"/>
          <p:nvPr/>
        </p:nvSpPr>
        <p:spPr>
          <a:xfrm>
            <a:off x="2712666" y="2513329"/>
            <a:ext cx="6062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Q7EF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601DA46-4495-970D-04E1-CADC41113493}"/>
              </a:ext>
            </a:extLst>
          </p:cNvPr>
          <p:cNvSpPr txBox="1"/>
          <p:nvPr/>
        </p:nvSpPr>
        <p:spPr>
          <a:xfrm>
            <a:off x="3965771" y="2446452"/>
            <a:ext cx="6062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Q6EF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FF30214-60DE-AB71-6CFC-2861F905FBA0}"/>
              </a:ext>
            </a:extLst>
          </p:cNvPr>
          <p:cNvSpPr txBox="1"/>
          <p:nvPr/>
        </p:nvSpPr>
        <p:spPr>
          <a:xfrm>
            <a:off x="5250172" y="2317498"/>
            <a:ext cx="6062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Q5EF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B864D78-1DA2-9F1C-CDB2-81C7C5C47EF7}"/>
              </a:ext>
            </a:extLst>
          </p:cNvPr>
          <p:cNvSpPr txBox="1"/>
          <p:nvPr/>
        </p:nvSpPr>
        <p:spPr>
          <a:xfrm>
            <a:off x="6562242" y="2153898"/>
            <a:ext cx="6062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Q4EF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10D417C-0123-7CBD-CB7B-9CBCEC39CAB6}"/>
              </a:ext>
            </a:extLst>
          </p:cNvPr>
          <p:cNvSpPr txBox="1"/>
          <p:nvPr/>
        </p:nvSpPr>
        <p:spPr>
          <a:xfrm>
            <a:off x="11274229" y="1627167"/>
            <a:ext cx="6062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Q3EF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B0596A8-0CF9-E3DE-6D55-62DFA8DF02A1}"/>
              </a:ext>
            </a:extLst>
          </p:cNvPr>
          <p:cNvSpPr txBox="1"/>
          <p:nvPr/>
        </p:nvSpPr>
        <p:spPr>
          <a:xfrm>
            <a:off x="4580836" y="2818703"/>
            <a:ext cx="6880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D2EF4 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5C7172FD-D794-10B8-B56F-2CDA25A99DD7}"/>
              </a:ext>
            </a:extLst>
          </p:cNvPr>
          <p:cNvCxnSpPr>
            <a:cxnSpLocks/>
          </p:cNvCxnSpPr>
          <p:nvPr/>
        </p:nvCxnSpPr>
        <p:spPr>
          <a:xfrm flipH="1" flipV="1">
            <a:off x="4804088" y="2331654"/>
            <a:ext cx="87653" cy="538138"/>
          </a:xfrm>
          <a:prstGeom prst="straightConnector1">
            <a:avLst/>
          </a:prstGeom>
          <a:ln>
            <a:solidFill>
              <a:srgbClr val="222BF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C620B1B1-E3DE-E8FF-A9F2-7153ED1962D7}"/>
              </a:ext>
            </a:extLst>
          </p:cNvPr>
          <p:cNvCxnSpPr>
            <a:cxnSpLocks/>
          </p:cNvCxnSpPr>
          <p:nvPr/>
        </p:nvCxnSpPr>
        <p:spPr>
          <a:xfrm flipH="1">
            <a:off x="4839803" y="1754663"/>
            <a:ext cx="1131296" cy="114654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9F1A2008-AA78-92AA-F8C8-599B7A5701BE}"/>
              </a:ext>
            </a:extLst>
          </p:cNvPr>
          <p:cNvCxnSpPr>
            <a:cxnSpLocks/>
          </p:cNvCxnSpPr>
          <p:nvPr/>
        </p:nvCxnSpPr>
        <p:spPr>
          <a:xfrm flipV="1">
            <a:off x="7576366" y="1618943"/>
            <a:ext cx="3043376" cy="342613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1F65C04F-C541-4727-D18F-A7EFBA5CA830}"/>
              </a:ext>
            </a:extLst>
          </p:cNvPr>
          <p:cNvSpPr txBox="1"/>
          <p:nvPr/>
        </p:nvSpPr>
        <p:spPr>
          <a:xfrm rot="21198770">
            <a:off x="8137987" y="1834046"/>
            <a:ext cx="1891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4472C4"/>
                </a:solidFill>
              </a:rPr>
              <a:t>electron beamline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941B6A35-05B9-FE08-324F-8F6997C94093}"/>
              </a:ext>
            </a:extLst>
          </p:cNvPr>
          <p:cNvCxnSpPr>
            <a:cxnSpLocks/>
          </p:cNvCxnSpPr>
          <p:nvPr/>
        </p:nvCxnSpPr>
        <p:spPr>
          <a:xfrm flipV="1">
            <a:off x="3584685" y="2446452"/>
            <a:ext cx="131007" cy="705214"/>
          </a:xfrm>
          <a:prstGeom prst="straightConnector1">
            <a:avLst/>
          </a:prstGeom>
          <a:ln>
            <a:solidFill>
              <a:srgbClr val="222BF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91F7A13F-1F9A-18E5-C46D-E69689D3DF25}"/>
              </a:ext>
            </a:extLst>
          </p:cNvPr>
          <p:cNvSpPr txBox="1"/>
          <p:nvPr/>
        </p:nvSpPr>
        <p:spPr>
          <a:xfrm>
            <a:off x="5891395" y="2954349"/>
            <a:ext cx="15654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E-Det</a:t>
            </a:r>
          </a:p>
          <a:p>
            <a:r>
              <a:rPr lang="en-US" dirty="0"/>
              <a:t>(front of quad)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3F942528-C569-3FC7-022B-77478BA00383}"/>
              </a:ext>
            </a:extLst>
          </p:cNvPr>
          <p:cNvCxnSpPr>
            <a:cxnSpLocks/>
          </p:cNvCxnSpPr>
          <p:nvPr/>
        </p:nvCxnSpPr>
        <p:spPr>
          <a:xfrm flipV="1">
            <a:off x="6323780" y="2095821"/>
            <a:ext cx="265878" cy="840402"/>
          </a:xfrm>
          <a:prstGeom prst="straightConnector1">
            <a:avLst/>
          </a:prstGeom>
          <a:ln>
            <a:solidFill>
              <a:srgbClr val="222BF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5E98DB6E-0DBE-8ECC-388C-288B58C04AC3}"/>
              </a:ext>
            </a:extLst>
          </p:cNvPr>
          <p:cNvSpPr txBox="1"/>
          <p:nvPr/>
        </p:nvSpPr>
        <p:spPr>
          <a:xfrm>
            <a:off x="9808411" y="2280327"/>
            <a:ext cx="15654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Symbol" pitchFamily="2" charset="2"/>
              </a:rPr>
              <a:t>g-</a:t>
            </a:r>
            <a:r>
              <a:rPr lang="en-US" dirty="0"/>
              <a:t>Det</a:t>
            </a:r>
          </a:p>
          <a:p>
            <a:r>
              <a:rPr lang="en-US" dirty="0"/>
              <a:t>(front of quad)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2D57A025-7B5B-1290-0F6A-C9712135577E}"/>
              </a:ext>
            </a:extLst>
          </p:cNvPr>
          <p:cNvCxnSpPr>
            <a:cxnSpLocks/>
          </p:cNvCxnSpPr>
          <p:nvPr/>
        </p:nvCxnSpPr>
        <p:spPr>
          <a:xfrm flipV="1">
            <a:off x="10636931" y="1554099"/>
            <a:ext cx="897534" cy="686808"/>
          </a:xfrm>
          <a:prstGeom prst="straightConnector1">
            <a:avLst/>
          </a:prstGeom>
          <a:ln>
            <a:solidFill>
              <a:srgbClr val="222BF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A98BFAC4-57BB-4BE8-23DA-A1F11F2358F9}"/>
              </a:ext>
            </a:extLst>
          </p:cNvPr>
          <p:cNvSpPr txBox="1"/>
          <p:nvPr/>
        </p:nvSpPr>
        <p:spPr>
          <a:xfrm>
            <a:off x="3256784" y="3115764"/>
            <a:ext cx="907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Laser IP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84CC48D-64F6-A1A1-9201-C09B8CAB9F8A}"/>
              </a:ext>
            </a:extLst>
          </p:cNvPr>
          <p:cNvSpPr txBox="1"/>
          <p:nvPr/>
        </p:nvSpPr>
        <p:spPr>
          <a:xfrm>
            <a:off x="164424" y="4000470"/>
            <a:ext cx="767177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Laser IP 72 m upstream of detector IP – significant spin precession to detector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Electron detector 9.7 m downstream of laser IP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Photon detector 29 m from laser IP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Photon exit likely at end of dipole (D2EF4)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Simulations of exit window thickness/materials (Al, Be)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Photons will need to pass through gap/hole in yoke – EIC machine group indicates this should be ok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Detailed detector response simulations to be done</a:t>
            </a: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13DF8D25-F0E2-C7CB-FF97-BE90E079A8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4447" y="3126480"/>
            <a:ext cx="3773282" cy="3204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451039"/>
      </p:ext>
    </p:extLst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JLab Colors">
      <a:dk1>
        <a:srgbClr val="000000"/>
      </a:dk1>
      <a:lt1>
        <a:srgbClr val="FFFFFF"/>
      </a:lt1>
      <a:dk2>
        <a:srgbClr val="5E5E5E"/>
      </a:dk2>
      <a:lt2>
        <a:srgbClr val="EAEAEA"/>
      </a:lt2>
      <a:accent1>
        <a:srgbClr val="BE1D1D"/>
      </a:accent1>
      <a:accent2>
        <a:srgbClr val="D5D5D5"/>
      </a:accent2>
      <a:accent3>
        <a:srgbClr val="C0C0C0"/>
      </a:accent3>
      <a:accent4>
        <a:srgbClr val="A9A9A9"/>
      </a:accent4>
      <a:accent5>
        <a:srgbClr val="929292"/>
      </a:accent5>
      <a:accent6>
        <a:srgbClr val="919191"/>
      </a:accent6>
      <a:hlink>
        <a:srgbClr val="941100"/>
      </a:hlink>
      <a:folHlink>
        <a:srgbClr val="C81B00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2B5FDA33-0725-481D-A9BF-32E6FB1CA958}" vid="{825910BA-ECA8-437E-BE28-9A14A03687B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JLab Widescreen Template</Template>
  <TotalTime>46780</TotalTime>
  <Words>462</Words>
  <Application>Microsoft Macintosh PowerPoint</Application>
  <PresentationFormat>Widescreen</PresentationFormat>
  <Paragraphs>74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PingFangSC-Regular</vt:lpstr>
      <vt:lpstr>.PingFangSC-Regular</vt:lpstr>
      <vt:lpstr>Arial</vt:lpstr>
      <vt:lpstr>Calibri</vt:lpstr>
      <vt:lpstr>Symbol</vt:lpstr>
      <vt:lpstr>Wingdings</vt:lpstr>
      <vt:lpstr>Theme1</vt:lpstr>
      <vt:lpstr>WP3 – Monday, September 26</vt:lpstr>
      <vt:lpstr>Compton Polarimeter Backgrounds at JLab</vt:lpstr>
      <vt:lpstr>SuperKEKB/Belle-II</vt:lpstr>
      <vt:lpstr>Expected Compton Polarimeter Backgrounds at EIC</vt:lpstr>
      <vt:lpstr>Detector Integration at EIC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Talk</dc:title>
  <dc:creator>Erin Clifton</dc:creator>
  <cp:lastModifiedBy>Dave Gaskell</cp:lastModifiedBy>
  <cp:revision>360</cp:revision>
  <cp:lastPrinted>2019-01-17T14:16:39Z</cp:lastPrinted>
  <dcterms:created xsi:type="dcterms:W3CDTF">2018-09-06T13:32:58Z</dcterms:created>
  <dcterms:modified xsi:type="dcterms:W3CDTF">2022-09-27T09:18:40Z</dcterms:modified>
</cp:coreProperties>
</file>