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8" r:id="rId2"/>
    <p:sldMasterId id="2147483676" r:id="rId3"/>
  </p:sldMasterIdLst>
  <p:notesMasterIdLst>
    <p:notesMasterId r:id="rId26"/>
  </p:notesMasterIdLst>
  <p:handoutMasterIdLst>
    <p:handoutMasterId r:id="rId27"/>
  </p:handoutMasterIdLst>
  <p:sldIdLst>
    <p:sldId id="2962" r:id="rId4"/>
    <p:sldId id="3021" r:id="rId5"/>
    <p:sldId id="3025" r:id="rId6"/>
    <p:sldId id="3044" r:id="rId7"/>
    <p:sldId id="3043" r:id="rId8"/>
    <p:sldId id="3045" r:id="rId9"/>
    <p:sldId id="3046" r:id="rId10"/>
    <p:sldId id="3026" r:id="rId11"/>
    <p:sldId id="3041" r:id="rId12"/>
    <p:sldId id="3034" r:id="rId13"/>
    <p:sldId id="3027" r:id="rId14"/>
    <p:sldId id="3028" r:id="rId15"/>
    <p:sldId id="3029" r:id="rId16"/>
    <p:sldId id="3030" r:id="rId17"/>
    <p:sldId id="3042" r:id="rId18"/>
    <p:sldId id="3031" r:id="rId19"/>
    <p:sldId id="3036" r:id="rId20"/>
    <p:sldId id="3038" r:id="rId21"/>
    <p:sldId id="3039" r:id="rId22"/>
    <p:sldId id="3040" r:id="rId23"/>
    <p:sldId id="3037" r:id="rId24"/>
    <p:sldId id="3024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21AD3"/>
    <a:srgbClr val="008E40"/>
    <a:srgbClr val="FF9933"/>
    <a:srgbClr val="FF6600"/>
    <a:srgbClr val="9999FF"/>
    <a:srgbClr val="669900"/>
    <a:srgbClr val="B55355"/>
    <a:srgbClr val="FFCCCC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46" autoAdjust="0"/>
    <p:restoredTop sz="95173" autoAdjust="0"/>
  </p:normalViewPr>
  <p:slideViewPr>
    <p:cSldViewPr snapToGrid="0" snapToObjects="1">
      <p:cViewPr varScale="1">
        <p:scale>
          <a:sx n="90" d="100"/>
          <a:sy n="90" d="100"/>
        </p:scale>
        <p:origin x="294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9/28/2022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9/28/2022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147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05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510" y="2083340"/>
            <a:ext cx="3360000" cy="303926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703285"/>
            <a:ext cx="1505062" cy="172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7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299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386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727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1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90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097" y="2703285"/>
            <a:ext cx="1730477" cy="16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223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203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691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9756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0355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201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598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5098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183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294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018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5838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025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5369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3150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273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155" y="2517059"/>
            <a:ext cx="2012444" cy="189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599" y="1972062"/>
            <a:ext cx="5648108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dirty="0"/>
              <a:t>Click to </a:t>
            </a:r>
            <a:r>
              <a:rPr lang="fr-CH" sz="1800" dirty="0" err="1"/>
              <a:t>edit</a:t>
            </a:r>
            <a:r>
              <a:rPr lang="fr-CH" sz="1800"/>
              <a:t> Master title style</a:t>
            </a:r>
            <a:endParaRPr lang="en-US" sz="180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5078628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28/09/2022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4"/>
          <a:stretch/>
        </p:blipFill>
        <p:spPr>
          <a:xfrm>
            <a:off x="1" y="6243485"/>
            <a:ext cx="12192000" cy="6294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41731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8" t="11393" r="92556"/>
          <a:stretch/>
        </p:blipFill>
        <p:spPr>
          <a:xfrm>
            <a:off x="-82973" y="6243485"/>
            <a:ext cx="836988" cy="624676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28/09/2022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28/09/2022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 short story around beam orbits at LEP and LHC - Jorg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A53A9-EFDD-435D-8F21-26DB144B77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201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28/09/2022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 short story around beam orbits at LEP and LHC - Jorg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89E99-7FC4-4748-B7C9-68EC83089E9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42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26" Type="http://schemas.openxmlformats.org/officeDocument/2006/relationships/image" Target="../media/image49.png"/><Relationship Id="rId3" Type="http://schemas.openxmlformats.org/officeDocument/2006/relationships/image" Target="../media/image26.png"/><Relationship Id="rId21" Type="http://schemas.openxmlformats.org/officeDocument/2006/relationships/image" Target="../media/image44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5" Type="http://schemas.openxmlformats.org/officeDocument/2006/relationships/image" Target="../media/image48.pn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29" Type="http://schemas.openxmlformats.org/officeDocument/2006/relationships/hyperlink" Target="http://elogbook.cern.ch/eLogbook/attach_viewer.jsp?attach_id=1025394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24" Type="http://schemas.openxmlformats.org/officeDocument/2006/relationships/image" Target="../media/image47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23" Type="http://schemas.openxmlformats.org/officeDocument/2006/relationships/image" Target="../media/image46.png"/><Relationship Id="rId28" Type="http://schemas.openxmlformats.org/officeDocument/2006/relationships/image" Target="../media/image51.png"/><Relationship Id="rId10" Type="http://schemas.openxmlformats.org/officeDocument/2006/relationships/image" Target="../media/image33.png"/><Relationship Id="rId19" Type="http://schemas.openxmlformats.org/officeDocument/2006/relationships/image" Target="../media/image42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Relationship Id="rId22" Type="http://schemas.openxmlformats.org/officeDocument/2006/relationships/image" Target="../media/image45.png"/><Relationship Id="rId27" Type="http://schemas.openxmlformats.org/officeDocument/2006/relationships/image" Target="../media/image50.png"/><Relationship Id="rId30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attach_viewer.jsp?attach_id=1025394" TargetMode="External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6.png"/><Relationship Id="rId4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6">
            <a:extLst>
              <a:ext uri="{FF2B5EF4-FFF2-40B4-BE49-F238E27FC236}">
                <a16:creationId xmlns:a16="http://schemas.microsoft.com/office/drawing/2014/main" id="{2271E54A-FD01-EEE2-6ADA-3EB5E02771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92"/>
            <a:ext cx="12160865" cy="9120649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AAB4E520-EA10-7F31-0395-6E79D945FD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5" y="0"/>
            <a:ext cx="2084744" cy="11786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4410" y="1479509"/>
            <a:ext cx="9048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A</a:t>
            </a:r>
            <a:r>
              <a:rPr lang="en-GB" sz="4800" b="1" dirty="0">
                <a:solidFill>
                  <a:schemeClr val="bg1"/>
                </a:solidFill>
              </a:rPr>
              <a:t> short story around the beam orbits at LEP and LHC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6376FE-E2C4-65A2-89DC-63E615EA35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4405">
            <a:off x="691356" y="3825615"/>
            <a:ext cx="6317034" cy="277396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51405377-C22A-AE46-3514-0CC343CAFAF6}"/>
              </a:ext>
            </a:extLst>
          </p:cNvPr>
          <p:cNvSpPr txBox="1">
            <a:spLocks noChangeArrowheads="1"/>
          </p:cNvSpPr>
          <p:nvPr/>
        </p:nvSpPr>
        <p:spPr>
          <a:xfrm>
            <a:off x="7394549" y="4863773"/>
            <a:ext cx="3917310" cy="1247845"/>
          </a:xfrm>
          <a:prstGeom prst="rect">
            <a:avLst/>
          </a:prstGeom>
          <a:noFill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de-DE" sz="2000" b="1" kern="0" dirty="0">
                <a:solidFill>
                  <a:schemeClr val="bg1"/>
                </a:solidFill>
                <a:latin typeface="+mn-lt"/>
              </a:rPr>
              <a:t>J</a:t>
            </a:r>
            <a:r>
              <a:rPr lang="en-US" sz="2000" b="1" kern="0" dirty="0" err="1">
                <a:solidFill>
                  <a:schemeClr val="bg1"/>
                </a:solidFill>
                <a:latin typeface="+mn-lt"/>
                <a:cs typeface="Arial" charset="0"/>
              </a:rPr>
              <a:t>örg</a:t>
            </a:r>
            <a:r>
              <a:rPr lang="en-US" sz="2000" b="1" kern="0" dirty="0">
                <a:solidFill>
                  <a:schemeClr val="bg1"/>
                </a:solidFill>
                <a:latin typeface="+mn-lt"/>
                <a:cs typeface="Arial" charset="0"/>
              </a:rPr>
              <a:t> </a:t>
            </a:r>
            <a:r>
              <a:rPr lang="en-US" sz="2000" b="1" kern="0" dirty="0" err="1">
                <a:solidFill>
                  <a:schemeClr val="bg1"/>
                </a:solidFill>
                <a:latin typeface="+mn-lt"/>
                <a:cs typeface="Arial" charset="0"/>
              </a:rPr>
              <a:t>Wenninger</a:t>
            </a:r>
            <a:endParaRPr lang="en-US" sz="2000" b="1" kern="0" dirty="0">
              <a:solidFill>
                <a:schemeClr val="bg1"/>
              </a:solidFill>
              <a:latin typeface="+mn-lt"/>
              <a:cs typeface="Arial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de-DE" sz="2000" b="1" kern="0" dirty="0">
                <a:solidFill>
                  <a:schemeClr val="bg1"/>
                </a:solidFill>
                <a:latin typeface="+mn-lt"/>
              </a:rPr>
              <a:t> CERN Beams Department 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de-DE" sz="2000" b="1" kern="0" dirty="0">
                <a:solidFill>
                  <a:schemeClr val="bg1"/>
                </a:solidFill>
                <a:latin typeface="+mn-lt"/>
              </a:rPr>
              <a:t>Operation Group / LHC</a:t>
            </a:r>
          </a:p>
        </p:txBody>
      </p:sp>
    </p:spTree>
    <p:extLst>
      <p:ext uri="{BB962C8B-B14F-4D97-AF65-F5344CB8AC3E}">
        <p14:creationId xmlns:p14="http://schemas.microsoft.com/office/powerpoint/2010/main" val="3477711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8A4E4-9209-801F-F0E4-5A4F6DF11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LHC orbit system architecture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A85E44-4573-DB98-9E78-D4ADC07B6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284" y="918123"/>
            <a:ext cx="5649049" cy="50467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b="1" dirty="0"/>
              <a:t>advent of powerful gigabit ethernet links </a:t>
            </a:r>
            <a:r>
              <a:rPr lang="en-US" dirty="0"/>
              <a:t>around 2005 opened the possibility to use a standard communication network for data transmission.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Centralized architecture with </a:t>
            </a:r>
            <a:r>
              <a:rPr lang="en-US" b="1" dirty="0"/>
              <a:t>data concentration </a:t>
            </a:r>
            <a:r>
              <a:rPr lang="en-US" dirty="0"/>
              <a:t>of the complete 2-ring orbits – data exchange over accelerator controls gigabit ethernet.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b="1" dirty="0">
                <a:solidFill>
                  <a:srgbClr val="0000FF"/>
                </a:solidFill>
              </a:rPr>
              <a:t>Closed orbit data at 25 Hz for orbit feedback</a:t>
            </a:r>
            <a:r>
              <a:rPr lang="en-US" dirty="0"/>
              <a:t>.</a:t>
            </a:r>
          </a:p>
          <a:p>
            <a:r>
              <a:rPr lang="en-US" sz="1600" dirty="0"/>
              <a:t>200 Hz acquisition rate could be achievable.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Fb closed loop period limited to 12.5 Hz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by field bus link to orbit corrector power converters. Adequate for a SC machine like LHC.</a:t>
            </a:r>
          </a:p>
          <a:p>
            <a:pPr lvl="1"/>
            <a:r>
              <a:rPr lang="en-US" sz="1400" dirty="0"/>
              <a:t>Super-conducting orbit correctors with large inductance – intrinsically “slow” actuators.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Turn-by-turn data is triggered and concentrated following on-demand requests.</a:t>
            </a:r>
          </a:p>
          <a:p>
            <a:pPr>
              <a:spcBef>
                <a:spcPts val="450"/>
              </a:spcBef>
            </a:pPr>
            <a:r>
              <a:rPr lang="en-US" sz="1600" dirty="0"/>
              <a:t>Injection steering, optics measurements etc.</a:t>
            </a: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39409-85C7-58CF-2FD2-9BE6C21CD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F1CB2-60C3-2202-AE5A-EAC51E24A2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CBD09B4-697E-6152-E319-C1CD4CE1AA5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11AE834-B513-A2EB-3739-C79101AEDF11}"/>
              </a:ext>
            </a:extLst>
          </p:cNvPr>
          <p:cNvGrpSpPr/>
          <p:nvPr/>
        </p:nvGrpSpPr>
        <p:grpSpPr>
          <a:xfrm>
            <a:off x="6899360" y="914400"/>
            <a:ext cx="5283298" cy="3758949"/>
            <a:chOff x="3800035" y="2766481"/>
            <a:chExt cx="5283298" cy="3758949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D749660-5897-1AD3-9315-0CB21D2CC1F8}"/>
                </a:ext>
              </a:extLst>
            </p:cNvPr>
            <p:cNvGrpSpPr/>
            <p:nvPr/>
          </p:nvGrpSpPr>
          <p:grpSpPr>
            <a:xfrm>
              <a:off x="3800035" y="2907420"/>
              <a:ext cx="5126940" cy="3618010"/>
              <a:chOff x="3502430" y="3081573"/>
              <a:chExt cx="5126940" cy="3618010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36ECEE98-169A-F289-493E-6749BE6891DF}"/>
                  </a:ext>
                </a:extLst>
              </p:cNvPr>
              <p:cNvGrpSpPr/>
              <p:nvPr/>
            </p:nvGrpSpPr>
            <p:grpSpPr>
              <a:xfrm>
                <a:off x="3502430" y="3081573"/>
                <a:ext cx="4958110" cy="3618010"/>
                <a:chOff x="3502430" y="3081573"/>
                <a:chExt cx="4958110" cy="3618010"/>
              </a:xfrm>
            </p:grpSpPr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24A24540-A5C2-72DD-95B4-010E823D0351}"/>
                    </a:ext>
                  </a:extLst>
                </p:cNvPr>
                <p:cNvGrpSpPr/>
                <p:nvPr/>
              </p:nvGrpSpPr>
              <p:grpSpPr>
                <a:xfrm>
                  <a:off x="3502430" y="3081573"/>
                  <a:ext cx="4958110" cy="3618010"/>
                  <a:chOff x="953510" y="2420860"/>
                  <a:chExt cx="4958110" cy="3618010"/>
                </a:xfrm>
              </p:grpSpPr>
              <p:sp>
                <p:nvSpPr>
                  <p:cNvPr id="59" name="Rounded Rectangle 38">
                    <a:extLst>
                      <a:ext uri="{FF2B5EF4-FFF2-40B4-BE49-F238E27FC236}">
                        <a16:creationId xmlns:a16="http://schemas.microsoft.com/office/drawing/2014/main" id="{CB0FDC01-6530-D024-3669-8A9AB79A90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8228" y="2751188"/>
                    <a:ext cx="1063392" cy="306467"/>
                  </a:xfrm>
                  <a:prstGeom prst="roundRect">
                    <a:avLst/>
                  </a:prstGeom>
                  <a:solidFill>
                    <a:srgbClr val="FFFFFF">
                      <a:lumMod val="95000"/>
                    </a:srgbClr>
                  </a:solidFill>
                  <a:ln w="12700" cap="sq" cmpd="sng" algn="ctr">
                    <a:solidFill>
                      <a:srgbClr val="808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2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</a:rPr>
                      <a:t>BPM data</a:t>
                    </a:r>
                    <a:endParaRPr kumimoji="0" lang="fr-FR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grpSp>
                <p:nvGrpSpPr>
                  <p:cNvPr id="60" name="Group 59">
                    <a:extLst>
                      <a:ext uri="{FF2B5EF4-FFF2-40B4-BE49-F238E27FC236}">
                        <a16:creationId xmlns:a16="http://schemas.microsoft.com/office/drawing/2014/main" id="{2907B270-158D-5988-DD93-D130484BC91E}"/>
                      </a:ext>
                    </a:extLst>
                  </p:cNvPr>
                  <p:cNvGrpSpPr/>
                  <p:nvPr/>
                </p:nvGrpSpPr>
                <p:grpSpPr>
                  <a:xfrm>
                    <a:off x="953510" y="2420860"/>
                    <a:ext cx="3636480" cy="3618010"/>
                    <a:chOff x="953510" y="2420860"/>
                    <a:chExt cx="3636480" cy="3618010"/>
                  </a:xfrm>
                </p:grpSpPr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AAD0ED15-E92C-4623-8A25-D15430EA194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53510" y="2420860"/>
                      <a:ext cx="3636480" cy="3618010"/>
                      <a:chOff x="953510" y="2420860"/>
                      <a:chExt cx="3636480" cy="3618010"/>
                    </a:xfrm>
                  </p:grpSpPr>
                  <p:sp>
                    <p:nvSpPr>
                      <p:cNvPr id="73" name="Oval 72">
                        <a:extLst>
                          <a:ext uri="{FF2B5EF4-FFF2-40B4-BE49-F238E27FC236}">
                            <a16:creationId xmlns:a16="http://schemas.microsoft.com/office/drawing/2014/main" id="{3EE7F4E0-EE80-F5EB-91FF-1ED3152B5B8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043510" y="2492870"/>
                        <a:ext cx="3456480" cy="3456000"/>
                      </a:xfrm>
                      <a:prstGeom prst="ellipse">
                        <a:avLst/>
                      </a:prstGeom>
                      <a:noFill/>
                      <a:ln w="12700" cap="sq" cmpd="sng" algn="ctr">
                        <a:solidFill>
                          <a:srgbClr val="80808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ctr" anchorCtr="0" compatLnSpc="1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marL="0" marR="0" lvl="0" indent="0" algn="ctr" defTabSz="914400" eaLnBrk="0" fontAlgn="base" latinLnBrk="0" hangingPunct="0">
                          <a:lnSpc>
                            <a:spcPct val="100000"/>
                          </a:lnSpc>
                          <a:spcBef>
                            <a:spcPct val="5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FR" sz="2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74" name="Oval 73">
                        <a:extLst>
                          <a:ext uri="{FF2B5EF4-FFF2-40B4-BE49-F238E27FC236}">
                            <a16:creationId xmlns:a16="http://schemas.microsoft.com/office/drawing/2014/main" id="{026E3C31-37B4-2B92-71DF-6E4ADBBD9B7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663760" y="2420860"/>
                        <a:ext cx="180000" cy="180000"/>
                      </a:xfrm>
                      <a:prstGeom prst="ellipse">
                        <a:avLst/>
                      </a:prstGeom>
                      <a:solidFill>
                        <a:srgbClr val="BBE0E3"/>
                      </a:solidFill>
                      <a:ln w="12700" cap="sq" cmpd="sng" algn="ctr">
                        <a:solidFill>
                          <a:srgbClr val="80808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ctr" anchorCtr="0" compatLnSpc="1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marL="0" marR="0" lvl="0" indent="0" algn="ctr" defTabSz="914400" eaLnBrk="0" fontAlgn="base" latinLnBrk="0" hangingPunct="0">
                          <a:lnSpc>
                            <a:spcPct val="100000"/>
                          </a:lnSpc>
                          <a:spcBef>
                            <a:spcPct val="5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FR" sz="2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75" name="Oval 74">
                        <a:extLst>
                          <a:ext uri="{FF2B5EF4-FFF2-40B4-BE49-F238E27FC236}">
                            <a16:creationId xmlns:a16="http://schemas.microsoft.com/office/drawing/2014/main" id="{93656BF7-6D29-9DC0-9CEB-79C42942F3E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634997" y="5858870"/>
                        <a:ext cx="180000" cy="180000"/>
                      </a:xfrm>
                      <a:prstGeom prst="ellipse">
                        <a:avLst/>
                      </a:prstGeom>
                      <a:solidFill>
                        <a:srgbClr val="BBE0E3"/>
                      </a:solidFill>
                      <a:ln w="12700" cap="sq" cmpd="sng" algn="ctr">
                        <a:solidFill>
                          <a:srgbClr val="80808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ctr" anchorCtr="0" compatLnSpc="1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marL="0" marR="0" lvl="0" indent="0" algn="ctr" defTabSz="914400" eaLnBrk="0" fontAlgn="base" latinLnBrk="0" hangingPunct="0">
                          <a:lnSpc>
                            <a:spcPct val="100000"/>
                          </a:lnSpc>
                          <a:spcBef>
                            <a:spcPct val="5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FR" sz="2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76" name="Oval 75">
                        <a:extLst>
                          <a:ext uri="{FF2B5EF4-FFF2-40B4-BE49-F238E27FC236}">
                            <a16:creationId xmlns:a16="http://schemas.microsoft.com/office/drawing/2014/main" id="{B848640E-4B6A-8841-767D-B6EAA4DCACD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953510" y="4054715"/>
                        <a:ext cx="180000" cy="180000"/>
                      </a:xfrm>
                      <a:prstGeom prst="ellipse">
                        <a:avLst/>
                      </a:prstGeom>
                      <a:solidFill>
                        <a:srgbClr val="BBE0E3"/>
                      </a:solidFill>
                      <a:ln w="12700" cap="sq" cmpd="sng" algn="ctr">
                        <a:solidFill>
                          <a:srgbClr val="80808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ctr" anchorCtr="0" compatLnSpc="1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marL="0" marR="0" lvl="0" indent="0" algn="ctr" defTabSz="914400" eaLnBrk="0" fontAlgn="base" latinLnBrk="0" hangingPunct="0">
                          <a:lnSpc>
                            <a:spcPct val="100000"/>
                          </a:lnSpc>
                          <a:spcBef>
                            <a:spcPct val="5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FR" sz="2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77" name="Oval 76">
                        <a:extLst>
                          <a:ext uri="{FF2B5EF4-FFF2-40B4-BE49-F238E27FC236}">
                            <a16:creationId xmlns:a16="http://schemas.microsoft.com/office/drawing/2014/main" id="{20FA7966-8823-CAD9-5B8D-7130021E091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409990" y="4021667"/>
                        <a:ext cx="180000" cy="180000"/>
                      </a:xfrm>
                      <a:prstGeom prst="ellipse">
                        <a:avLst/>
                      </a:prstGeom>
                      <a:solidFill>
                        <a:srgbClr val="BBE0E3"/>
                      </a:solidFill>
                      <a:ln w="12700" cap="sq" cmpd="sng" algn="ctr">
                        <a:solidFill>
                          <a:srgbClr val="80808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ctr" anchorCtr="0" compatLnSpc="1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marL="0" marR="0" lvl="0" indent="0" algn="ctr" defTabSz="914400" eaLnBrk="0" fontAlgn="base" latinLnBrk="0" hangingPunct="0">
                          <a:lnSpc>
                            <a:spcPct val="100000"/>
                          </a:lnSpc>
                          <a:spcBef>
                            <a:spcPct val="5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FR" sz="2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78" name="Oval 77">
                        <a:extLst>
                          <a:ext uri="{FF2B5EF4-FFF2-40B4-BE49-F238E27FC236}">
                            <a16:creationId xmlns:a16="http://schemas.microsoft.com/office/drawing/2014/main" id="{33DCEFD7-B288-020D-3B68-2D4DDABAF0D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475570" y="2924930"/>
                        <a:ext cx="180000" cy="180000"/>
                      </a:xfrm>
                      <a:prstGeom prst="ellipse">
                        <a:avLst/>
                      </a:prstGeom>
                      <a:solidFill>
                        <a:srgbClr val="BBE0E3"/>
                      </a:solidFill>
                      <a:ln w="12700" cap="sq" cmpd="sng" algn="ctr">
                        <a:solidFill>
                          <a:srgbClr val="80808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ctr" anchorCtr="0" compatLnSpc="1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marL="0" marR="0" lvl="0" indent="0" algn="ctr" defTabSz="914400" eaLnBrk="0" fontAlgn="base" latinLnBrk="0" hangingPunct="0">
                          <a:lnSpc>
                            <a:spcPct val="100000"/>
                          </a:lnSpc>
                          <a:spcBef>
                            <a:spcPct val="5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FR" sz="2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79" name="Oval 78">
                        <a:extLst>
                          <a:ext uri="{FF2B5EF4-FFF2-40B4-BE49-F238E27FC236}">
                            <a16:creationId xmlns:a16="http://schemas.microsoft.com/office/drawing/2014/main" id="{BD4D0A5B-0ADC-B3FB-5EDA-1FDAFB5D75E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923910" y="2938775"/>
                        <a:ext cx="180000" cy="180000"/>
                      </a:xfrm>
                      <a:prstGeom prst="ellipse">
                        <a:avLst/>
                      </a:prstGeom>
                      <a:solidFill>
                        <a:srgbClr val="BBE0E3"/>
                      </a:solidFill>
                      <a:ln w="12700" cap="sq" cmpd="sng" algn="ctr">
                        <a:solidFill>
                          <a:srgbClr val="80808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ctr" anchorCtr="0" compatLnSpc="1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marL="0" marR="0" lvl="0" indent="0" algn="ctr" defTabSz="914400" eaLnBrk="0" fontAlgn="base" latinLnBrk="0" hangingPunct="0">
                          <a:lnSpc>
                            <a:spcPct val="100000"/>
                          </a:lnSpc>
                          <a:spcBef>
                            <a:spcPct val="5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FR" sz="2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80" name="Oval 79">
                        <a:extLst>
                          <a:ext uri="{FF2B5EF4-FFF2-40B4-BE49-F238E27FC236}">
                            <a16:creationId xmlns:a16="http://schemas.microsoft.com/office/drawing/2014/main" id="{5342D522-45B9-922B-2EDA-3B88EB4D15F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384407" y="5229250"/>
                        <a:ext cx="180000" cy="180000"/>
                      </a:xfrm>
                      <a:prstGeom prst="ellipse">
                        <a:avLst/>
                      </a:prstGeom>
                      <a:solidFill>
                        <a:srgbClr val="BBE0E3"/>
                      </a:solidFill>
                      <a:ln w="12700" cap="sq" cmpd="sng" algn="ctr">
                        <a:solidFill>
                          <a:srgbClr val="80808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ctr" anchorCtr="0" compatLnSpc="1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marL="0" marR="0" lvl="0" indent="0" algn="ctr" defTabSz="914400" eaLnBrk="0" fontAlgn="base" latinLnBrk="0" hangingPunct="0">
                          <a:lnSpc>
                            <a:spcPct val="100000"/>
                          </a:lnSpc>
                          <a:spcBef>
                            <a:spcPct val="5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FR" sz="2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81" name="Oval 80">
                        <a:extLst>
                          <a:ext uri="{FF2B5EF4-FFF2-40B4-BE49-F238E27FC236}">
                            <a16:creationId xmlns:a16="http://schemas.microsoft.com/office/drawing/2014/main" id="{933B42A7-2B15-66DB-C129-3106F431B54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923910" y="5321372"/>
                        <a:ext cx="180000" cy="180000"/>
                      </a:xfrm>
                      <a:prstGeom prst="ellipse">
                        <a:avLst/>
                      </a:prstGeom>
                      <a:solidFill>
                        <a:srgbClr val="BBE0E3"/>
                      </a:solidFill>
                      <a:ln w="12700" cap="sq" cmpd="sng" algn="ctr">
                        <a:solidFill>
                          <a:srgbClr val="80808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ctr" anchorCtr="0" compatLnSpc="1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marL="0" marR="0" lvl="0" indent="0" algn="ctr" defTabSz="914400" eaLnBrk="0" fontAlgn="base" latinLnBrk="0" hangingPunct="0">
                          <a:lnSpc>
                            <a:spcPct val="100000"/>
                          </a:lnSpc>
                          <a:spcBef>
                            <a:spcPct val="5000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fr-FR" sz="2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</p:grpSp>
                <p:sp>
                  <p:nvSpPr>
                    <p:cNvPr id="63" name="Rectangle 62">
                      <a:extLst>
                        <a:ext uri="{FF2B5EF4-FFF2-40B4-BE49-F238E27FC236}">
                          <a16:creationId xmlns:a16="http://schemas.microsoft.com/office/drawing/2014/main" id="{0DF910BB-76B0-D18A-47F3-2B3CF7B25F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39690" y="3861060"/>
                      <a:ext cx="864120" cy="64809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12700" cap="sq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ctr" defTabSz="91440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2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cxnSp>
                  <p:nvCxnSpPr>
                    <p:cNvPr id="64" name="Straight Arrow Connector 63">
                      <a:extLst>
                        <a:ext uri="{FF2B5EF4-FFF2-40B4-BE49-F238E27FC236}">
                          <a16:creationId xmlns:a16="http://schemas.microsoft.com/office/drawing/2014/main" id="{2020E6D9-8735-FD7B-CE11-BCEED40A8349}"/>
                        </a:ext>
                      </a:extLst>
                    </p:cNvPr>
                    <p:cNvCxnSpPr/>
                    <p:nvPr/>
                  </p:nvCxnSpPr>
                  <p:spPr bwMode="auto">
                    <a:xfrm>
                      <a:off x="1655570" y="3118775"/>
                      <a:ext cx="637367" cy="670275"/>
                    </a:xfrm>
                    <a:prstGeom prst="straightConnector1">
                      <a:avLst/>
                    </a:prstGeom>
                    <a:solidFill>
                      <a:srgbClr val="BBE0E3"/>
                    </a:solidFill>
                    <a:ln w="28575" cap="sq" cmpd="sng" algn="ctr">
                      <a:solidFill>
                        <a:srgbClr val="000000"/>
                      </a:solidFill>
                      <a:prstDash val="sysDash"/>
                      <a:round/>
                      <a:headEnd type="none" w="med" len="med"/>
                      <a:tailEnd type="triangle" w="med" len="med"/>
                    </a:ln>
                    <a:effectLst/>
                  </p:spPr>
                </p:cxnSp>
                <p:cxnSp>
                  <p:nvCxnSpPr>
                    <p:cNvPr id="65" name="Straight Arrow Connector 64">
                      <a:extLst>
                        <a:ext uri="{FF2B5EF4-FFF2-40B4-BE49-F238E27FC236}">
                          <a16:creationId xmlns:a16="http://schemas.microsoft.com/office/drawing/2014/main" id="{021CA834-FC99-6D0B-11D1-EF486848C981}"/>
                        </a:ext>
                      </a:extLst>
                    </p:cNvPr>
                    <p:cNvCxnSpPr/>
                    <p:nvPr/>
                  </p:nvCxnSpPr>
                  <p:spPr bwMode="auto">
                    <a:xfrm flipH="1">
                      <a:off x="2771750" y="2708109"/>
                      <a:ext cx="1" cy="1080150"/>
                    </a:xfrm>
                    <a:prstGeom prst="straightConnector1">
                      <a:avLst/>
                    </a:prstGeom>
                    <a:solidFill>
                      <a:srgbClr val="BBE0E3"/>
                    </a:solidFill>
                    <a:ln w="28575" cap="sq" cmpd="sng" algn="ctr">
                      <a:solidFill>
                        <a:srgbClr val="000000"/>
                      </a:solidFill>
                      <a:prstDash val="sysDash"/>
                      <a:round/>
                      <a:headEnd type="none" w="med" len="med"/>
                      <a:tailEnd type="triangle" w="med" len="med"/>
                    </a:ln>
                    <a:effectLst/>
                  </p:spPr>
                </p:cxnSp>
                <p:cxnSp>
                  <p:nvCxnSpPr>
                    <p:cNvPr id="66" name="Straight Arrow Connector 65">
                      <a:extLst>
                        <a:ext uri="{FF2B5EF4-FFF2-40B4-BE49-F238E27FC236}">
                          <a16:creationId xmlns:a16="http://schemas.microsoft.com/office/drawing/2014/main" id="{AC60E6A2-0868-1982-8A3D-0C0513A84C82}"/>
                        </a:ext>
                      </a:extLst>
                    </p:cNvPr>
                    <p:cNvCxnSpPr/>
                    <p:nvPr/>
                  </p:nvCxnSpPr>
                  <p:spPr bwMode="auto">
                    <a:xfrm flipH="1">
                      <a:off x="3275820" y="3118775"/>
                      <a:ext cx="648090" cy="670275"/>
                    </a:xfrm>
                    <a:prstGeom prst="straightConnector1">
                      <a:avLst/>
                    </a:prstGeom>
                    <a:solidFill>
                      <a:srgbClr val="BBE0E3"/>
                    </a:solidFill>
                    <a:ln w="28575" cap="sq" cmpd="sng" algn="ctr">
                      <a:solidFill>
                        <a:srgbClr val="000000"/>
                      </a:solidFill>
                      <a:prstDash val="sysDash"/>
                      <a:round/>
                      <a:headEnd type="none" w="med" len="med"/>
                      <a:tailEnd type="triangle" w="med" len="med"/>
                    </a:ln>
                    <a:effectLst/>
                  </p:spPr>
                </p:cxnSp>
                <p:cxnSp>
                  <p:nvCxnSpPr>
                    <p:cNvPr id="67" name="Straight Arrow Connector 66">
                      <a:extLst>
                        <a:ext uri="{FF2B5EF4-FFF2-40B4-BE49-F238E27FC236}">
                          <a16:creationId xmlns:a16="http://schemas.microsoft.com/office/drawing/2014/main" id="{471CE276-0C0E-DC7D-53F9-0F5DF7D18A83}"/>
                        </a:ext>
                      </a:extLst>
                    </p:cNvPr>
                    <p:cNvCxnSpPr/>
                    <p:nvPr/>
                  </p:nvCxnSpPr>
                  <p:spPr bwMode="auto">
                    <a:xfrm>
                      <a:off x="1259540" y="4144715"/>
                      <a:ext cx="936130" cy="0"/>
                    </a:xfrm>
                    <a:prstGeom prst="straightConnector1">
                      <a:avLst/>
                    </a:prstGeom>
                    <a:solidFill>
                      <a:srgbClr val="BBE0E3"/>
                    </a:solidFill>
                    <a:ln w="28575" cap="sq" cmpd="sng" algn="ctr">
                      <a:solidFill>
                        <a:srgbClr val="000000"/>
                      </a:solidFill>
                      <a:prstDash val="sysDash"/>
                      <a:round/>
                      <a:headEnd type="none" w="med" len="med"/>
                      <a:tailEnd type="triangle" w="med" len="med"/>
                    </a:ln>
                    <a:effectLst/>
                  </p:spPr>
                </p:cxnSp>
                <p:cxnSp>
                  <p:nvCxnSpPr>
                    <p:cNvPr id="68" name="Straight Arrow Connector 67">
                      <a:extLst>
                        <a:ext uri="{FF2B5EF4-FFF2-40B4-BE49-F238E27FC236}">
                          <a16:creationId xmlns:a16="http://schemas.microsoft.com/office/drawing/2014/main" id="{CDF31573-D64B-11AB-75F6-FAEF67CB3CBE}"/>
                        </a:ext>
                      </a:extLst>
                    </p:cNvPr>
                    <p:cNvCxnSpPr/>
                    <p:nvPr/>
                  </p:nvCxnSpPr>
                  <p:spPr bwMode="auto">
                    <a:xfrm flipH="1">
                      <a:off x="2734909" y="4654006"/>
                      <a:ext cx="1" cy="1080150"/>
                    </a:xfrm>
                    <a:prstGeom prst="straightConnector1">
                      <a:avLst/>
                    </a:prstGeom>
                    <a:solidFill>
                      <a:srgbClr val="BBE0E3"/>
                    </a:solidFill>
                    <a:ln w="28575" cap="sq" cmpd="sng" algn="ctr">
                      <a:solidFill>
                        <a:srgbClr val="000000"/>
                      </a:solidFill>
                      <a:prstDash val="sysDash"/>
                      <a:round/>
                      <a:headEnd type="triangle" w="med" len="med"/>
                      <a:tailEnd type="none" w="med" len="med"/>
                    </a:ln>
                    <a:effectLst/>
                  </p:spPr>
                </p:cxnSp>
                <p:cxnSp>
                  <p:nvCxnSpPr>
                    <p:cNvPr id="69" name="Straight Arrow Connector 68">
                      <a:extLst>
                        <a:ext uri="{FF2B5EF4-FFF2-40B4-BE49-F238E27FC236}">
                          <a16:creationId xmlns:a16="http://schemas.microsoft.com/office/drawing/2014/main" id="{FF3910F1-DE8C-2C32-F882-E9AF65974953}"/>
                        </a:ext>
                      </a:extLst>
                    </p:cNvPr>
                    <p:cNvCxnSpPr/>
                    <p:nvPr/>
                  </p:nvCxnSpPr>
                  <p:spPr bwMode="auto">
                    <a:xfrm flipH="1">
                      <a:off x="1655571" y="4654006"/>
                      <a:ext cx="615869" cy="575244"/>
                    </a:xfrm>
                    <a:prstGeom prst="straightConnector1">
                      <a:avLst/>
                    </a:prstGeom>
                    <a:solidFill>
                      <a:srgbClr val="BBE0E3"/>
                    </a:solidFill>
                    <a:ln w="28575" cap="sq" cmpd="sng" algn="ctr">
                      <a:solidFill>
                        <a:srgbClr val="000000"/>
                      </a:solidFill>
                      <a:prstDash val="sysDash"/>
                      <a:round/>
                      <a:headEnd type="triangle" w="med" len="med"/>
                      <a:tailEnd type="none" w="med" len="med"/>
                    </a:ln>
                    <a:effectLst/>
                  </p:spPr>
                </p:cxnSp>
                <p:cxnSp>
                  <p:nvCxnSpPr>
                    <p:cNvPr id="70" name="Straight Arrow Connector 69">
                      <a:extLst>
                        <a:ext uri="{FF2B5EF4-FFF2-40B4-BE49-F238E27FC236}">
                          <a16:creationId xmlns:a16="http://schemas.microsoft.com/office/drawing/2014/main" id="{1D7746B5-80EC-D53D-E764-0E803D605240}"/>
                        </a:ext>
                      </a:extLst>
                    </p:cNvPr>
                    <p:cNvCxnSpPr/>
                    <p:nvPr/>
                  </p:nvCxnSpPr>
                  <p:spPr bwMode="auto">
                    <a:xfrm>
                      <a:off x="3275820" y="4654006"/>
                      <a:ext cx="628077" cy="611249"/>
                    </a:xfrm>
                    <a:prstGeom prst="straightConnector1">
                      <a:avLst/>
                    </a:prstGeom>
                    <a:solidFill>
                      <a:srgbClr val="BBE0E3"/>
                    </a:solidFill>
                    <a:ln w="28575" cap="sq" cmpd="sng" algn="ctr">
                      <a:solidFill>
                        <a:srgbClr val="000000"/>
                      </a:solidFill>
                      <a:prstDash val="sysDash"/>
                      <a:round/>
                      <a:headEnd type="triangle" w="med" len="med"/>
                      <a:tailEnd type="none" w="med" len="med"/>
                    </a:ln>
                    <a:effectLst/>
                  </p:spPr>
                </p:cxnSp>
                <p:cxnSp>
                  <p:nvCxnSpPr>
                    <p:cNvPr id="71" name="Straight Arrow Connector 70">
                      <a:extLst>
                        <a:ext uri="{FF2B5EF4-FFF2-40B4-BE49-F238E27FC236}">
                          <a16:creationId xmlns:a16="http://schemas.microsoft.com/office/drawing/2014/main" id="{15D06C9E-564A-0E12-5074-D0786D81A7C7}"/>
                        </a:ext>
                      </a:extLst>
                    </p:cNvPr>
                    <p:cNvCxnSpPr/>
                    <p:nvPr/>
                  </p:nvCxnSpPr>
                  <p:spPr bwMode="auto">
                    <a:xfrm flipV="1">
                      <a:off x="3347830" y="4161950"/>
                      <a:ext cx="1008140" cy="26854"/>
                    </a:xfrm>
                    <a:prstGeom prst="straightConnector1">
                      <a:avLst/>
                    </a:prstGeom>
                    <a:solidFill>
                      <a:srgbClr val="BBE0E3"/>
                    </a:solidFill>
                    <a:ln w="28575" cap="sq" cmpd="sng" algn="ctr">
                      <a:solidFill>
                        <a:srgbClr val="000000"/>
                      </a:solidFill>
                      <a:prstDash val="sysDash"/>
                      <a:round/>
                      <a:headEnd type="triangle" w="med" len="med"/>
                      <a:tailEnd type="none" w="med" len="med"/>
                    </a:ln>
                    <a:effectLst/>
                  </p:spPr>
                </p:cxnSp>
                <p:sp>
                  <p:nvSpPr>
                    <p:cNvPr id="72" name="TextBox 71">
                      <a:extLst>
                        <a:ext uri="{FF2B5EF4-FFF2-40B4-BE49-F238E27FC236}">
                          <a16:creationId xmlns:a16="http://schemas.microsoft.com/office/drawing/2014/main" id="{430CEF1E-5DB0-6976-1FA9-E512D166AC2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238957" y="3955482"/>
                      <a:ext cx="1047703" cy="43088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0" dirty="0">
                          <a:solidFill>
                            <a:srgbClr val="008000"/>
                          </a:solidFill>
                        </a:rPr>
                        <a:t>Orbit concentrator</a:t>
                      </a:r>
                      <a:endParaRPr kumimoji="0" lang="fr-FR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cxnSp>
                <p:nvCxnSpPr>
                  <p:cNvPr id="61" name="Straight Arrow Connector 60">
                    <a:extLst>
                      <a:ext uri="{FF2B5EF4-FFF2-40B4-BE49-F238E27FC236}">
                        <a16:creationId xmlns:a16="http://schemas.microsoft.com/office/drawing/2014/main" id="{85C340FA-994E-463E-DA45-DFECC0484499}"/>
                      </a:ext>
                    </a:extLst>
                  </p:cNvPr>
                  <p:cNvCxnSpPr>
                    <a:stCxn id="59" idx="1"/>
                  </p:cNvCxnSpPr>
                  <p:nvPr/>
                </p:nvCxnSpPr>
                <p:spPr bwMode="auto">
                  <a:xfrm flipH="1">
                    <a:off x="3599866" y="2904422"/>
                    <a:ext cx="1248362" cy="488733"/>
                  </a:xfrm>
                  <a:prstGeom prst="straightConnector1">
                    <a:avLst/>
                  </a:prstGeom>
                  <a:solidFill>
                    <a:srgbClr val="BBE0E3"/>
                  </a:solidFill>
                  <a:ln w="12700" cap="sq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ffectLst/>
                </p:spPr>
              </p:cxnSp>
            </p:grpSp>
            <p:cxnSp>
              <p:nvCxnSpPr>
                <p:cNvPr id="51" name="Straight Arrow Connector 50">
                  <a:extLst>
                    <a:ext uri="{FF2B5EF4-FFF2-40B4-BE49-F238E27FC236}">
                      <a16:creationId xmlns:a16="http://schemas.microsoft.com/office/drawing/2014/main" id="{E04581C0-DABD-B20E-C703-CA555AA72818}"/>
                    </a:ext>
                  </a:extLst>
                </p:cNvPr>
                <p:cNvCxnSpPr/>
                <p:nvPr/>
              </p:nvCxnSpPr>
              <p:spPr bwMode="auto">
                <a:xfrm>
                  <a:off x="3779890" y="4869200"/>
                  <a:ext cx="936130" cy="0"/>
                </a:xfrm>
                <a:prstGeom prst="straightConnector1">
                  <a:avLst/>
                </a:prstGeom>
                <a:solidFill>
                  <a:srgbClr val="BBE0E3"/>
                </a:solidFill>
                <a:ln w="28575" cap="sq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none" w="med" len="med"/>
                </a:ln>
                <a:effectLst/>
              </p:spPr>
            </p:cxnSp>
            <p:cxnSp>
              <p:nvCxnSpPr>
                <p:cNvPr id="52" name="Straight Arrow Connector 51">
                  <a:extLst>
                    <a:ext uri="{FF2B5EF4-FFF2-40B4-BE49-F238E27FC236}">
                      <a16:creationId xmlns:a16="http://schemas.microsoft.com/office/drawing/2014/main" id="{F1263720-65BF-B02D-AFA3-C4718F183AA8}"/>
                    </a:ext>
                  </a:extLst>
                </p:cNvPr>
                <p:cNvCxnSpPr/>
                <p:nvPr/>
              </p:nvCxnSpPr>
              <p:spPr bwMode="auto">
                <a:xfrm>
                  <a:off x="4170583" y="3827387"/>
                  <a:ext cx="637367" cy="670275"/>
                </a:xfrm>
                <a:prstGeom prst="straightConnector1">
                  <a:avLst/>
                </a:prstGeom>
                <a:solidFill>
                  <a:srgbClr val="BBE0E3"/>
                </a:solidFill>
                <a:ln w="28575" cap="sq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none" w="med" len="med"/>
                </a:ln>
                <a:effectLst/>
              </p:spPr>
            </p:cxnSp>
            <p:cxnSp>
              <p:nvCxnSpPr>
                <p:cNvPr id="53" name="Straight Arrow Connector 52">
                  <a:extLst>
                    <a:ext uri="{FF2B5EF4-FFF2-40B4-BE49-F238E27FC236}">
                      <a16:creationId xmlns:a16="http://schemas.microsoft.com/office/drawing/2014/main" id="{4C125885-388B-9CE5-EBDA-CD3A7608A181}"/>
                    </a:ext>
                  </a:extLst>
                </p:cNvPr>
                <p:cNvCxnSpPr/>
                <p:nvPr/>
              </p:nvCxnSpPr>
              <p:spPr bwMode="auto">
                <a:xfrm flipH="1">
                  <a:off x="5364110" y="3356990"/>
                  <a:ext cx="1" cy="1080150"/>
                </a:xfrm>
                <a:prstGeom prst="straightConnector1">
                  <a:avLst/>
                </a:prstGeom>
                <a:solidFill>
                  <a:srgbClr val="BBE0E3"/>
                </a:solidFill>
                <a:ln w="28575" cap="sq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none" w="med" len="med"/>
                </a:ln>
                <a:effectLst/>
              </p:spPr>
            </p:cxnSp>
            <p:cxnSp>
              <p:nvCxnSpPr>
                <p:cNvPr id="54" name="Straight Arrow Connector 53">
                  <a:extLst>
                    <a:ext uri="{FF2B5EF4-FFF2-40B4-BE49-F238E27FC236}">
                      <a16:creationId xmlns:a16="http://schemas.microsoft.com/office/drawing/2014/main" id="{0A6AFDFC-FB85-4B7D-4250-2968EA87EFDC}"/>
                    </a:ext>
                  </a:extLst>
                </p:cNvPr>
                <p:cNvCxnSpPr/>
                <p:nvPr/>
              </p:nvCxnSpPr>
              <p:spPr bwMode="auto">
                <a:xfrm flipH="1">
                  <a:off x="5804727" y="3718731"/>
                  <a:ext cx="648090" cy="670275"/>
                </a:xfrm>
                <a:prstGeom prst="straightConnector1">
                  <a:avLst/>
                </a:prstGeom>
                <a:solidFill>
                  <a:srgbClr val="BBE0E3"/>
                </a:solidFill>
                <a:ln w="28575" cap="sq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none" w="med" len="med"/>
                </a:ln>
                <a:effectLst/>
              </p:spPr>
            </p:cxnSp>
            <p:cxnSp>
              <p:nvCxnSpPr>
                <p:cNvPr id="55" name="Straight Arrow Connector 54">
                  <a:extLst>
                    <a:ext uri="{FF2B5EF4-FFF2-40B4-BE49-F238E27FC236}">
                      <a16:creationId xmlns:a16="http://schemas.microsoft.com/office/drawing/2014/main" id="{7332555E-AB1D-84E5-32C1-00D15A070984}"/>
                    </a:ext>
                  </a:extLst>
                </p:cNvPr>
                <p:cNvCxnSpPr/>
                <p:nvPr/>
              </p:nvCxnSpPr>
              <p:spPr bwMode="auto">
                <a:xfrm flipV="1">
                  <a:off x="5940190" y="4869200"/>
                  <a:ext cx="1008140" cy="26854"/>
                </a:xfrm>
                <a:prstGeom prst="straightConnector1">
                  <a:avLst/>
                </a:prstGeom>
                <a:solidFill>
                  <a:srgbClr val="BBE0E3"/>
                </a:solidFill>
                <a:ln w="28575" cap="sq" cmpd="sng" algn="ctr">
                  <a:solidFill>
                    <a:srgbClr val="FF0000"/>
                  </a:solidFill>
                  <a:prstDash val="sysDash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56" name="Straight Arrow Connector 55">
                  <a:extLst>
                    <a:ext uri="{FF2B5EF4-FFF2-40B4-BE49-F238E27FC236}">
                      <a16:creationId xmlns:a16="http://schemas.microsoft.com/office/drawing/2014/main" id="{EED746F4-088A-221D-1C8E-3567F434144F}"/>
                    </a:ext>
                  </a:extLst>
                </p:cNvPr>
                <p:cNvCxnSpPr/>
                <p:nvPr/>
              </p:nvCxnSpPr>
              <p:spPr bwMode="auto">
                <a:xfrm>
                  <a:off x="5796170" y="5373270"/>
                  <a:ext cx="628077" cy="611249"/>
                </a:xfrm>
                <a:prstGeom prst="straightConnector1">
                  <a:avLst/>
                </a:prstGeom>
                <a:solidFill>
                  <a:srgbClr val="BBE0E3"/>
                </a:solidFill>
                <a:ln w="28575" cap="sq" cmpd="sng" algn="ctr">
                  <a:solidFill>
                    <a:srgbClr val="FF0000"/>
                  </a:solidFill>
                  <a:prstDash val="sysDash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57" name="Straight Arrow Connector 56">
                  <a:extLst>
                    <a:ext uri="{FF2B5EF4-FFF2-40B4-BE49-F238E27FC236}">
                      <a16:creationId xmlns:a16="http://schemas.microsoft.com/office/drawing/2014/main" id="{CC0647A4-E5F3-1542-5709-0AF3ACC1ABB0}"/>
                    </a:ext>
                  </a:extLst>
                </p:cNvPr>
                <p:cNvCxnSpPr/>
                <p:nvPr/>
              </p:nvCxnSpPr>
              <p:spPr bwMode="auto">
                <a:xfrm flipH="1">
                  <a:off x="5340663" y="5371598"/>
                  <a:ext cx="1" cy="1080150"/>
                </a:xfrm>
                <a:prstGeom prst="straightConnector1">
                  <a:avLst/>
                </a:prstGeom>
                <a:solidFill>
                  <a:srgbClr val="BBE0E3"/>
                </a:solidFill>
                <a:ln w="28575" cap="sq" cmpd="sng" algn="ctr">
                  <a:solidFill>
                    <a:srgbClr val="FF0000"/>
                  </a:solidFill>
                  <a:prstDash val="sysDash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58" name="Straight Arrow Connector 57">
                  <a:extLst>
                    <a:ext uri="{FF2B5EF4-FFF2-40B4-BE49-F238E27FC236}">
                      <a16:creationId xmlns:a16="http://schemas.microsoft.com/office/drawing/2014/main" id="{EE4B7831-F96C-E194-1721-79578FE939FF}"/>
                    </a:ext>
                  </a:extLst>
                </p:cNvPr>
                <p:cNvCxnSpPr/>
                <p:nvPr/>
              </p:nvCxnSpPr>
              <p:spPr bwMode="auto">
                <a:xfrm flipH="1">
                  <a:off x="4157900" y="5278260"/>
                  <a:ext cx="615869" cy="575244"/>
                </a:xfrm>
                <a:prstGeom prst="straightConnector1">
                  <a:avLst/>
                </a:prstGeom>
                <a:solidFill>
                  <a:srgbClr val="BBE0E3"/>
                </a:solidFill>
                <a:ln w="28575" cap="sq" cmpd="sng" algn="ctr">
                  <a:solidFill>
                    <a:srgbClr val="FF0000"/>
                  </a:solidFill>
                  <a:prstDash val="sysDash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sp>
            <p:nvSpPr>
              <p:cNvPr id="48" name="Rounded Rectangle 56">
                <a:extLst>
                  <a:ext uri="{FF2B5EF4-FFF2-40B4-BE49-F238E27FC236}">
                    <a16:creationId xmlns:a16="http://schemas.microsoft.com/office/drawing/2014/main" id="{38AA77D5-AFEF-04E3-24D3-BE5E493A8672}"/>
                  </a:ext>
                </a:extLst>
              </p:cNvPr>
              <p:cNvSpPr/>
              <p:nvPr/>
            </p:nvSpPr>
            <p:spPr bwMode="auto">
              <a:xfrm>
                <a:off x="7222846" y="5423505"/>
                <a:ext cx="1406524" cy="510778"/>
              </a:xfrm>
              <a:prstGeom prst="roundRect">
                <a:avLst/>
              </a:prstGeom>
              <a:solidFill>
                <a:srgbClr val="FFFFFF">
                  <a:lumMod val="95000"/>
                </a:srgbClr>
              </a:solidFill>
              <a:ln w="12700" cap="sq" cmpd="sng" algn="ctr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Power Converter data</a:t>
                </a:r>
                <a:endParaRPr kumimoji="0" lang="fr-FR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2643A5E0-D4ED-C54B-CB3A-4DC1C2EFED87}"/>
                  </a:ext>
                </a:extLst>
              </p:cNvPr>
              <p:cNvCxnSpPr/>
              <p:nvPr/>
            </p:nvCxnSpPr>
            <p:spPr bwMode="auto">
              <a:xfrm flipH="1" flipV="1">
                <a:off x="6400820" y="4881583"/>
                <a:ext cx="996328" cy="684299"/>
              </a:xfrm>
              <a:prstGeom prst="straightConnector1">
                <a:avLst/>
              </a:prstGeom>
              <a:solidFill>
                <a:srgbClr val="BBE0E3"/>
              </a:solidFill>
              <a:ln w="12700" cap="sq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EDD13F44-BB4A-9A61-48D9-E3B02898D386}"/>
                </a:ext>
              </a:extLst>
            </p:cNvPr>
            <p:cNvSpPr txBox="1"/>
            <p:nvPr/>
          </p:nvSpPr>
          <p:spPr>
            <a:xfrm>
              <a:off x="7520451" y="2766481"/>
              <a:ext cx="1411996" cy="46166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FontTx/>
                <a:buNone/>
                <a:tabLst/>
                <a:defRPr/>
              </a:pPr>
              <a:r>
                <a:rPr kumimoji="0" lang="en-US" sz="1200" b="1" i="1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rPr>
                <a:t>~2000 position readings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45CA0387-2E53-9003-BAB9-990067B49693}"/>
                </a:ext>
              </a:extLst>
            </p:cNvPr>
            <p:cNvSpPr txBox="1"/>
            <p:nvPr/>
          </p:nvSpPr>
          <p:spPr>
            <a:xfrm>
              <a:off x="7447284" y="5805810"/>
              <a:ext cx="1590630" cy="46166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FontTx/>
                <a:buNone/>
                <a:tabLst/>
                <a:defRPr/>
              </a:pPr>
              <a:r>
                <a:rPr kumimoji="0" lang="en-US" sz="1200" b="1" i="1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rPr>
                <a:t>~1100 orbit corrector circuits</a:t>
              </a:r>
              <a:endParaRPr kumimoji="0" lang="fr-FR" sz="1200" b="1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5759FD0E-FA4A-A5B9-B482-792D290C493E}"/>
                </a:ext>
              </a:extLst>
            </p:cNvPr>
            <p:cNvSpPr txBox="1"/>
            <p:nvPr/>
          </p:nvSpPr>
          <p:spPr>
            <a:xfrm>
              <a:off x="7492703" y="3612965"/>
              <a:ext cx="1590630" cy="104849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FontTx/>
                <a:buNone/>
                <a:tabLst/>
                <a:defRPr/>
              </a:pPr>
              <a:r>
                <a:rPr lang="en-US" sz="1400" b="1" i="1" kern="0" dirty="0">
                  <a:solidFill>
                    <a:srgbClr val="000000"/>
                  </a:solidFill>
                </a:rPr>
                <a:t>C</a:t>
              </a:r>
              <a:r>
                <a:rPr kumimoji="0" lang="en-US" sz="1400" b="1" i="1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ollection</a:t>
              </a:r>
              <a:r>
                <a:rPr kumimoji="0" lang="en-US" sz="14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time &lt; 2 </a:t>
              </a:r>
              <a:r>
                <a:rPr kumimoji="0" lang="en-US" sz="1400" b="1" i="1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ms</a:t>
              </a:r>
              <a:endPara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FontTx/>
                <a:buNone/>
                <a:tabLst/>
                <a:defRPr/>
              </a:pPr>
              <a:r>
                <a:rPr kumimoji="0" lang="en-US" sz="1400" b="1" i="1" u="none" strike="noStrike" kern="0" cap="none" spc="0" normalizeH="0" baseline="0" noProof="0" dirty="0">
                  <a:ln>
                    <a:noFill/>
                  </a:ln>
                  <a:solidFill>
                    <a:srgbClr val="D60093"/>
                  </a:solidFill>
                  <a:effectLst/>
                  <a:uLnTx/>
                  <a:uFillTx/>
                </a:rPr>
                <a:t>Orbit sampling rate 25 Hz</a:t>
              </a:r>
              <a:endParaRPr kumimoji="0" lang="fr-FR" sz="1400" b="1" i="1" u="none" strike="noStrike" kern="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1FA2DE4-E863-A0DC-0436-7AFE1782C5F8}"/>
              </a:ext>
            </a:extLst>
          </p:cNvPr>
          <p:cNvSpPr txBox="1"/>
          <p:nvPr/>
        </p:nvSpPr>
        <p:spPr>
          <a:xfrm>
            <a:off x="7805597" y="4918596"/>
            <a:ext cx="2415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accent6"/>
                </a:solidFill>
              </a:rPr>
              <a:t>data transfer over standard gigabit ethernet </a:t>
            </a:r>
            <a:endParaRPr lang="en-GB" sz="1400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49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C39A2-439C-179F-5361-65E268FE6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And it worked !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52417-1FE1-F827-615A-39973FF58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3651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/>
              <a:t>BPM system work on day 1 – hour 1 – min 1 – second 1.</a:t>
            </a: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702F31-EAD8-E09A-0B82-FA32E9832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B83DF-7636-926C-F479-B03078A4DF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C5B1D6C-F2E5-7918-D457-8FEE76A4784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100B45-1358-7035-2693-B3AC8F58D1C2}"/>
              </a:ext>
            </a:extLst>
          </p:cNvPr>
          <p:cNvSpPr txBox="1"/>
          <p:nvPr/>
        </p:nvSpPr>
        <p:spPr>
          <a:xfrm>
            <a:off x="631547" y="1413602"/>
            <a:ext cx="9060494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One of </a:t>
            </a:r>
            <a:r>
              <a:rPr lang="en-US" sz="1600" b="1" dirty="0">
                <a:solidFill>
                  <a:srgbClr val="F21AD3"/>
                </a:solidFill>
              </a:rPr>
              <a:t>the first trajectory measurements in LHC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during the first sector test – 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August 8</a:t>
            </a:r>
            <a:r>
              <a:rPr lang="en-US" sz="1600" b="1" baseline="30000" dirty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 2008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!</a:t>
            </a:r>
          </a:p>
          <a:p>
            <a:pPr>
              <a:spcBef>
                <a:spcPts val="600"/>
              </a:spcBef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Self-triggered acquisition mode – no external clock required !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830970C-7600-74C2-0F5E-94F2841B18E0}"/>
              </a:ext>
            </a:extLst>
          </p:cNvPr>
          <p:cNvGrpSpPr/>
          <p:nvPr/>
        </p:nvGrpSpPr>
        <p:grpSpPr>
          <a:xfrm>
            <a:off x="733645" y="2273076"/>
            <a:ext cx="10451806" cy="3858385"/>
            <a:chOff x="733645" y="1954064"/>
            <a:chExt cx="10451806" cy="385838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332341A-1335-790D-7FA2-84FF186F9C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3645" y="1954064"/>
              <a:ext cx="9116933" cy="320781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62453D5-E656-A3F9-85B7-891D9A144501}"/>
                </a:ext>
              </a:extLst>
            </p:cNvPr>
            <p:cNvSpPr txBox="1"/>
            <p:nvPr/>
          </p:nvSpPr>
          <p:spPr>
            <a:xfrm>
              <a:off x="1382233" y="5467081"/>
              <a:ext cx="14045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  <a:t>Injection point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D401A5A-9A6F-3075-2883-F74D5203BB62}"/>
                </a:ext>
              </a:extLst>
            </p:cNvPr>
            <p:cNvCxnSpPr>
              <a:stCxn id="10" idx="0"/>
            </p:cNvCxnSpPr>
            <p:nvPr/>
          </p:nvCxnSpPr>
          <p:spPr>
            <a:xfrm flipV="1">
              <a:off x="2084509" y="4359349"/>
              <a:ext cx="573631" cy="110773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658F438-0730-8E27-A922-A6FE97AE3912}"/>
                </a:ext>
              </a:extLst>
            </p:cNvPr>
            <p:cNvSpPr txBox="1"/>
            <p:nvPr/>
          </p:nvSpPr>
          <p:spPr>
            <a:xfrm>
              <a:off x="3859173" y="5289229"/>
              <a:ext cx="19239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  <a:t>Beam stopped on collimators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BE64E76-9CD6-F5C8-448C-4970CCB1F847}"/>
                </a:ext>
              </a:extLst>
            </p:cNvPr>
            <p:cNvCxnSpPr>
              <a:cxnSpLocks/>
              <a:stCxn id="13" idx="0"/>
            </p:cNvCxnSpPr>
            <p:nvPr/>
          </p:nvCxnSpPr>
          <p:spPr>
            <a:xfrm flipH="1" flipV="1">
              <a:off x="3859173" y="4359349"/>
              <a:ext cx="961982" cy="92988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D3F51B5A-485C-7622-E440-9542F6CE6B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02690" y="2225750"/>
              <a:ext cx="0" cy="101718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1CE99D3-659C-F238-B497-04EDB5C28525}"/>
                </a:ext>
              </a:extLst>
            </p:cNvPr>
            <p:cNvSpPr txBox="1"/>
            <p:nvPr/>
          </p:nvSpPr>
          <p:spPr>
            <a:xfrm>
              <a:off x="6502690" y="2273076"/>
              <a:ext cx="7537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>
                      <a:lumMod val="50000"/>
                    </a:schemeClr>
                  </a:solidFill>
                  <a:sym typeface="Symbol" panose="05050102010706020507" pitchFamily="18" charset="2"/>
                </a:rPr>
                <a:t>4</a:t>
              </a:r>
              <a:r>
                <a:rPr lang="en-US" sz="1400" b="1" dirty="0">
                  <a:solidFill>
                    <a:schemeClr val="bg1">
                      <a:lumMod val="50000"/>
                    </a:schemeClr>
                  </a:solidFill>
                </a:rPr>
                <a:t>0 mm</a:t>
              </a:r>
              <a:endParaRPr lang="en-GB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4B2920B-74FF-8725-5507-A0DEF1DA81B8}"/>
                </a:ext>
              </a:extLst>
            </p:cNvPr>
            <p:cNvSpPr txBox="1"/>
            <p:nvPr/>
          </p:nvSpPr>
          <p:spPr>
            <a:xfrm>
              <a:off x="8178679" y="2011465"/>
              <a:ext cx="3006772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0000FF"/>
                  </a:solidFill>
                </a:rPr>
                <a:t>Observation of some of the first protons to probe the fields of LHC magnets</a:t>
              </a:r>
              <a:endParaRPr lang="en-GB" sz="1600" b="1" i="1" dirty="0">
                <a:solidFill>
                  <a:srgbClr val="0000FF"/>
                </a:solidFill>
              </a:endParaRPr>
            </a:p>
          </p:txBody>
        </p:sp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77086AF8-6FC1-3E13-6AE4-37722DCA66B7}"/>
                </a:ext>
              </a:extLst>
            </p:cNvPr>
            <p:cNvSpPr/>
            <p:nvPr/>
          </p:nvSpPr>
          <p:spPr>
            <a:xfrm>
              <a:off x="2771698" y="4947396"/>
              <a:ext cx="1072388" cy="142469"/>
            </a:xfrm>
            <a:prstGeom prst="rightArrow">
              <a:avLst/>
            </a:prstGeom>
            <a:solidFill>
              <a:srgbClr val="0000FF"/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89D0EBB-3707-02ED-0A1E-69108717B4E8}"/>
              </a:ext>
            </a:extLst>
          </p:cNvPr>
          <p:cNvGrpSpPr/>
          <p:nvPr/>
        </p:nvGrpSpPr>
        <p:grpSpPr>
          <a:xfrm>
            <a:off x="8592552" y="3561943"/>
            <a:ext cx="3098291" cy="2534176"/>
            <a:chOff x="8592552" y="3561943"/>
            <a:chExt cx="3098291" cy="2534176"/>
          </a:xfrm>
        </p:grpSpPr>
        <p:pic>
          <p:nvPicPr>
            <p:cNvPr id="11" name="Picture 10" descr="A close up of a guitar&#10;&#10;Description automatically generated with medium confidence">
              <a:extLst>
                <a:ext uri="{FF2B5EF4-FFF2-40B4-BE49-F238E27FC236}">
                  <a16:creationId xmlns:a16="http://schemas.microsoft.com/office/drawing/2014/main" id="{CC6E6BDB-2157-CD25-0BE1-96AFE29B0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92552" y="3561943"/>
              <a:ext cx="3098291" cy="2534176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DCEE96E-B789-3D91-7915-9A14D047D7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60958" y="4944140"/>
              <a:ext cx="1924493" cy="95693"/>
            </a:xfrm>
            <a:prstGeom prst="straightConnector1">
              <a:avLst/>
            </a:prstGeom>
            <a:ln>
              <a:solidFill>
                <a:srgbClr val="FFFF00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D39F2FF-85C4-1B27-364F-E40A329F67C2}"/>
                </a:ext>
              </a:extLst>
            </p:cNvPr>
            <p:cNvSpPr txBox="1"/>
            <p:nvPr/>
          </p:nvSpPr>
          <p:spPr>
            <a:xfrm rot="189805">
              <a:off x="10544789" y="4788929"/>
              <a:ext cx="67037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FF00"/>
                  </a:solidFill>
                  <a:sym typeface="Symbol" panose="05050102010706020507" pitchFamily="18" charset="2"/>
                </a:rPr>
                <a:t>44 </a:t>
              </a:r>
              <a:r>
                <a:rPr lang="en-US" sz="1200" b="1" dirty="0">
                  <a:solidFill>
                    <a:srgbClr val="FFFF00"/>
                  </a:solidFill>
                </a:rPr>
                <a:t>mm</a:t>
              </a:r>
              <a:endParaRPr lang="en-GB" sz="1200" b="1" dirty="0">
                <a:solidFill>
                  <a:srgbClr val="FFFF00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FF268B8-62C9-F788-199C-EC829A942350}"/>
                </a:ext>
              </a:extLst>
            </p:cNvPr>
            <p:cNvSpPr txBox="1"/>
            <p:nvPr/>
          </p:nvSpPr>
          <p:spPr>
            <a:xfrm rot="189805">
              <a:off x="10269511" y="4262153"/>
              <a:ext cx="67037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FF00"/>
                  </a:solidFill>
                  <a:sym typeface="Symbol" panose="05050102010706020507" pitchFamily="18" charset="2"/>
                </a:rPr>
                <a:t>34 </a:t>
              </a:r>
              <a:r>
                <a:rPr lang="en-US" sz="1200" b="1" dirty="0">
                  <a:solidFill>
                    <a:srgbClr val="FFFF00"/>
                  </a:solidFill>
                </a:rPr>
                <a:t>mm</a:t>
              </a:r>
              <a:endParaRPr lang="en-GB" sz="12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15B614F-80EC-3BCF-C105-F4F00DDE9B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41697" y="4271968"/>
              <a:ext cx="171884" cy="1437450"/>
            </a:xfrm>
            <a:prstGeom prst="straightConnector1">
              <a:avLst/>
            </a:prstGeom>
            <a:ln>
              <a:solidFill>
                <a:srgbClr val="FFFF00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92A63F4-65A6-C8B3-EEE4-9BD1515605FD}"/>
              </a:ext>
            </a:extLst>
          </p:cNvPr>
          <p:cNvSpPr txBox="1"/>
          <p:nvPr/>
        </p:nvSpPr>
        <p:spPr>
          <a:xfrm>
            <a:off x="2894836" y="5328687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p beam</a:t>
            </a:r>
            <a:endParaRPr lang="en-GB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57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D1F37-8828-B791-1CEE-3D98B5FA9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First turn of beam 2…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B8D58E-31BA-E59A-EEBA-A3C1A7637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53526-022C-CE34-ECC4-1BF69E19C9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69D13A0-00CF-B501-31C0-A67FCB0CF3C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pic>
        <p:nvPicPr>
          <p:cNvPr id="7" name="Picture 6" descr="Threading.1.TDI.gif">
            <a:extLst>
              <a:ext uri="{FF2B5EF4-FFF2-40B4-BE49-F238E27FC236}">
                <a16:creationId xmlns:a16="http://schemas.microsoft.com/office/drawing/2014/main" id="{48A554BB-BB00-4FC9-8442-E24F7ED72C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Threading.2.IR7.gif">
            <a:extLst>
              <a:ext uri="{FF2B5EF4-FFF2-40B4-BE49-F238E27FC236}">
                <a16:creationId xmlns:a16="http://schemas.microsoft.com/office/drawing/2014/main" id="{04078862-D262-117C-F9E4-91421657BD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Threading.3.IR6.gif">
            <a:extLst>
              <a:ext uri="{FF2B5EF4-FFF2-40B4-BE49-F238E27FC236}">
                <a16:creationId xmlns:a16="http://schemas.microsoft.com/office/drawing/2014/main" id="{E87F7EE1-46DF-E2C6-FB6B-16A0E2F524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Threading.4.IR6c.gif">
            <a:extLst>
              <a:ext uri="{FF2B5EF4-FFF2-40B4-BE49-F238E27FC236}">
                <a16:creationId xmlns:a16="http://schemas.microsoft.com/office/drawing/2014/main" id="{C0DD8E75-492E-B469-0EE2-03298C1FE9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Threading.5.IR5.gif">
            <a:extLst>
              <a:ext uri="{FF2B5EF4-FFF2-40B4-BE49-F238E27FC236}">
                <a16:creationId xmlns:a16="http://schemas.microsoft.com/office/drawing/2014/main" id="{3A611466-F0C7-0CCE-2197-BE2757BAAB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Threading.6.IR5c1.gif">
            <a:extLst>
              <a:ext uri="{FF2B5EF4-FFF2-40B4-BE49-F238E27FC236}">
                <a16:creationId xmlns:a16="http://schemas.microsoft.com/office/drawing/2014/main" id="{2F44764A-3E3F-DB87-8F1F-C5B60B883A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Threading.7.IR5c2.gif">
            <a:extLst>
              <a:ext uri="{FF2B5EF4-FFF2-40B4-BE49-F238E27FC236}">
                <a16:creationId xmlns:a16="http://schemas.microsoft.com/office/drawing/2014/main" id="{E305EE86-F515-B884-0C3D-73C96248C3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Threading.8.IR5c3.gif">
            <a:extLst>
              <a:ext uri="{FF2B5EF4-FFF2-40B4-BE49-F238E27FC236}">
                <a16:creationId xmlns:a16="http://schemas.microsoft.com/office/drawing/2014/main" id="{220F8985-92F3-7F5F-5F59-B87F019F14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Threading.9.IR5c4.gif">
            <a:extLst>
              <a:ext uri="{FF2B5EF4-FFF2-40B4-BE49-F238E27FC236}">
                <a16:creationId xmlns:a16="http://schemas.microsoft.com/office/drawing/2014/main" id="{E74F7752-9A54-AC87-DC14-6B7990C43DF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Threading.10.IR5c5.gif">
            <a:extLst>
              <a:ext uri="{FF2B5EF4-FFF2-40B4-BE49-F238E27FC236}">
                <a16:creationId xmlns:a16="http://schemas.microsoft.com/office/drawing/2014/main" id="{6E887673-85F4-EB3B-E789-20E9F5F81EB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Threading.11.IR4.gif">
            <a:extLst>
              <a:ext uri="{FF2B5EF4-FFF2-40B4-BE49-F238E27FC236}">
                <a16:creationId xmlns:a16="http://schemas.microsoft.com/office/drawing/2014/main" id="{DA5780F4-B074-EC44-689C-7F39A627211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Threading.12.IR3.gif">
            <a:extLst>
              <a:ext uri="{FF2B5EF4-FFF2-40B4-BE49-F238E27FC236}">
                <a16:creationId xmlns:a16="http://schemas.microsoft.com/office/drawing/2014/main" id="{6340ED36-E084-E907-4941-7000AF42A53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Threading.13.IR3c1.gif">
            <a:extLst>
              <a:ext uri="{FF2B5EF4-FFF2-40B4-BE49-F238E27FC236}">
                <a16:creationId xmlns:a16="http://schemas.microsoft.com/office/drawing/2014/main" id="{5797CD80-DFB3-D19C-B6F0-33BF1BB636F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Threading.14.IR3c2.gif">
            <a:extLst>
              <a:ext uri="{FF2B5EF4-FFF2-40B4-BE49-F238E27FC236}">
                <a16:creationId xmlns:a16="http://schemas.microsoft.com/office/drawing/2014/main" id="{5A2A9513-0A50-5CDD-1A83-7FBBBCDF407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 descr="Threading.15.IR3c3.gif">
            <a:extLst>
              <a:ext uri="{FF2B5EF4-FFF2-40B4-BE49-F238E27FC236}">
                <a16:creationId xmlns:a16="http://schemas.microsoft.com/office/drawing/2014/main" id="{6BD6FA4C-30D5-3F56-FFD6-5A31EC29222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 descr="Threading.16.IR3c4.gif">
            <a:extLst>
              <a:ext uri="{FF2B5EF4-FFF2-40B4-BE49-F238E27FC236}">
                <a16:creationId xmlns:a16="http://schemas.microsoft.com/office/drawing/2014/main" id="{9EC4A481-B668-9817-7DE8-9E0157E6039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 descr="Threading.17.IR3c5.gif">
            <a:extLst>
              <a:ext uri="{FF2B5EF4-FFF2-40B4-BE49-F238E27FC236}">
                <a16:creationId xmlns:a16="http://schemas.microsoft.com/office/drawing/2014/main" id="{D10A66B5-2740-C22F-46AF-EC601C89234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5" descr="Threading.18.IR2.gif">
            <a:extLst>
              <a:ext uri="{FF2B5EF4-FFF2-40B4-BE49-F238E27FC236}">
                <a16:creationId xmlns:a16="http://schemas.microsoft.com/office/drawing/2014/main" id="{72C42BBD-A88D-9DBC-D14F-333F1EC0221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Threading.19.IR2c1.gif">
            <a:extLst>
              <a:ext uri="{FF2B5EF4-FFF2-40B4-BE49-F238E27FC236}">
                <a16:creationId xmlns:a16="http://schemas.microsoft.com/office/drawing/2014/main" id="{1442641C-E0AB-B98B-83FF-1AEE38E9D653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 descr="Threading.20.IR2c2.gif">
            <a:extLst>
              <a:ext uri="{FF2B5EF4-FFF2-40B4-BE49-F238E27FC236}">
                <a16:creationId xmlns:a16="http://schemas.microsoft.com/office/drawing/2014/main" id="{300B9FC6-B417-7DE7-292B-8380CA5BD1E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 descr="Threading.21.IR2c3.gif">
            <a:extLst>
              <a:ext uri="{FF2B5EF4-FFF2-40B4-BE49-F238E27FC236}">
                <a16:creationId xmlns:a16="http://schemas.microsoft.com/office/drawing/2014/main" id="{A04D61A5-016F-C426-26BB-5524E3DCEADE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3" descr="Threading.22.IR1.gif">
            <a:extLst>
              <a:ext uri="{FF2B5EF4-FFF2-40B4-BE49-F238E27FC236}">
                <a16:creationId xmlns:a16="http://schemas.microsoft.com/office/drawing/2014/main" id="{1B005D1F-D3A8-D7D4-D5B1-719CA581FC3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 descr="Threading.23.IR1c1.gif">
            <a:extLst>
              <a:ext uri="{FF2B5EF4-FFF2-40B4-BE49-F238E27FC236}">
                <a16:creationId xmlns:a16="http://schemas.microsoft.com/office/drawing/2014/main" id="{242C6128-6409-0C4C-ABE5-85C31964A7D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 descr="Threading.24.IR1c2.gif">
            <a:extLst>
              <a:ext uri="{FF2B5EF4-FFF2-40B4-BE49-F238E27FC236}">
                <a16:creationId xmlns:a16="http://schemas.microsoft.com/office/drawing/2014/main" id="{DE41B582-F059-321D-6422-14A261CF27D7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 descr="Threading.25.IR1c3.gif">
            <a:extLst>
              <a:ext uri="{FF2B5EF4-FFF2-40B4-BE49-F238E27FC236}">
                <a16:creationId xmlns:a16="http://schemas.microsoft.com/office/drawing/2014/main" id="{A6B442CB-0BD5-C2EC-31D4-0430BCC2280F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1" descr="Threading.26.IR1c4.gif">
            <a:extLst>
              <a:ext uri="{FF2B5EF4-FFF2-40B4-BE49-F238E27FC236}">
                <a16:creationId xmlns:a16="http://schemas.microsoft.com/office/drawing/2014/main" id="{1B3E08C6-C59A-739A-39DA-81B2F63F8D8B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22225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 descr="Threading.27.IR8.gif">
            <a:extLst>
              <a:ext uri="{FF2B5EF4-FFF2-40B4-BE49-F238E27FC236}">
                <a16:creationId xmlns:a16="http://schemas.microsoft.com/office/drawing/2014/main" id="{83ED26CE-D14D-DFD0-4260-6ACF8F1A6839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604" y="2239613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B82DC2EE-AFAB-C15B-1506-BBD7D6CE9EFE}"/>
              </a:ext>
            </a:extLst>
          </p:cNvPr>
          <p:cNvSpPr txBox="1"/>
          <p:nvPr/>
        </p:nvSpPr>
        <p:spPr>
          <a:xfrm>
            <a:off x="5190828" y="1840772"/>
            <a:ext cx="207486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00FF"/>
                </a:solidFill>
                <a:latin typeface="+mn-lt"/>
              </a:rPr>
              <a:t>Beam 2 threading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45062F1-E53B-A37D-EABB-67DF8EB956C9}"/>
              </a:ext>
            </a:extLst>
          </p:cNvPr>
          <p:cNvSpPr txBox="1"/>
          <p:nvPr/>
        </p:nvSpPr>
        <p:spPr>
          <a:xfrm>
            <a:off x="8589342" y="1781650"/>
            <a:ext cx="2274888" cy="338138"/>
          </a:xfrm>
          <a:prstGeom prst="rect">
            <a:avLst/>
          </a:prstGeom>
          <a:solidFill>
            <a:srgbClr val="FFFF99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i="1" dirty="0">
                <a:solidFill>
                  <a:srgbClr val="00B050"/>
                </a:solidFill>
                <a:latin typeface="+mn-lt"/>
              </a:rPr>
              <a:t>BPM availability ~ 99%</a:t>
            </a:r>
          </a:p>
        </p:txBody>
      </p:sp>
      <p:pic>
        <p:nvPicPr>
          <p:cNvPr id="36" name="Picture 35" descr="attach_reader?attach_id=1025394&amp;height=150">
            <a:hlinkClick r:id="rId29"/>
            <a:extLst>
              <a:ext uri="{FF2B5EF4-FFF2-40B4-BE49-F238E27FC236}">
                <a16:creationId xmlns:a16="http://schemas.microsoft.com/office/drawing/2014/main" id="{C2BDDD8C-BBF1-D8E5-A1FD-5C05C2FFB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5105" y="197554"/>
            <a:ext cx="2358060" cy="89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39841-6129-E201-9159-F3417B854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9406269" cy="91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On the 27 km path, the beam accumulates </a:t>
            </a:r>
            <a:r>
              <a:rPr lang="en-US" sz="2000" b="1" dirty="0"/>
              <a:t>too many kicks </a:t>
            </a:r>
            <a:r>
              <a:rPr lang="en-US" sz="2000" dirty="0"/>
              <a:t>to make it around without corrections – ‘thread’ the beam sector by sector (stop on collimators)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3830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BFAD5-B500-E4E7-6C67-07D2FEEED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… in a control room full of bystanders !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1E6FF0-804E-68DC-A77C-8CCA07953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C89A5-CA9C-8161-B01E-A247CAC91B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C6FB9A8-0E7B-8DF0-48E7-C22EC7FAF0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pic>
        <p:nvPicPr>
          <p:cNvPr id="7" name="Picture 3" descr="0809002_15.jpg">
            <a:extLst>
              <a:ext uri="{FF2B5EF4-FFF2-40B4-BE49-F238E27FC236}">
                <a16:creationId xmlns:a16="http://schemas.microsoft.com/office/drawing/2014/main" id="{0F8D505E-15E3-F2DA-B517-079D91248B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475" y="982891"/>
            <a:ext cx="7646152" cy="5088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ttach_reader?attach_id=1025394&amp;height=150">
            <a:hlinkClick r:id="rId3"/>
            <a:extLst>
              <a:ext uri="{FF2B5EF4-FFF2-40B4-BE49-F238E27FC236}">
                <a16:creationId xmlns:a16="http://schemas.microsoft.com/office/drawing/2014/main" id="{4B14464B-4EF6-8359-42EC-2C8AD1AE35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627" y="320654"/>
            <a:ext cx="2358060" cy="89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BF7E5C7D-C269-1D7F-EA8E-A80913B63626}"/>
              </a:ext>
            </a:extLst>
          </p:cNvPr>
          <p:cNvGrpSpPr/>
          <p:nvPr/>
        </p:nvGrpSpPr>
        <p:grpSpPr>
          <a:xfrm>
            <a:off x="1712475" y="4304673"/>
            <a:ext cx="4438628" cy="1678944"/>
            <a:chOff x="1369513" y="4348732"/>
            <a:chExt cx="4438628" cy="1678944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92EF8D-39A3-6467-616E-14E9DA70A62F}"/>
                </a:ext>
              </a:extLst>
            </p:cNvPr>
            <p:cNvSpPr/>
            <p:nvPr/>
          </p:nvSpPr>
          <p:spPr>
            <a:xfrm rot="790737">
              <a:off x="2809759" y="4348732"/>
              <a:ext cx="2998382" cy="925032"/>
            </a:xfrm>
            <a:prstGeom prst="ellipse">
              <a:avLst/>
            </a:prstGeom>
            <a:noFill/>
            <a:ln w="57150">
              <a:solidFill>
                <a:srgbClr val="FFFF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8D540C2-2C70-6F04-EFC8-368841046A3F}"/>
                </a:ext>
              </a:extLst>
            </p:cNvPr>
            <p:cNvSpPr txBox="1"/>
            <p:nvPr/>
          </p:nvSpPr>
          <p:spPr>
            <a:xfrm>
              <a:off x="1369513" y="5504456"/>
              <a:ext cx="204420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dirty="0">
                  <a:solidFill>
                    <a:srgbClr val="FFFF00"/>
                  </a:solidFill>
                </a:rPr>
                <a:t>The guys who have to get the beam around</a:t>
              </a:r>
              <a:endParaRPr lang="en-GB" sz="1400" b="1" i="1" dirty="0">
                <a:solidFill>
                  <a:srgbClr val="FFFF00"/>
                </a:solidFill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2E7C093-3B0B-9106-CDBD-288B57EE79C8}"/>
                </a:ext>
              </a:extLst>
            </p:cNvPr>
            <p:cNvCxnSpPr>
              <a:cxnSpLocks/>
              <a:stCxn id="17" idx="0"/>
            </p:cNvCxnSpPr>
            <p:nvPr/>
          </p:nvCxnSpPr>
          <p:spPr>
            <a:xfrm flipV="1">
              <a:off x="2391614" y="4827182"/>
              <a:ext cx="755623" cy="677274"/>
            </a:xfrm>
            <a:prstGeom prst="line">
              <a:avLst/>
            </a:prstGeom>
            <a:ln w="38100"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368764B-29E5-3EE2-5C66-FEB1E895D1D0}"/>
              </a:ext>
            </a:extLst>
          </p:cNvPr>
          <p:cNvGrpSpPr/>
          <p:nvPr/>
        </p:nvGrpSpPr>
        <p:grpSpPr>
          <a:xfrm>
            <a:off x="5065655" y="1189635"/>
            <a:ext cx="2697621" cy="2748143"/>
            <a:chOff x="4412512" y="1370735"/>
            <a:chExt cx="2697621" cy="274814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CBADE02-143C-AF9A-6C52-F780F018E6D6}"/>
                </a:ext>
              </a:extLst>
            </p:cNvPr>
            <p:cNvSpPr txBox="1"/>
            <p:nvPr/>
          </p:nvSpPr>
          <p:spPr>
            <a:xfrm>
              <a:off x="4638080" y="1370735"/>
              <a:ext cx="24720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rgbClr val="00B050"/>
                  </a:solidFill>
                </a:rPr>
                <a:t>5 former CERN director generals</a:t>
              </a:r>
              <a:endParaRPr lang="en-GB" b="1" i="1" dirty="0">
                <a:solidFill>
                  <a:srgbClr val="00B050"/>
                </a:solidFill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BC31601-9D88-1787-CC8D-8171165FA5A8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 flipH="1">
              <a:off x="5609052" y="2017066"/>
              <a:ext cx="265055" cy="1408518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59C432D-BA37-3598-C7A5-FCB6D2440ABC}"/>
                </a:ext>
              </a:extLst>
            </p:cNvPr>
            <p:cNvSpPr/>
            <p:nvPr/>
          </p:nvSpPr>
          <p:spPr>
            <a:xfrm>
              <a:off x="4412512" y="3425583"/>
              <a:ext cx="1905384" cy="693295"/>
            </a:xfrm>
            <a:prstGeom prst="ellipse">
              <a:avLst/>
            </a:prstGeom>
            <a:noFill/>
            <a:ln w="57150">
              <a:solidFill>
                <a:srgbClr val="92D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1833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BE982-B350-A900-3DBD-EDC921F88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First LHC circulating beam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1A14C4-73C5-261D-B40A-DE7AC6FEB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943078"/>
            <a:ext cx="4714685" cy="11111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In the early evening first day both beams were captured by the RF system and circulating !</a:t>
            </a: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C45E5F-E571-9F30-DB33-09FD4AE43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85C79-6533-1933-236C-153B8C06C0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1B7A052-DF99-155C-51E3-CEBF849114F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4837FD-AFF6-FBA5-9312-C4E4558076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169" y="1038771"/>
            <a:ext cx="6002130" cy="23902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B08525-47E0-9184-282D-D49D60C8F109}"/>
              </a:ext>
            </a:extLst>
          </p:cNvPr>
          <p:cNvSpPr txBox="1"/>
          <p:nvPr/>
        </p:nvSpPr>
        <p:spPr>
          <a:xfrm>
            <a:off x="3539550" y="2204865"/>
            <a:ext cx="2420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September 10</a:t>
            </a:r>
            <a:r>
              <a:rPr lang="en-US" b="1" baseline="30000" dirty="0">
                <a:solidFill>
                  <a:srgbClr val="0000FF"/>
                </a:solidFill>
              </a:rPr>
              <a:t>th</a:t>
            </a:r>
            <a:r>
              <a:rPr lang="en-US" b="1" dirty="0">
                <a:solidFill>
                  <a:srgbClr val="0000FF"/>
                </a:solidFill>
              </a:rPr>
              <a:t> 2008</a:t>
            </a:r>
            <a:endParaRPr lang="en-GB" b="1" dirty="0">
              <a:solidFill>
                <a:srgbClr val="0000FF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F5FF074-6141-057C-5A43-90CD1C1A3F79}"/>
              </a:ext>
            </a:extLst>
          </p:cNvPr>
          <p:cNvGrpSpPr/>
          <p:nvPr/>
        </p:nvGrpSpPr>
        <p:grpSpPr>
          <a:xfrm>
            <a:off x="4113698" y="2725932"/>
            <a:ext cx="7982601" cy="3341546"/>
            <a:chOff x="4113698" y="2725932"/>
            <a:chExt cx="7982601" cy="334154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C7AB4D6-6CE3-DD67-B868-C253DC49B6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4169" y="3675290"/>
              <a:ext cx="6002130" cy="239218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ACDE939-E87B-F37E-D3CE-0D3B9294D9E2}"/>
                </a:ext>
              </a:extLst>
            </p:cNvPr>
            <p:cNvSpPr txBox="1"/>
            <p:nvPr/>
          </p:nvSpPr>
          <p:spPr>
            <a:xfrm>
              <a:off x="4113698" y="4570769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</a:rPr>
                <a:t>May 2022</a:t>
              </a:r>
              <a:endParaRPr lang="en-GB" b="1" dirty="0">
                <a:solidFill>
                  <a:srgbClr val="0000FF"/>
                </a:solidFill>
              </a:endParaRPr>
            </a:p>
          </p:txBody>
        </p:sp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AC5DE2F4-5DB6-B4F2-90DB-C5514AFF7833}"/>
                </a:ext>
              </a:extLst>
            </p:cNvPr>
            <p:cNvSpPr/>
            <p:nvPr/>
          </p:nvSpPr>
          <p:spPr>
            <a:xfrm>
              <a:off x="4488092" y="2725932"/>
              <a:ext cx="523771" cy="169057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E817727-F8A7-3819-AD60-AF2EF54EEC7C}"/>
              </a:ext>
            </a:extLst>
          </p:cNvPr>
          <p:cNvSpPr txBox="1">
            <a:spLocks/>
          </p:cNvSpPr>
          <p:nvPr/>
        </p:nvSpPr>
        <p:spPr>
          <a:xfrm>
            <a:off x="670123" y="4487799"/>
            <a:ext cx="3331861" cy="845289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/>
              <a:buNone/>
            </a:pPr>
            <a:r>
              <a:rPr lang="en-US" sz="2000" dirty="0"/>
              <a:t>Best orbit correction at LHC with </a:t>
            </a:r>
            <a:r>
              <a:rPr lang="en-US" sz="2000" b="1" dirty="0"/>
              <a:t>rms of ~300-350 </a:t>
            </a:r>
            <a:r>
              <a:rPr lang="en-US" sz="2000" b="1" dirty="0">
                <a:latin typeface="Symbol" panose="05050102010706020507" pitchFamily="18" charset="2"/>
              </a:rPr>
              <a:t>m</a:t>
            </a:r>
            <a:r>
              <a:rPr lang="en-US" sz="2000" b="1" dirty="0"/>
              <a:t>m</a:t>
            </a:r>
            <a:r>
              <a:rPr lang="en-US" sz="2000" dirty="0"/>
              <a:t>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6058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539FD-5E63-9C35-D797-5EDA8A169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Hadron collider orbit control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D8A8E-BD52-5779-D47C-E11E19C9A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847339"/>
            <a:ext cx="11061722" cy="17815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Like in most hadron machine, the main aim of orbit correction is to </a:t>
            </a:r>
            <a:r>
              <a:rPr lang="en-US" sz="2000" b="1" dirty="0"/>
              <a:t>keep the beam within the aperture</a:t>
            </a:r>
            <a:r>
              <a:rPr lang="en-US" sz="2000" dirty="0"/>
              <a:t>. No concern about dispersion if it does not impact the beam size too much.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/>
              <a:t>The orbit is </a:t>
            </a:r>
            <a:r>
              <a:rPr lang="en-US" sz="2000" b="1" dirty="0"/>
              <a:t>flattened with SVD algorithms</a:t>
            </a:r>
            <a:r>
              <a:rPr lang="en-US" sz="2000" dirty="0"/>
              <a:t>, and a unique flat reference is used for an entire operation year.</a:t>
            </a:r>
          </a:p>
          <a:p>
            <a:pPr>
              <a:spcBef>
                <a:spcPts val="1200"/>
              </a:spcBef>
            </a:pPr>
            <a:r>
              <a:rPr lang="en-US" dirty="0"/>
              <a:t>Year to year changes are small.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B2958B-45D6-622C-573F-086FC1BC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8C4EB0-B3BC-C0B4-CE0D-382E1A8EE1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56BE3B2-9925-5CAF-12FA-A68A517299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pic>
        <p:nvPicPr>
          <p:cNvPr id="7" name="Orbit-reference-LHC">
            <a:hlinkClick r:id="" action="ppaction://media"/>
            <a:extLst>
              <a:ext uri="{FF2B5EF4-FFF2-40B4-BE49-F238E27FC236}">
                <a16:creationId xmlns:a16="http://schemas.microsoft.com/office/drawing/2014/main" id="{345349FB-2FCD-95A1-54FA-01B264AE212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10439" y="2417523"/>
            <a:ext cx="6273356" cy="352876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45B6EEC-BAAB-86B0-800C-E935D9FA61FF}"/>
              </a:ext>
            </a:extLst>
          </p:cNvPr>
          <p:cNvSpPr txBox="1">
            <a:spLocks/>
          </p:cNvSpPr>
          <p:nvPr/>
        </p:nvSpPr>
        <p:spPr>
          <a:xfrm>
            <a:off x="609600" y="3051907"/>
            <a:ext cx="4838721" cy="295875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spcBef>
                <a:spcPts val="1200"/>
              </a:spcBef>
              <a:buFont typeface="Arial"/>
              <a:buNone/>
            </a:pPr>
            <a:r>
              <a:rPr lang="en-US" b="1" dirty="0"/>
              <a:t>Bumps</a:t>
            </a:r>
            <a:r>
              <a:rPr lang="en-US" dirty="0"/>
              <a:t> to separate the beams, crossing angles and other orbit bump features are added as overlays on the flat reference. </a:t>
            </a:r>
          </a:p>
          <a:p>
            <a:pPr defTabSz="914400">
              <a:spcBef>
                <a:spcPts val="450"/>
              </a:spcBef>
            </a:pPr>
            <a:r>
              <a:rPr lang="en-US" sz="1600" dirty="0"/>
              <a:t>Bump amplitude and composition vary along the cycle. Flat orbit + overlay bumps are used by the feedback as </a:t>
            </a:r>
            <a:r>
              <a:rPr lang="en-US" sz="1600" b="1" dirty="0" err="1"/>
              <a:t>dynamicc</a:t>
            </a:r>
            <a:r>
              <a:rPr lang="en-US" sz="1600" b="1" dirty="0"/>
              <a:t> target orbits </a:t>
            </a:r>
            <a:r>
              <a:rPr lang="en-US" sz="1600" dirty="0"/>
              <a:t>through ramp, squeezes etc.</a:t>
            </a:r>
          </a:p>
          <a:p>
            <a:pPr defTabSz="914400">
              <a:spcBef>
                <a:spcPts val="450"/>
              </a:spcBef>
            </a:pPr>
            <a:r>
              <a:rPr lang="en-US" sz="1600" dirty="0"/>
              <a:t>Orbit feedback essential to ensure </a:t>
            </a:r>
            <a:r>
              <a:rPr lang="en-US" sz="1600" b="1" dirty="0"/>
              <a:t>~50 </a:t>
            </a:r>
            <a:r>
              <a:rPr lang="en-US" sz="1600" b="1" dirty="0">
                <a:latin typeface="Symbol" panose="05050102010706020507" pitchFamily="18" charset="2"/>
              </a:rPr>
              <a:t>m</a:t>
            </a:r>
            <a:r>
              <a:rPr lang="en-US" sz="1600" b="1" dirty="0"/>
              <a:t>m rms orbit stability </a:t>
            </a:r>
            <a:r>
              <a:rPr lang="en-US" sz="1600" dirty="0"/>
              <a:t>from injection to collisions.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306669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6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E6460-E504-5607-7FB3-3DCB6F91F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Alignment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3FCEA-C770-A5F9-2DA8-7FCBF45C9D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914400"/>
            <a:ext cx="6386624" cy="388088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Large rings like LEP/LHC pass through different geological layers – including </a:t>
            </a:r>
            <a:r>
              <a:rPr lang="en-US" b="1" dirty="0">
                <a:solidFill>
                  <a:srgbClr val="FF0000"/>
                </a:solidFill>
              </a:rPr>
              <a:t>active fault lines</a:t>
            </a:r>
            <a:r>
              <a:rPr lang="en-US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While LEP was </a:t>
            </a:r>
            <a:r>
              <a:rPr lang="en-US" b="1" dirty="0"/>
              <a:t>re-aligned to ~0.1 mm vertically </a:t>
            </a:r>
            <a:r>
              <a:rPr lang="en-US" dirty="0"/>
              <a:t>every year, at LHC only </a:t>
            </a:r>
            <a:r>
              <a:rPr lang="en-US" b="1" dirty="0"/>
              <a:t>the straight sections </a:t>
            </a:r>
            <a:r>
              <a:rPr lang="en-US" dirty="0"/>
              <a:t>are</a:t>
            </a:r>
            <a:r>
              <a:rPr lang="en-US" b="1" dirty="0"/>
              <a:t> realigned </a:t>
            </a:r>
            <a:r>
              <a:rPr lang="en-US" dirty="0"/>
              <a:t>every year.</a:t>
            </a:r>
          </a:p>
          <a:p>
            <a:pPr>
              <a:spcBef>
                <a:spcPts val="450"/>
              </a:spcBef>
            </a:pPr>
            <a:r>
              <a:rPr lang="en-US" sz="1600" dirty="0"/>
              <a:t>(most of) the arcs are left to drift over the 3-4 year long runs, which is not an issue.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A very </a:t>
            </a:r>
            <a:r>
              <a:rPr lang="en-US" b="1" dirty="0">
                <a:solidFill>
                  <a:srgbClr val="FF0000"/>
                </a:solidFill>
              </a:rPr>
              <a:t>active fault line </a:t>
            </a:r>
            <a:r>
              <a:rPr lang="en-US" dirty="0"/>
              <a:t>– already causing trouble to LEP – is crossed by one arc, with </a:t>
            </a:r>
            <a:r>
              <a:rPr lang="en-US" b="1" dirty="0">
                <a:solidFill>
                  <a:srgbClr val="FF0000"/>
                </a:solidFill>
              </a:rPr>
              <a:t>vertical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movements of 1-3 mm per year</a:t>
            </a:r>
            <a:r>
              <a:rPr lang="en-US" dirty="0"/>
              <a:t>.</a:t>
            </a:r>
          </a:p>
          <a:p>
            <a:pPr>
              <a:spcBef>
                <a:spcPts val="450"/>
              </a:spcBef>
            </a:pPr>
            <a:r>
              <a:rPr lang="en-US" sz="1600" dirty="0"/>
              <a:t>Preventive mis-alignment to obtain on average a reasonable alignment over one year.</a:t>
            </a: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6848C2-FA0A-1E50-6968-480B3A8EC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682CE2-39FD-E09E-93BF-18983A07EC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9BE404C-A325-2814-D476-FD239BA21FB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pic>
        <p:nvPicPr>
          <p:cNvPr id="7" name="Image 3">
            <a:extLst>
              <a:ext uri="{FF2B5EF4-FFF2-40B4-BE49-F238E27FC236}">
                <a16:creationId xmlns:a16="http://schemas.microsoft.com/office/drawing/2014/main" id="{E642AEBF-91AE-A4EC-91F7-AD3932AEA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0950" y="220592"/>
            <a:ext cx="4713531" cy="308168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835CA4D-22CA-9E0A-12ED-32E5457B9D08}"/>
              </a:ext>
            </a:extLst>
          </p:cNvPr>
          <p:cNvGrpSpPr>
            <a:grpSpLocks noChangeAspect="1"/>
          </p:cNvGrpSpPr>
          <p:nvPr/>
        </p:nvGrpSpPr>
        <p:grpSpPr>
          <a:xfrm>
            <a:off x="7797799" y="3371749"/>
            <a:ext cx="3679561" cy="2683199"/>
            <a:chOff x="7545372" y="187531"/>
            <a:chExt cx="4515082" cy="329247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5AB9E71-26F2-9674-60E0-8D02A2D168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2568"/>
            <a:stretch/>
          </p:blipFill>
          <p:spPr>
            <a:xfrm>
              <a:off x="7545372" y="187531"/>
              <a:ext cx="4515082" cy="32924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4570E463-7F05-1A94-BB54-98C6B4601C5E}"/>
                </a:ext>
              </a:extLst>
            </p:cNvPr>
            <p:cNvSpPr/>
            <p:nvPr/>
          </p:nvSpPr>
          <p:spPr>
            <a:xfrm rot="1679417">
              <a:off x="9658874" y="1619388"/>
              <a:ext cx="574577" cy="1343361"/>
            </a:xfrm>
            <a:prstGeom prst="arc">
              <a:avLst>
                <a:gd name="adj1" fmla="val 17538840"/>
                <a:gd name="adj2" fmla="val 0"/>
              </a:avLst>
            </a:prstGeom>
            <a:noFill/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FFFF00"/>
                </a:highlight>
              </a:endParaRPr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71E4B4C-7179-6F1C-94DF-0F38F89C5FC0}"/>
              </a:ext>
            </a:extLst>
          </p:cNvPr>
          <p:cNvCxnSpPr>
            <a:cxnSpLocks/>
          </p:cNvCxnSpPr>
          <p:nvPr/>
        </p:nvCxnSpPr>
        <p:spPr>
          <a:xfrm>
            <a:off x="8027581" y="914400"/>
            <a:ext cx="0" cy="1637414"/>
          </a:xfrm>
          <a:prstGeom prst="straightConnector1">
            <a:avLst/>
          </a:prstGeom>
          <a:ln w="19050">
            <a:solidFill>
              <a:srgbClr val="0000FF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3FBB981-E291-062F-6609-6AFED443974C}"/>
              </a:ext>
            </a:extLst>
          </p:cNvPr>
          <p:cNvSpPr txBox="1"/>
          <p:nvPr/>
        </p:nvSpPr>
        <p:spPr>
          <a:xfrm>
            <a:off x="8027581" y="983870"/>
            <a:ext cx="654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 mm</a:t>
            </a:r>
            <a:endParaRPr lang="en-GB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504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CC871-F101-09FF-49A1-F158D2DCD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Vibrations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6652A-249F-E58D-DFA1-7BE6C8488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973" y="988522"/>
            <a:ext cx="5364856" cy="46148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Despite its installation in a deep (50-140 m) tunnel, the beam oscillation spectrum exhibits residual </a:t>
            </a:r>
            <a:r>
              <a:rPr lang="en-US" sz="2000" b="1" dirty="0"/>
              <a:t>cultural noise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The LHC </a:t>
            </a:r>
            <a:r>
              <a:rPr lang="en-GB" sz="2000" b="1" dirty="0"/>
              <a:t>magnet assemblies </a:t>
            </a:r>
            <a:r>
              <a:rPr lang="en-GB" sz="2000" dirty="0"/>
              <a:t>have </a:t>
            </a:r>
            <a:r>
              <a:rPr lang="en-GB" sz="2000" b="1" dirty="0">
                <a:solidFill>
                  <a:srgbClr val="0000FF"/>
                </a:solidFill>
              </a:rPr>
              <a:t>mechanical resonances</a:t>
            </a:r>
            <a:r>
              <a:rPr lang="en-GB" sz="2000" dirty="0">
                <a:solidFill>
                  <a:srgbClr val="0000FF"/>
                </a:solidFill>
              </a:rPr>
              <a:t> </a:t>
            </a:r>
            <a:r>
              <a:rPr lang="en-GB" sz="2000" dirty="0"/>
              <a:t>in the frequency range of </a:t>
            </a:r>
            <a:r>
              <a:rPr lang="en-GB" sz="2000" b="1" dirty="0">
                <a:solidFill>
                  <a:srgbClr val="0000FF"/>
                </a:solidFill>
              </a:rPr>
              <a:t>5-35 Hz</a:t>
            </a:r>
            <a:r>
              <a:rPr lang="en-GB" sz="2000" dirty="0"/>
              <a:t>. The girder resonance lines are clearly visible in the beam spectra.</a:t>
            </a:r>
          </a:p>
          <a:p>
            <a:r>
              <a:rPr lang="en-GB" dirty="0"/>
              <a:t>Orbit feedback (and magnet system) too slow to counter-act</a:t>
            </a:r>
            <a:r>
              <a:rPr lang="en-GB" sz="2000" dirty="0"/>
              <a:t>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Some lines of unknown origin (for ex 4 Hz in vertical plane).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187B8D-4E0A-251E-3949-3AEE92908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B9A30-89D0-2637-4BFB-93E47D763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4EE49E4-798A-AD72-F3BA-5C2F275F258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FC30024-85CB-80A4-2912-DE2B8AA78B77}"/>
              </a:ext>
            </a:extLst>
          </p:cNvPr>
          <p:cNvGrpSpPr/>
          <p:nvPr/>
        </p:nvGrpSpPr>
        <p:grpSpPr>
          <a:xfrm>
            <a:off x="5964302" y="838743"/>
            <a:ext cx="6173589" cy="3737813"/>
            <a:chOff x="3444910" y="3036984"/>
            <a:chExt cx="5456513" cy="337289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23C3BB2-DBEE-1D25-E288-913999A43479}"/>
                </a:ext>
              </a:extLst>
            </p:cNvPr>
            <p:cNvGrpSpPr/>
            <p:nvPr/>
          </p:nvGrpSpPr>
          <p:grpSpPr>
            <a:xfrm>
              <a:off x="3444910" y="3036984"/>
              <a:ext cx="5456513" cy="3372896"/>
              <a:chOff x="3167602" y="3513716"/>
              <a:chExt cx="4725620" cy="2996024"/>
            </a:xfrm>
          </p:grpSpPr>
          <p:pic>
            <p:nvPicPr>
              <p:cNvPr id="18" name="Picture 17" descr="spectrum_log_4bunches.png">
                <a:extLst>
                  <a:ext uri="{FF2B5EF4-FFF2-40B4-BE49-F238E27FC236}">
                    <a16:creationId xmlns:a16="http://schemas.microsoft.com/office/drawing/2014/main" id="{84395784-2D48-CA03-75E6-BE8CCFD38D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3167602" y="3513716"/>
                <a:ext cx="4725620" cy="2908987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73A4993-DF7E-769E-6964-5E36AB5229E1}"/>
                  </a:ext>
                </a:extLst>
              </p:cNvPr>
              <p:cNvSpPr txBox="1"/>
              <p:nvPr/>
            </p:nvSpPr>
            <p:spPr>
              <a:xfrm>
                <a:off x="5145854" y="6116135"/>
                <a:ext cx="360996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+mj-lt"/>
                  </a:rPr>
                  <a:t>10 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7128788-2A27-4713-1977-14EE3DFC6521}"/>
                  </a:ext>
                </a:extLst>
              </p:cNvPr>
              <p:cNvSpPr txBox="1"/>
              <p:nvPr/>
            </p:nvSpPr>
            <p:spPr>
              <a:xfrm>
                <a:off x="5877770" y="6126483"/>
                <a:ext cx="431528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+mj-lt"/>
                  </a:rPr>
                  <a:t>100 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9E27DC0-59BD-13E3-CCC4-C6199B0FF988}"/>
                  </a:ext>
                </a:extLst>
              </p:cNvPr>
              <p:cNvSpPr txBox="1"/>
              <p:nvPr/>
            </p:nvSpPr>
            <p:spPr>
              <a:xfrm>
                <a:off x="6607465" y="6139964"/>
                <a:ext cx="502061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+mj-lt"/>
                  </a:rPr>
                  <a:t>1000 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A97D702-984E-9290-B0D8-ACEDFF3A7CC5}"/>
                  </a:ext>
                </a:extLst>
              </p:cNvPr>
              <p:cNvSpPr txBox="1"/>
              <p:nvPr/>
            </p:nvSpPr>
            <p:spPr>
              <a:xfrm>
                <a:off x="4409690" y="6116134"/>
                <a:ext cx="290464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+mj-lt"/>
                  </a:rPr>
                  <a:t>1 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1FFCB1A-35D0-CD93-B8E3-CA33C978C3C2}"/>
                  </a:ext>
                </a:extLst>
              </p:cNvPr>
              <p:cNvSpPr txBox="1"/>
              <p:nvPr/>
            </p:nvSpPr>
            <p:spPr>
              <a:xfrm>
                <a:off x="4995871" y="6263519"/>
                <a:ext cx="113685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+mj-lt"/>
                  </a:rPr>
                  <a:t>frequency in Hz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7A0D7DB-9AE6-F145-927E-ADC327DB2F51}"/>
                  </a:ext>
                </a:extLst>
              </p:cNvPr>
              <p:cNvSpPr txBox="1"/>
              <p:nvPr/>
            </p:nvSpPr>
            <p:spPr>
              <a:xfrm rot="16200000">
                <a:off x="2892879" y="4773528"/>
                <a:ext cx="118974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+mj-lt"/>
                  </a:rPr>
                  <a:t>Amplitude (A.U.)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E01CC63-A805-ED7E-5B9C-DA76C96E9B3D}"/>
                </a:ext>
              </a:extLst>
            </p:cNvPr>
            <p:cNvGrpSpPr/>
            <p:nvPr/>
          </p:nvGrpSpPr>
          <p:grpSpPr>
            <a:xfrm>
              <a:off x="5831860" y="3400514"/>
              <a:ext cx="1885827" cy="474716"/>
              <a:chOff x="5940086" y="3381039"/>
              <a:chExt cx="1885827" cy="474716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5652F63-FD36-D04A-11B4-16D6F328DE97}"/>
                  </a:ext>
                </a:extLst>
              </p:cNvPr>
              <p:cNvSpPr txBox="1"/>
              <p:nvPr/>
            </p:nvSpPr>
            <p:spPr>
              <a:xfrm>
                <a:off x="6370046" y="3381039"/>
                <a:ext cx="1455867" cy="430887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100" b="1" i="1" kern="0" dirty="0">
                    <a:solidFill>
                      <a:srgbClr val="D60093"/>
                    </a:solidFill>
                    <a:latin typeface="+mn-lt"/>
                  </a:rPr>
                  <a:t>Magnet girder resonances</a:t>
                </a: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9339B782-8808-C355-F45A-B4D22ACC8396}"/>
                  </a:ext>
                </a:extLst>
              </p:cNvPr>
              <p:cNvGrpSpPr/>
              <p:nvPr/>
            </p:nvGrpSpPr>
            <p:grpSpPr>
              <a:xfrm>
                <a:off x="5940086" y="3548516"/>
                <a:ext cx="615196" cy="307239"/>
                <a:chOff x="5749939" y="3928265"/>
                <a:chExt cx="615196" cy="307239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1BF90D8C-F518-738D-F450-468B96AD5E7D}"/>
                    </a:ext>
                  </a:extLst>
                </p:cNvPr>
                <p:cNvGrpSpPr/>
                <p:nvPr/>
              </p:nvGrpSpPr>
              <p:grpSpPr>
                <a:xfrm>
                  <a:off x="5749939" y="4120288"/>
                  <a:ext cx="488553" cy="115216"/>
                  <a:chOff x="5749939" y="4120288"/>
                  <a:chExt cx="488553" cy="115216"/>
                </a:xfrm>
              </p:grpSpPr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DF7135DC-838E-6DF3-B8B3-D201846A45B3}"/>
                      </a:ext>
                    </a:extLst>
                  </p:cNvPr>
                  <p:cNvCxnSpPr/>
                  <p:nvPr/>
                </p:nvCxnSpPr>
                <p:spPr bwMode="auto">
                  <a:xfrm flipV="1">
                    <a:off x="5749939" y="4120288"/>
                    <a:ext cx="488553" cy="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D60093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6" name="Straight Connector 15">
                    <a:extLst>
                      <a:ext uri="{FF2B5EF4-FFF2-40B4-BE49-F238E27FC236}">
                        <a16:creationId xmlns:a16="http://schemas.microsoft.com/office/drawing/2014/main" id="{C31E09C4-8893-2D09-47E1-9B264B8487D3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6238492" y="4120288"/>
                    <a:ext cx="0" cy="115215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D60093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848F6088-C6F3-3E23-E3B1-7DCAFE700E91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5754059" y="4120289"/>
                    <a:ext cx="0" cy="115215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D60093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B8AD6D3F-452A-A384-5927-4E4CD2CEDBB4}"/>
                    </a:ext>
                  </a:extLst>
                </p:cNvPr>
                <p:cNvCxnSpPr/>
                <p:nvPr/>
              </p:nvCxnSpPr>
              <p:spPr bwMode="auto">
                <a:xfrm flipV="1">
                  <a:off x="5995251" y="3928265"/>
                  <a:ext cx="0" cy="19202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D6009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B40AF42B-2B42-DE8C-1CDF-757D09EFF019}"/>
                    </a:ext>
                  </a:extLst>
                </p:cNvPr>
                <p:cNvCxnSpPr/>
                <p:nvPr/>
              </p:nvCxnSpPr>
              <p:spPr bwMode="auto">
                <a:xfrm>
                  <a:off x="5994215" y="3929641"/>
                  <a:ext cx="37092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D60093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</p:grp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05A2EBA1-5B12-C19A-8DA5-0828B96D0FE1}"/>
              </a:ext>
            </a:extLst>
          </p:cNvPr>
          <p:cNvSpPr txBox="1"/>
          <p:nvPr/>
        </p:nvSpPr>
        <p:spPr>
          <a:xfrm>
            <a:off x="7647454" y="4657810"/>
            <a:ext cx="2810713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i="1" kern="0" dirty="0">
                <a:latin typeface="+mn-lt"/>
              </a:rPr>
              <a:t>Typical LHC proton beam oscillation spectrum</a:t>
            </a:r>
          </a:p>
        </p:txBody>
      </p:sp>
    </p:spTree>
    <p:extLst>
      <p:ext uri="{BB962C8B-B14F-4D97-AF65-F5344CB8AC3E}">
        <p14:creationId xmlns:p14="http://schemas.microsoft.com/office/powerpoint/2010/main" val="9675296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6CEF7-684A-EC26-21F9-80FEB131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Civil engineering for LHC upgrade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0DF412-6C97-61E9-1552-EFD776E43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19339-E883-AF22-5FD8-800370F06D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92B04-B544-13C1-47CF-4DEED857499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1899F7-8A2F-878A-9E30-10C8589380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5" r="16380"/>
          <a:stretch/>
        </p:blipFill>
        <p:spPr>
          <a:xfrm>
            <a:off x="9619060" y="-1269547"/>
            <a:ext cx="2907013" cy="41923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0A78106-29FB-0499-58D4-29B3743C1B2E}"/>
              </a:ext>
            </a:extLst>
          </p:cNvPr>
          <p:cNvSpPr txBox="1"/>
          <p:nvPr/>
        </p:nvSpPr>
        <p:spPr>
          <a:xfrm>
            <a:off x="570202" y="1106912"/>
            <a:ext cx="6675072" cy="3575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the early part of the CE work, an important volume of soil was moved around and compacted during LHC operation.</a:t>
            </a:r>
          </a:p>
          <a:p>
            <a:pPr>
              <a:spcBef>
                <a:spcPts val="1200"/>
              </a:spcBef>
            </a:pPr>
            <a:r>
              <a:rPr lang="en-GB" dirty="0"/>
              <a:t>Ground compactors compact soil by </a:t>
            </a:r>
            <a:r>
              <a:rPr lang="en-GB" b="1" dirty="0">
                <a:solidFill>
                  <a:srgbClr val="FF0000"/>
                </a:solidFill>
              </a:rPr>
              <a:t>vibrating</a:t>
            </a:r>
            <a:r>
              <a:rPr lang="en-GB" dirty="0"/>
              <a:t>, they managed to </a:t>
            </a:r>
            <a:r>
              <a:rPr lang="en-GB" b="1" dirty="0">
                <a:solidFill>
                  <a:srgbClr val="0000FF"/>
                </a:solidFill>
              </a:rPr>
              <a:t>shake beams colliding at the IP ~100 m underground</a:t>
            </a:r>
            <a:r>
              <a:rPr lang="en-GB" dirty="0"/>
              <a:t>.</a:t>
            </a:r>
          </a:p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dirty="0"/>
              <a:t>Vibrations with </a:t>
            </a:r>
            <a:r>
              <a:rPr lang="en-GB" b="1" dirty="0">
                <a:solidFill>
                  <a:srgbClr val="0000FF"/>
                </a:solidFill>
              </a:rPr>
              <a:t>frequencies ~20 Hz </a:t>
            </a:r>
            <a:r>
              <a:rPr lang="en-GB" dirty="0"/>
              <a:t>were transmitted through 100 m of rock to the tunnel magnets and their supports that resonate in the frequency range 8-22 Hz.</a:t>
            </a:r>
          </a:p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dirty="0"/>
              <a:t>Low-beta quadrupoles, very large </a:t>
            </a:r>
            <a:r>
              <a:rPr lang="en-GB" dirty="0" err="1"/>
              <a:t>betatron</a:t>
            </a:r>
            <a:r>
              <a:rPr lang="en-GB" dirty="0"/>
              <a:t> function.</a:t>
            </a:r>
          </a:p>
          <a:p>
            <a:pPr>
              <a:spcBef>
                <a:spcPts val="1200"/>
              </a:spcBef>
            </a:pPr>
            <a:r>
              <a:rPr lang="en-GB" dirty="0"/>
              <a:t>The resonant excitation generated </a:t>
            </a:r>
            <a:r>
              <a:rPr lang="en-GB" b="1" dirty="0" err="1">
                <a:solidFill>
                  <a:srgbClr val="FF0000"/>
                </a:solidFill>
              </a:rPr>
              <a:t>micrometer</a:t>
            </a:r>
            <a:r>
              <a:rPr lang="en-GB" b="1" dirty="0">
                <a:solidFill>
                  <a:srgbClr val="FF0000"/>
                </a:solidFill>
              </a:rPr>
              <a:t> amplitude beam movements</a:t>
            </a:r>
            <a:r>
              <a:rPr lang="en-GB" dirty="0"/>
              <a:t> that were clearly visible on the CMS experiment luminosity.</a:t>
            </a:r>
          </a:p>
        </p:txBody>
      </p:sp>
      <p:sp>
        <p:nvSpPr>
          <p:cNvPr id="15" name="Arrow: Bent-Up 14">
            <a:extLst>
              <a:ext uri="{FF2B5EF4-FFF2-40B4-BE49-F238E27FC236}">
                <a16:creationId xmlns:a16="http://schemas.microsoft.com/office/drawing/2014/main" id="{779405A1-C40E-E0D6-E9FF-1E656B2A55B2}"/>
              </a:ext>
            </a:extLst>
          </p:cNvPr>
          <p:cNvSpPr/>
          <p:nvPr/>
        </p:nvSpPr>
        <p:spPr>
          <a:xfrm rot="10800000">
            <a:off x="8592553" y="1320683"/>
            <a:ext cx="850392" cy="73152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0164E3-2B5E-1868-F245-463629E713AE}"/>
              </a:ext>
            </a:extLst>
          </p:cNvPr>
          <p:cNvSpPr txBox="1"/>
          <p:nvPr/>
        </p:nvSpPr>
        <p:spPr>
          <a:xfrm>
            <a:off x="7739328" y="893181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~100 m below</a:t>
            </a: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907B4A0-D6E3-DF58-B36F-30EF62C57B06}"/>
              </a:ext>
            </a:extLst>
          </p:cNvPr>
          <p:cNvGrpSpPr/>
          <p:nvPr/>
        </p:nvGrpSpPr>
        <p:grpSpPr>
          <a:xfrm>
            <a:off x="7377818" y="1831347"/>
            <a:ext cx="4452672" cy="4452672"/>
            <a:chOff x="7739328" y="1916411"/>
            <a:chExt cx="4452672" cy="445267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F5FEE4A-9201-2B14-2D95-813F3A6534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39328" y="1916411"/>
              <a:ext cx="4452672" cy="4452672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D142661-AE7D-6BDC-3144-1E89B59E93A0}"/>
                </a:ext>
              </a:extLst>
            </p:cNvPr>
            <p:cNvSpPr txBox="1"/>
            <p:nvPr/>
          </p:nvSpPr>
          <p:spPr>
            <a:xfrm>
              <a:off x="9017749" y="4168034"/>
              <a:ext cx="23310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chemeClr val="accent6">
                      <a:lumMod val="50000"/>
                    </a:schemeClr>
                  </a:solidFill>
                </a:rPr>
                <a:t>Beam loss @ primary collimator</a:t>
              </a:r>
              <a:endParaRPr lang="en-GB" sz="11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855D4ED-4C74-73B8-5D8B-8D343C92B350}"/>
                </a:ext>
              </a:extLst>
            </p:cNvPr>
            <p:cNvSpPr txBox="1"/>
            <p:nvPr/>
          </p:nvSpPr>
          <p:spPr>
            <a:xfrm>
              <a:off x="8898459" y="3672104"/>
              <a:ext cx="9364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chemeClr val="accent6">
                      <a:lumMod val="50000"/>
                    </a:schemeClr>
                  </a:solidFill>
                </a:rPr>
                <a:t>Luminosity</a:t>
              </a:r>
              <a:endParaRPr lang="en-GB" sz="11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6DE9EAF-D006-6917-E8A9-43461B7BDAE5}"/>
                </a:ext>
              </a:extLst>
            </p:cNvPr>
            <p:cNvSpPr txBox="1"/>
            <p:nvPr/>
          </p:nvSpPr>
          <p:spPr>
            <a:xfrm>
              <a:off x="9056709" y="2405647"/>
              <a:ext cx="12025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chemeClr val="accent6">
                      <a:lumMod val="50000"/>
                    </a:schemeClr>
                  </a:solidFill>
                </a:rPr>
                <a:t>Ground motion</a:t>
              </a:r>
              <a:endParaRPr lang="en-GB" sz="11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BCA5A80-3B84-8E81-CB40-D1D50440687C}"/>
                </a:ext>
              </a:extLst>
            </p:cNvPr>
            <p:cNvSpPr txBox="1"/>
            <p:nvPr/>
          </p:nvSpPr>
          <p:spPr>
            <a:xfrm>
              <a:off x="9156980" y="5537317"/>
              <a:ext cx="8162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chemeClr val="accent6">
                      <a:lumMod val="50000"/>
                    </a:schemeClr>
                  </a:solidFill>
                </a:rPr>
                <a:t>Orbit rms</a:t>
              </a:r>
              <a:endParaRPr lang="en-GB" sz="11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4933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E6201-7F8E-E514-DC52-51BB37592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Tides – not just @ LEP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5BA49-7CC1-9153-1C8D-90DA174588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461" y="943445"/>
            <a:ext cx="10969139" cy="11538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LHC feels the tides like LEP.  A long stable period with long fill thanks to low luminosity provided one of the nicest and cleanest tide measurements @ LEP/LHC (measured with BPMs).</a:t>
            </a: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4EA7F8-A8DA-01C9-C0B6-B9282843A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E938C-2127-68F9-DCF6-034661ECDF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6A4F58D-E6B7-A15B-9E2C-E964C29F76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1D2798-EA13-E46C-9976-28FA5D5E9B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762174"/>
            <a:ext cx="5350547" cy="31781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F849EE-D70D-DF46-590B-7AB969FE85E5}"/>
              </a:ext>
            </a:extLst>
          </p:cNvPr>
          <p:cNvSpPr txBox="1"/>
          <p:nvPr/>
        </p:nvSpPr>
        <p:spPr>
          <a:xfrm>
            <a:off x="5960147" y="1915880"/>
            <a:ext cx="3593646" cy="83304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GB" sz="1400" i="1" kern="0" dirty="0">
                <a:solidFill>
                  <a:srgbClr val="000000"/>
                </a:solidFill>
                <a:latin typeface="Arial"/>
              </a:rPr>
              <a:t>Tide observations (from orbit changes) over one week at 4 </a:t>
            </a:r>
            <a:r>
              <a:rPr lang="en-GB" sz="1400" i="1" kern="0" dirty="0" err="1">
                <a:solidFill>
                  <a:srgbClr val="000000"/>
                </a:solidFill>
                <a:latin typeface="Arial"/>
              </a:rPr>
              <a:t>TeV</a:t>
            </a:r>
            <a:r>
              <a:rPr lang="en-GB" sz="1400" i="1" kern="0" dirty="0">
                <a:solidFill>
                  <a:srgbClr val="000000"/>
                </a:solidFill>
                <a:latin typeface="Arial"/>
              </a:rPr>
              <a:t> in 2016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GB" sz="1400" i="1" kern="0" dirty="0">
                <a:solidFill>
                  <a:srgbClr val="000000"/>
                </a:solidFill>
                <a:latin typeface="Arial"/>
              </a:rPr>
              <a:t>(expressed in energy change </a:t>
            </a:r>
            <a:r>
              <a:rPr lang="en-GB" sz="1400" i="1" kern="0" dirty="0" err="1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en-GB" sz="1400" i="1" kern="0" dirty="0" err="1">
                <a:solidFill>
                  <a:srgbClr val="000000"/>
                </a:solidFill>
                <a:latin typeface="Arial"/>
              </a:rPr>
              <a:t>p</a:t>
            </a:r>
            <a:r>
              <a:rPr lang="en-GB" sz="1400" i="1" kern="0" dirty="0">
                <a:solidFill>
                  <a:srgbClr val="000000"/>
                </a:solidFill>
                <a:latin typeface="Arial"/>
              </a:rPr>
              <a:t>/p)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5DB7FA9-F168-5399-1883-F3D729DD0F4D}"/>
              </a:ext>
            </a:extLst>
          </p:cNvPr>
          <p:cNvGrpSpPr/>
          <p:nvPr/>
        </p:nvGrpSpPr>
        <p:grpSpPr>
          <a:xfrm>
            <a:off x="3106879" y="3584122"/>
            <a:ext cx="3163292" cy="2072667"/>
            <a:chOff x="2377537" y="3621025"/>
            <a:chExt cx="3163292" cy="142455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95BD842-017A-FDD2-BC61-F8036040C97F}"/>
                </a:ext>
              </a:extLst>
            </p:cNvPr>
            <p:cNvCxnSpPr/>
            <p:nvPr/>
          </p:nvCxnSpPr>
          <p:spPr bwMode="auto">
            <a:xfrm flipH="1">
              <a:off x="2382915" y="3621025"/>
              <a:ext cx="2110" cy="142455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D60093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A7BA7B3-1DE3-74C8-59AD-4C97520C795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77537" y="5045581"/>
              <a:ext cx="3163292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D60093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A1162E3-248C-9F7D-9833-7242C038D5DE}"/>
              </a:ext>
            </a:extLst>
          </p:cNvPr>
          <p:cNvGrpSpPr/>
          <p:nvPr/>
        </p:nvGrpSpPr>
        <p:grpSpPr>
          <a:xfrm>
            <a:off x="7154008" y="3251147"/>
            <a:ext cx="3847100" cy="854491"/>
            <a:chOff x="8488216" y="3445247"/>
            <a:chExt cx="2828760" cy="85449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3EECA0C-DBB4-FB92-4BCF-B0D1FED95FE2}"/>
                </a:ext>
              </a:extLst>
            </p:cNvPr>
            <p:cNvSpPr txBox="1"/>
            <p:nvPr/>
          </p:nvSpPr>
          <p:spPr>
            <a:xfrm>
              <a:off x="8865692" y="3445247"/>
              <a:ext cx="2097113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defRPr/>
              </a:pPr>
              <a:r>
                <a:rPr lang="en-GB" sz="1600" b="1" i="1" kern="0" dirty="0">
                  <a:solidFill>
                    <a:srgbClr val="000000"/>
                  </a:solidFill>
                  <a:latin typeface="Arial"/>
                </a:rPr>
                <a:t>Earthquake in New Zealand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285992E-527F-42FF-FBFC-2967434B922C}"/>
                </a:ext>
              </a:extLst>
            </p:cNvPr>
            <p:cNvSpPr txBox="1"/>
            <p:nvPr/>
          </p:nvSpPr>
          <p:spPr>
            <a:xfrm>
              <a:off x="8488216" y="3776518"/>
              <a:ext cx="2828760" cy="52322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defRPr/>
              </a:pPr>
              <a:r>
                <a:rPr lang="en-GB" sz="1400" i="1" kern="0" dirty="0">
                  <a:solidFill>
                    <a:srgbClr val="000000"/>
                  </a:solidFill>
                  <a:latin typeface="Arial"/>
                </a:rPr>
                <a:t>The pressure waves induce a modulation of the circumference similar to tides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EA5F33F-16E7-866C-6F91-880FE74A9BE7}"/>
              </a:ext>
            </a:extLst>
          </p:cNvPr>
          <p:cNvGrpSpPr/>
          <p:nvPr/>
        </p:nvGrpSpPr>
        <p:grpSpPr>
          <a:xfrm>
            <a:off x="6470808" y="4130153"/>
            <a:ext cx="5107931" cy="2104657"/>
            <a:chOff x="3779912" y="4536652"/>
            <a:chExt cx="5107931" cy="210465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1F0A0ED-DE02-E244-9BEC-99A6842226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912" y="4536652"/>
              <a:ext cx="5107931" cy="2104657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D4C9ACA-3498-773B-59C8-552B8146E783}"/>
                </a:ext>
              </a:extLst>
            </p:cNvPr>
            <p:cNvCxnSpPr/>
            <p:nvPr/>
          </p:nvCxnSpPr>
          <p:spPr bwMode="auto">
            <a:xfrm>
              <a:off x="5940152" y="5085184"/>
              <a:ext cx="0" cy="115212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FF00"/>
              </a:solidFill>
              <a:prstDash val="sysDash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6442A0D-AE8A-6412-F1FD-D1EE82D215FC}"/>
                </a:ext>
              </a:extLst>
            </p:cNvPr>
            <p:cNvSpPr txBox="1"/>
            <p:nvPr/>
          </p:nvSpPr>
          <p:spPr>
            <a:xfrm>
              <a:off x="3779912" y="4791228"/>
              <a:ext cx="683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defRPr/>
              </a:pPr>
              <a:r>
                <a:rPr lang="en-GB" sz="2000" kern="0" dirty="0" err="1">
                  <a:solidFill>
                    <a:srgbClr val="FFFFFF"/>
                  </a:solidFill>
                  <a:latin typeface="Arial"/>
                </a:rPr>
                <a:t>dp</a:t>
              </a:r>
              <a:r>
                <a:rPr lang="en-GB" sz="2000" kern="0" dirty="0">
                  <a:solidFill>
                    <a:srgbClr val="FFFFFF"/>
                  </a:solidFill>
                  <a:latin typeface="Arial"/>
                </a:rPr>
                <a:t>/p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2BD692A-C722-E44B-4E2D-42489D4599B9}"/>
                </a:ext>
              </a:extLst>
            </p:cNvPr>
            <p:cNvSpPr txBox="1"/>
            <p:nvPr/>
          </p:nvSpPr>
          <p:spPr>
            <a:xfrm>
              <a:off x="5940152" y="5103515"/>
              <a:ext cx="6222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defRPr/>
              </a:pPr>
              <a:r>
                <a:rPr lang="en-GB" sz="2000" kern="0" dirty="0">
                  <a:solidFill>
                    <a:srgbClr val="FFFF00"/>
                  </a:solidFill>
                  <a:latin typeface="Arial"/>
                </a:rPr>
                <a:t>10</a:t>
              </a:r>
              <a:r>
                <a:rPr lang="en-GB" sz="2000" kern="0" baseline="30000" dirty="0">
                  <a:solidFill>
                    <a:srgbClr val="FFFF00"/>
                  </a:solidFill>
                  <a:latin typeface="Arial"/>
                </a:rPr>
                <a:t>-4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BE354AD3-8229-F804-D56B-A7EB98EE7417}"/>
              </a:ext>
            </a:extLst>
          </p:cNvPr>
          <p:cNvSpPr txBox="1"/>
          <p:nvPr/>
        </p:nvSpPr>
        <p:spPr>
          <a:xfrm>
            <a:off x="1621787" y="1971296"/>
            <a:ext cx="1199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200" i="1" dirty="0">
                <a:solidFill>
                  <a:srgbClr val="FF0000"/>
                </a:solidFill>
                <a:latin typeface="Helvetica" panose="020B0604020202020204" pitchFamily="34" charset="0"/>
              </a:rPr>
              <a:t>Measurements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51FEDB-BC43-4160-610B-8D598D2F76C3}"/>
              </a:ext>
            </a:extLst>
          </p:cNvPr>
          <p:cNvSpPr txBox="1"/>
          <p:nvPr/>
        </p:nvSpPr>
        <p:spPr>
          <a:xfrm>
            <a:off x="4319518" y="1971295"/>
            <a:ext cx="1189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200" i="1" dirty="0">
                <a:solidFill>
                  <a:srgbClr val="0000FF"/>
                </a:solidFill>
                <a:latin typeface="Helvetica" panose="020B0604020202020204" pitchFamily="34" charset="0"/>
              </a:rPr>
              <a:t>(simple) Model</a:t>
            </a:r>
          </a:p>
        </p:txBody>
      </p:sp>
    </p:spTree>
    <p:extLst>
      <p:ext uri="{BB962C8B-B14F-4D97-AF65-F5344CB8AC3E}">
        <p14:creationId xmlns:p14="http://schemas.microsoft.com/office/powerpoint/2010/main" val="201489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97F31-4A14-4E07-5FDC-1D0A59570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LEP overview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383AE-2E4A-DD64-D675-1CB77D717D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14609"/>
            <a:ext cx="5486400" cy="35947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LEP was installed in what is now the LHC tunnel with a circumference of 26.7 km.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/>
              <a:t>The tunnel had(s) 8 access points arranged symmetrically around the ring.</a:t>
            </a:r>
          </a:p>
          <a:p>
            <a:pPr lvl="1">
              <a:spcBef>
                <a:spcPts val="450"/>
              </a:spcBef>
            </a:pPr>
            <a:r>
              <a:rPr lang="en-US" dirty="0"/>
              <a:t>4 experiments installed at the even points.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/>
              <a:t>LEP operated colliding beams over a beam energy range of ~43 GeV to 104.5 GeV.</a:t>
            </a:r>
          </a:p>
          <a:p>
            <a:pPr lvl="1"/>
            <a:r>
              <a:rPr lang="en-US" dirty="0"/>
              <a:t>4-12 bunches per beam.</a:t>
            </a:r>
          </a:p>
          <a:p>
            <a:pPr lvl="1"/>
            <a:r>
              <a:rPr lang="en-US" b="1" dirty="0"/>
              <a:t>e+ and e- beams shared a common vacuum chamber</a:t>
            </a:r>
            <a:r>
              <a:rPr lang="en-US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8F5FE-7792-3D34-1119-953BBC58F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53C81-C2BD-B498-8289-F207C441F4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B50C3FA-5987-1168-B76A-907F02EC44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pic>
        <p:nvPicPr>
          <p:cNvPr id="7" name="Picture 5" descr="C:\Documents and Settings\assmann\Desktop\snowmass\lep-nice.jpg">
            <a:extLst>
              <a:ext uri="{FF2B5EF4-FFF2-40B4-BE49-F238E27FC236}">
                <a16:creationId xmlns:a16="http://schemas.microsoft.com/office/drawing/2014/main" id="{5814E7B1-E250-AF09-89FF-E50867277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1"/>
          <a:stretch>
            <a:fillRect/>
          </a:stretch>
        </p:blipFill>
        <p:spPr bwMode="auto">
          <a:xfrm>
            <a:off x="6685935" y="-336930"/>
            <a:ext cx="5377707" cy="359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301B60BE-749B-9319-34B0-9143EF8B5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0827" y="3257830"/>
            <a:ext cx="3857290" cy="297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3939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31D3C-B8EC-45B4-F04C-CED7A9954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Earthquakes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F3ECDB-5540-748C-1ED3-7AAEAEB0A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A3DB9-6815-64AE-7271-A9305ECF52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393C165-A273-38CA-D661-27DB1B6236F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AC6E2FE-771F-AB1E-1B28-DACDC178F142}"/>
              </a:ext>
            </a:extLst>
          </p:cNvPr>
          <p:cNvGrpSpPr/>
          <p:nvPr/>
        </p:nvGrpSpPr>
        <p:grpSpPr>
          <a:xfrm>
            <a:off x="2716453" y="2197707"/>
            <a:ext cx="6523240" cy="3610636"/>
            <a:chOff x="434717" y="1892800"/>
            <a:chExt cx="7440030" cy="4041768"/>
          </a:xfrm>
        </p:grpSpPr>
        <p:pic>
          <p:nvPicPr>
            <p:cNvPr id="9" name="Picture 3" descr="DiscoverEarthPosterImage1withLogo copy">
              <a:extLst>
                <a:ext uri="{FF2B5EF4-FFF2-40B4-BE49-F238E27FC236}">
                  <a16:creationId xmlns:a16="http://schemas.microsoft.com/office/drawing/2014/main" id="{996F4B27-9174-E401-5F27-750083D15E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717" y="1892800"/>
              <a:ext cx="3827477" cy="4041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" descr="DiscoverEarthPosterImage2 copy">
              <a:extLst>
                <a:ext uri="{FF2B5EF4-FFF2-40B4-BE49-F238E27FC236}">
                  <a16:creationId xmlns:a16="http://schemas.microsoft.com/office/drawing/2014/main" id="{41F6990F-4532-24AD-9AE6-A609246DF9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40"/>
            <a:stretch>
              <a:fillRect/>
            </a:stretch>
          </p:blipFill>
          <p:spPr bwMode="auto">
            <a:xfrm>
              <a:off x="4157727" y="1932062"/>
              <a:ext cx="3717020" cy="389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CBEA17E5-7D15-F7A1-A2C2-D7C995EEA759}"/>
              </a:ext>
            </a:extLst>
          </p:cNvPr>
          <p:cNvSpPr txBox="1">
            <a:spLocks/>
          </p:cNvSpPr>
          <p:nvPr/>
        </p:nvSpPr>
        <p:spPr bwMode="auto">
          <a:xfrm>
            <a:off x="576345" y="953684"/>
            <a:ext cx="10479581" cy="1082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kern="0" dirty="0"/>
              <a:t>Various types of body (</a:t>
            </a:r>
            <a:r>
              <a:rPr lang="en-GB" b="1" kern="0" dirty="0"/>
              <a:t>P</a:t>
            </a:r>
            <a:r>
              <a:rPr lang="en-GB" kern="0" dirty="0"/>
              <a:t>ressure, </a:t>
            </a:r>
            <a:r>
              <a:rPr lang="en-GB" b="1" kern="0" dirty="0"/>
              <a:t>S</a:t>
            </a:r>
            <a:r>
              <a:rPr lang="en-GB" kern="0" dirty="0"/>
              <a:t>hear) and surface waves (</a:t>
            </a:r>
            <a:r>
              <a:rPr lang="en-GB" b="1" kern="0" dirty="0"/>
              <a:t>R</a:t>
            </a:r>
            <a:r>
              <a:rPr lang="en-GB" kern="0" dirty="0"/>
              <a:t>aleigh, </a:t>
            </a:r>
            <a:r>
              <a:rPr lang="en-GB" b="1" kern="0" dirty="0"/>
              <a:t>L</a:t>
            </a:r>
            <a:r>
              <a:rPr lang="en-GB" kern="0" dirty="0"/>
              <a:t>ove), multiple paths and reflections between core and mantle produce a complex signature of earthquakes at seismic measurement stations – also at the LHC.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7E9126-6807-31F6-1D1D-3271C7F4C444}"/>
              </a:ext>
            </a:extLst>
          </p:cNvPr>
          <p:cNvSpPr txBox="1"/>
          <p:nvPr/>
        </p:nvSpPr>
        <p:spPr>
          <a:xfrm>
            <a:off x="3899301" y="5904316"/>
            <a:ext cx="6638356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200" i="1" kern="0" dirty="0">
                <a:latin typeface="+mn-lt"/>
              </a:rPr>
              <a:t>L. Braille (Purdue U.) / The IRIS (Incorporated Research Institutions for Seismology) consortium</a:t>
            </a:r>
          </a:p>
        </p:txBody>
      </p:sp>
    </p:spTree>
    <p:extLst>
      <p:ext uri="{BB962C8B-B14F-4D97-AF65-F5344CB8AC3E}">
        <p14:creationId xmlns:p14="http://schemas.microsoft.com/office/powerpoint/2010/main" val="33385648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6736E-4B65-C744-E566-57E07B08C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Record earthquake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A0BA6-076D-683D-D0CE-100407329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914400"/>
            <a:ext cx="3877340" cy="5078628"/>
          </a:xfrm>
        </p:spPr>
        <p:txBody>
          <a:bodyPr/>
          <a:lstStyle/>
          <a:p>
            <a:r>
              <a:rPr lang="en-US" dirty="0"/>
              <a:t>cc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E26A29-A3CB-FBCD-0C8E-EA004FF14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99E66F-D9FE-95CF-49AE-650341D2AC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45D767A-23A1-FBA0-C9C7-7F4832CBD8F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DB8432-3DBC-22BB-B79E-01A8CBD743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93" y="800100"/>
            <a:ext cx="4568417" cy="31023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402FE3-0270-5EF6-BFEC-B13E94DA3178}"/>
              </a:ext>
            </a:extLst>
          </p:cNvPr>
          <p:cNvSpPr txBox="1"/>
          <p:nvPr/>
        </p:nvSpPr>
        <p:spPr>
          <a:xfrm>
            <a:off x="3765495" y="1163105"/>
            <a:ext cx="1058303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i="1" kern="0" dirty="0">
                <a:solidFill>
                  <a:srgbClr val="FF0000"/>
                </a:solidFill>
                <a:latin typeface="+mn-lt"/>
              </a:rPr>
              <a:t>~1 hour !</a:t>
            </a:r>
            <a:endParaRPr lang="fr-FR" sz="1600" b="1" i="1" kern="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341EE85-001A-D895-FCF5-B6C76BB7F8D1}"/>
              </a:ext>
            </a:extLst>
          </p:cNvPr>
          <p:cNvCxnSpPr/>
          <p:nvPr/>
        </p:nvCxnSpPr>
        <p:spPr bwMode="auto">
          <a:xfrm>
            <a:off x="1230765" y="1163105"/>
            <a:ext cx="376369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1F51376-F808-BAB7-EB36-B3586D39D501}"/>
              </a:ext>
            </a:extLst>
          </p:cNvPr>
          <p:cNvSpPr txBox="1"/>
          <p:nvPr/>
        </p:nvSpPr>
        <p:spPr>
          <a:xfrm>
            <a:off x="5345001" y="4965333"/>
            <a:ext cx="6364069" cy="61760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i="1" kern="0" dirty="0">
                <a:latin typeface="+mn-lt"/>
              </a:rPr>
              <a:t>8.3 magnitude earthquake near </a:t>
            </a:r>
            <a:r>
              <a:rPr lang="en-GB" sz="1400" b="1" i="1" kern="0" dirty="0" err="1">
                <a:latin typeface="+mn-lt"/>
              </a:rPr>
              <a:t>Illapel</a:t>
            </a:r>
            <a:r>
              <a:rPr lang="en-GB" sz="1400" b="1" i="1" kern="0" dirty="0">
                <a:latin typeface="+mn-lt"/>
              </a:rPr>
              <a:t> (Chile) 16 Sept 2015 22:54 UTC.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i="1" kern="0" dirty="0">
                <a:latin typeface="+mn-lt"/>
              </a:rPr>
              <a:t>Distance to LHC ~ 12’000 km (on Earth surface)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746E407-3CE5-1FBE-2D0A-AC578F288F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799" y="4183365"/>
            <a:ext cx="3946321" cy="267988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B27E4B3-8E65-031E-72B3-BBBF43FEF3B2}"/>
              </a:ext>
            </a:extLst>
          </p:cNvPr>
          <p:cNvSpPr/>
          <p:nvPr/>
        </p:nvSpPr>
        <p:spPr bwMode="auto">
          <a:xfrm>
            <a:off x="2104585" y="1160994"/>
            <a:ext cx="153620" cy="2265895"/>
          </a:xfrm>
          <a:prstGeom prst="rect">
            <a:avLst/>
          </a:prstGeom>
          <a:noFill/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D7A660E-1EA8-A454-FD56-B7760E52FFCB}"/>
              </a:ext>
            </a:extLst>
          </p:cNvPr>
          <p:cNvCxnSpPr/>
          <p:nvPr/>
        </p:nvCxnSpPr>
        <p:spPr bwMode="auto">
          <a:xfrm flipH="1">
            <a:off x="1682131" y="3426890"/>
            <a:ext cx="422454" cy="9217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3247518-FCC1-EBEF-5EF0-C308D0E00669}"/>
              </a:ext>
            </a:extLst>
          </p:cNvPr>
          <p:cNvCxnSpPr/>
          <p:nvPr/>
        </p:nvCxnSpPr>
        <p:spPr bwMode="auto">
          <a:xfrm>
            <a:off x="2258205" y="3426889"/>
            <a:ext cx="2611540" cy="9601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1E30169-2EE6-4E59-80C7-43B9C15B8AE9}"/>
              </a:ext>
            </a:extLst>
          </p:cNvPr>
          <p:cNvSpPr txBox="1"/>
          <p:nvPr/>
        </p:nvSpPr>
        <p:spPr>
          <a:xfrm>
            <a:off x="5345001" y="961137"/>
            <a:ext cx="6364069" cy="3913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main impact of large earthquakes is a </a:t>
            </a:r>
            <a:r>
              <a:rPr lang="en-US" b="1" dirty="0"/>
              <a:t>radial oscillation </a:t>
            </a:r>
            <a:r>
              <a:rPr lang="en-US" dirty="0"/>
              <a:t>due to </a:t>
            </a:r>
            <a:r>
              <a:rPr lang="en-US" b="1" dirty="0"/>
              <a:t>surface pressure waves </a:t>
            </a:r>
            <a:r>
              <a:rPr lang="en-US" dirty="0"/>
              <a:t>– like tides.</a:t>
            </a:r>
          </a:p>
          <a:p>
            <a:pPr>
              <a:spcBef>
                <a:spcPts val="1200"/>
              </a:spcBef>
            </a:pPr>
            <a:r>
              <a:rPr lang="en-US" sz="1800" kern="0" dirty="0">
                <a:latin typeface="+mn-lt"/>
              </a:rPr>
              <a:t>At the peak of the </a:t>
            </a:r>
            <a:r>
              <a:rPr lang="en-US" kern="0" dirty="0"/>
              <a:t>wave, </a:t>
            </a:r>
            <a:r>
              <a:rPr lang="en-US" sz="1800" kern="0" dirty="0">
                <a:latin typeface="+mn-lt"/>
              </a:rPr>
              <a:t>a </a:t>
            </a:r>
            <a:r>
              <a:rPr lang="en-US" sz="1800" b="1" kern="0" dirty="0">
                <a:latin typeface="+mn-lt"/>
              </a:rPr>
              <a:t>stable period of 20 seconds </a:t>
            </a:r>
            <a:r>
              <a:rPr lang="en-US" sz="1800" kern="0" dirty="0">
                <a:latin typeface="+mn-lt"/>
              </a:rPr>
              <a:t>: corresponds to a </a:t>
            </a:r>
            <a:r>
              <a:rPr lang="en-US" sz="1800" b="1" kern="0" dirty="0">
                <a:latin typeface="+mn-lt"/>
              </a:rPr>
              <a:t>wavelength of ~80 km</a:t>
            </a:r>
            <a:r>
              <a:rPr lang="en-US" sz="1800" kern="0" dirty="0">
                <a:latin typeface="+mn-lt"/>
              </a:rPr>
              <a:t> (v = 4 km/s).</a:t>
            </a:r>
          </a:p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600" kern="0" dirty="0"/>
              <a:t>Observed in all strong &amp; far distance earthquakes (M &gt;= 7).</a:t>
            </a:r>
            <a:endParaRPr lang="en-US" sz="1600" kern="0" dirty="0">
              <a:latin typeface="+mn-lt"/>
            </a:endParaRPr>
          </a:p>
          <a:p>
            <a:endParaRPr lang="en-US" dirty="0"/>
          </a:p>
          <a:p>
            <a:r>
              <a:rPr lang="en-US" dirty="0"/>
              <a:t>This example shows the earthquake with the strongest signal at LHC so far: </a:t>
            </a:r>
            <a:r>
              <a:rPr lang="en-US" b="1" dirty="0">
                <a:solidFill>
                  <a:srgbClr val="FF0000"/>
                </a:solidFill>
              </a:rPr>
              <a:t>twice the amplitude of the strongest tides</a:t>
            </a:r>
            <a:r>
              <a:rPr lang="en-US" dirty="0"/>
              <a:t>.</a:t>
            </a:r>
          </a:p>
          <a:p>
            <a:pPr marL="285750" indent="-285750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None of the earthquakes observed so far led to a beam abort.</a:t>
            </a:r>
          </a:p>
          <a:p>
            <a:endParaRPr lang="en-US" dirty="0"/>
          </a:p>
          <a:p>
            <a:r>
              <a:rPr lang="en-US" dirty="0"/>
              <a:t>For FCC-</a:t>
            </a:r>
            <a:r>
              <a:rPr lang="en-US" dirty="0" err="1"/>
              <a:t>ee</a:t>
            </a:r>
            <a:r>
              <a:rPr lang="en-US" dirty="0"/>
              <a:t> @ Z such an earthquake amplitude would correspond to an </a:t>
            </a:r>
            <a:r>
              <a:rPr lang="en-US" b="1" dirty="0">
                <a:solidFill>
                  <a:srgbClr val="0000FF"/>
                </a:solidFill>
              </a:rPr>
              <a:t>energy modulation of ~ </a:t>
            </a:r>
            <a:r>
              <a:rPr lang="en-US" b="1" dirty="0">
                <a:solidFill>
                  <a:srgbClr val="0000FF"/>
                </a:solidFill>
                <a:sym typeface="Symbol" panose="05050102010706020507" pitchFamily="18" charset="2"/>
              </a:rPr>
              <a:t>300 MeV</a:t>
            </a:r>
            <a:r>
              <a:rPr lang="en-US" dirty="0">
                <a:sym typeface="Symbol" panose="05050102010706020507" pitchFamily="18" charset="2"/>
              </a:rPr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186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249D4-8BEA-2072-D873-EDA445B2D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48A76-F272-8A65-0D7B-0BC3889A6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dirty="0"/>
              <a:t>There was a generation change in the performance of the orbit systems from LEP to LHC.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The LHC BPM system is adequate for a hadron collider, orbit reproducibility is limited by systematic effects due to bunch pattern dependance. Complex orbit manipulations can be performed thanks to a flexible control system and orbit feedback.</a:t>
            </a:r>
          </a:p>
          <a:p>
            <a:pPr>
              <a:spcBef>
                <a:spcPts val="450"/>
              </a:spcBef>
            </a:pPr>
            <a:r>
              <a:rPr lang="en-US" sz="1600" dirty="0"/>
              <a:t>But it is not a sub-micron BPM system required for </a:t>
            </a:r>
            <a:r>
              <a:rPr lang="en-US" sz="1600" dirty="0" err="1"/>
              <a:t>FCCee</a:t>
            </a:r>
            <a:r>
              <a:rPr lang="en-US" sz="1600" dirty="0"/>
              <a:t> – was not designed like that !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Due to their size large machine are more affected by the geology, alignment is an issue at large scales (resources and time) – see presentation by H. Mainaud last week.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Cycled machine like LEP and LHC clearly encounter different issues than a steady state machine like FCC-</a:t>
            </a:r>
            <a:r>
              <a:rPr lang="en-US" dirty="0" err="1"/>
              <a:t>ee</a:t>
            </a:r>
            <a:r>
              <a:rPr lang="en-US" dirty="0"/>
              <a:t>, but the experience will be relevant for the booster.</a:t>
            </a:r>
          </a:p>
          <a:p>
            <a:pPr>
              <a:spcBef>
                <a:spcPts val="450"/>
              </a:spcBef>
            </a:pPr>
            <a:r>
              <a:rPr lang="en-US" sz="1600" dirty="0"/>
              <a:t>The magnetic cross-talk booster – collider could have a significant impact for </a:t>
            </a:r>
            <a:r>
              <a:rPr lang="en-US" sz="1600" dirty="0" err="1"/>
              <a:t>FCCee</a:t>
            </a:r>
            <a:r>
              <a:rPr lang="en-US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 err="1"/>
              <a:t>FCCee</a:t>
            </a:r>
            <a:r>
              <a:rPr lang="en-US" dirty="0"/>
              <a:t> will be a mix between a synchrotron light source (constant energy operation, top up, emittances </a:t>
            </a:r>
            <a:r>
              <a:rPr lang="en-US" dirty="0" err="1"/>
              <a:t>etc</a:t>
            </a:r>
            <a:r>
              <a:rPr lang="en-US" dirty="0"/>
              <a:t>) and LEP/LHC (size) – some of the LHC experience is relevant, others is not !</a:t>
            </a:r>
          </a:p>
          <a:p>
            <a:pPr marL="0" indent="0">
              <a:spcBef>
                <a:spcPts val="450"/>
              </a:spcBef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B29296-163E-4FC6-D541-7B796337A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D0924-E812-CDF5-B818-0C74B43B6B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86C09E3-F77B-EDA8-829F-5CA46DEB066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2207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AEB8D-E5F3-B468-E321-935827DF4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LEP orbit measurement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F4D4C-D190-E4BC-88E4-0E4449796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System designed in the mid 1980s.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All but a few BPMs based on </a:t>
            </a:r>
            <a:r>
              <a:rPr lang="en-US" sz="2000" b="1" dirty="0"/>
              <a:t>signal normalization – no gain</a:t>
            </a:r>
            <a:r>
              <a:rPr lang="en-US" sz="2000" dirty="0"/>
              <a:t>. </a:t>
            </a:r>
          </a:p>
          <a:p>
            <a:r>
              <a:rPr lang="en-US" dirty="0"/>
              <a:t>Possible due to the large separation of the bunches in most of the ring despite single vacuum chamber.</a:t>
            </a:r>
          </a:p>
          <a:p>
            <a:r>
              <a:rPr lang="en-US" dirty="0"/>
              <a:t>This choice proved to be very reliable.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By 1992 it took </a:t>
            </a:r>
            <a:r>
              <a:rPr lang="en-US" sz="2000" b="1" dirty="0"/>
              <a:t>12-15 seconds</a:t>
            </a:r>
            <a:r>
              <a:rPr lang="en-US" sz="2000" dirty="0"/>
              <a:t> to acquire an orbit – remained like this until LEP switched off.</a:t>
            </a:r>
          </a:p>
          <a:p>
            <a:r>
              <a:rPr lang="en-US" dirty="0"/>
              <a:t>Due to the slow system, </a:t>
            </a:r>
            <a:r>
              <a:rPr lang="en-US" b="1" dirty="0">
                <a:solidFill>
                  <a:srgbClr val="FF0000"/>
                </a:solidFill>
              </a:rPr>
              <a:t>no ‘real-time’ </a:t>
            </a:r>
            <a:r>
              <a:rPr lang="en-US" dirty="0"/>
              <a:t>controls was possible (LEP came a bit early for this).</a:t>
            </a:r>
          </a:p>
          <a:p>
            <a:r>
              <a:rPr lang="en-US" dirty="0"/>
              <a:t>No possibility to control power converters during ramp / squeeze phase – only predefined function could be executed.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LEP system provided </a:t>
            </a:r>
            <a:r>
              <a:rPr lang="en-US" b="1" dirty="0"/>
              <a:t>turn-by-turn data</a:t>
            </a:r>
            <a:r>
              <a:rPr lang="en-US" dirty="0"/>
              <a:t>: opened the window for first beta-beating / optics measurements with turn-by-turn data!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7BBCE8-0F82-BB63-CA9C-8D27CB287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04585-5505-4DC5-F080-C88B3DA10A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ECBE800-BC0B-2F2F-DD35-368F1E999C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562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E8FCF-442E-5D8D-A328-832261D1F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Orbit correction for highest luminosity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10085-A489-0924-5413-3CFBA1968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10093"/>
            <a:ext cx="10969139" cy="322166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At LEP1 the machine was </a:t>
            </a:r>
            <a:r>
              <a:rPr lang="en-US" b="1" dirty="0"/>
              <a:t>beam-beam limited </a:t>
            </a:r>
            <a:r>
              <a:rPr lang="en-US" dirty="0"/>
              <a:t>at </a:t>
            </a:r>
            <a:r>
              <a:rPr lang="en-US" dirty="0">
                <a:sym typeface="Symbol" panose="05050102010706020507" pitchFamily="18" charset="2"/>
              </a:rPr>
              <a:t> </a:t>
            </a:r>
            <a:r>
              <a:rPr lang="en-US" dirty="0"/>
              <a:t>~ 0.03-0.04 depending on the configuration.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Performance very sensitive to details of the vertical orbit (through vertical emittance).</a:t>
            </a:r>
          </a:p>
          <a:p>
            <a:r>
              <a:rPr lang="en-US" b="1" dirty="0"/>
              <a:t>Random search for a “golden” orbit</a:t>
            </a:r>
            <a:r>
              <a:rPr lang="en-US" dirty="0"/>
              <a:t>, using MICADO based corrections – </a:t>
            </a:r>
            <a:r>
              <a:rPr lang="en-US" b="1" dirty="0">
                <a:solidFill>
                  <a:srgbClr val="FF0000"/>
                </a:solidFill>
              </a:rPr>
              <a:t>not very deterministic</a:t>
            </a:r>
            <a:r>
              <a:rPr lang="en-US" dirty="0"/>
              <a:t>.</a:t>
            </a:r>
          </a:p>
          <a:p>
            <a:r>
              <a:rPr lang="en-US" dirty="0"/>
              <a:t>Orbits could be re-used from fill to fill, with some re-tuning.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At LEP2 the </a:t>
            </a:r>
            <a:r>
              <a:rPr lang="en-US" b="1" dirty="0"/>
              <a:t>beam-beam limit was lifted </a:t>
            </a:r>
            <a:r>
              <a:rPr lang="en-US" dirty="0"/>
              <a:t>by the strong damping, </a:t>
            </a:r>
            <a:r>
              <a:rPr lang="en-US" dirty="0">
                <a:sym typeface="Symbol" panose="05050102010706020507" pitchFamily="18" charset="2"/>
              </a:rPr>
              <a:t> </a:t>
            </a:r>
            <a:r>
              <a:rPr lang="en-US" dirty="0"/>
              <a:t>~ 0.08 could be reached.</a:t>
            </a:r>
          </a:p>
          <a:p>
            <a:r>
              <a:rPr lang="en-US" dirty="0"/>
              <a:t>Combined corrections with </a:t>
            </a:r>
            <a:r>
              <a:rPr lang="en-US" b="1" dirty="0">
                <a:solidFill>
                  <a:srgbClr val="0000FF"/>
                </a:solidFill>
              </a:rPr>
              <a:t>dispersion free steering </a:t>
            </a:r>
            <a:r>
              <a:rPr lang="en-US" dirty="0"/>
              <a:t>(DFS, combined </a:t>
            </a:r>
            <a:r>
              <a:rPr lang="en-US" dirty="0" err="1"/>
              <a:t>orbit+dispersion</a:t>
            </a:r>
            <a:r>
              <a:rPr lang="en-US" dirty="0"/>
              <a:t> correction) using the SVD (or MICADO) algorithms led to orbits with good performance – </a:t>
            </a:r>
            <a:r>
              <a:rPr lang="en-US" b="1" dirty="0">
                <a:solidFill>
                  <a:srgbClr val="0000FF"/>
                </a:solidFill>
              </a:rPr>
              <a:t>much more deterministic</a:t>
            </a:r>
            <a:r>
              <a:rPr lang="en-US" dirty="0"/>
              <a:t>.</a:t>
            </a:r>
          </a:p>
          <a:p>
            <a:r>
              <a:rPr lang="en-US" dirty="0"/>
              <a:t>Final tuning of the performance again with random corrections on top of orbit obtained with DFS.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AFE341-89C7-0048-4AD5-5D972229E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77A8A-91E9-F77E-15B4-71CC1F0E11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72FF840-A27D-AEC3-5B13-E785C31738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8898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36106-7668-A71E-C0A8-51E842FF4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LEP low-beta quadrupoles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F9106-F3C0-E5AC-0146-9FD245597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86205"/>
            <a:ext cx="6421708" cy="44662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The last vertically focusing super-conducting </a:t>
            </a:r>
            <a:r>
              <a:rPr lang="en-US" b="1" dirty="0"/>
              <a:t>low-beta quadrupole</a:t>
            </a:r>
            <a:r>
              <a:rPr lang="en-US" dirty="0"/>
              <a:t> in front of the IP was on a </a:t>
            </a:r>
            <a:r>
              <a:rPr lang="en-US" b="1" dirty="0">
                <a:solidFill>
                  <a:srgbClr val="FF0000"/>
                </a:solidFill>
              </a:rPr>
              <a:t>cantilever support</a:t>
            </a:r>
            <a:r>
              <a:rPr lang="en-US" dirty="0"/>
              <a:t>.</a:t>
            </a:r>
          </a:p>
          <a:p>
            <a:r>
              <a:rPr lang="en-US" sz="1600" dirty="0"/>
              <a:t>Quad was inside the experiments.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/>
              <a:t>LEP suffered from </a:t>
            </a:r>
            <a:r>
              <a:rPr lang="en-GB" b="1" dirty="0"/>
              <a:t>large temperature driven vertical movements </a:t>
            </a:r>
            <a:r>
              <a:rPr lang="en-GB" dirty="0"/>
              <a:t>of those quadrupoles (8) due to support design.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/>
              <a:t>The movements had a huge impact on availability:</a:t>
            </a:r>
          </a:p>
          <a:p>
            <a:pPr>
              <a:spcBef>
                <a:spcPts val="450"/>
              </a:spcBef>
            </a:pPr>
            <a:r>
              <a:rPr lang="en-US" sz="1600" dirty="0"/>
              <a:t>Large vertical orbit drifts over time.</a:t>
            </a:r>
          </a:p>
          <a:p>
            <a:pPr>
              <a:spcBef>
                <a:spcPts val="450"/>
              </a:spcBef>
            </a:pPr>
            <a:r>
              <a:rPr lang="en-US" sz="1600" dirty="0"/>
              <a:t>Coupled to the absence of real-time orbit control, </a:t>
            </a:r>
            <a:r>
              <a:rPr lang="en-US" sz="1600" b="1" dirty="0">
                <a:solidFill>
                  <a:srgbClr val="FF0000"/>
                </a:solidFill>
              </a:rPr>
              <a:t>many beams were lost during the ramp or squeeze</a:t>
            </a:r>
            <a:r>
              <a:rPr lang="en-US" sz="1600" b="1" dirty="0"/>
              <a:t> </a:t>
            </a:r>
            <a:r>
              <a:rPr lang="en-US" sz="1600" dirty="0"/>
              <a:t>due to excessive vertical orbit excursions (</a:t>
            </a:r>
            <a:r>
              <a:rPr lang="en-US" sz="1600" dirty="0">
                <a:sym typeface="Wingdings" panose="05000000000000000000" pitchFamily="2" charset="2"/>
              </a:rPr>
              <a:t> anti-damping due to V dispersion).</a:t>
            </a:r>
          </a:p>
          <a:p>
            <a:pPr>
              <a:spcBef>
                <a:spcPts val="450"/>
              </a:spcBef>
            </a:pPr>
            <a:r>
              <a:rPr lang="en-US" sz="1600" dirty="0">
                <a:sym typeface="Wingdings" panose="05000000000000000000" pitchFamily="2" charset="2"/>
              </a:rPr>
              <a:t>Once in collision, a slow orbit feedback could stabilize the orbit.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>
                <a:sym typeface="Wingdings" panose="05000000000000000000" pitchFamily="2" charset="2"/>
              </a:rPr>
              <a:t>LEP probably lost ~20-30% of integrated performance due to this effect (aborted cycles).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D8E4D-24A8-E442-BBA8-E2A23AA5D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88154-13CE-8F85-9B45-F594781F2D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B617A7C-2923-D840-009D-A659E8A675E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120BA0-5E1E-5EB7-4A22-DB5A510EA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5269" y="3858769"/>
            <a:ext cx="4327483" cy="15218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42BE8BC-AAFA-B399-28A7-0B321215C5C6}"/>
              </a:ext>
            </a:extLst>
          </p:cNvPr>
          <p:cNvSpPr txBox="1"/>
          <p:nvPr/>
        </p:nvSpPr>
        <p:spPr>
          <a:xfrm>
            <a:off x="7312813" y="4069317"/>
            <a:ext cx="354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IP</a:t>
            </a:r>
            <a:endParaRPr lang="en-GB" sz="1400" b="1" dirty="0"/>
          </a:p>
        </p:txBody>
      </p:sp>
      <p:sp>
        <p:nvSpPr>
          <p:cNvPr id="10" name="Explosion: 14 Points 9">
            <a:extLst>
              <a:ext uri="{FF2B5EF4-FFF2-40B4-BE49-F238E27FC236}">
                <a16:creationId xmlns:a16="http://schemas.microsoft.com/office/drawing/2014/main" id="{E2F01E55-714B-4338-0544-F13F721450F2}"/>
              </a:ext>
            </a:extLst>
          </p:cNvPr>
          <p:cNvSpPr/>
          <p:nvPr/>
        </p:nvSpPr>
        <p:spPr>
          <a:xfrm>
            <a:off x="7321809" y="4464996"/>
            <a:ext cx="143232" cy="252864"/>
          </a:xfrm>
          <a:prstGeom prst="irregularSeal2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B46611-D95F-7257-91A4-1177C1EC6EAE}"/>
              </a:ext>
            </a:extLst>
          </p:cNvPr>
          <p:cNvSpPr txBox="1"/>
          <p:nvPr/>
        </p:nvSpPr>
        <p:spPr>
          <a:xfrm>
            <a:off x="7405653" y="5552430"/>
            <a:ext cx="3085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Final vertical low-beta quadrupole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1CEA49B-0967-D219-8E49-91EEAEC99695}"/>
              </a:ext>
            </a:extLst>
          </p:cNvPr>
          <p:cNvCxnSpPr>
            <a:cxnSpLocks/>
          </p:cNvCxnSpPr>
          <p:nvPr/>
        </p:nvCxnSpPr>
        <p:spPr>
          <a:xfrm flipV="1">
            <a:off x="8094548" y="4760841"/>
            <a:ext cx="440686" cy="74523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C4D00CCE-E540-E158-6DEB-9025229006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5234" y="108945"/>
            <a:ext cx="3292841" cy="33200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3957EF-4501-0C3E-C243-95DCA5799642}"/>
              </a:ext>
            </a:extLst>
          </p:cNvPr>
          <p:cNvSpPr txBox="1"/>
          <p:nvPr/>
        </p:nvSpPr>
        <p:spPr>
          <a:xfrm>
            <a:off x="7031308" y="479982"/>
            <a:ext cx="17747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00FF"/>
                </a:solidFill>
              </a:rPr>
              <a:t>Vertical quadrupole movement</a:t>
            </a:r>
            <a:endParaRPr lang="en-GB" sz="1100" b="1" dirty="0">
              <a:solidFill>
                <a:srgbClr val="0000F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F0CC4F-AA07-AFA4-955B-ECA1C712C925}"/>
              </a:ext>
            </a:extLst>
          </p:cNvPr>
          <p:cNvSpPr txBox="1"/>
          <p:nvPr/>
        </p:nvSpPr>
        <p:spPr>
          <a:xfrm>
            <a:off x="6991192" y="1928009"/>
            <a:ext cx="17747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00FF"/>
                </a:solidFill>
              </a:rPr>
              <a:t>Cavern temperature</a:t>
            </a:r>
            <a:endParaRPr lang="en-GB" sz="1100" b="1" dirty="0">
              <a:solidFill>
                <a:srgbClr val="0000F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45C4B7-E3F8-65DC-8A18-DC4CB3FB5AB9}"/>
              </a:ext>
            </a:extLst>
          </p:cNvPr>
          <p:cNvSpPr txBox="1"/>
          <p:nvPr/>
        </p:nvSpPr>
        <p:spPr>
          <a:xfrm>
            <a:off x="7126621" y="2810395"/>
            <a:ext cx="17747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00FF"/>
                </a:solidFill>
              </a:rPr>
              <a:t>Beam energy</a:t>
            </a:r>
            <a:endParaRPr lang="en-GB" sz="1100" b="1" dirty="0">
              <a:solidFill>
                <a:srgbClr val="0000FF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E204439-0D88-3EA2-4ECE-FD6642C5C4C3}"/>
              </a:ext>
            </a:extLst>
          </p:cNvPr>
          <p:cNvCxnSpPr>
            <a:cxnSpLocks/>
          </p:cNvCxnSpPr>
          <p:nvPr/>
        </p:nvCxnSpPr>
        <p:spPr>
          <a:xfrm>
            <a:off x="10803471" y="277768"/>
            <a:ext cx="0" cy="818046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EDB842F-FF82-B84C-E67C-3F2D11AE9256}"/>
              </a:ext>
            </a:extLst>
          </p:cNvPr>
          <p:cNvSpPr txBox="1"/>
          <p:nvPr/>
        </p:nvSpPr>
        <p:spPr>
          <a:xfrm>
            <a:off x="10718821" y="267438"/>
            <a:ext cx="8226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0000"/>
                </a:solidFill>
              </a:rPr>
              <a:t>100 </a:t>
            </a:r>
            <a:r>
              <a:rPr lang="en-US" sz="1100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1100" b="1" dirty="0">
                <a:solidFill>
                  <a:srgbClr val="FF0000"/>
                </a:solidFill>
              </a:rPr>
              <a:t>m</a:t>
            </a:r>
            <a:endParaRPr lang="en-GB" sz="1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616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22D21-E796-37B8-1DC1-8CD6F887B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LHC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B629E6-2F7D-B40C-82EB-D24941127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5928AA-2FEF-767D-4B7A-37C4F6550E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5A4E8E-385F-31B3-53C5-7A5BA403639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0B6F789-41DD-290E-E78B-CB2CF5241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583" y="262315"/>
            <a:ext cx="4473751" cy="419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5">
            <a:extLst>
              <a:ext uri="{FF2B5EF4-FFF2-40B4-BE49-F238E27FC236}">
                <a16:creationId xmlns:a16="http://schemas.microsoft.com/office/drawing/2014/main" id="{BFAD111E-194E-91DC-CE04-F170AA589206}"/>
              </a:ext>
            </a:extLst>
          </p:cNvPr>
          <p:cNvGrpSpPr>
            <a:grpSpLocks/>
          </p:cNvGrpSpPr>
          <p:nvPr/>
        </p:nvGrpSpPr>
        <p:grpSpPr bwMode="auto">
          <a:xfrm>
            <a:off x="7004627" y="4869218"/>
            <a:ext cx="4647005" cy="921720"/>
            <a:chOff x="0" y="0"/>
            <a:chExt cx="4536" cy="840"/>
          </a:xfrm>
        </p:grpSpPr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id="{0D5CBB2B-9910-D7E8-3C4B-804FCD00F55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52" cy="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7">
              <a:extLst>
                <a:ext uri="{FF2B5EF4-FFF2-40B4-BE49-F238E27FC236}">
                  <a16:creationId xmlns:a16="http://schemas.microsoft.com/office/drawing/2014/main" id="{DC1A63A0-75DE-F442-9FD2-674831B676C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8" y="40"/>
              <a:ext cx="765" cy="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8">
              <a:extLst>
                <a:ext uri="{FF2B5EF4-FFF2-40B4-BE49-F238E27FC236}">
                  <a16:creationId xmlns:a16="http://schemas.microsoft.com/office/drawing/2014/main" id="{848ED561-6726-C860-5F20-67C6B1EDAD94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7" y="20"/>
              <a:ext cx="789" cy="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9">
              <a:extLst>
                <a:ext uri="{FF2B5EF4-FFF2-40B4-BE49-F238E27FC236}">
                  <a16:creationId xmlns:a16="http://schemas.microsoft.com/office/drawing/2014/main" id="{F07460A8-9294-764C-5599-7CA115EC1368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6" y="20"/>
              <a:ext cx="545" cy="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0">
              <a:extLst>
                <a:ext uri="{FF2B5EF4-FFF2-40B4-BE49-F238E27FC236}">
                  <a16:creationId xmlns:a16="http://schemas.microsoft.com/office/drawing/2014/main" id="{44AD44B6-129E-1CE7-122E-7BDB2AA96A2F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5" y="120"/>
              <a:ext cx="853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1">
              <a:extLst>
                <a:ext uri="{FF2B5EF4-FFF2-40B4-BE49-F238E27FC236}">
                  <a16:creationId xmlns:a16="http://schemas.microsoft.com/office/drawing/2014/main" id="{FE70CD4F-DBFA-4549-4896-C2AA39811255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7" y="208"/>
              <a:ext cx="619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1CE93FCA-7679-30A7-AAC4-0EF8C9B2AD8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600" y="1067062"/>
            <a:ext cx="6835746" cy="374153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lvl="0" inden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None/>
            </a:pPr>
            <a:r>
              <a:rPr lang="en-US" b="1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ATLAS</a:t>
            </a:r>
            <a:r>
              <a:rPr lang="en-US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&amp; </a:t>
            </a:r>
            <a:r>
              <a:rPr lang="en-US" b="1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CMS</a:t>
            </a:r>
            <a:r>
              <a:rPr lang="en-US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: </a:t>
            </a:r>
            <a:r>
              <a:rPr lang="en-US" u="sng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high luminosity</a:t>
            </a:r>
            <a:r>
              <a:rPr lang="en-US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experiments</a:t>
            </a:r>
            <a:r>
              <a:rPr lang="en-US" kern="0" dirty="0">
                <a:latin typeface="+mn-lt"/>
              </a:rPr>
              <a:t>, </a:t>
            </a:r>
            <a:r>
              <a:rPr lang="en-US" b="1" kern="0" dirty="0">
                <a:solidFill>
                  <a:srgbClr val="0000FF"/>
                </a:solidFill>
                <a:latin typeface="Arial"/>
              </a:rPr>
              <a:t>L ~ 2x</a:t>
            </a:r>
            <a:r>
              <a:rPr lang="en-US" b="1" kern="0" dirty="0">
                <a:solidFill>
                  <a:srgbClr val="0000FF"/>
                </a:solidFill>
                <a:latin typeface="Arial"/>
                <a:sym typeface="Symbol" panose="05050102010706020507" pitchFamily="18" charset="2"/>
              </a:rPr>
              <a:t>10</a:t>
            </a:r>
            <a:r>
              <a:rPr lang="en-US" b="1" kern="0" baseline="30000" dirty="0">
                <a:solidFill>
                  <a:srgbClr val="0000FF"/>
                </a:solidFill>
                <a:latin typeface="Arial"/>
                <a:sym typeface="Symbol" panose="05050102010706020507" pitchFamily="18" charset="2"/>
              </a:rPr>
              <a:t>34</a:t>
            </a:r>
            <a:r>
              <a:rPr lang="en-US" b="1" kern="0" dirty="0">
                <a:solidFill>
                  <a:srgbClr val="0000FF"/>
                </a:solidFill>
                <a:latin typeface="Arial"/>
                <a:sym typeface="Symbol" panose="05050102010706020507" pitchFamily="18" charset="2"/>
              </a:rPr>
              <a:t> cm</a:t>
            </a:r>
            <a:r>
              <a:rPr lang="en-US" b="1" kern="0" baseline="30000" dirty="0">
                <a:solidFill>
                  <a:srgbClr val="0000FF"/>
                </a:solidFill>
                <a:latin typeface="Arial"/>
                <a:sym typeface="Symbol" panose="05050102010706020507" pitchFamily="18" charset="2"/>
              </a:rPr>
              <a:t>-2</a:t>
            </a:r>
            <a:r>
              <a:rPr lang="en-US" b="1" kern="0" dirty="0">
                <a:solidFill>
                  <a:srgbClr val="0000FF"/>
                </a:solidFill>
                <a:latin typeface="Arial"/>
                <a:sym typeface="Symbol" panose="05050102010706020507" pitchFamily="18" charset="2"/>
              </a:rPr>
              <a:t>s</a:t>
            </a:r>
            <a:r>
              <a:rPr lang="en-US" b="1" kern="0" baseline="30000" dirty="0">
                <a:solidFill>
                  <a:srgbClr val="0000FF"/>
                </a:solidFill>
                <a:latin typeface="Arial"/>
                <a:sym typeface="Symbol" panose="05050102010706020507" pitchFamily="18" charset="2"/>
              </a:rPr>
              <a:t>-1</a:t>
            </a:r>
            <a:r>
              <a:rPr lang="en-US" kern="0" dirty="0">
                <a:solidFill>
                  <a:srgbClr val="0C377B"/>
                </a:solidFill>
                <a:latin typeface="Arial"/>
                <a:sym typeface="Symbol" panose="05050102010706020507" pitchFamily="18" charset="2"/>
              </a:rPr>
              <a:t>.</a:t>
            </a:r>
            <a:endParaRPr lang="en-US" kern="0" dirty="0">
              <a:latin typeface="+mn-lt"/>
            </a:endParaRPr>
          </a:p>
          <a:p>
            <a:pPr marL="0" inden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None/>
            </a:pPr>
            <a:r>
              <a:rPr lang="en-US" b="1" kern="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LHCb</a:t>
            </a:r>
            <a:r>
              <a:rPr lang="en-US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: </a:t>
            </a:r>
            <a:r>
              <a:rPr lang="en-US" u="sng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medium luminosity</a:t>
            </a:r>
            <a:r>
              <a:rPr lang="en-US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experiment,</a:t>
            </a:r>
            <a:r>
              <a:rPr lang="en-US" kern="0" dirty="0">
                <a:latin typeface="+mn-lt"/>
              </a:rPr>
              <a:t> </a:t>
            </a:r>
            <a:r>
              <a:rPr lang="en-US" b="1" kern="0" dirty="0">
                <a:solidFill>
                  <a:srgbClr val="0000FF"/>
                </a:solidFill>
                <a:latin typeface="+mn-lt"/>
              </a:rPr>
              <a:t>L ~ 2</a:t>
            </a:r>
            <a:r>
              <a:rPr lang="en-US" b="1" kern="0" dirty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10</a:t>
            </a:r>
            <a:r>
              <a:rPr lang="en-US" b="1" kern="0" baseline="30000" dirty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33</a:t>
            </a:r>
            <a:r>
              <a:rPr lang="en-US" b="1" kern="0" dirty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 cm</a:t>
            </a:r>
            <a:r>
              <a:rPr lang="en-US" b="1" kern="0" baseline="30000" dirty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-2</a:t>
            </a:r>
            <a:r>
              <a:rPr lang="en-US" b="1" kern="0" dirty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s</a:t>
            </a:r>
            <a:r>
              <a:rPr lang="en-US" b="1" kern="0" baseline="30000" dirty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-1</a:t>
            </a:r>
            <a:r>
              <a:rPr lang="en-US" kern="0" dirty="0">
                <a:latin typeface="+mn-lt"/>
              </a:rPr>
              <a:t>.</a:t>
            </a:r>
          </a:p>
          <a:p>
            <a:pPr marL="0" inden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None/>
            </a:pPr>
            <a:r>
              <a:rPr lang="en-US" b="1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ALICE</a:t>
            </a:r>
            <a:r>
              <a:rPr lang="en-US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r>
              <a:rPr lang="en-US" kern="0" dirty="0">
                <a:solidFill>
                  <a:schemeClr val="accent6">
                    <a:lumMod val="50000"/>
                  </a:schemeClr>
                </a:solidFill>
              </a:rPr>
              <a:t>:</a:t>
            </a:r>
            <a:r>
              <a:rPr lang="en-US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r>
              <a:rPr lang="en-US" u="sng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low luminosity</a:t>
            </a:r>
            <a:r>
              <a:rPr lang="en-US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/ ion experiment, </a:t>
            </a:r>
            <a:r>
              <a:rPr lang="en-US" b="1" kern="0" dirty="0">
                <a:solidFill>
                  <a:srgbClr val="0000FF"/>
                </a:solidFill>
                <a:latin typeface="+mn-lt"/>
              </a:rPr>
              <a:t>L ~ </a:t>
            </a:r>
            <a:r>
              <a:rPr lang="en-US" b="1" kern="0" dirty="0">
                <a:solidFill>
                  <a:srgbClr val="0000FF"/>
                </a:solidFill>
                <a:latin typeface="Arial"/>
                <a:sym typeface="Symbol" panose="05050102010706020507" pitchFamily="18" charset="2"/>
              </a:rPr>
              <a:t>10</a:t>
            </a:r>
            <a:r>
              <a:rPr lang="en-US" b="1" kern="0" baseline="30000" dirty="0">
                <a:solidFill>
                  <a:srgbClr val="0000FF"/>
                </a:solidFill>
                <a:latin typeface="Arial"/>
                <a:sym typeface="Symbol" panose="05050102010706020507" pitchFamily="18" charset="2"/>
              </a:rPr>
              <a:t>31</a:t>
            </a:r>
            <a:r>
              <a:rPr lang="en-US" b="1" kern="0" dirty="0">
                <a:solidFill>
                  <a:srgbClr val="0000FF"/>
                </a:solidFill>
                <a:latin typeface="Arial"/>
                <a:sym typeface="Symbol" panose="05050102010706020507" pitchFamily="18" charset="2"/>
              </a:rPr>
              <a:t> cm</a:t>
            </a:r>
            <a:r>
              <a:rPr lang="en-US" b="1" kern="0" baseline="30000" dirty="0">
                <a:solidFill>
                  <a:srgbClr val="0000FF"/>
                </a:solidFill>
                <a:latin typeface="Arial"/>
                <a:sym typeface="Symbol" panose="05050102010706020507" pitchFamily="18" charset="2"/>
              </a:rPr>
              <a:t>-2</a:t>
            </a:r>
            <a:r>
              <a:rPr lang="en-US" b="1" kern="0" dirty="0">
                <a:solidFill>
                  <a:srgbClr val="0000FF"/>
                </a:solidFill>
                <a:latin typeface="Arial"/>
                <a:sym typeface="Symbol" panose="05050102010706020507" pitchFamily="18" charset="2"/>
              </a:rPr>
              <a:t>s</a:t>
            </a:r>
            <a:r>
              <a:rPr lang="en-US" b="1" kern="0" baseline="30000" dirty="0">
                <a:solidFill>
                  <a:srgbClr val="0000FF"/>
                </a:solidFill>
                <a:latin typeface="Arial"/>
                <a:sym typeface="Symbol" panose="05050102010706020507" pitchFamily="18" charset="2"/>
              </a:rPr>
              <a:t>-1</a:t>
            </a:r>
            <a:r>
              <a:rPr lang="en-US" kern="0" dirty="0">
                <a:solidFill>
                  <a:srgbClr val="0C377B"/>
                </a:solidFill>
                <a:latin typeface="Arial"/>
                <a:sym typeface="Symbol" panose="05050102010706020507" pitchFamily="18" charset="2"/>
              </a:rPr>
              <a:t>.</a:t>
            </a:r>
          </a:p>
          <a:p>
            <a:pPr marL="0" inden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None/>
            </a:pPr>
            <a:endParaRPr lang="en-US" kern="0" dirty="0">
              <a:solidFill>
                <a:srgbClr val="0C377B"/>
              </a:solidFill>
              <a:latin typeface="Arial"/>
              <a:sym typeface="Symbol" panose="05050102010706020507" pitchFamily="18" charset="2"/>
            </a:endParaRPr>
          </a:p>
          <a:p>
            <a:pPr marL="28575" indent="0">
              <a:spcBef>
                <a:spcPts val="738"/>
              </a:spcBef>
              <a:buClr>
                <a:srgbClr val="0000FF"/>
              </a:buClr>
              <a:buNone/>
            </a:pPr>
            <a:r>
              <a:rPr lang="en-US" dirty="0">
                <a:latin typeface="Arial" pitchFamily="34" charset="0"/>
                <a:cs typeface="Arial" pitchFamily="34" charset="0"/>
                <a:sym typeface="Arial" pitchFamily="34" charset="0"/>
              </a:rPr>
              <a:t>2-in-1 magnet design with </a:t>
            </a:r>
            <a:r>
              <a:rPr lang="en-US" b="1" dirty="0">
                <a:latin typeface="Arial" pitchFamily="34" charset="0"/>
                <a:cs typeface="Arial" pitchFamily="34" charset="0"/>
                <a:sym typeface="Arial" pitchFamily="34" charset="0"/>
              </a:rPr>
              <a:t>separate vacuum chambers</a:t>
            </a:r>
            <a:r>
              <a:rPr lang="en-US" dirty="0">
                <a:latin typeface="Arial" pitchFamily="34" charset="0"/>
                <a:cs typeface="Arial" pitchFamily="34" charset="0"/>
                <a:sym typeface="Arial" pitchFamily="34" charset="0"/>
              </a:rPr>
              <a:t>.</a:t>
            </a:r>
          </a:p>
          <a:p>
            <a:pPr marL="28575" indent="0">
              <a:spcBef>
                <a:spcPts val="738"/>
              </a:spcBef>
              <a:buClr>
                <a:srgbClr val="0000FF"/>
              </a:buClr>
              <a:buSzPct val="80000"/>
              <a:buNone/>
            </a:pPr>
            <a:r>
              <a:rPr lang="en-US" dirty="0">
                <a:latin typeface="Arial" pitchFamily="34" charset="0"/>
                <a:cs typeface="Arial" pitchFamily="34" charset="0"/>
                <a:sym typeface="Arial" pitchFamily="34" charset="0"/>
              </a:rPr>
              <a:t>Almost fully superconducting magnet system.</a:t>
            </a:r>
          </a:p>
          <a:p>
            <a:pPr marL="28575" indent="0">
              <a:spcBef>
                <a:spcPts val="738"/>
              </a:spcBef>
              <a:buClr>
                <a:srgbClr val="0000FF"/>
              </a:buClr>
              <a:buNone/>
            </a:pPr>
            <a:r>
              <a:rPr lang="en-US" dirty="0">
                <a:latin typeface="Arial" pitchFamily="34" charset="0"/>
                <a:cs typeface="Arial" pitchFamily="34" charset="0"/>
                <a:sym typeface="Arial" pitchFamily="34" charset="0"/>
              </a:rPr>
              <a:t>Operating energy 6.8 </a:t>
            </a:r>
            <a:r>
              <a:rPr lang="en-US" dirty="0" err="1">
                <a:latin typeface="Arial" pitchFamily="34" charset="0"/>
                <a:cs typeface="Arial" pitchFamily="34" charset="0"/>
                <a:sym typeface="Arial" pitchFamily="34" charset="0"/>
              </a:rPr>
              <a:t>TeV</a:t>
            </a:r>
            <a:r>
              <a:rPr lang="en-US" dirty="0">
                <a:latin typeface="Arial" pitchFamily="34" charset="0"/>
                <a:cs typeface="Arial" pitchFamily="34" charset="0"/>
                <a:sym typeface="Arial" pitchFamily="34" charset="0"/>
              </a:rPr>
              <a:t>.</a:t>
            </a:r>
          </a:p>
          <a:p>
            <a:pPr marL="28575" indent="0">
              <a:spcBef>
                <a:spcPts val="738"/>
              </a:spcBef>
              <a:buClr>
                <a:srgbClr val="0000FF"/>
              </a:buClr>
              <a:buNone/>
            </a:pPr>
            <a:r>
              <a:rPr lang="en-US" dirty="0">
                <a:latin typeface="Arial" pitchFamily="34" charset="0"/>
                <a:cs typeface="Arial" pitchFamily="34" charset="0"/>
                <a:sym typeface="Arial" pitchFamily="34" charset="0"/>
              </a:rPr>
              <a:t>The 2 rings are magnetically coupled.</a:t>
            </a:r>
          </a:p>
          <a:p>
            <a:pPr marL="28575" indent="0">
              <a:spcBef>
                <a:spcPts val="738"/>
              </a:spcBef>
              <a:buClr>
                <a:srgbClr val="0000FF"/>
              </a:buClr>
              <a:buSzPct val="80000"/>
              <a:buNone/>
            </a:pPr>
            <a:r>
              <a:rPr lang="en-US" dirty="0">
                <a:latin typeface="Arial" pitchFamily="34" charset="0"/>
                <a:cs typeface="Arial" pitchFamily="34" charset="0"/>
                <a:sym typeface="Arial" pitchFamily="34" charset="0"/>
              </a:rPr>
              <a:t>The two beams cross in the 4 experiments.</a:t>
            </a:r>
          </a:p>
          <a:p>
            <a:pPr marL="477837" lvl="1" indent="0">
              <a:spcBef>
                <a:spcPts val="738"/>
              </a:spcBef>
              <a:buNone/>
            </a:pPr>
            <a:r>
              <a:rPr lang="en-US" dirty="0">
                <a:latin typeface="Arial" pitchFamily="34" charset="0"/>
                <a:cs typeface="Arial" pitchFamily="34" charset="0"/>
                <a:sym typeface="Arial" pitchFamily="34" charset="0"/>
              </a:rPr>
              <a:t>~200 m common vacuum chamber.</a:t>
            </a:r>
          </a:p>
        </p:txBody>
      </p:sp>
    </p:spTree>
    <p:extLst>
      <p:ext uri="{BB962C8B-B14F-4D97-AF65-F5344CB8AC3E}">
        <p14:creationId xmlns:p14="http://schemas.microsoft.com/office/powerpoint/2010/main" val="1601590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37415-25B7-7876-20EC-077BD3938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LHC cycle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4A971-70B2-27EC-A8EE-C292202CA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691" y="928750"/>
            <a:ext cx="10969139" cy="1570138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GB" dirty="0"/>
              <a:t>Beams are injected and accumulated at 450 GeV (up to ~2750 bunches) with a detuned optics.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/>
              <a:t>The beams are accelerated to 6.8 </a:t>
            </a:r>
            <a:r>
              <a:rPr lang="en-GB" dirty="0" err="1"/>
              <a:t>TeV</a:t>
            </a:r>
            <a:r>
              <a:rPr lang="en-GB" dirty="0"/>
              <a:t> in 20 minutes combined with partially squeezed (lower </a:t>
            </a:r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*).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/>
              <a:t>At higher energy the final beta squeeze is applied and the beam are brought into collision for ~ 12-15 hour long physics data taking.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158C76-C919-9CFB-DA04-030857E3A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D6190-2384-1F3E-7B82-577299FD92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6BB5121-BB57-CE2D-9A38-FED9AA9A7CC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902214-0FA1-0DDF-8733-657C649B2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0108" y="2823212"/>
            <a:ext cx="8103204" cy="2767363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F24DF63-7622-39A3-8CB7-77919ACDEB8D}"/>
              </a:ext>
            </a:extLst>
          </p:cNvPr>
          <p:cNvCxnSpPr/>
          <p:nvPr/>
        </p:nvCxnSpPr>
        <p:spPr bwMode="auto">
          <a:xfrm>
            <a:off x="2496040" y="5929249"/>
            <a:ext cx="5722345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D60093"/>
            </a:solidFill>
            <a:prstDash val="dash"/>
            <a:round/>
            <a:headEnd type="triangle" w="med" len="med"/>
            <a:tailEnd type="triangle" w="med" len="med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619C29C-AD2B-F4BF-D232-5F786C6E1619}"/>
              </a:ext>
            </a:extLst>
          </p:cNvPr>
          <p:cNvSpPr txBox="1"/>
          <p:nvPr/>
        </p:nvSpPr>
        <p:spPr>
          <a:xfrm>
            <a:off x="3686595" y="5562539"/>
            <a:ext cx="1322798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b="1" i="1" kern="0" dirty="0">
                <a:solidFill>
                  <a:srgbClr val="D60093"/>
                </a:solidFill>
                <a:latin typeface="+mn-lt"/>
              </a:rPr>
              <a:t>≥ 2 hours</a:t>
            </a:r>
          </a:p>
        </p:txBody>
      </p:sp>
    </p:spTree>
    <p:extLst>
      <p:ext uri="{BB962C8B-B14F-4D97-AF65-F5344CB8AC3E}">
        <p14:creationId xmlns:p14="http://schemas.microsoft.com/office/powerpoint/2010/main" val="3545945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AEB8D-E5F3-B468-E321-935827DF4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LHC orbit measurement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F4D4C-D190-E4BC-88E4-0E4449796E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6259033" cy="40333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The start was much better than for LEP: </a:t>
            </a:r>
            <a:r>
              <a:rPr lang="en-US" b="1" dirty="0"/>
              <a:t>specification of the BPM system performance, </a:t>
            </a:r>
            <a:r>
              <a:rPr lang="en-US" dirty="0"/>
              <a:t>written by members of accelerator physics, beam operation and beam instrumentation groups.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Specified the system performance:</a:t>
            </a:r>
          </a:p>
          <a:p>
            <a:r>
              <a:rPr lang="en-US" dirty="0"/>
              <a:t>Resolution, accuracy, alignment,</a:t>
            </a:r>
          </a:p>
          <a:p>
            <a:r>
              <a:rPr lang="en-US" dirty="0"/>
              <a:t>Modes: closed orbit, turn-by-turn, bunch-by-bunch,</a:t>
            </a:r>
          </a:p>
          <a:p>
            <a:r>
              <a:rPr lang="en-US" dirty="0"/>
              <a:t>Orbit feedback,</a:t>
            </a:r>
          </a:p>
          <a:p>
            <a:r>
              <a:rPr lang="en-GB" dirty="0"/>
              <a:t>Beam parameter ranges,</a:t>
            </a:r>
          </a:p>
          <a:p>
            <a:r>
              <a:rPr lang="en-GB" dirty="0"/>
              <a:t>Etc…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7BBCE8-0F82-BB63-CA9C-8D27CB287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04585-5505-4DC5-F080-C88B3DA10A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ECBE800-BC0B-2F2F-DD35-368F1E999C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D295610-59C8-0AF0-F95F-26333D4FC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3615" y="233493"/>
            <a:ext cx="4122975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176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20944-400F-1C7A-3BCE-6D81DB2FC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BPM electronics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F12D8-31FD-FE36-C597-056B78579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85030"/>
            <a:ext cx="5303356" cy="46879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Following the LEP example, the BPM electronics has </a:t>
            </a:r>
            <a:r>
              <a:rPr lang="en-US" b="1" dirty="0"/>
              <a:t>no gain</a:t>
            </a:r>
            <a:r>
              <a:rPr lang="en-US" dirty="0"/>
              <a:t>, the intensity is normalized out (</a:t>
            </a:r>
            <a:r>
              <a:rPr lang="en-US" b="1" dirty="0"/>
              <a:t>Wide Band Time Normalization – WBTN</a:t>
            </a:r>
            <a:r>
              <a:rPr lang="en-US" dirty="0"/>
              <a:t>) and the system is </a:t>
            </a:r>
            <a:r>
              <a:rPr lang="en-US" b="1" dirty="0">
                <a:solidFill>
                  <a:srgbClr val="0000FF"/>
                </a:solidFill>
              </a:rPr>
              <a:t>intrinsically bunch-by-bunch</a:t>
            </a:r>
            <a:r>
              <a:rPr lang="en-US" b="1" dirty="0"/>
              <a:t> </a:t>
            </a:r>
            <a:r>
              <a:rPr lang="en-US" dirty="0"/>
              <a:t>(25 ns min spacing).</a:t>
            </a:r>
          </a:p>
          <a:p>
            <a:r>
              <a:rPr lang="en-US" dirty="0"/>
              <a:t>Turn-by-turn and bunch-by-bunch data come for free, closed orbit is just the average of selected bunches over a given time interval.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Extra complication for experimental IRs:</a:t>
            </a:r>
          </a:p>
          <a:p>
            <a:r>
              <a:rPr lang="en-US" dirty="0"/>
              <a:t>In the low beta sections both beams travel in the </a:t>
            </a:r>
            <a:r>
              <a:rPr lang="en-US" b="1" dirty="0"/>
              <a:t>same vacuum chamber over </a:t>
            </a:r>
            <a:r>
              <a:rPr lang="en-US" dirty="0"/>
              <a:t>~200 m, directional couplers are used to separate the beam signals – some </a:t>
            </a:r>
            <a:r>
              <a:rPr lang="en-US" b="1" dirty="0"/>
              <a:t>residual cross-talk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6AB827-11C5-FF76-431A-FAFEE369B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9CECD-BF8C-BE28-8A16-E5567D7BA5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 short story around beam orbits at LEP and LHC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7AB0534-E5F3-25F3-AF6B-5FF9E659FA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28/09/2022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D1DFF7-5A74-5639-7C5E-0CEA30CB3B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3164" y="792481"/>
            <a:ext cx="6178836" cy="346971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20924CF-1BC7-4612-B08D-080BFEFEC6C8}"/>
              </a:ext>
            </a:extLst>
          </p:cNvPr>
          <p:cNvSpPr txBox="1">
            <a:spLocks/>
          </p:cNvSpPr>
          <p:nvPr/>
        </p:nvSpPr>
        <p:spPr>
          <a:xfrm>
            <a:off x="6013164" y="4617924"/>
            <a:ext cx="6097832" cy="1474935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/>
              <a:buNone/>
            </a:pPr>
            <a:r>
              <a:rPr lang="en-US" dirty="0"/>
              <a:t>Residual </a:t>
            </a:r>
            <a:r>
              <a:rPr lang="en-US" b="1" dirty="0">
                <a:solidFill>
                  <a:srgbClr val="C00000"/>
                </a:solidFill>
              </a:rPr>
              <a:t>beam pattern systematics </a:t>
            </a:r>
            <a:r>
              <a:rPr lang="en-US" dirty="0"/>
              <a:t>(single bunch versus trains of different structures) after BPM calibration:</a:t>
            </a:r>
          </a:p>
          <a:p>
            <a:pPr defTabSz="914400"/>
            <a:r>
              <a:rPr lang="en-US" sz="1600" dirty="0"/>
              <a:t>~50 </a:t>
            </a:r>
            <a:r>
              <a:rPr lang="en-US" sz="1600" dirty="0">
                <a:latin typeface="Symbol" panose="05050102010706020507" pitchFamily="18" charset="2"/>
              </a:rPr>
              <a:t>m</a:t>
            </a:r>
            <a:r>
              <a:rPr lang="en-US" sz="1600" dirty="0"/>
              <a:t>m rms residual systematics when switching beam type.</a:t>
            </a:r>
          </a:p>
          <a:p>
            <a:pPr defTabSz="914400"/>
            <a:r>
              <a:rPr lang="en-US" sz="1600" dirty="0"/>
              <a:t>Sort of OK, but not very nice</a:t>
            </a:r>
            <a:r>
              <a:rPr lang="en-US" dirty="0"/>
              <a:t>.</a:t>
            </a:r>
          </a:p>
          <a:p>
            <a:pPr marL="0" indent="0" defTabSz="914400">
              <a:buFont typeface="Arial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058435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70105</TotalTime>
  <Words>2451</Words>
  <Application>Microsoft Office PowerPoint</Application>
  <PresentationFormat>Widescreen</PresentationFormat>
  <Paragraphs>259</Paragraphs>
  <Slides>22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Calibri</vt:lpstr>
      <vt:lpstr>Comic Sans MS</vt:lpstr>
      <vt:lpstr>Helvetica</vt:lpstr>
      <vt:lpstr>Symbol</vt:lpstr>
      <vt:lpstr>Wingdings</vt:lpstr>
      <vt:lpstr>CERNCorporate4-3</vt:lpstr>
      <vt:lpstr>1_Custom Design</vt:lpstr>
      <vt:lpstr>Custom Design</vt:lpstr>
      <vt:lpstr>PowerPoint Presentation</vt:lpstr>
      <vt:lpstr>LEP overview</vt:lpstr>
      <vt:lpstr>LEP orbit measurement</vt:lpstr>
      <vt:lpstr>Orbit correction for highest luminosity</vt:lpstr>
      <vt:lpstr>LEP low-beta quadrupoles</vt:lpstr>
      <vt:lpstr>LHC</vt:lpstr>
      <vt:lpstr>LHC cycle</vt:lpstr>
      <vt:lpstr>LHC orbit measurement</vt:lpstr>
      <vt:lpstr>BPM electronics design</vt:lpstr>
      <vt:lpstr>LHC orbit system architecture</vt:lpstr>
      <vt:lpstr>And it worked ! </vt:lpstr>
      <vt:lpstr>First turn of beam 2…</vt:lpstr>
      <vt:lpstr>… in a control room full of bystanders !</vt:lpstr>
      <vt:lpstr>First LHC circulating beam</vt:lpstr>
      <vt:lpstr>Hadron collider orbit control</vt:lpstr>
      <vt:lpstr>Alignment</vt:lpstr>
      <vt:lpstr>Vibrations</vt:lpstr>
      <vt:lpstr>Civil engineering for LHC upgrade</vt:lpstr>
      <vt:lpstr>Tides – not just @ LEP</vt:lpstr>
      <vt:lpstr>Earthquakes</vt:lpstr>
      <vt:lpstr>Record earthquake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Jorg Wenninger</cp:lastModifiedBy>
  <cp:revision>4069</cp:revision>
  <dcterms:created xsi:type="dcterms:W3CDTF">2013-08-27T13:15:14Z</dcterms:created>
  <dcterms:modified xsi:type="dcterms:W3CDTF">2022-09-28T07:01:39Z</dcterms:modified>
</cp:coreProperties>
</file>