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25"/>
  </p:notesMasterIdLst>
  <p:sldIdLst>
    <p:sldId id="256" r:id="rId2"/>
    <p:sldId id="499" r:id="rId3"/>
    <p:sldId id="492" r:id="rId4"/>
    <p:sldId id="493" r:id="rId5"/>
    <p:sldId id="494" r:id="rId6"/>
    <p:sldId id="500" r:id="rId7"/>
    <p:sldId id="505" r:id="rId8"/>
    <p:sldId id="495" r:id="rId9"/>
    <p:sldId id="496" r:id="rId10"/>
    <p:sldId id="498" r:id="rId11"/>
    <p:sldId id="497" r:id="rId12"/>
    <p:sldId id="501" r:id="rId13"/>
    <p:sldId id="502" r:id="rId14"/>
    <p:sldId id="503" r:id="rId15"/>
    <p:sldId id="504" r:id="rId16"/>
    <p:sldId id="430" r:id="rId17"/>
    <p:sldId id="485" r:id="rId18"/>
    <p:sldId id="507" r:id="rId19"/>
    <p:sldId id="506" r:id="rId20"/>
    <p:sldId id="438" r:id="rId21"/>
    <p:sldId id="441" r:id="rId22"/>
    <p:sldId id="439" r:id="rId23"/>
    <p:sldId id="263" r:id="rId2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83"/>
    <p:restoredTop sz="94631"/>
  </p:normalViewPr>
  <p:slideViewPr>
    <p:cSldViewPr snapToGrid="0" snapToObjects="1">
      <p:cViewPr varScale="1">
        <p:scale>
          <a:sx n="139" d="100"/>
          <a:sy n="139" d="100"/>
        </p:scale>
        <p:origin x="138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D5651F-A0A0-324C-B3AB-F519BDD94ED9}" type="datetimeFigureOut">
              <a:rPr lang="en-GB" smtClean="0"/>
              <a:t>19/09/2022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C01DB0-9749-9547-8C49-BEF4CEEFF94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0081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21/09/2022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EPOL2 workshop: ILC, SuperKEKB, GammaFactory laser systems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831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21/09/2022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EPOL2 workshop: ILC, SuperKEKB, GammaFactory laser systems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4110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21/09/2022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EPOL2 workshop: ILC, SuperKEKB, GammaFactory laser systems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92132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21/09/2022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EPOL2 workshop: ILC, SuperKEKB, GammaFactory laser systems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7449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21/09/2022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EPOL2 workshop: ILC, SuperKEKB, GammaFactory laser systems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9D8C2A6F-0513-674E-87D6-A38268BE63A2}"/>
              </a:ext>
            </a:extLst>
          </p:cNvPr>
          <p:cNvCxnSpPr/>
          <p:nvPr userDrawn="1"/>
        </p:nvCxnSpPr>
        <p:spPr>
          <a:xfrm>
            <a:off x="747918" y="874643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6618DF27-C47A-2A45-89A0-FCCC77CB6E4F}"/>
              </a:ext>
            </a:extLst>
          </p:cNvPr>
          <p:cNvCxnSpPr/>
          <p:nvPr userDrawn="1"/>
        </p:nvCxnSpPr>
        <p:spPr>
          <a:xfrm>
            <a:off x="747918" y="927652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7449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28950" y="1020416"/>
            <a:ext cx="5896389" cy="5263047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21/09/2022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EPOL2 workshop: ILC, SuperKEKB, GammaFactory laser systems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4C8286A-03E0-6D49-9D42-D4B8C72EB5E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218662" y="1020416"/>
            <a:ext cx="2693504" cy="5263047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59B271C5-42D8-D24B-A4B3-320DFCBB4F3E}"/>
              </a:ext>
            </a:extLst>
          </p:cNvPr>
          <p:cNvCxnSpPr/>
          <p:nvPr userDrawn="1"/>
        </p:nvCxnSpPr>
        <p:spPr>
          <a:xfrm>
            <a:off x="747918" y="874643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EF0E9747-688D-EA40-9495-E0B56C4A73A2}"/>
              </a:ext>
            </a:extLst>
          </p:cNvPr>
          <p:cNvCxnSpPr/>
          <p:nvPr userDrawn="1"/>
        </p:nvCxnSpPr>
        <p:spPr>
          <a:xfrm>
            <a:off x="747918" y="927652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2324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21/09/2022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EPOL2 workshop: ILC, SuperKEKB, GammaFactory laser systems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1038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21/09/2022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EPOL2 workshop: ILC, SuperKEKB, GammaFactory laser systems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8C2A1692-A79C-F94D-8071-0A66ED90799B}"/>
              </a:ext>
            </a:extLst>
          </p:cNvPr>
          <p:cNvCxnSpPr/>
          <p:nvPr userDrawn="1"/>
        </p:nvCxnSpPr>
        <p:spPr>
          <a:xfrm>
            <a:off x="747918" y="874643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3F2EE1EE-8D6D-4346-B9F2-3EAAE932E151}"/>
              </a:ext>
            </a:extLst>
          </p:cNvPr>
          <p:cNvCxnSpPr/>
          <p:nvPr userDrawn="1"/>
        </p:nvCxnSpPr>
        <p:spPr>
          <a:xfrm>
            <a:off x="747918" y="927652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8416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21/09/2022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EPOL2 workshop: ILC, SuperKEKB, GammaFactory laser systems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3239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21/09/2022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EPOL2 workshop: ILC, SuperKEKB, GammaFactory laser systems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51A2E35D-BD29-AB44-B3A6-E75904B7FD5D}"/>
              </a:ext>
            </a:extLst>
          </p:cNvPr>
          <p:cNvCxnSpPr/>
          <p:nvPr userDrawn="1"/>
        </p:nvCxnSpPr>
        <p:spPr>
          <a:xfrm>
            <a:off x="747918" y="874643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437E9A2E-0DEB-A24D-AE54-2E7394B85E80}"/>
              </a:ext>
            </a:extLst>
          </p:cNvPr>
          <p:cNvCxnSpPr/>
          <p:nvPr userDrawn="1"/>
        </p:nvCxnSpPr>
        <p:spPr>
          <a:xfrm>
            <a:off x="747918" y="927652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5077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21/09/2022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EPOL2 workshop: ILC, SuperKEKB, GammaFactory laser systems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4544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21/09/2022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EPOL2 workshop: ILC, SuperKEKB, GammaFactory laser systems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1407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986FFEB-5D0A-984F-A179-F9468CD8B4F8}"/>
              </a:ext>
            </a:extLst>
          </p:cNvPr>
          <p:cNvSpPr/>
          <p:nvPr userDrawn="1"/>
        </p:nvSpPr>
        <p:spPr>
          <a:xfrm>
            <a:off x="0" y="6445799"/>
            <a:ext cx="9144000" cy="491713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27000">
                <a:schemeClr val="tx1">
                  <a:lumMod val="50000"/>
                  <a:lumOff val="50000"/>
                </a:schemeClr>
              </a:gs>
              <a:gs pos="100000">
                <a:schemeClr val="bg1">
                  <a:lumMod val="95000"/>
                </a:schemeClr>
              </a:gs>
              <a:gs pos="62000">
                <a:schemeClr val="tx1">
                  <a:lumMod val="50000"/>
                  <a:lumOff val="5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095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362" y="6445800"/>
            <a:ext cx="11305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fr-FR"/>
              <a:t>21/09/2022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59226" y="6445802"/>
            <a:ext cx="57448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fr-FR"/>
              <a:t>FCC EPOL2 workshop: ILC, SuperKEKB, GammaFactory laser systems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09696" y="6445801"/>
            <a:ext cx="10113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</a:lstStyle>
          <a:p>
            <a:fld id="{6324D5D7-7619-544E-85E6-FE67B0DC27B1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67604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70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u="none" kern="1200" baseline="0">
          <a:solidFill>
            <a:schemeClr val="accent3">
              <a:lumMod val="75000"/>
            </a:schemeClr>
          </a:solidFill>
          <a:uFill>
            <a:solidFill>
              <a:schemeClr val="accent2">
                <a:lumMod val="75000"/>
              </a:schemeClr>
            </a:solidFill>
          </a:u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emf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B4E66E-AC24-3A41-A158-340D5290EC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799" y="1122363"/>
            <a:ext cx="8016073" cy="2387600"/>
          </a:xfrm>
        </p:spPr>
        <p:txBody>
          <a:bodyPr>
            <a:normAutofit/>
          </a:bodyPr>
          <a:lstStyle/>
          <a:p>
            <a:r>
              <a:rPr lang="fr-FR" sz="3600" dirty="0"/>
              <a:t>ILC, </a:t>
            </a:r>
            <a:r>
              <a:rPr lang="fr-FR" sz="3600" dirty="0" err="1"/>
              <a:t>SuperKEKB</a:t>
            </a:r>
            <a:r>
              <a:rPr lang="fr-FR" sz="3600" dirty="0"/>
              <a:t> and </a:t>
            </a:r>
            <a:r>
              <a:rPr lang="fr-FR" sz="3600" dirty="0" err="1"/>
              <a:t>GammaFactory</a:t>
            </a:r>
            <a:r>
              <a:rPr lang="fr-FR" sz="3600" dirty="0"/>
              <a:t> laser </a:t>
            </a:r>
            <a:r>
              <a:rPr lang="fr-FR" sz="3600" dirty="0" err="1"/>
              <a:t>systems</a:t>
            </a:r>
            <a:endParaRPr lang="fr-FR" sz="3600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906DFE7-C6C8-C048-A97F-EA49E143AE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908317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Aurélien MARTENS (</a:t>
            </a:r>
            <a:r>
              <a:rPr lang="fr-FR" dirty="0" err="1">
                <a:solidFill>
                  <a:schemeClr val="accent6">
                    <a:lumMod val="75000"/>
                  </a:schemeClr>
                </a:solidFill>
              </a:rPr>
              <a:t>IJCLab</a:t>
            </a:r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 Orsay)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0C11A30-F087-DD48-90DA-D222F7DB69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21/09/2022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EBC8E6C-4EC3-5F43-A325-E90D3193E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EPOL2 workshop: ILC, SuperKEKB, GammaFactory laser systems</a:t>
            </a:r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62E298D-33BF-214F-8FE8-7EDD31FA5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85056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9C8DC45-EC3B-5344-97B3-B3BA3CD6BE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8515350" cy="509517"/>
          </a:xfrm>
        </p:spPr>
        <p:txBody>
          <a:bodyPr>
            <a:normAutofit fontScale="90000"/>
          </a:bodyPr>
          <a:lstStyle/>
          <a:p>
            <a:r>
              <a:rPr lang="en-GB" dirty="0" err="1"/>
              <a:t>SuperKEKB</a:t>
            </a:r>
            <a:r>
              <a:rPr lang="en-GB" dirty="0"/>
              <a:t>: impedance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34C911-0DF2-E146-8030-A819259F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21/09/2022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47ECFB6-C1E3-6046-B13A-7EA5DA5D5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EPOL2 workshop: ILC, SuperKEKB, GammaFactory laser systems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E6BE7C8-A026-BD44-A93B-8E18480B3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10</a:t>
            </a:fld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826D5A4E-ABBF-2047-814C-4B1F73D174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372" y="1367820"/>
            <a:ext cx="8131948" cy="4722125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825B36CF-AF45-9D41-A38E-FCB97623F8F6}"/>
              </a:ext>
            </a:extLst>
          </p:cNvPr>
          <p:cNvSpPr txBox="1"/>
          <p:nvPr/>
        </p:nvSpPr>
        <p:spPr>
          <a:xfrm>
            <a:off x="6515100" y="160020"/>
            <a:ext cx="1587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Zhou, Ishibashi</a:t>
            </a:r>
          </a:p>
        </p:txBody>
      </p:sp>
    </p:spTree>
    <p:extLst>
      <p:ext uri="{BB962C8B-B14F-4D97-AF65-F5344CB8AC3E}">
        <p14:creationId xmlns:p14="http://schemas.microsoft.com/office/powerpoint/2010/main" val="22172307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9C8DC45-EC3B-5344-97B3-B3BA3CD6BE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8515350" cy="509517"/>
          </a:xfrm>
        </p:spPr>
        <p:txBody>
          <a:bodyPr>
            <a:normAutofit fontScale="90000"/>
          </a:bodyPr>
          <a:lstStyle/>
          <a:p>
            <a:r>
              <a:rPr lang="en-GB" dirty="0" err="1"/>
              <a:t>SuperKEKB</a:t>
            </a:r>
            <a:r>
              <a:rPr lang="en-GB" dirty="0"/>
              <a:t>: impedance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34C911-0DF2-E146-8030-A819259F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21/09/2022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47ECFB6-C1E3-6046-B13A-7EA5DA5D5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EPOL2 workshop: ILC, SuperKEKB, GammaFactory laser systems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E6BE7C8-A026-BD44-A93B-8E18480B3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11</a:t>
            </a:fld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F003BEE-7BFA-BF47-BA98-9267E3A7C7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9819"/>
            <a:ext cx="9144000" cy="5180804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8B560EA1-45BF-044B-BA6D-0B3D98D0A655}"/>
              </a:ext>
            </a:extLst>
          </p:cNvPr>
          <p:cNvSpPr txBox="1"/>
          <p:nvPr/>
        </p:nvSpPr>
        <p:spPr>
          <a:xfrm>
            <a:off x="6515100" y="160020"/>
            <a:ext cx="1587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Zhou, Ishibashi</a:t>
            </a:r>
          </a:p>
        </p:txBody>
      </p:sp>
    </p:spTree>
    <p:extLst>
      <p:ext uri="{BB962C8B-B14F-4D97-AF65-F5344CB8AC3E}">
        <p14:creationId xmlns:p14="http://schemas.microsoft.com/office/powerpoint/2010/main" val="41304954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0C81EC-BE48-8444-8B94-F272656DE1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GammaFactory</a:t>
            </a:r>
            <a:r>
              <a:rPr lang="en-GB" dirty="0"/>
              <a:t> beam transport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6304446-842F-6248-ADC1-235DD52D08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21/09/2022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81EE535-E111-1B4A-A378-149EEE53D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EPOL2 workshop: ILC, SuperKEKB, GammaFactory laser systems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D249961-BE0F-114A-BB87-BCCA99D79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12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ACE7F62-F3FC-894E-BBF6-DE5E7701E3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810" y="978573"/>
            <a:ext cx="7399696" cy="5607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5658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8D9136-C996-A44A-9CF9-8AFCAEEFAE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Gamma </a:t>
            </a:r>
            <a:r>
              <a:rPr lang="fr-FR" dirty="0" err="1"/>
              <a:t>Factory</a:t>
            </a:r>
            <a:r>
              <a:rPr lang="fr-FR" dirty="0"/>
              <a:t> Laser injection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2766168-C0CB-AE44-91CD-8E8B44545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21/09/2022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28F1AF3-C60E-EA42-9F28-74B710FF6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EPOL2 workshop: ILC, SuperKEKB, GammaFactory laser systems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3FD04A4-109D-094D-98F1-B379B91DF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13</a:t>
            </a:fld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82FCAA08-7930-3747-9B54-1D94E55D3B43}"/>
              </a:ext>
            </a:extLst>
          </p:cNvPr>
          <p:cNvSpPr txBox="1"/>
          <p:nvPr/>
        </p:nvSpPr>
        <p:spPr>
          <a:xfrm>
            <a:off x="315324" y="1098444"/>
            <a:ext cx="8632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Gamma </a:t>
            </a:r>
            <a:r>
              <a:rPr lang="fr-FR" dirty="0" err="1"/>
              <a:t>Factory</a:t>
            </a:r>
            <a:r>
              <a:rPr lang="fr-FR" dirty="0"/>
              <a:t> SPS proof of </a:t>
            </a:r>
            <a:r>
              <a:rPr lang="fr-FR" dirty="0" err="1"/>
              <a:t>principle</a:t>
            </a:r>
            <a:r>
              <a:rPr lang="fr-FR" dirty="0"/>
              <a:t> </a:t>
            </a:r>
            <a:r>
              <a:rPr lang="fr-FR" dirty="0" err="1"/>
              <a:t>optical</a:t>
            </a:r>
            <a:r>
              <a:rPr lang="fr-FR" dirty="0"/>
              <a:t> </a:t>
            </a:r>
            <a:r>
              <a:rPr lang="fr-FR" dirty="0" err="1"/>
              <a:t>cavity</a:t>
            </a:r>
            <a:r>
              <a:rPr lang="fr-FR" dirty="0"/>
              <a:t> </a:t>
            </a:r>
            <a:r>
              <a:rPr lang="fr-FR" dirty="0" err="1"/>
              <a:t>mechanical</a:t>
            </a:r>
            <a:r>
              <a:rPr lang="fr-FR" dirty="0"/>
              <a:t> design </a:t>
            </a:r>
            <a:r>
              <a:rPr lang="fr-FR" dirty="0" err="1"/>
              <a:t>could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adapted</a:t>
            </a:r>
            <a:r>
              <a:rPr lang="fr-FR" dirty="0"/>
              <a:t> ?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00FB9348-BA4F-954A-9921-B9E5295588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533" y="1493779"/>
            <a:ext cx="8773470" cy="4952021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779C322A-3CC4-2D4F-AD1B-A0C1F288BD8C}"/>
              </a:ext>
            </a:extLst>
          </p:cNvPr>
          <p:cNvSpPr txBox="1"/>
          <p:nvPr/>
        </p:nvSpPr>
        <p:spPr>
          <a:xfrm>
            <a:off x="3200400" y="2066544"/>
            <a:ext cx="225856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Interaction point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ABFFEC8C-1B61-404C-9AEF-30B17F9DF77B}"/>
              </a:ext>
            </a:extLst>
          </p:cNvPr>
          <p:cNvSpPr txBox="1"/>
          <p:nvPr/>
        </p:nvSpPr>
        <p:spPr>
          <a:xfrm>
            <a:off x="481584" y="2251210"/>
            <a:ext cx="225856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err="1"/>
              <a:t>Beam</a:t>
            </a:r>
            <a:r>
              <a:rPr lang="fr-FR" dirty="0"/>
              <a:t> </a:t>
            </a:r>
            <a:r>
              <a:rPr lang="fr-FR" dirty="0" err="1"/>
              <a:t>shield</a:t>
            </a:r>
            <a:endParaRPr lang="fr-FR" dirty="0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A2D3CAB2-8816-A141-88CE-C849076C0AE4}"/>
              </a:ext>
            </a:extLst>
          </p:cNvPr>
          <p:cNvSpPr/>
          <p:nvPr/>
        </p:nvSpPr>
        <p:spPr>
          <a:xfrm>
            <a:off x="7232904" y="4105656"/>
            <a:ext cx="475488" cy="2387218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4A800ED6-A67D-7B41-B9F0-1511C967C72D}"/>
              </a:ext>
            </a:extLst>
          </p:cNvPr>
          <p:cNvSpPr/>
          <p:nvPr/>
        </p:nvSpPr>
        <p:spPr>
          <a:xfrm>
            <a:off x="3264731" y="4507992"/>
            <a:ext cx="475488" cy="1984882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E7FADA8-FB05-A543-9742-3335A99D2F0E}"/>
              </a:ext>
            </a:extLst>
          </p:cNvPr>
          <p:cNvSpPr txBox="1"/>
          <p:nvPr/>
        </p:nvSpPr>
        <p:spPr>
          <a:xfrm>
            <a:off x="2292859" y="5799469"/>
            <a:ext cx="51777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FF00"/>
                </a:solidFill>
              </a:rPr>
              <a:t>Laser system and </a:t>
            </a:r>
            <a:r>
              <a:rPr lang="fr-FR" dirty="0" err="1">
                <a:solidFill>
                  <a:srgbClr val="FFFF00"/>
                </a:solidFill>
              </a:rPr>
              <a:t>diags</a:t>
            </a:r>
            <a:r>
              <a:rPr lang="fr-FR" dirty="0">
                <a:solidFill>
                  <a:srgbClr val="FFFF00"/>
                </a:solidFill>
              </a:rPr>
              <a:t> </a:t>
            </a:r>
            <a:r>
              <a:rPr lang="fr-FR" dirty="0" err="1">
                <a:solidFill>
                  <a:srgbClr val="FFFF00"/>
                </a:solidFill>
              </a:rPr>
              <a:t>below</a:t>
            </a:r>
            <a:r>
              <a:rPr lang="fr-FR" dirty="0">
                <a:solidFill>
                  <a:srgbClr val="FFFF00"/>
                </a:solidFill>
              </a:rPr>
              <a:t> </a:t>
            </a:r>
            <a:r>
              <a:rPr lang="fr-FR" dirty="0" err="1">
                <a:solidFill>
                  <a:srgbClr val="FFFF00"/>
                </a:solidFill>
              </a:rPr>
              <a:t>ground</a:t>
            </a:r>
            <a:endParaRPr lang="fr-FR" dirty="0">
              <a:solidFill>
                <a:srgbClr val="FFFF00"/>
              </a:solidFill>
            </a:endParaRPr>
          </a:p>
          <a:p>
            <a:r>
              <a:rPr lang="fr-FR" dirty="0">
                <a:solidFill>
                  <a:srgbClr val="FFFF00"/>
                </a:solidFill>
              </a:rPr>
              <a:t>(in excavation) or </a:t>
            </a:r>
            <a:r>
              <a:rPr lang="fr-FR" dirty="0" err="1">
                <a:solidFill>
                  <a:srgbClr val="FFFF00"/>
                </a:solidFill>
              </a:rPr>
              <a:t>send</a:t>
            </a:r>
            <a:r>
              <a:rPr lang="fr-FR" dirty="0">
                <a:solidFill>
                  <a:srgbClr val="FFFF00"/>
                </a:solidFill>
              </a:rPr>
              <a:t> </a:t>
            </a:r>
            <a:r>
              <a:rPr lang="fr-FR" dirty="0" err="1">
                <a:solidFill>
                  <a:srgbClr val="FFFF00"/>
                </a:solidFill>
              </a:rPr>
              <a:t>them</a:t>
            </a:r>
            <a:r>
              <a:rPr lang="fr-FR" dirty="0">
                <a:solidFill>
                  <a:srgbClr val="FFFF00"/>
                </a:solidFill>
              </a:rPr>
              <a:t> up in a </a:t>
            </a:r>
            <a:r>
              <a:rPr lang="fr-FR" dirty="0" err="1">
                <a:solidFill>
                  <a:srgbClr val="FFFF00"/>
                </a:solidFill>
              </a:rPr>
              <a:t>dedicated</a:t>
            </a:r>
            <a:r>
              <a:rPr lang="fr-FR" dirty="0">
                <a:solidFill>
                  <a:srgbClr val="FFFF00"/>
                </a:solidFill>
              </a:rPr>
              <a:t> room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9939A11E-36B8-FF4C-85C9-8092A2C8E499}"/>
              </a:ext>
            </a:extLst>
          </p:cNvPr>
          <p:cNvSpPr txBox="1"/>
          <p:nvPr/>
        </p:nvSpPr>
        <p:spPr>
          <a:xfrm>
            <a:off x="6264497" y="2113514"/>
            <a:ext cx="2940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Vertically</a:t>
            </a:r>
            <a:r>
              <a:rPr lang="fr-FR" dirty="0"/>
              <a:t> </a:t>
            </a:r>
            <a:r>
              <a:rPr lang="fr-FR" dirty="0" err="1"/>
              <a:t>asymmetric</a:t>
            </a:r>
            <a:r>
              <a:rPr lang="fr-FR" dirty="0"/>
              <a:t> </a:t>
            </a:r>
            <a:r>
              <a:rPr lang="fr-FR" dirty="0" err="1"/>
              <a:t>drilling</a:t>
            </a:r>
            <a:r>
              <a:rPr lang="fr-FR" dirty="0"/>
              <a:t>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ED78D5B-FB7E-B341-8061-13E951489ECF}"/>
              </a:ext>
            </a:extLst>
          </p:cNvPr>
          <p:cNvSpPr/>
          <p:nvPr/>
        </p:nvSpPr>
        <p:spPr>
          <a:xfrm rot="16200000">
            <a:off x="-3084400" y="3084400"/>
            <a:ext cx="6445802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Gamma Factory Proof of Principle LOI SPSC-I-253</a:t>
            </a:r>
          </a:p>
        </p:txBody>
      </p:sp>
    </p:spTree>
    <p:extLst>
      <p:ext uri="{BB962C8B-B14F-4D97-AF65-F5344CB8AC3E}">
        <p14:creationId xmlns:p14="http://schemas.microsoft.com/office/powerpoint/2010/main" val="15397447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FA8AF85-0954-684B-B4BE-6D9C08CD9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Gamma </a:t>
            </a:r>
            <a:r>
              <a:rPr lang="fr-FR" dirty="0" err="1"/>
              <a:t>Factory</a:t>
            </a:r>
            <a:r>
              <a:rPr lang="fr-FR" dirty="0"/>
              <a:t> Laser injection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693F5A3-D9EF-7B4E-9BEE-EC4BDF7B0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21/09/2022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B400230-1912-D341-A943-2ECDF1BB3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EPOL2 workshop: ILC, SuperKEKB, GammaFactory laser systems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412BEE2-1444-3846-AFB4-D609F99CC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14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300DCCF-5BE0-724F-9B9A-1781272B0D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378" y="1480699"/>
            <a:ext cx="8548511" cy="4965101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C8B01015-B3D2-5645-A587-59212690C624}"/>
              </a:ext>
            </a:extLst>
          </p:cNvPr>
          <p:cNvSpPr txBox="1"/>
          <p:nvPr/>
        </p:nvSpPr>
        <p:spPr>
          <a:xfrm>
            <a:off x="5149972" y="1115574"/>
            <a:ext cx="3039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removed</a:t>
            </a:r>
            <a:r>
              <a:rPr lang="fr-FR" dirty="0"/>
              <a:t> in </a:t>
            </a:r>
            <a:r>
              <a:rPr lang="fr-FR" dirty="0" err="1"/>
              <a:t>present</a:t>
            </a:r>
            <a:r>
              <a:rPr lang="fr-FR" dirty="0"/>
              <a:t> case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95C5310-D4AC-1A48-9473-DC55869DBBDD}"/>
              </a:ext>
            </a:extLst>
          </p:cNvPr>
          <p:cNvSpPr txBox="1"/>
          <p:nvPr/>
        </p:nvSpPr>
        <p:spPr>
          <a:xfrm>
            <a:off x="628650" y="1113471"/>
            <a:ext cx="3077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Impedance</a:t>
            </a:r>
            <a:r>
              <a:rPr lang="fr-FR" dirty="0"/>
              <a:t> and </a:t>
            </a:r>
            <a:r>
              <a:rPr lang="fr-FR" dirty="0" err="1"/>
              <a:t>currents</a:t>
            </a:r>
            <a:r>
              <a:rPr lang="fr-FR" dirty="0"/>
              <a:t> </a:t>
            </a:r>
            <a:r>
              <a:rPr lang="fr-FR" dirty="0" err="1"/>
              <a:t>shield</a:t>
            </a:r>
            <a:endParaRPr lang="fr-FR" dirty="0"/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A5DE3E34-139D-3247-834F-567B0B4E4535}"/>
              </a:ext>
            </a:extLst>
          </p:cNvPr>
          <p:cNvCxnSpPr>
            <a:cxnSpLocks/>
          </p:cNvCxnSpPr>
          <p:nvPr/>
        </p:nvCxnSpPr>
        <p:spPr>
          <a:xfrm flipH="1" flipV="1">
            <a:off x="4462272" y="3523350"/>
            <a:ext cx="2207411" cy="1853951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6EC99EF1-63F7-BF46-85CD-0D7BEC3CB1EE}"/>
              </a:ext>
            </a:extLst>
          </p:cNvPr>
          <p:cNvSpPr txBox="1"/>
          <p:nvPr/>
        </p:nvSpPr>
        <p:spPr>
          <a:xfrm>
            <a:off x="3602736" y="5377301"/>
            <a:ext cx="54406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solidFill>
                  <a:srgbClr val="FFFF00"/>
                </a:solidFill>
              </a:rPr>
              <a:t>Cantilevered</a:t>
            </a:r>
            <a:r>
              <a:rPr lang="fr-FR" dirty="0">
                <a:solidFill>
                  <a:srgbClr val="FFFF00"/>
                </a:solidFill>
              </a:rPr>
              <a:t> support (not </a:t>
            </a:r>
            <a:r>
              <a:rPr lang="fr-FR" dirty="0" err="1">
                <a:solidFill>
                  <a:srgbClr val="FFFF00"/>
                </a:solidFill>
              </a:rPr>
              <a:t>drawn</a:t>
            </a:r>
            <a:r>
              <a:rPr lang="fr-FR" dirty="0">
                <a:solidFill>
                  <a:srgbClr val="FFFF00"/>
                </a:solidFill>
              </a:rPr>
              <a:t>) </a:t>
            </a:r>
            <a:r>
              <a:rPr lang="fr-FR" dirty="0" err="1">
                <a:solidFill>
                  <a:srgbClr val="FFFF00"/>
                </a:solidFill>
              </a:rPr>
              <a:t>directly</a:t>
            </a:r>
            <a:r>
              <a:rPr lang="fr-FR" dirty="0">
                <a:solidFill>
                  <a:srgbClr val="FFFF00"/>
                </a:solidFill>
              </a:rPr>
              <a:t> on </a:t>
            </a:r>
            <a:r>
              <a:rPr lang="fr-FR" dirty="0" err="1">
                <a:solidFill>
                  <a:srgbClr val="FFFF00"/>
                </a:solidFill>
              </a:rPr>
              <a:t>ground</a:t>
            </a:r>
            <a:endParaRPr lang="fr-FR" dirty="0">
              <a:solidFill>
                <a:srgbClr val="FFFF00"/>
              </a:solidFill>
            </a:endParaRPr>
          </a:p>
          <a:p>
            <a:pPr marL="285750" indent="-285750">
              <a:buFont typeface="Wingdings" pitchFamily="2" charset="2"/>
              <a:buChar char="à"/>
            </a:pPr>
            <a:r>
              <a:rPr lang="fr-FR" dirty="0" err="1">
                <a:solidFill>
                  <a:srgbClr val="FFFF00"/>
                </a:solidFill>
                <a:sym typeface="Wingdings" pitchFamily="2" charset="2"/>
              </a:rPr>
              <a:t>Decoupling</a:t>
            </a:r>
            <a:r>
              <a:rPr lang="fr-FR" dirty="0">
                <a:solidFill>
                  <a:srgbClr val="FFFF00"/>
                </a:solidFill>
                <a:sym typeface="Wingdings" pitchFamily="2" charset="2"/>
              </a:rPr>
              <a:t> to pipe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fr-FR" dirty="0">
                <a:solidFill>
                  <a:srgbClr val="FFFF00"/>
                </a:solidFill>
                <a:sym typeface="Wingdings" pitchFamily="2" charset="2"/>
              </a:rPr>
              <a:t>Deport </a:t>
            </a:r>
            <a:r>
              <a:rPr lang="fr-FR" dirty="0" err="1">
                <a:solidFill>
                  <a:srgbClr val="FFFF00"/>
                </a:solidFill>
                <a:sym typeface="Wingdings" pitchFamily="2" charset="2"/>
              </a:rPr>
              <a:t>beam</a:t>
            </a:r>
            <a:r>
              <a:rPr lang="fr-FR" dirty="0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fr-FR" dirty="0" err="1">
                <a:solidFill>
                  <a:srgbClr val="FFFF00"/>
                </a:solidFill>
                <a:sym typeface="Wingdings" pitchFamily="2" charset="2"/>
              </a:rPr>
              <a:t>aside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03C3413-04D9-7144-923B-DC46713DD489}"/>
              </a:ext>
            </a:extLst>
          </p:cNvPr>
          <p:cNvSpPr/>
          <p:nvPr/>
        </p:nvSpPr>
        <p:spPr>
          <a:xfrm>
            <a:off x="3871008" y="1850031"/>
            <a:ext cx="18758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rgbClr val="FFFF00"/>
                </a:solidFill>
                <a:sym typeface="Wingdings" pitchFamily="2" charset="2"/>
              </a:rPr>
              <a:t>Maintenance port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AA980F4-2287-374E-9579-816AD6363074}"/>
              </a:ext>
            </a:extLst>
          </p:cNvPr>
          <p:cNvSpPr/>
          <p:nvPr/>
        </p:nvSpPr>
        <p:spPr>
          <a:xfrm rot="16200000">
            <a:off x="-3084400" y="3084400"/>
            <a:ext cx="6445802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Gamma Factory Proof of Principle LOI SPSC-I-253</a:t>
            </a:r>
          </a:p>
        </p:txBody>
      </p:sp>
    </p:spTree>
    <p:extLst>
      <p:ext uri="{BB962C8B-B14F-4D97-AF65-F5344CB8AC3E}">
        <p14:creationId xmlns:p14="http://schemas.microsoft.com/office/powerpoint/2010/main" val="28017154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57305E-CB5C-4946-A713-4274A31015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Conclusion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DE3CFA8-8B44-FA44-A3D2-33CF9A4EC4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437" y="1253330"/>
            <a:ext cx="7886700" cy="5192469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dirty="0"/>
              <a:t>Personal guess on what could be the laser and integration for </a:t>
            </a:r>
            <a:r>
              <a:rPr lang="en-GB" dirty="0" err="1"/>
              <a:t>FCCee</a:t>
            </a:r>
            <a:r>
              <a:rPr lang="en-GB" dirty="0"/>
              <a:t> polarimeters</a:t>
            </a:r>
          </a:p>
          <a:p>
            <a:pPr marL="0" indent="0">
              <a:buNone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A close-by laser room </a:t>
            </a:r>
          </a:p>
          <a:p>
            <a:pPr lvl="1"/>
            <a:r>
              <a:rPr lang="en-GB" dirty="0"/>
              <a:t>Accessible during operation, even if remote operation is the goal it may be needed to have access from time to time – speaking about 24/7 laser operation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A short laser beam transport</a:t>
            </a:r>
          </a:p>
          <a:p>
            <a:pPr lvl="1"/>
            <a:r>
              <a:rPr lang="en-GB" dirty="0"/>
              <a:t>Likely under vacuum (secondary probably for less vibrations, easier maintenance)</a:t>
            </a:r>
          </a:p>
          <a:p>
            <a:pPr lvl="1"/>
            <a:r>
              <a:rPr lang="en-GB" dirty="0"/>
              <a:t>If possible on the floor (reduce vibrations).</a:t>
            </a:r>
          </a:p>
          <a:p>
            <a:pPr lvl="1"/>
            <a:r>
              <a:rPr lang="en-GB" dirty="0"/>
              <a:t>Integrated motors, for auto-alignment/stabilization, few diag. cameras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A vertical crossing angle vacuum chamber similar to that of </a:t>
            </a:r>
            <a:r>
              <a:rPr lang="en-GB" dirty="0" err="1"/>
              <a:t>SuperKEKB</a:t>
            </a:r>
            <a:r>
              <a:rPr lang="en-GB" dirty="0"/>
              <a:t> (inspired from HERA cavity LPOL2), </a:t>
            </a:r>
          </a:p>
          <a:p>
            <a:pPr lvl="1"/>
            <a:r>
              <a:rPr lang="en-GB" dirty="0"/>
              <a:t>no mirror in vacuum </a:t>
            </a:r>
            <a:r>
              <a:rPr lang="en-GB" u="sng" dirty="0"/>
              <a:t>of the accelerator</a:t>
            </a:r>
          </a:p>
          <a:p>
            <a:pPr lvl="1"/>
            <a:r>
              <a:rPr lang="en-GB" dirty="0"/>
              <a:t>radiation tolerance of windows need to be investigated</a:t>
            </a:r>
          </a:p>
          <a:p>
            <a:pPr lvl="1"/>
            <a:r>
              <a:rPr lang="en-GB" dirty="0"/>
              <a:t>Injection mirrors supported directly on ground (decoupling to tubes) but placed in optical turning boxes in the vacuum of the transport line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Use modern </a:t>
            </a:r>
            <a:r>
              <a:rPr lang="en-GB" dirty="0" err="1"/>
              <a:t>modelock</a:t>
            </a:r>
            <a:r>
              <a:rPr lang="en-GB" dirty="0"/>
              <a:t> Yb laser systems</a:t>
            </a:r>
          </a:p>
          <a:p>
            <a:pPr lvl="1"/>
            <a:r>
              <a:rPr lang="en-GB" dirty="0"/>
              <a:t>technology is industrially mature, </a:t>
            </a:r>
          </a:p>
          <a:p>
            <a:pPr lvl="1"/>
            <a:r>
              <a:rPr lang="en-GB" dirty="0"/>
              <a:t>sync to accelerator is also customary for these systems (industry can sell), </a:t>
            </a:r>
          </a:p>
          <a:p>
            <a:pPr lvl="1"/>
            <a:r>
              <a:rPr lang="en-GB" dirty="0"/>
              <a:t>can be burst amplified (pulse-picking + single pulse amplification) </a:t>
            </a:r>
          </a:p>
          <a:p>
            <a:pPr lvl="1"/>
            <a:r>
              <a:rPr lang="en-GB" dirty="0"/>
              <a:t>May seed several different amplifiers in // if needed 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419EEA3-D1FA-F445-8F4C-178B9734A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21/09/2022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905B536-E6E8-B240-81C9-D636F0373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EPOL2 workshop: ILC, SuperKEKB, GammaFactory laser systems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DE6545D-1545-734C-8049-60BB20555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2086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FCB752-6998-BC43-8B25-6BAB73594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Scattered</a:t>
            </a:r>
            <a:r>
              <a:rPr lang="fr-FR" dirty="0"/>
              <a:t> photon rate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4568060-F15A-9F47-91C4-9147DEC43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01/06/2022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941D726-B527-A748-B22E-4787DD9CD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week: 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4935471-19A1-394A-ABF5-EB5E8CED6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16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377614B2-DDCF-AB44-844D-E3795ED81D0D}"/>
                  </a:ext>
                </a:extLst>
              </p:cNvPr>
              <p:cNvSpPr txBox="1"/>
              <p:nvPr/>
            </p:nvSpPr>
            <p:spPr>
              <a:xfrm>
                <a:off x="2102233" y="2954468"/>
                <a:ext cx="4189395" cy="79765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400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</m:num>
                        <m:den>
                          <m:sSub>
                            <m:sSub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num>
                        <m:den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den>
                      </m:f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ℱ</m:t>
                          </m:r>
                        </m:num>
                        <m:den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fr-FR" sz="2400" b="0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fr-FR" sz="2400" b="0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b="0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fr-FR" sz="2400" b="0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fr-FR" sz="2400" b="0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377614B2-DDCF-AB44-844D-E3795ED81D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2233" y="2954468"/>
                <a:ext cx="4189395" cy="797654"/>
              </a:xfrm>
              <a:prstGeom prst="rect">
                <a:avLst/>
              </a:prstGeom>
              <a:blipFill>
                <a:blip r:embed="rId2"/>
                <a:stretch>
                  <a:fillRect t="-3125" b="-781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6CC91CF6-AB17-294B-9C68-63C7C12BA6E5}"/>
              </a:ext>
            </a:extLst>
          </p:cNvPr>
          <p:cNvSpPr/>
          <p:nvPr/>
        </p:nvSpPr>
        <p:spPr>
          <a:xfrm>
            <a:off x="4637293" y="1141631"/>
            <a:ext cx="31195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Laser-</a:t>
            </a:r>
            <a:r>
              <a:rPr lang="fr-FR" dirty="0" err="1">
                <a:solidFill>
                  <a:schemeClr val="accent6">
                    <a:lumMod val="75000"/>
                  </a:schemeClr>
                </a:solidFill>
              </a:rPr>
              <a:t>beam</a:t>
            </a:r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 single pulse </a:t>
            </a:r>
            <a:r>
              <a:rPr lang="fr-FR" dirty="0" err="1">
                <a:solidFill>
                  <a:schemeClr val="accent6">
                    <a:lumMod val="75000"/>
                  </a:schemeClr>
                </a:solidFill>
              </a:rPr>
              <a:t>energy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4886AC-E9D6-2045-81B6-71FE0C59C8E9}"/>
              </a:ext>
            </a:extLst>
          </p:cNvPr>
          <p:cNvSpPr/>
          <p:nvPr/>
        </p:nvSpPr>
        <p:spPr>
          <a:xfrm>
            <a:off x="1127007" y="3111123"/>
            <a:ext cx="16571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i="1" u="sng" dirty="0">
                <a:solidFill>
                  <a:schemeClr val="accent1">
                    <a:lumMod val="75000"/>
                  </a:schemeClr>
                </a:solidFill>
              </a:rPr>
              <a:t>Photon rate</a:t>
            </a:r>
            <a:endParaRPr lang="en-GB" sz="24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F491EF5-DEC7-1642-8AAE-6BD49A05C4A2}"/>
              </a:ext>
            </a:extLst>
          </p:cNvPr>
          <p:cNvSpPr txBox="1"/>
          <p:nvPr/>
        </p:nvSpPr>
        <p:spPr>
          <a:xfrm>
            <a:off x="791627" y="1637219"/>
            <a:ext cx="2327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Compton cross-section</a:t>
            </a: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FE82A55A-59C8-1541-AB02-26CF1A1CEF62}"/>
              </a:ext>
            </a:extLst>
          </p:cNvPr>
          <p:cNvCxnSpPr>
            <a:cxnSpLocks/>
          </p:cNvCxnSpPr>
          <p:nvPr/>
        </p:nvCxnSpPr>
        <p:spPr>
          <a:xfrm>
            <a:off x="3119508" y="2006551"/>
            <a:ext cx="404183" cy="11812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44B87555-AC16-484B-AAE3-7B3A55F1F184}"/>
              </a:ext>
            </a:extLst>
          </p:cNvPr>
          <p:cNvCxnSpPr>
            <a:cxnSpLocks/>
          </p:cNvCxnSpPr>
          <p:nvPr/>
        </p:nvCxnSpPr>
        <p:spPr>
          <a:xfrm flipH="1">
            <a:off x="4076351" y="1510963"/>
            <a:ext cx="1376624" cy="1443505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09E501ED-F2E9-B64E-BD1A-6919D7569249}"/>
              </a:ext>
            </a:extLst>
          </p:cNvPr>
          <p:cNvSpPr/>
          <p:nvPr/>
        </p:nvSpPr>
        <p:spPr>
          <a:xfrm>
            <a:off x="5271088" y="2178738"/>
            <a:ext cx="36239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chemeClr val="accent1"/>
                </a:solidFill>
              </a:rPr>
              <a:t>Electron </a:t>
            </a:r>
            <a:r>
              <a:rPr lang="fr-FR" dirty="0" err="1">
                <a:solidFill>
                  <a:schemeClr val="accent1"/>
                </a:solidFill>
              </a:rPr>
              <a:t>bunch</a:t>
            </a:r>
            <a:r>
              <a:rPr lang="fr-FR" dirty="0">
                <a:solidFill>
                  <a:schemeClr val="accent1"/>
                </a:solidFill>
              </a:rPr>
              <a:t> charge (25nC or 6nC)</a:t>
            </a:r>
          </a:p>
        </p:txBody>
      </p: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CC8A6A1F-2219-0946-BF54-A3E0A510436D}"/>
              </a:ext>
            </a:extLst>
          </p:cNvPr>
          <p:cNvCxnSpPr/>
          <p:nvPr/>
        </p:nvCxnSpPr>
        <p:spPr>
          <a:xfrm flipH="1">
            <a:off x="4480534" y="2415670"/>
            <a:ext cx="730122" cy="5832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076458EA-A0AC-4743-928B-9EA9C5A61767}"/>
                  </a:ext>
                </a:extLst>
              </p:cNvPr>
              <p:cNvSpPr/>
              <p:nvPr/>
            </p:nvSpPr>
            <p:spPr>
              <a:xfrm>
                <a:off x="5389597" y="2624363"/>
                <a:ext cx="4572000" cy="102316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fr-FR" dirty="0">
                    <a:solidFill>
                      <a:schemeClr val="accent5">
                        <a:lumMod val="75000"/>
                      </a:schemeClr>
                    </a:solidFill>
                  </a:rPr>
                  <a:t>Geometrical factor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fr-FR" sz="14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14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ℱ</m:t>
                        </m:r>
                      </m:e>
                      <m:sup>
                        <m:r>
                          <a:rPr lang="fr-FR" sz="14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fr-FR" sz="1400" i="1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fr-FR" sz="14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fr-FR" sz="14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sSup>
                          <m:sSupPr>
                            <m:ctrlPr>
                              <a:rPr lang="fr-FR" sz="14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fr-FR" sz="1400" i="1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fr-FR" sz="1400" i="1">
                                        <a:solidFill>
                                          <a:schemeClr val="accent5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fr-FR" sz="1400" i="1">
                                            <a:solidFill>
                                              <a:schemeClr val="accent5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1400" i="1">
                                            <a:solidFill>
                                              <a:schemeClr val="accent5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𝜎</m:t>
                                        </m:r>
                                      </m:e>
                                      <m:sub>
                                        <m:r>
                                          <a:rPr lang="fr-FR" sz="1400" i="1">
                                            <a:solidFill>
                                              <a:schemeClr val="accent5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𝑧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fr-FR" sz="1400" i="1">
                                            <a:solidFill>
                                              <a:schemeClr val="accent5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1400" i="1">
                                            <a:solidFill>
                                              <a:schemeClr val="accent5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𝜎</m:t>
                                        </m:r>
                                      </m:e>
                                      <m:sub>
                                        <m:r>
                                          <a:rPr lang="fr-FR" sz="1400" i="1">
                                            <a:solidFill>
                                              <a:schemeClr val="accent5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</m:den>
                                </m:f>
                                <m:func>
                                  <m:funcPr>
                                    <m:ctrlPr>
                                      <a:rPr lang="fr-FR" sz="1400" i="1">
                                        <a:solidFill>
                                          <a:schemeClr val="accent5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fr-FR" sz="1400">
                                        <a:solidFill>
                                          <a:schemeClr val="accent5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tan</m:t>
                                    </m:r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fr-FR" sz="1400" i="1">
                                            <a:solidFill>
                                              <a:schemeClr val="accent5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fr-FR" sz="1400" i="1">
                                                <a:solidFill>
                                                  <a:schemeClr val="accent5">
                                                    <a:lumMod val="7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sz="1400" i="1">
                                                <a:solidFill>
                                                  <a:schemeClr val="accent5">
                                                    <a:lumMod val="7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𝜃</m:t>
                                            </m:r>
                                          </m:e>
                                          <m:sub>
                                            <m:r>
                                              <a:rPr lang="fr-FR" sz="1400" i="1">
                                                <a:solidFill>
                                                  <a:schemeClr val="accent5">
                                                    <a:lumMod val="7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a:rPr lang="fr-FR" sz="1400" i="1">
                                            <a:solidFill>
                                              <a:schemeClr val="accent5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</m:func>
                              </m:e>
                            </m:d>
                          </m:e>
                          <m:sup>
                            <m:r>
                              <a:rPr lang="fr-FR" sz="14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fr-FR" sz="140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14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fr-FR" sz="14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fr-FR" sz="1400" i="1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fr-FR" sz="1400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fr-FR" sz="1400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𝑚𝑟𝑎𝑑</m:t>
                    </m:r>
                  </m:oMath>
                </a14:m>
                <a:endParaRPr lang="fr-FR" sz="1400" dirty="0">
                  <a:solidFill>
                    <a:schemeClr val="accent5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076458EA-A0AC-4743-928B-9EA9C5A6176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9597" y="2624363"/>
                <a:ext cx="4572000" cy="1023165"/>
              </a:xfrm>
              <a:prstGeom prst="rect">
                <a:avLst/>
              </a:prstGeom>
              <a:blipFill>
                <a:blip r:embed="rId3"/>
                <a:stretch>
                  <a:fillRect l="-1108" t="-2439" b="-365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C5591DC5-391D-F24A-8AB6-5649BFAF8599}"/>
              </a:ext>
            </a:extLst>
          </p:cNvPr>
          <p:cNvCxnSpPr/>
          <p:nvPr/>
        </p:nvCxnSpPr>
        <p:spPr>
          <a:xfrm flipH="1">
            <a:off x="5081186" y="2836147"/>
            <a:ext cx="308411" cy="118321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877E4C12-A5B7-5C4C-B590-007625BD2987}"/>
              </a:ext>
            </a:extLst>
          </p:cNvPr>
          <p:cNvSpPr/>
          <p:nvPr/>
        </p:nvSpPr>
        <p:spPr>
          <a:xfrm>
            <a:off x="0" y="4378634"/>
            <a:ext cx="30643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chemeClr val="tx1">
                    <a:lumMod val="95000"/>
                    <a:lumOff val="5000"/>
                  </a:schemeClr>
                </a:solidFill>
              </a:rPr>
              <a:t>Laser photon </a:t>
            </a:r>
            <a:r>
              <a:rPr lang="fr-FR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energy</a:t>
            </a:r>
            <a:endParaRPr lang="fr-FR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fr-FR" dirty="0">
                <a:solidFill>
                  <a:schemeClr val="tx1">
                    <a:lumMod val="95000"/>
                    <a:lumOff val="5000"/>
                  </a:schemeClr>
                </a:solidFill>
              </a:rPr>
              <a:t>(2.4eV for 0.5µm </a:t>
            </a:r>
            <a:r>
              <a:rPr lang="fr-FR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wavelengths</a:t>
            </a:r>
            <a:r>
              <a:rPr lang="fr-FR" dirty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</a:p>
        </p:txBody>
      </p: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92F05E9B-875C-C44B-8A99-CC97D565ACD7}"/>
              </a:ext>
            </a:extLst>
          </p:cNvPr>
          <p:cNvCxnSpPr>
            <a:cxnSpLocks/>
          </p:cNvCxnSpPr>
          <p:nvPr/>
        </p:nvCxnSpPr>
        <p:spPr>
          <a:xfrm flipV="1">
            <a:off x="2428421" y="3715858"/>
            <a:ext cx="1511332" cy="8421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id="{2BA23F9A-EEA7-4643-9912-BBC3A0E1C8AE}"/>
              </a:ext>
            </a:extLst>
          </p:cNvPr>
          <p:cNvCxnSpPr>
            <a:cxnSpLocks/>
          </p:cNvCxnSpPr>
          <p:nvPr/>
        </p:nvCxnSpPr>
        <p:spPr>
          <a:xfrm flipH="1" flipV="1">
            <a:off x="5141477" y="3817140"/>
            <a:ext cx="248120" cy="251559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7922ACD9-CCCF-F14F-B348-E9A8F72710A7}"/>
                  </a:ext>
                </a:extLst>
              </p:cNvPr>
              <p:cNvSpPr/>
              <p:nvPr/>
            </p:nvSpPr>
            <p:spPr>
              <a:xfrm>
                <a:off x="4612924" y="3958097"/>
                <a:ext cx="4088757" cy="10401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dirty="0">
                    <a:solidFill>
                      <a:schemeClr val="accent5">
                        <a:lumMod val="75000"/>
                      </a:schemeClr>
                    </a:solidFill>
                  </a:rPr>
                  <a:t>Transverse </a:t>
                </a:r>
                <a:r>
                  <a:rPr lang="fr-FR" dirty="0" err="1">
                    <a:solidFill>
                      <a:schemeClr val="accent5">
                        <a:lumMod val="75000"/>
                      </a:schemeClr>
                    </a:solidFill>
                  </a:rPr>
                  <a:t>beam</a:t>
                </a:r>
                <a:r>
                  <a:rPr lang="fr-FR" dirty="0">
                    <a:solidFill>
                      <a:schemeClr val="accent5">
                        <a:lumMod val="75000"/>
                      </a:schemeClr>
                    </a:solidFill>
                  </a:rPr>
                  <a:t> sizes: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1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sz="1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14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fr-FR" sz="14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  <m:r>
                          <a:rPr lang="fr-FR" sz="14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fr-FR" sz="14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fr-FR" sz="1400" i="1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fr-FR" sz="14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fr-FR" sz="140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sz="1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fr-FR" sz="1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1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sz="1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fr-FR" sz="1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sz="1400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  <m:r>
                              <a:rPr lang="fr-FR" sz="1400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sz="1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𝑙𝑎𝑠𝑒𝑟</m:t>
                            </m:r>
                          </m:sub>
                          <m:sup>
                            <m:r>
                              <a:rPr lang="fr-FR" sz="14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fr-FR" sz="14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fr-FR" sz="14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sz="1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fr-FR" sz="1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1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sz="1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fr-FR" sz="1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sz="1400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  <m:r>
                              <a:rPr lang="fr-FR" sz="1400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sz="1400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  <m:r>
                              <a:rPr lang="fr-FR" sz="1400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</m:sub>
                          <m:sup>
                            <m:r>
                              <a:rPr lang="fr-FR" sz="14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rad>
                  </m:oMath>
                </a14:m>
                <a:endParaRPr lang="fr-FR" sz="140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1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sz="1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1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fr-FR" sz="14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𝑙𝑎𝑠𝑒𝑟</m:t>
                        </m:r>
                      </m:sub>
                    </m:sSub>
                    <m:r>
                      <a:rPr lang="fr-FR" sz="1400" b="0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fr-FR" sz="1400" dirty="0">
                    <a:solidFill>
                      <a:schemeClr val="accent5">
                        <a:lumMod val="50000"/>
                      </a:schemeClr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sz="14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  <m:r>
                          <a:rPr lang="fr-FR" sz="1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fr-FR" sz="1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𝑙𝑎𝑠𝑒𝑟</m:t>
                        </m:r>
                      </m:sub>
                    </m:sSub>
                  </m:oMath>
                </a14:m>
                <a:r>
                  <a:rPr lang="fr-FR" sz="1400" dirty="0">
                    <a:solidFill>
                      <a:schemeClr val="accent5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=1mm</a:t>
                </a:r>
              </a:p>
            </p:txBody>
          </p:sp>
        </mc:Choice>
        <mc:Fallback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7922ACD9-CCCF-F14F-B348-E9A8F72710A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2924" y="3958097"/>
                <a:ext cx="4088757" cy="1040157"/>
              </a:xfrm>
              <a:prstGeom prst="rect">
                <a:avLst/>
              </a:prstGeom>
              <a:blipFill>
                <a:blip r:embed="rId4"/>
                <a:stretch>
                  <a:fillRect l="-1242" t="-2410" b="-36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2">
            <a:extLst>
              <a:ext uri="{FF2B5EF4-FFF2-40B4-BE49-F238E27FC236}">
                <a16:creationId xmlns:a16="http://schemas.microsoft.com/office/drawing/2014/main" id="{E922137F-188B-514B-A780-113AB94EB531}"/>
              </a:ext>
            </a:extLst>
          </p:cNvPr>
          <p:cNvSpPr txBox="1"/>
          <p:nvPr/>
        </p:nvSpPr>
        <p:spPr>
          <a:xfrm>
            <a:off x="8120074" y="2006551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pilots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4BE65797-23EB-814A-9084-0946857C1C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3510" y="5055609"/>
            <a:ext cx="2867584" cy="1299779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F1FDA275-985D-E94A-AF1A-EA7A642DA103}"/>
              </a:ext>
            </a:extLst>
          </p:cNvPr>
          <p:cNvSpPr txBox="1"/>
          <p:nvPr/>
        </p:nvSpPr>
        <p:spPr>
          <a:xfrm>
            <a:off x="3939753" y="5716369"/>
            <a:ext cx="1399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From K. </a:t>
            </a:r>
            <a:r>
              <a:rPr lang="en-GB" dirty="0" err="1"/>
              <a:t>Oide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9372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E521CE-66EB-DD4A-BAE4-825A11BADA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Some</a:t>
            </a:r>
            <a:r>
              <a:rPr lang="fr-FR" dirty="0"/>
              <a:t> possible laser </a:t>
            </a:r>
            <a:r>
              <a:rPr lang="fr-FR" dirty="0" err="1"/>
              <a:t>systems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F8F21F9-5D5D-AF44-81BE-AD0A1889E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01/06/2022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2BE313B-09E0-7643-91D1-6BAA47881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week: FCC-ee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3C218B1-51F2-BD41-A79C-2CA5E0EEB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17</a:t>
            </a:fld>
            <a:endParaRPr lang="fr-FR"/>
          </a:p>
        </p:txBody>
      </p:sp>
      <p:graphicFrame>
        <p:nvGraphicFramePr>
          <p:cNvPr id="7" name="Tableau 7">
            <a:extLst>
              <a:ext uri="{FF2B5EF4-FFF2-40B4-BE49-F238E27FC236}">
                <a16:creationId xmlns:a16="http://schemas.microsoft.com/office/drawing/2014/main" id="{1FDF3905-3611-BA4F-9365-3B43CC133C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2672838"/>
              </p:ext>
            </p:extLst>
          </p:nvPr>
        </p:nvGraphicFramePr>
        <p:xfrm>
          <a:off x="917206" y="1671320"/>
          <a:ext cx="7428859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6347">
                  <a:extLst>
                    <a:ext uri="{9D8B030D-6E8A-4147-A177-3AD203B41FA5}">
                      <a16:colId xmlns:a16="http://schemas.microsoft.com/office/drawing/2014/main" val="1225774602"/>
                    </a:ext>
                  </a:extLst>
                </a:gridCol>
                <a:gridCol w="1358083">
                  <a:extLst>
                    <a:ext uri="{9D8B030D-6E8A-4147-A177-3AD203B41FA5}">
                      <a16:colId xmlns:a16="http://schemas.microsoft.com/office/drawing/2014/main" val="222524220"/>
                    </a:ext>
                  </a:extLst>
                </a:gridCol>
                <a:gridCol w="1857214">
                  <a:extLst>
                    <a:ext uri="{9D8B030D-6E8A-4147-A177-3AD203B41FA5}">
                      <a16:colId xmlns:a16="http://schemas.microsoft.com/office/drawing/2014/main" val="474661808"/>
                    </a:ext>
                  </a:extLst>
                </a:gridCol>
                <a:gridCol w="1857215">
                  <a:extLst>
                    <a:ext uri="{9D8B030D-6E8A-4147-A177-3AD203B41FA5}">
                      <a16:colId xmlns:a16="http://schemas.microsoft.com/office/drawing/2014/main" val="6580514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Laser </a:t>
                      </a:r>
                      <a:r>
                        <a:rPr lang="fr-FR" dirty="0" err="1"/>
                        <a:t>param</a:t>
                      </a:r>
                      <a:r>
                        <a:rPr lang="fr-FR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 pilot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 pilot v2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All </a:t>
                      </a:r>
                      <a:r>
                        <a:rPr lang="fr-FR" dirty="0" err="1"/>
                        <a:t>colliding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bunches</a:t>
                      </a:r>
                      <a:r>
                        <a:rPr lang="fr-FR" dirty="0"/>
                        <a:t> (at Z)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643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/>
                        <a:t>Repetition</a:t>
                      </a:r>
                      <a:r>
                        <a:rPr lang="fr-FR" dirty="0"/>
                        <a:t>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3 kHz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3 kHz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50 MHz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29687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Pulse </a:t>
                      </a:r>
                      <a:r>
                        <a:rPr lang="fr-FR" dirty="0" err="1"/>
                        <a:t>energy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 </a:t>
                      </a:r>
                      <a:r>
                        <a:rPr lang="fr-FR" dirty="0" err="1"/>
                        <a:t>mJ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 </a:t>
                      </a:r>
                      <a:r>
                        <a:rPr lang="fr-FR" dirty="0" err="1"/>
                        <a:t>mJ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100 </a:t>
                      </a:r>
                      <a:r>
                        <a:rPr lang="fr-FR" dirty="0" err="1"/>
                        <a:t>nJ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05622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Pulse duration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5 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rgbClr val="FF0000"/>
                          </a:solidFill>
                        </a:rPr>
                        <a:t>5 </a:t>
                      </a:r>
                      <a:r>
                        <a:rPr lang="fr-FR" dirty="0" err="1">
                          <a:solidFill>
                            <a:srgbClr val="FF0000"/>
                          </a:solidFill>
                        </a:rPr>
                        <a:t>ps</a:t>
                      </a:r>
                      <a:r>
                        <a:rPr lang="fr-FR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FR" baseline="30000" dirty="0"/>
                        <a:t>(**)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5 </a:t>
                      </a:r>
                      <a:r>
                        <a:rPr lang="fr-FR" dirty="0" err="1"/>
                        <a:t>ps</a:t>
                      </a:r>
                      <a:r>
                        <a:rPr lang="fr-FR" dirty="0"/>
                        <a:t> </a:t>
                      </a:r>
                      <a:r>
                        <a:rPr lang="fr-FR" baseline="30000" dirty="0"/>
                        <a:t>(**)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01624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/>
                        <a:t>Average</a:t>
                      </a:r>
                      <a:r>
                        <a:rPr lang="fr-FR" dirty="0"/>
                        <a:t> power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3 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3 W </a:t>
                      </a:r>
                      <a:r>
                        <a:rPr lang="fr-FR" baseline="30000" dirty="0"/>
                        <a:t>(***)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5 W </a:t>
                      </a:r>
                      <a:r>
                        <a:rPr lang="fr-FR" baseline="30000" dirty="0"/>
                        <a:t>(***)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8332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err="1"/>
                        <a:t>Scattering</a:t>
                      </a:r>
                      <a:r>
                        <a:rPr lang="fr-FR" dirty="0"/>
                        <a:t>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1x10</a:t>
                      </a:r>
                      <a:r>
                        <a:rPr lang="fr-FR" baseline="30000" dirty="0"/>
                        <a:t>5</a:t>
                      </a:r>
                      <a:r>
                        <a:rPr lang="fr-FR" dirty="0"/>
                        <a:t>/s </a:t>
                      </a:r>
                      <a:r>
                        <a:rPr lang="fr-FR" baseline="30000" dirty="0"/>
                        <a:t>(*)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8x10</a:t>
                      </a:r>
                      <a:r>
                        <a:rPr lang="fr-FR" baseline="30000" dirty="0"/>
                        <a:t>5</a:t>
                      </a:r>
                      <a:r>
                        <a:rPr lang="fr-FR" baseline="0" dirty="0"/>
                        <a:t>/s </a:t>
                      </a:r>
                      <a:r>
                        <a:rPr lang="fr-FR" sz="1800" baseline="30000" dirty="0"/>
                        <a:t>(****)</a:t>
                      </a:r>
                      <a:endParaRPr lang="fr-FR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1x10</a:t>
                      </a:r>
                      <a:r>
                        <a:rPr lang="fr-FR" baseline="30000" dirty="0"/>
                        <a:t>6</a:t>
                      </a:r>
                      <a:r>
                        <a:rPr lang="fr-FR" baseline="0" dirty="0"/>
                        <a:t>/s </a:t>
                      </a:r>
                      <a:r>
                        <a:rPr lang="fr-FR" sz="1800" baseline="30000" dirty="0"/>
                        <a:t>(****)</a:t>
                      </a:r>
                      <a:endParaRPr lang="fr-FR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36916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err="1"/>
                        <a:t>Scattering</a:t>
                      </a:r>
                      <a:r>
                        <a:rPr lang="fr-FR" sz="1200" dirty="0"/>
                        <a:t> rate per </a:t>
                      </a:r>
                      <a:r>
                        <a:rPr lang="fr-FR" sz="1200" dirty="0" err="1"/>
                        <a:t>bunch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1x10</a:t>
                      </a:r>
                      <a:r>
                        <a:rPr lang="fr-FR" baseline="30000" dirty="0"/>
                        <a:t>5</a:t>
                      </a:r>
                      <a:r>
                        <a:rPr lang="fr-FR" dirty="0"/>
                        <a:t>/s </a:t>
                      </a:r>
                      <a:r>
                        <a:rPr lang="fr-FR" baseline="30000" dirty="0"/>
                        <a:t>(*)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8x10</a:t>
                      </a:r>
                      <a:r>
                        <a:rPr lang="fr-FR" baseline="30000" dirty="0"/>
                        <a:t>5</a:t>
                      </a:r>
                      <a:r>
                        <a:rPr lang="fr-FR" baseline="0" dirty="0"/>
                        <a:t>/s</a:t>
                      </a:r>
                      <a:endParaRPr lang="fr-FR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0.9x10</a:t>
                      </a:r>
                      <a:r>
                        <a:rPr lang="fr-FR" baseline="30000" dirty="0"/>
                        <a:t>2</a:t>
                      </a:r>
                      <a:r>
                        <a:rPr lang="fr-FR" dirty="0"/>
                        <a:t>/s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5204656"/>
                  </a:ext>
                </a:extLst>
              </a:tr>
            </a:tbl>
          </a:graphicData>
        </a:graphic>
      </p:graphicFrame>
      <p:sp>
        <p:nvSpPr>
          <p:cNvPr id="8" name="ZoneTexte 7">
            <a:extLst>
              <a:ext uri="{FF2B5EF4-FFF2-40B4-BE49-F238E27FC236}">
                <a16:creationId xmlns:a16="http://schemas.microsoft.com/office/drawing/2014/main" id="{E0D40DBB-81BC-0141-A008-F9FCFFC198DF}"/>
              </a:ext>
            </a:extLst>
          </p:cNvPr>
          <p:cNvSpPr txBox="1"/>
          <p:nvPr/>
        </p:nvSpPr>
        <p:spPr>
          <a:xfrm>
            <a:off x="3685031" y="1156053"/>
            <a:ext cx="1790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Nikolai’s</a:t>
            </a:r>
            <a:r>
              <a:rPr lang="fr-FR" dirty="0"/>
              <a:t> </a:t>
            </a:r>
            <a:r>
              <a:rPr lang="fr-FR" dirty="0" err="1"/>
              <a:t>baseline</a:t>
            </a:r>
            <a:endParaRPr lang="fr-FR" dirty="0"/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A3660539-989F-A047-8D40-1986D8E5F190}"/>
              </a:ext>
            </a:extLst>
          </p:cNvPr>
          <p:cNvCxnSpPr>
            <a:stCxn id="8" idx="1"/>
          </p:cNvCxnSpPr>
          <p:nvPr/>
        </p:nvCxnSpPr>
        <p:spPr>
          <a:xfrm flipH="1">
            <a:off x="3538727" y="1340719"/>
            <a:ext cx="146304" cy="3345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59F16721-FD5C-9D46-9FBE-7C66C0DDD8B0}"/>
              </a:ext>
            </a:extLst>
          </p:cNvPr>
          <p:cNvSpPr txBox="1"/>
          <p:nvPr/>
        </p:nvSpPr>
        <p:spPr>
          <a:xfrm>
            <a:off x="63362" y="5464960"/>
            <a:ext cx="918315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aseline="30000" dirty="0"/>
              <a:t>(*)</a:t>
            </a:r>
            <a:r>
              <a:rPr lang="fr-FR" sz="1400" dirty="0"/>
              <a:t> Large </a:t>
            </a:r>
            <a:r>
              <a:rPr lang="fr-FR" sz="1400" dirty="0" err="1"/>
              <a:t>piwinski</a:t>
            </a:r>
            <a:r>
              <a:rPr lang="fr-FR" sz="1400" dirty="0"/>
              <a:t> contribution, </a:t>
            </a:r>
            <a:r>
              <a:rPr lang="fr-FR" sz="1400" dirty="0" err="1"/>
              <a:t>nearly</a:t>
            </a:r>
            <a:r>
              <a:rPr lang="fr-FR" sz="1400" dirty="0"/>
              <a:t> </a:t>
            </a:r>
            <a:r>
              <a:rPr lang="fr-FR" sz="1400" dirty="0" err="1"/>
              <a:t>scales</a:t>
            </a:r>
            <a:r>
              <a:rPr lang="fr-FR" sz="1400" dirty="0"/>
              <a:t> as </a:t>
            </a:r>
            <a:r>
              <a:rPr lang="fr-FR" sz="1400" dirty="0" err="1"/>
              <a:t>crossing</a:t>
            </a:r>
            <a:r>
              <a:rPr lang="fr-FR" sz="1400" dirty="0"/>
              <a:t> angle, </a:t>
            </a:r>
            <a:r>
              <a:rPr lang="fr-FR" sz="1400" dirty="0" err="1"/>
              <a:t>very</a:t>
            </a:r>
            <a:r>
              <a:rPr lang="fr-FR" sz="1400" dirty="0"/>
              <a:t> </a:t>
            </a:r>
            <a:r>
              <a:rPr lang="fr-FR" sz="1400" dirty="0" err="1"/>
              <a:t>dependent</a:t>
            </a:r>
            <a:r>
              <a:rPr lang="fr-FR" sz="1400" dirty="0"/>
              <a:t> on laser </a:t>
            </a:r>
            <a:r>
              <a:rPr lang="fr-FR" sz="1400" dirty="0" err="1"/>
              <a:t>beam</a:t>
            </a:r>
            <a:r>
              <a:rPr lang="fr-FR" sz="1400" dirty="0"/>
              <a:t> size (</a:t>
            </a:r>
            <a:r>
              <a:rPr lang="fr-FR" sz="1400" dirty="0" err="1"/>
              <a:t>was</a:t>
            </a:r>
            <a:r>
              <a:rPr lang="fr-FR" sz="1400" dirty="0"/>
              <a:t> 2x10</a:t>
            </a:r>
            <a:r>
              <a:rPr lang="fr-FR" sz="1400" baseline="30000" dirty="0"/>
              <a:t>6</a:t>
            </a:r>
            <a:r>
              <a:rPr lang="fr-FR" sz="1400" dirty="0"/>
              <a:t>/s in </a:t>
            </a:r>
            <a:r>
              <a:rPr lang="fr-FR" sz="1400" dirty="0" err="1"/>
              <a:t>ref</a:t>
            </a:r>
            <a:r>
              <a:rPr lang="fr-FR" sz="1400" dirty="0"/>
              <a:t>. </a:t>
            </a:r>
            <a:r>
              <a:rPr lang="fr-FR" sz="1400" dirty="0" err="1"/>
              <a:t>paper</a:t>
            </a:r>
            <a:r>
              <a:rPr lang="fr-FR" sz="1400" dirty="0"/>
              <a:t>)</a:t>
            </a:r>
          </a:p>
          <a:p>
            <a:r>
              <a:rPr lang="fr-FR" sz="1400" baseline="30000" dirty="0"/>
              <a:t>(**) </a:t>
            </a:r>
            <a:r>
              <a:rPr lang="fr-FR" sz="1400" dirty="0"/>
              <a:t>Short pulse duration </a:t>
            </a:r>
            <a:r>
              <a:rPr lang="fr-FR" sz="1400" dirty="0">
                <a:sym typeface="Wingdings" pitchFamily="2" charset="2"/>
              </a:rPr>
              <a:t> </a:t>
            </a:r>
            <a:r>
              <a:rPr lang="fr-FR" sz="1400" dirty="0" err="1">
                <a:sym typeface="Wingdings" pitchFamily="2" charset="2"/>
              </a:rPr>
              <a:t>broader</a:t>
            </a:r>
            <a:r>
              <a:rPr lang="fr-FR" sz="1400" dirty="0">
                <a:sym typeface="Wingdings" pitchFamily="2" charset="2"/>
              </a:rPr>
              <a:t> laser </a:t>
            </a:r>
            <a:r>
              <a:rPr lang="fr-FR" sz="1400" dirty="0" err="1">
                <a:sym typeface="Wingdings" pitchFamily="2" charset="2"/>
              </a:rPr>
              <a:t>spectrum</a:t>
            </a:r>
            <a:r>
              <a:rPr lang="fr-FR" sz="1400" dirty="0">
                <a:sym typeface="Wingdings" pitchFamily="2" charset="2"/>
              </a:rPr>
              <a:t>, </a:t>
            </a:r>
            <a:r>
              <a:rPr lang="fr-FR" sz="1400" dirty="0" err="1">
                <a:sym typeface="Wingdings" pitchFamily="2" charset="2"/>
              </a:rPr>
              <a:t>energy</a:t>
            </a:r>
            <a:r>
              <a:rPr lang="fr-FR" sz="1400" dirty="0">
                <a:sym typeface="Wingdings" pitchFamily="2" charset="2"/>
              </a:rPr>
              <a:t> </a:t>
            </a:r>
            <a:r>
              <a:rPr lang="fr-FR" sz="1400" dirty="0" err="1">
                <a:sym typeface="Wingdings" pitchFamily="2" charset="2"/>
              </a:rPr>
              <a:t>measurement</a:t>
            </a:r>
            <a:r>
              <a:rPr lang="fr-FR" sz="1400" dirty="0">
                <a:sym typeface="Wingdings" pitchFamily="2" charset="2"/>
              </a:rPr>
              <a:t> </a:t>
            </a:r>
            <a:r>
              <a:rPr lang="fr-FR" sz="1400" dirty="0" err="1">
                <a:sym typeface="Wingdings" pitchFamily="2" charset="2"/>
              </a:rPr>
              <a:t>from</a:t>
            </a:r>
            <a:r>
              <a:rPr lang="fr-FR" sz="1400" dirty="0">
                <a:sym typeface="Wingdings" pitchFamily="2" charset="2"/>
              </a:rPr>
              <a:t> </a:t>
            </a:r>
            <a:r>
              <a:rPr lang="fr-FR" sz="1400" dirty="0" err="1">
                <a:sym typeface="Wingdings" pitchFamily="2" charset="2"/>
              </a:rPr>
              <a:t>threshold</a:t>
            </a:r>
            <a:r>
              <a:rPr lang="fr-FR" sz="1400" dirty="0">
                <a:sym typeface="Wingdings" pitchFamily="2" charset="2"/>
              </a:rPr>
              <a:t> more </a:t>
            </a:r>
            <a:r>
              <a:rPr lang="fr-FR" sz="1400" dirty="0" err="1">
                <a:sym typeface="Wingdings" pitchFamily="2" charset="2"/>
              </a:rPr>
              <a:t>difficult</a:t>
            </a:r>
            <a:endParaRPr lang="fr-FR" sz="1400" dirty="0">
              <a:sym typeface="Wingdings" pitchFamily="2" charset="2"/>
            </a:endParaRPr>
          </a:p>
          <a:p>
            <a:r>
              <a:rPr lang="fr-FR" sz="1400" baseline="30000" dirty="0"/>
              <a:t>(***) </a:t>
            </a:r>
            <a:r>
              <a:rPr lang="fr-FR" sz="1400" dirty="0"/>
              <a:t>Can </a:t>
            </a:r>
            <a:r>
              <a:rPr lang="fr-FR" sz="1400" dirty="0" err="1"/>
              <a:t>be</a:t>
            </a:r>
            <a:r>
              <a:rPr lang="fr-FR" sz="1400" dirty="0"/>
              <a:t> </a:t>
            </a:r>
            <a:r>
              <a:rPr lang="fr-FR" sz="1400" dirty="0" err="1"/>
              <a:t>increased</a:t>
            </a:r>
            <a:r>
              <a:rPr lang="fr-FR" sz="1400" dirty="0"/>
              <a:t> to </a:t>
            </a:r>
            <a:r>
              <a:rPr lang="fr-FR" sz="1400" dirty="0" err="1"/>
              <a:t>typically</a:t>
            </a:r>
            <a:r>
              <a:rPr lang="fr-FR" sz="1400" dirty="0"/>
              <a:t> ~100W (</a:t>
            </a:r>
            <a:r>
              <a:rPr lang="fr-FR" sz="1400" dirty="0" err="1"/>
              <a:t>nowadays</a:t>
            </a:r>
            <a:r>
              <a:rPr lang="fr-FR" sz="1400" dirty="0"/>
              <a:t>) but </a:t>
            </a:r>
            <a:r>
              <a:rPr lang="fr-FR" sz="1400" dirty="0" err="1"/>
              <a:t>requires</a:t>
            </a:r>
            <a:r>
              <a:rPr lang="fr-FR" sz="1400" dirty="0"/>
              <a:t> </a:t>
            </a:r>
            <a:r>
              <a:rPr lang="fr-FR" sz="1400" dirty="0" err="1"/>
              <a:t>operational</a:t>
            </a:r>
            <a:r>
              <a:rPr lang="fr-FR" sz="1400" dirty="0"/>
              <a:t> validation, management of thermal </a:t>
            </a:r>
            <a:r>
              <a:rPr lang="fr-FR" sz="1400" dirty="0" err="1"/>
              <a:t>effects</a:t>
            </a:r>
            <a:r>
              <a:rPr lang="fr-FR" sz="1400" dirty="0"/>
              <a:t>…</a:t>
            </a:r>
          </a:p>
          <a:p>
            <a:r>
              <a:rPr lang="fr-FR" sz="1400" baseline="30000" dirty="0"/>
              <a:t>(****) </a:t>
            </a:r>
            <a:r>
              <a:rPr lang="fr-FR" sz="1400" dirty="0"/>
              <a:t>not </a:t>
            </a:r>
            <a:r>
              <a:rPr lang="fr-FR" sz="1400" dirty="0" err="1"/>
              <a:t>limited</a:t>
            </a:r>
            <a:r>
              <a:rPr lang="fr-FR" sz="1400" dirty="0"/>
              <a:t> by </a:t>
            </a:r>
            <a:r>
              <a:rPr lang="fr-FR" sz="1400" dirty="0" err="1"/>
              <a:t>Piwinski</a:t>
            </a:r>
            <a:r>
              <a:rPr lang="fr-FR" sz="1400" dirty="0"/>
              <a:t> contribution </a:t>
            </a:r>
            <a:r>
              <a:rPr lang="fr-FR" sz="1400" dirty="0">
                <a:sym typeface="Wingdings" pitchFamily="2" charset="2"/>
              </a:rPr>
              <a:t> </a:t>
            </a:r>
            <a:r>
              <a:rPr lang="fr-FR" sz="1400" dirty="0" err="1">
                <a:sym typeface="Wingdings" pitchFamily="2" charset="2"/>
              </a:rPr>
              <a:t>significantly</a:t>
            </a:r>
            <a:r>
              <a:rPr lang="fr-FR" sz="1400" dirty="0">
                <a:sym typeface="Wingdings" pitchFamily="2" charset="2"/>
              </a:rPr>
              <a:t> </a:t>
            </a:r>
            <a:r>
              <a:rPr lang="fr-FR" sz="1400" dirty="0" err="1">
                <a:sym typeface="Wingdings" pitchFamily="2" charset="2"/>
              </a:rPr>
              <a:t>increases</a:t>
            </a:r>
            <a:r>
              <a:rPr lang="fr-FR" sz="1400" dirty="0">
                <a:sym typeface="Wingdings" pitchFamily="2" charset="2"/>
              </a:rPr>
              <a:t> </a:t>
            </a:r>
            <a:r>
              <a:rPr lang="fr-FR" sz="1400" dirty="0" err="1">
                <a:sym typeface="Wingdings" pitchFamily="2" charset="2"/>
              </a:rPr>
              <a:t>when</a:t>
            </a:r>
            <a:r>
              <a:rPr lang="fr-FR" sz="1400" dirty="0">
                <a:sym typeface="Wingdings" pitchFamily="2" charset="2"/>
              </a:rPr>
              <a:t> </a:t>
            </a:r>
            <a:r>
              <a:rPr lang="fr-FR" sz="1400" dirty="0" err="1">
                <a:sym typeface="Wingdings" pitchFamily="2" charset="2"/>
              </a:rPr>
              <a:t>decreasing</a:t>
            </a:r>
            <a:r>
              <a:rPr lang="fr-FR" sz="1400" dirty="0">
                <a:sym typeface="Wingdings" pitchFamily="2" charset="2"/>
              </a:rPr>
              <a:t> laser </a:t>
            </a:r>
            <a:r>
              <a:rPr lang="fr-FR" sz="1400" dirty="0" err="1">
                <a:sym typeface="Wingdings" pitchFamily="2" charset="2"/>
              </a:rPr>
              <a:t>beam</a:t>
            </a:r>
            <a:r>
              <a:rPr lang="fr-FR" sz="1400" dirty="0">
                <a:sym typeface="Wingdings" pitchFamily="2" charset="2"/>
              </a:rPr>
              <a:t> size</a:t>
            </a:r>
            <a:endParaRPr lang="fr-FR" sz="1400" dirty="0"/>
          </a:p>
        </p:txBody>
      </p:sp>
      <p:sp>
        <p:nvSpPr>
          <p:cNvPr id="12" name="Accolade fermante 11">
            <a:extLst>
              <a:ext uri="{FF2B5EF4-FFF2-40B4-BE49-F238E27FC236}">
                <a16:creationId xmlns:a16="http://schemas.microsoft.com/office/drawing/2014/main" id="{D1B8530C-2943-FB4E-9BA2-591872AE18A1}"/>
              </a:ext>
            </a:extLst>
          </p:cNvPr>
          <p:cNvSpPr/>
          <p:nvPr/>
        </p:nvSpPr>
        <p:spPr>
          <a:xfrm rot="5400000">
            <a:off x="6354073" y="2878961"/>
            <a:ext cx="269550" cy="3714428"/>
          </a:xfrm>
          <a:prstGeom prst="rightBrac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CDBB100-DD03-174D-A3D1-E9B50B6CEF32}"/>
              </a:ext>
            </a:extLst>
          </p:cNvPr>
          <p:cNvSpPr/>
          <p:nvPr/>
        </p:nvSpPr>
        <p:spPr>
          <a:xfrm>
            <a:off x="1921267" y="4935910"/>
            <a:ext cx="72227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Same oscillator may be used but two different amplification schemes</a:t>
            </a:r>
            <a:endParaRPr lang="fr-FR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9705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114BA9-B8E2-614E-943B-2FCF8359B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6ED23C0-EB45-1E49-8126-8E13E3C4E3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6A7E18E-5B8E-9041-9816-A30D25580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21/09/2022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D4E1193-0CB0-D940-9E83-EABBB26CF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EPOL2 workshop: ILC, SuperKEKB, GammaFactory laser systems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372342C-4BA2-B647-94D7-ACCA5D84E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66333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2E499C3-C039-8C49-86E0-D94A295F7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backup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DB75A0D-EDD1-CD47-9E65-C688C48E61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6B24A93-5EB9-0840-ADEA-BF4F871F4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21/09/2022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CCD6C75-1634-A242-9129-17EB25263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EPOL2 workshop: ILC, SuperKEKB, GammaFactory laser systems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D4024D-C132-C24B-AFDD-AE75733F7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1182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1581F74-5E11-2B44-B740-200D9C0A9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Introduction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C8872CF-4C55-B14F-9A3D-2FCD4D397B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Overview of what has been proposed for various other Compton (-like) projects</a:t>
            </a:r>
          </a:p>
          <a:p>
            <a:r>
              <a:rPr lang="en-GB" dirty="0"/>
              <a:t>My take away remarks for FCC-</a:t>
            </a:r>
            <a:r>
              <a:rPr lang="en-GB" dirty="0" err="1"/>
              <a:t>ee</a:t>
            </a:r>
            <a:endParaRPr lang="en-GB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4B5D53E-52BB-AC4D-9170-CB7030554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21/09/2022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0F2682E-5080-5A4C-B208-16335EB4A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EPOL2 workshop: ILC, SuperKEKB, GammaFactory laser systems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23A62C1-3C40-7F46-B800-520CF4E3C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99244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FE31DE4-B1E4-8A4E-9A06-1A517D041E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Photo-</a:t>
            </a:r>
            <a:r>
              <a:rPr lang="fr-FR" dirty="0" err="1"/>
              <a:t>elastic</a:t>
            </a:r>
            <a:r>
              <a:rPr lang="fr-FR" dirty="0"/>
              <a:t> </a:t>
            </a:r>
            <a:r>
              <a:rPr lang="fr-FR" dirty="0" err="1"/>
              <a:t>modulator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4428D9C-BA2D-4C45-BA27-B90DD42AF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21/09/2022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261C3D2-7FA6-8243-9E18-7DF3EC6C3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EPOL2 workshop: ILC, SuperKEKB, GammaFactory laser systems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B1D1C29-E951-3444-A2B4-493F7C3C5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20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196AB5D-2FBF-8344-BF88-33EAD438BEE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9560" t="8592" r="4908" b="12684"/>
          <a:stretch/>
        </p:blipFill>
        <p:spPr>
          <a:xfrm>
            <a:off x="6842376" y="1021403"/>
            <a:ext cx="2334639" cy="2159541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8A5A9840-9C99-9848-91DB-F99A2C846BF3}"/>
              </a:ext>
            </a:extLst>
          </p:cNvPr>
          <p:cNvSpPr txBox="1"/>
          <p:nvPr/>
        </p:nvSpPr>
        <p:spPr>
          <a:xfrm>
            <a:off x="3005847" y="1945532"/>
            <a:ext cx="3221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Replace </a:t>
            </a:r>
            <a:r>
              <a:rPr lang="fr-FR" dirty="0" err="1"/>
              <a:t>motorized</a:t>
            </a:r>
            <a:r>
              <a:rPr lang="fr-FR" dirty="0"/>
              <a:t> QWP by PEM</a:t>
            </a:r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09BC9AFE-0863-AD45-96B0-E35DD490FDAC}"/>
              </a:ext>
            </a:extLst>
          </p:cNvPr>
          <p:cNvCxnSpPr>
            <a:stCxn id="8" idx="3"/>
          </p:cNvCxnSpPr>
          <p:nvPr/>
        </p:nvCxnSpPr>
        <p:spPr>
          <a:xfrm flipV="1">
            <a:off x="6227050" y="1809345"/>
            <a:ext cx="1662082" cy="32085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Image 11">
            <a:extLst>
              <a:ext uri="{FF2B5EF4-FFF2-40B4-BE49-F238E27FC236}">
                <a16:creationId xmlns:a16="http://schemas.microsoft.com/office/drawing/2014/main" id="{7819DEF9-EB24-1F4A-A0C8-3A9355A8A9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97" y="2577830"/>
            <a:ext cx="4689408" cy="3858244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32E29C74-B5AB-F846-AD2A-9CB13D169E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6448" y="3797471"/>
            <a:ext cx="4193767" cy="144894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5328514-7E2C-4444-8F48-3EACCE55BD84}"/>
              </a:ext>
            </a:extLst>
          </p:cNvPr>
          <p:cNvSpPr/>
          <p:nvPr/>
        </p:nvSpPr>
        <p:spPr>
          <a:xfrm rot="16200000">
            <a:off x="-3084400" y="3084401"/>
            <a:ext cx="6445802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D. Yang et al., J. Optics (Paris) </a:t>
            </a:r>
            <a:r>
              <a:rPr lang="en-US" sz="1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26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(1995) 151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191E8C63-D61B-924A-89C4-90BD9EB63D67}"/>
              </a:ext>
            </a:extLst>
          </p:cNvPr>
          <p:cNvSpPr txBox="1"/>
          <p:nvPr/>
        </p:nvSpPr>
        <p:spPr>
          <a:xfrm>
            <a:off x="1462805" y="2918140"/>
            <a:ext cx="1921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Piezo-excited</a:t>
            </a:r>
            <a:r>
              <a:rPr lang="fr-FR" dirty="0"/>
              <a:t> glass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009FEF6F-0011-484F-88F8-6198673B5294}"/>
              </a:ext>
            </a:extLst>
          </p:cNvPr>
          <p:cNvSpPr txBox="1"/>
          <p:nvPr/>
        </p:nvSpPr>
        <p:spPr>
          <a:xfrm>
            <a:off x="4675922" y="5210389"/>
            <a:ext cx="4251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Modulated</a:t>
            </a:r>
            <a:r>
              <a:rPr lang="fr-FR" dirty="0"/>
              <a:t> </a:t>
            </a:r>
            <a:r>
              <a:rPr lang="fr-FR" dirty="0" err="1"/>
              <a:t>difference</a:t>
            </a:r>
            <a:r>
              <a:rPr lang="fr-FR" dirty="0"/>
              <a:t> of  </a:t>
            </a:r>
            <a:r>
              <a:rPr lang="fr-FR" dirty="0" err="1"/>
              <a:t>refraction</a:t>
            </a:r>
            <a:r>
              <a:rPr lang="fr-FR" dirty="0"/>
              <a:t> indices 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93766B11-57D9-214C-BFBB-789F9FD281B1}"/>
              </a:ext>
            </a:extLst>
          </p:cNvPr>
          <p:cNvSpPr txBox="1"/>
          <p:nvPr/>
        </p:nvSpPr>
        <p:spPr>
          <a:xfrm>
            <a:off x="5102897" y="5927826"/>
            <a:ext cx="3397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Modulation of phase of </a:t>
            </a:r>
            <a:r>
              <a:rPr lang="fr-FR" dirty="0" err="1"/>
              <a:t>waveplate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420270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66FED9-1AC5-0C4E-BB55-B3792444E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PEM: </a:t>
            </a:r>
            <a:r>
              <a:rPr lang="fr-FR" dirty="0" err="1"/>
              <a:t>principle</a:t>
            </a:r>
            <a:r>
              <a:rPr lang="fr-FR" dirty="0"/>
              <a:t> for </a:t>
            </a:r>
            <a:r>
              <a:rPr lang="fr-FR" dirty="0" err="1"/>
              <a:t>polarimetry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AD0682-C2D0-1140-9716-57A052E00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21/09/2022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9CD5C12-86A5-604E-9816-016FAB3B2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EPOL2 workshop: ILC, SuperKEKB, GammaFactory laser systems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42AB07-BC8F-F342-B13F-11017D4A6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21</a:t>
            </a:fld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F1A2A3D-7DF9-1248-A36F-117AF8E91CAA}"/>
              </a:ext>
            </a:extLst>
          </p:cNvPr>
          <p:cNvSpPr/>
          <p:nvPr/>
        </p:nvSpPr>
        <p:spPr>
          <a:xfrm rot="16200000">
            <a:off x="-3084400" y="3084401"/>
            <a:ext cx="6445802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O.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Acher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et al., Rev.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Sci.lnstrum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 </a:t>
            </a:r>
            <a:r>
              <a:rPr lang="en-US" sz="1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60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(1989) 65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CA8E4C7B-55AB-6448-96A2-812D09BD2C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962" y="1046645"/>
            <a:ext cx="5257800" cy="88242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2D5AF48E-92C2-EF44-8971-F48F8F60CF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" y="1952690"/>
            <a:ext cx="4335728" cy="2999855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F49858B3-9D4E-F348-A84C-6D2589A9FB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3191" y="4976164"/>
            <a:ext cx="5257800" cy="1422400"/>
          </a:xfrm>
          <a:prstGeom prst="rect">
            <a:avLst/>
          </a:prstGeom>
        </p:spPr>
      </p:pic>
      <p:sp>
        <p:nvSpPr>
          <p:cNvPr id="14" name="Ellipse 13">
            <a:extLst>
              <a:ext uri="{FF2B5EF4-FFF2-40B4-BE49-F238E27FC236}">
                <a16:creationId xmlns:a16="http://schemas.microsoft.com/office/drawing/2014/main" id="{073AB76D-2951-9B42-9E96-C77CD015BB0F}"/>
              </a:ext>
            </a:extLst>
          </p:cNvPr>
          <p:cNvSpPr/>
          <p:nvPr/>
        </p:nvSpPr>
        <p:spPr>
          <a:xfrm>
            <a:off x="1151411" y="1929073"/>
            <a:ext cx="304122" cy="405565"/>
          </a:xfrm>
          <a:prstGeom prst="ellipse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477F7862-2F59-0B48-944E-73007A6AAD3D}"/>
              </a:ext>
            </a:extLst>
          </p:cNvPr>
          <p:cNvSpPr/>
          <p:nvPr/>
        </p:nvSpPr>
        <p:spPr>
          <a:xfrm>
            <a:off x="2114823" y="1400783"/>
            <a:ext cx="2849555" cy="70029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0F8C1539-A708-0F45-AE61-93E1C5E6338A}"/>
              </a:ext>
            </a:extLst>
          </p:cNvPr>
          <p:cNvSpPr txBox="1"/>
          <p:nvPr/>
        </p:nvSpPr>
        <p:spPr>
          <a:xfrm>
            <a:off x="5091401" y="1506983"/>
            <a:ext cx="3929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rgbClr val="FF0000"/>
                </a:solidFill>
              </a:rPr>
              <a:t>Intensity</a:t>
            </a:r>
            <a:r>
              <a:rPr lang="fr-FR" dirty="0">
                <a:solidFill>
                  <a:srgbClr val="FF0000"/>
                </a:solidFill>
              </a:rPr>
              <a:t> modulation on </a:t>
            </a:r>
            <a:r>
              <a:rPr lang="fr-FR" dirty="0" err="1">
                <a:solidFill>
                  <a:srgbClr val="FF0000"/>
                </a:solidFill>
              </a:rPr>
              <a:t>Photodetectors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5FC07D23-9722-D349-B5F2-87E15EC40780}"/>
              </a:ext>
            </a:extLst>
          </p:cNvPr>
          <p:cNvCxnSpPr>
            <a:cxnSpLocks/>
          </p:cNvCxnSpPr>
          <p:nvPr/>
        </p:nvCxnSpPr>
        <p:spPr>
          <a:xfrm flipH="1" flipV="1">
            <a:off x="1507789" y="2195408"/>
            <a:ext cx="3249037" cy="61946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A9280EA6-D175-A546-845D-30885BF5136F}"/>
              </a:ext>
            </a:extLst>
          </p:cNvPr>
          <p:cNvSpPr txBox="1"/>
          <p:nvPr/>
        </p:nvSpPr>
        <p:spPr>
          <a:xfrm>
            <a:off x="4809082" y="1934188"/>
            <a:ext cx="43381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rgbClr val="7030A0"/>
                </a:solidFill>
              </a:rPr>
              <a:t>Static</a:t>
            </a:r>
            <a:r>
              <a:rPr lang="fr-FR" dirty="0">
                <a:solidFill>
                  <a:srgbClr val="7030A0"/>
                </a:solidFill>
              </a:rPr>
              <a:t> </a:t>
            </a:r>
            <a:r>
              <a:rPr lang="fr-FR" dirty="0" err="1">
                <a:solidFill>
                  <a:srgbClr val="7030A0"/>
                </a:solidFill>
              </a:rPr>
              <a:t>birefringence</a:t>
            </a:r>
            <a:endParaRPr lang="fr-FR" dirty="0">
              <a:solidFill>
                <a:srgbClr val="7030A0"/>
              </a:solidFill>
            </a:endParaRPr>
          </a:p>
          <a:p>
            <a:r>
              <a:rPr lang="fr-FR" dirty="0" err="1">
                <a:solidFill>
                  <a:srgbClr val="7030A0"/>
                </a:solidFill>
              </a:rPr>
              <a:t>Harmonic</a:t>
            </a:r>
            <a:r>
              <a:rPr lang="fr-FR" dirty="0">
                <a:solidFill>
                  <a:srgbClr val="7030A0"/>
                </a:solidFill>
              </a:rPr>
              <a:t> contribution </a:t>
            </a:r>
            <a:r>
              <a:rPr lang="fr-FR" dirty="0" err="1">
                <a:solidFill>
                  <a:srgbClr val="7030A0"/>
                </a:solidFill>
              </a:rPr>
              <a:t>may</a:t>
            </a:r>
            <a:r>
              <a:rPr lang="fr-FR" dirty="0">
                <a:solidFill>
                  <a:srgbClr val="7030A0"/>
                </a:solidFill>
              </a:rPr>
              <a:t> </a:t>
            </a:r>
            <a:r>
              <a:rPr lang="fr-FR" dirty="0" err="1">
                <a:solidFill>
                  <a:srgbClr val="7030A0"/>
                </a:solidFill>
              </a:rPr>
              <a:t>also</a:t>
            </a:r>
            <a:r>
              <a:rPr lang="fr-FR" dirty="0">
                <a:solidFill>
                  <a:srgbClr val="7030A0"/>
                </a:solidFill>
              </a:rPr>
              <a:t> </a:t>
            </a:r>
            <a:r>
              <a:rPr lang="fr-FR" dirty="0" err="1">
                <a:solidFill>
                  <a:srgbClr val="7030A0"/>
                </a:solidFill>
              </a:rPr>
              <a:t>be</a:t>
            </a:r>
            <a:r>
              <a:rPr lang="fr-FR" dirty="0">
                <a:solidFill>
                  <a:srgbClr val="7030A0"/>
                </a:solidFill>
              </a:rPr>
              <a:t> </a:t>
            </a:r>
            <a:r>
              <a:rPr lang="fr-FR" dirty="0" err="1">
                <a:solidFill>
                  <a:srgbClr val="7030A0"/>
                </a:solidFill>
              </a:rPr>
              <a:t>required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23" name="Accolade fermante 22">
            <a:extLst>
              <a:ext uri="{FF2B5EF4-FFF2-40B4-BE49-F238E27FC236}">
                <a16:creationId xmlns:a16="http://schemas.microsoft.com/office/drawing/2014/main" id="{21A48ED6-2D88-3245-835F-B9EDFA74EA99}"/>
              </a:ext>
            </a:extLst>
          </p:cNvPr>
          <p:cNvSpPr/>
          <p:nvPr/>
        </p:nvSpPr>
        <p:spPr>
          <a:xfrm>
            <a:off x="4630371" y="2619431"/>
            <a:ext cx="321013" cy="2273583"/>
          </a:xfrm>
          <a:prstGeom prst="rightBrace">
            <a:avLst/>
          </a:prstGeom>
          <a:ln w="571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E1B515C2-02BA-6340-963E-1662C764E7AE}"/>
              </a:ext>
            </a:extLst>
          </p:cNvPr>
          <p:cNvSpPr txBox="1"/>
          <p:nvPr/>
        </p:nvSpPr>
        <p:spPr>
          <a:xfrm>
            <a:off x="5091401" y="3571556"/>
            <a:ext cx="3104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Characteristic</a:t>
            </a:r>
            <a:r>
              <a:rPr lang="fr-FR" dirty="0"/>
              <a:t> </a:t>
            </a:r>
            <a:r>
              <a:rPr lang="fr-FR" dirty="0" err="1"/>
              <a:t>bessel</a:t>
            </a:r>
            <a:r>
              <a:rPr lang="fr-FR" dirty="0"/>
              <a:t> expansion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412C8486-782B-5E4F-87D9-8BAFAFB1E817}"/>
              </a:ext>
            </a:extLst>
          </p:cNvPr>
          <p:cNvSpPr txBox="1"/>
          <p:nvPr/>
        </p:nvSpPr>
        <p:spPr>
          <a:xfrm>
            <a:off x="370684" y="5391370"/>
            <a:ext cx="2969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More </a:t>
            </a:r>
            <a:r>
              <a:rPr lang="fr-FR" dirty="0" err="1"/>
              <a:t>harmonics</a:t>
            </a:r>
            <a:r>
              <a:rPr lang="fr-FR" dirty="0"/>
              <a:t> </a:t>
            </a:r>
            <a:r>
              <a:rPr lang="fr-FR" dirty="0" err="1"/>
              <a:t>may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used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278819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464F45-4F0F-1B40-9745-52753CB79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PEM calibration setup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054A253-83FF-8A4B-A3AE-C8582EAFC2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21/09/2022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D9C25D0-2275-9D40-9EB1-542BE1449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EPOL2 workshop: ILC, SuperKEKB, GammaFactory laser systems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A2F7698-A689-0040-8FF5-FD929B7F2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22</a:t>
            </a:fld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246674A-94F3-2B4A-9B1F-5585EF206BE6}"/>
              </a:ext>
            </a:extLst>
          </p:cNvPr>
          <p:cNvSpPr/>
          <p:nvPr/>
        </p:nvSpPr>
        <p:spPr>
          <a:xfrm rot="16200000">
            <a:off x="-3084400" y="3084401"/>
            <a:ext cx="6445802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https://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www.hindsinstruments.com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/products/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photoelastic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-modulators/pem-200/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98E68891-0570-6D44-88A2-24C7EDCFD7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925" y="874643"/>
            <a:ext cx="6896100" cy="29591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F12E7808-9673-2F41-9C12-50290BB509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9975" y="3574250"/>
            <a:ext cx="4804715" cy="2748729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7346CBBC-95F4-694D-BA3E-FB126822BB25}"/>
              </a:ext>
            </a:extLst>
          </p:cNvPr>
          <p:cNvSpPr txBox="1"/>
          <p:nvPr/>
        </p:nvSpPr>
        <p:spPr>
          <a:xfrm>
            <a:off x="768485" y="4095345"/>
            <a:ext cx="3293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Acquire</a:t>
            </a:r>
            <a:r>
              <a:rPr lang="fr-FR" dirty="0"/>
              <a:t> </a:t>
            </a:r>
            <a:r>
              <a:rPr lang="fr-FR" dirty="0" err="1"/>
              <a:t>waveforms</a:t>
            </a:r>
            <a:r>
              <a:rPr lang="fr-FR" dirty="0"/>
              <a:t> and </a:t>
            </a:r>
            <a:r>
              <a:rPr lang="fr-FR" dirty="0" err="1"/>
              <a:t>then</a:t>
            </a:r>
            <a:r>
              <a:rPr lang="fr-FR" dirty="0"/>
              <a:t> DFT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480F551-5A15-F640-8055-5A42105E9245}"/>
              </a:ext>
            </a:extLst>
          </p:cNvPr>
          <p:cNvSpPr txBox="1"/>
          <p:nvPr/>
        </p:nvSpPr>
        <p:spPr>
          <a:xfrm>
            <a:off x="5136204" y="3701805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2f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B0852C53-EE93-5247-80B0-4F9E22001909}"/>
              </a:ext>
            </a:extLst>
          </p:cNvPr>
          <p:cNvSpPr txBox="1"/>
          <p:nvPr/>
        </p:nvSpPr>
        <p:spPr>
          <a:xfrm>
            <a:off x="5884896" y="3683688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4f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9989936-C505-2943-B1B6-EF195130C5C3}"/>
              </a:ext>
            </a:extLst>
          </p:cNvPr>
          <p:cNvSpPr txBox="1"/>
          <p:nvPr/>
        </p:nvSpPr>
        <p:spPr>
          <a:xfrm>
            <a:off x="6631460" y="3655844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6f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7BDC5CFA-637A-2448-93B8-98851CB244CF}"/>
              </a:ext>
            </a:extLst>
          </p:cNvPr>
          <p:cNvSpPr txBox="1"/>
          <p:nvPr/>
        </p:nvSpPr>
        <p:spPr>
          <a:xfrm>
            <a:off x="4496840" y="5664813"/>
            <a:ext cx="3897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Simulation w/ </a:t>
            </a:r>
            <a:r>
              <a:rPr lang="fr-FR" dirty="0" err="1"/>
              <a:t>measured</a:t>
            </a:r>
            <a:r>
              <a:rPr lang="fr-FR" dirty="0"/>
              <a:t> </a:t>
            </a:r>
            <a:r>
              <a:rPr lang="fr-FR" dirty="0" err="1"/>
              <a:t>intensity</a:t>
            </a:r>
            <a:r>
              <a:rPr lang="fr-FR" dirty="0"/>
              <a:t> noise</a:t>
            </a:r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7211C39A-DF33-E04E-A8A7-9AFAC4474274}"/>
              </a:ext>
            </a:extLst>
          </p:cNvPr>
          <p:cNvCxnSpPr>
            <a:cxnSpLocks/>
          </p:cNvCxnSpPr>
          <p:nvPr/>
        </p:nvCxnSpPr>
        <p:spPr>
          <a:xfrm flipH="1" flipV="1">
            <a:off x="4786009" y="4930105"/>
            <a:ext cx="2592016" cy="7806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Ellipse 17">
            <a:extLst>
              <a:ext uri="{FF2B5EF4-FFF2-40B4-BE49-F238E27FC236}">
                <a16:creationId xmlns:a16="http://schemas.microsoft.com/office/drawing/2014/main" id="{14AA6217-AB47-8847-A254-260F5F6096E2}"/>
              </a:ext>
            </a:extLst>
          </p:cNvPr>
          <p:cNvSpPr/>
          <p:nvPr/>
        </p:nvSpPr>
        <p:spPr>
          <a:xfrm>
            <a:off x="4572000" y="4630366"/>
            <a:ext cx="214009" cy="38910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36BD00B8-6D9C-AE45-986C-79187C5E4ED1}"/>
              </a:ext>
            </a:extLst>
          </p:cNvPr>
          <p:cNvSpPr/>
          <p:nvPr/>
        </p:nvSpPr>
        <p:spPr>
          <a:xfrm rot="5400000">
            <a:off x="5186110" y="4651124"/>
            <a:ext cx="214009" cy="38910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9BB52791-AE75-EF42-B82E-A799A3A3BE2D}"/>
              </a:ext>
            </a:extLst>
          </p:cNvPr>
          <p:cNvCxnSpPr>
            <a:cxnSpLocks/>
          </p:cNvCxnSpPr>
          <p:nvPr/>
        </p:nvCxnSpPr>
        <p:spPr>
          <a:xfrm flipH="1" flipV="1">
            <a:off x="5293114" y="4956585"/>
            <a:ext cx="2084911" cy="7541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63014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485CE3-42EA-534A-8D2A-353F42132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Data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CAFC8B7-BD77-C649-A45E-5247B4179E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152" y="1815912"/>
            <a:ext cx="4079233" cy="3059425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A3029397-C499-FF42-8B5B-51950F51BD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8760" y="971334"/>
            <a:ext cx="3405241" cy="255393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21E3112-2D17-B841-8415-1B241F63E9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9085" y="3496423"/>
            <a:ext cx="3267183" cy="2450387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144E427-E597-D149-A262-6372DBFEA4A7}"/>
              </a:ext>
            </a:extLst>
          </p:cNvPr>
          <p:cNvSpPr/>
          <p:nvPr/>
        </p:nvSpPr>
        <p:spPr>
          <a:xfrm>
            <a:off x="2620006" y="971334"/>
            <a:ext cx="3199787" cy="7155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350" dirty="0"/>
              <a:t>A1 </a:t>
            </a:r>
            <a:r>
              <a:rPr lang="fr-FR" sz="1350" dirty="0" err="1"/>
              <a:t>precision</a:t>
            </a:r>
            <a:r>
              <a:rPr lang="fr-FR" sz="1350" dirty="0"/>
              <a:t> (</a:t>
            </a:r>
            <a:r>
              <a:rPr lang="fr-FR" sz="1350" dirty="0" err="1"/>
              <a:t>repeatability</a:t>
            </a:r>
            <a:r>
              <a:rPr lang="fr-FR" sz="1350" dirty="0"/>
              <a:t>) ~0.03%</a:t>
            </a:r>
          </a:p>
          <a:p>
            <a:r>
              <a:rPr lang="fr-FR" sz="1350" dirty="0" err="1"/>
              <a:t>Accuracy</a:t>
            </a:r>
            <a:r>
              <a:rPr lang="fr-FR" sz="1350" dirty="0"/>
              <a:t> </a:t>
            </a:r>
            <a:r>
              <a:rPr lang="fr-FR" sz="1350" dirty="0" err="1"/>
              <a:t>comparing</a:t>
            </a:r>
            <a:r>
              <a:rPr lang="fr-FR" sz="1350" dirty="0"/>
              <a:t> h4/h2 and h2/dc ~ 1%</a:t>
            </a:r>
          </a:p>
          <a:p>
            <a:r>
              <a:rPr lang="fr-FR" sz="1350" dirty="0" err="1"/>
              <a:t>Accuracy</a:t>
            </a:r>
            <a:r>
              <a:rPr lang="fr-FR" sz="1350" dirty="0"/>
              <a:t> of calibration (?) ~ 6%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D2928CC-4690-8F45-A0C7-AD1C530D8B05}"/>
              </a:ext>
            </a:extLst>
          </p:cNvPr>
          <p:cNvSpPr/>
          <p:nvPr/>
        </p:nvSpPr>
        <p:spPr>
          <a:xfrm>
            <a:off x="5041096" y="4529088"/>
            <a:ext cx="2632259" cy="7155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350" dirty="0"/>
              <a:t>A0, </a:t>
            </a:r>
            <a:r>
              <a:rPr lang="fr-FR" sz="1350" dirty="0" err="1"/>
              <a:t>red</a:t>
            </a:r>
            <a:r>
              <a:rPr lang="fr-FR" sz="1350" dirty="0"/>
              <a:t>: </a:t>
            </a:r>
            <a:r>
              <a:rPr lang="fr-FR" sz="1350" dirty="0" err="1"/>
              <a:t>using</a:t>
            </a:r>
            <a:r>
              <a:rPr lang="fr-FR" sz="1350" dirty="0"/>
              <a:t> </a:t>
            </a:r>
            <a:r>
              <a:rPr lang="fr-FR" sz="1350" dirty="0" err="1"/>
              <a:t>extracted</a:t>
            </a:r>
            <a:r>
              <a:rPr lang="fr-FR" sz="1350" dirty="0"/>
              <a:t> a1 (h4/h2)</a:t>
            </a:r>
          </a:p>
          <a:p>
            <a:r>
              <a:rPr lang="fr-FR" sz="1350" dirty="0"/>
              <a:t>Blue: </a:t>
            </a:r>
            <a:r>
              <a:rPr lang="fr-FR" sz="1350" dirty="0" err="1"/>
              <a:t>using</a:t>
            </a:r>
            <a:r>
              <a:rPr lang="fr-FR" sz="1350" dirty="0"/>
              <a:t> </a:t>
            </a:r>
            <a:r>
              <a:rPr lang="fr-FR" sz="1350" dirty="0" err="1"/>
              <a:t>expected</a:t>
            </a:r>
            <a:r>
              <a:rPr lang="fr-FR" sz="1350" dirty="0"/>
              <a:t> a1</a:t>
            </a:r>
          </a:p>
          <a:p>
            <a:r>
              <a:rPr lang="fr-FR" sz="1350" dirty="0" err="1"/>
              <a:t>Sign</a:t>
            </a:r>
            <a:r>
              <a:rPr lang="fr-FR" sz="1350" dirty="0"/>
              <a:t> of a drift… </a:t>
            </a:r>
            <a:r>
              <a:rPr lang="fr-FR" sz="1350" dirty="0" err="1"/>
              <a:t>why</a:t>
            </a:r>
            <a:r>
              <a:rPr lang="fr-FR" sz="1350" dirty="0"/>
              <a:t> ???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B1434E7-02DC-9E46-9E78-9BB086D65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21/09/2022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B643AF2-A24F-644A-BA4A-213833250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EPOL2 workshop: ILC, SuperKEKB, GammaFactory laser systems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9DCCB77-D5FE-474C-AA8C-66AFC01A9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8584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9C8DC45-EC3B-5344-97B3-B3BA3CD6BE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8515350" cy="509517"/>
          </a:xfrm>
        </p:spPr>
        <p:txBody>
          <a:bodyPr>
            <a:normAutofit fontScale="90000"/>
          </a:bodyPr>
          <a:lstStyle/>
          <a:p>
            <a:r>
              <a:rPr lang="en-GB" dirty="0"/>
              <a:t>ILC polarimeter(s) laser and challenges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34C911-0DF2-E146-8030-A819259F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21/09/2022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47ECFB6-C1E3-6046-B13A-7EA5DA5D5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EPOL2 workshop: ILC, SuperKEKB, GammaFactory laser systems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E6BE7C8-A026-BD44-A93B-8E18480B3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3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B61D961-48B3-BD4E-8664-03C674809B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2990" y="1000406"/>
            <a:ext cx="7188026" cy="5448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404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9C8DC45-EC3B-5344-97B3-B3BA3CD6BE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8515350" cy="509517"/>
          </a:xfrm>
        </p:spPr>
        <p:txBody>
          <a:bodyPr>
            <a:normAutofit fontScale="90000"/>
          </a:bodyPr>
          <a:lstStyle/>
          <a:p>
            <a:r>
              <a:rPr lang="en-GB" dirty="0"/>
              <a:t>ILC polarimeter(s) laser and challenges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34C911-0DF2-E146-8030-A819259F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21/09/2022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47ECFB6-C1E3-6046-B13A-7EA5DA5D5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EPOL2 workshop: ILC, SuperKEKB, GammaFactory laser systems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E6BE7C8-A026-BD44-A93B-8E18480B3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4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0FE1FB8-CDA4-C441-99F1-9E346457D9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816" y="968874"/>
            <a:ext cx="7204880" cy="5382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0253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A005019-D37C-8941-8C3F-2CA6023E7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9" y="365126"/>
            <a:ext cx="8392353" cy="509517"/>
          </a:xfrm>
        </p:spPr>
        <p:txBody>
          <a:bodyPr>
            <a:normAutofit fontScale="90000"/>
          </a:bodyPr>
          <a:lstStyle/>
          <a:p>
            <a:r>
              <a:rPr lang="en-GB" dirty="0"/>
              <a:t>ILC polarimeter(s) laser and challenges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D5522ED-3B2C-D940-86C8-960CF062E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21/09/2022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8E9E6DA-2A4E-744F-9758-E1D9AC8B8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EPOL2 workshop: ILC, SuperKEKB, GammaFactory laser systems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3C5DC5F-FB19-B142-8B83-95D63E4A4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5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E5EBC12-B333-9B4F-9517-65E0332AD2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6465" y="977513"/>
            <a:ext cx="7211070" cy="5414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869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9C8DC45-EC3B-5344-97B3-B3BA3CD6BE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8515350" cy="509517"/>
          </a:xfrm>
        </p:spPr>
        <p:txBody>
          <a:bodyPr>
            <a:normAutofit fontScale="90000"/>
          </a:bodyPr>
          <a:lstStyle/>
          <a:p>
            <a:r>
              <a:rPr lang="en-GB" dirty="0" err="1"/>
              <a:t>SuperKEKB</a:t>
            </a:r>
            <a:r>
              <a:rPr lang="en-GB" dirty="0"/>
              <a:t> laser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34C911-0DF2-E146-8030-A819259F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21/09/2022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47ECFB6-C1E3-6046-B13A-7EA5DA5D5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EPOL2 workshop: ILC, SuperKEKB, GammaFactory laser systems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E6BE7C8-A026-BD44-A93B-8E18480B3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6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E062026-3AE4-A140-B4C9-3D389940ADA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682"/>
          <a:stretch/>
        </p:blipFill>
        <p:spPr>
          <a:xfrm>
            <a:off x="0" y="1062990"/>
            <a:ext cx="9144000" cy="2828454"/>
          </a:xfrm>
          <a:prstGeom prst="rect">
            <a:avLst/>
          </a:prstGeom>
        </p:spPr>
      </p:pic>
      <p:sp>
        <p:nvSpPr>
          <p:cNvPr id="9" name="Étoile à 5 branches 8">
            <a:extLst>
              <a:ext uri="{FF2B5EF4-FFF2-40B4-BE49-F238E27FC236}">
                <a16:creationId xmlns:a16="http://schemas.microsoft.com/office/drawing/2014/main" id="{A6E426CB-1ED9-D14A-9621-B467F6308A07}"/>
              </a:ext>
            </a:extLst>
          </p:cNvPr>
          <p:cNvSpPr/>
          <p:nvPr/>
        </p:nvSpPr>
        <p:spPr>
          <a:xfrm>
            <a:off x="4125428" y="1257300"/>
            <a:ext cx="281394" cy="239395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0494CA4D-06D2-A34A-9768-1669308DA0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8000" y="3394625"/>
            <a:ext cx="2597738" cy="3063874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0427E328-388C-0B4B-AF80-A405667763C2}"/>
              </a:ext>
            </a:extLst>
          </p:cNvPr>
          <p:cNvSpPr txBox="1"/>
          <p:nvPr/>
        </p:nvSpPr>
        <p:spPr>
          <a:xfrm>
            <a:off x="262666" y="4051051"/>
            <a:ext cx="611527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Laser could be placed in accelerator bay below beam 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Pulsed 250MHz green laser with a couple of Watts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Automatic beam alignment and stabilization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Currently working on real-time laser polarimetry based on photo-elastic modulation (on-going at </a:t>
            </a:r>
            <a:r>
              <a:rPr lang="en-GB" dirty="0" err="1"/>
              <a:t>IJCLab</a:t>
            </a:r>
            <a:r>
              <a:rPr lang="en-GB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76076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>
            <a:extLst>
              <a:ext uri="{FF2B5EF4-FFF2-40B4-BE49-F238E27FC236}">
                <a16:creationId xmlns:a16="http://schemas.microsoft.com/office/drawing/2014/main" id="{CD4FBE5A-2910-0F46-BCB4-63CB684D12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165" y="2513704"/>
            <a:ext cx="4689408" cy="3858244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4CF390DF-0399-B842-9166-8B5E6DF4A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Current developments with PEM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095B43C-F2EA-6145-8DA5-7404789D01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21/09/2022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03A3E2E-DCBB-2C49-913F-4B8E3C208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EPOL2 workshop: ILC, SuperKEKB, GammaFactory laser systems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64977AA-808F-5048-9D67-BC02A13A2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7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A10B69F-0A38-9643-A70A-8DA6082229E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9560" t="8592" r="4908" b="12684"/>
          <a:stretch/>
        </p:blipFill>
        <p:spPr>
          <a:xfrm>
            <a:off x="6573509" y="1022343"/>
            <a:ext cx="2334639" cy="2159541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51745AC3-64FB-AC42-B3CA-D9C287916727}"/>
              </a:ext>
            </a:extLst>
          </p:cNvPr>
          <p:cNvSpPr txBox="1"/>
          <p:nvPr/>
        </p:nvSpPr>
        <p:spPr>
          <a:xfrm>
            <a:off x="891248" y="1995729"/>
            <a:ext cx="5682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Replace </a:t>
            </a:r>
            <a:r>
              <a:rPr lang="fr-FR" dirty="0" err="1"/>
              <a:t>motorized</a:t>
            </a:r>
            <a:r>
              <a:rPr lang="fr-FR" dirty="0"/>
              <a:t> QWP by PEM (photo-</a:t>
            </a:r>
            <a:r>
              <a:rPr lang="fr-FR" dirty="0" err="1"/>
              <a:t>elastic</a:t>
            </a:r>
            <a:r>
              <a:rPr lang="fr-FR" dirty="0"/>
              <a:t> </a:t>
            </a:r>
            <a:r>
              <a:rPr lang="fr-FR" dirty="0" err="1"/>
              <a:t>modulator</a:t>
            </a:r>
            <a:r>
              <a:rPr lang="fr-FR" dirty="0"/>
              <a:t>)</a:t>
            </a:r>
          </a:p>
        </p:txBody>
      </p: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9FA95CD0-8761-6043-B898-1DF28FBE9C71}"/>
              </a:ext>
            </a:extLst>
          </p:cNvPr>
          <p:cNvCxnSpPr>
            <a:cxnSpLocks/>
            <a:stCxn id="8" idx="3"/>
          </p:cNvCxnSpPr>
          <p:nvPr/>
        </p:nvCxnSpPr>
        <p:spPr>
          <a:xfrm flipV="1">
            <a:off x="6573509" y="1798376"/>
            <a:ext cx="930533" cy="38201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9">
            <a:extLst>
              <a:ext uri="{FF2B5EF4-FFF2-40B4-BE49-F238E27FC236}">
                <a16:creationId xmlns:a16="http://schemas.microsoft.com/office/drawing/2014/main" id="{54E1459C-A0C0-D34E-88AD-915A3F5B5D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7581" y="3798411"/>
            <a:ext cx="4193767" cy="1448941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DEF39083-F473-E04C-A4D3-AF15A09A1F43}"/>
              </a:ext>
            </a:extLst>
          </p:cNvPr>
          <p:cNvSpPr txBox="1"/>
          <p:nvPr/>
        </p:nvSpPr>
        <p:spPr>
          <a:xfrm>
            <a:off x="1193938" y="2919080"/>
            <a:ext cx="1921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Piezo-excited</a:t>
            </a:r>
            <a:r>
              <a:rPr lang="fr-FR" dirty="0"/>
              <a:t> glass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EDC64B7-8B12-BA42-B26C-C7B6B7E609B3}"/>
              </a:ext>
            </a:extLst>
          </p:cNvPr>
          <p:cNvSpPr txBox="1"/>
          <p:nvPr/>
        </p:nvSpPr>
        <p:spPr>
          <a:xfrm>
            <a:off x="4407055" y="5211329"/>
            <a:ext cx="4251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Modulated</a:t>
            </a:r>
            <a:r>
              <a:rPr lang="fr-FR" dirty="0"/>
              <a:t> </a:t>
            </a:r>
            <a:r>
              <a:rPr lang="fr-FR" dirty="0" err="1"/>
              <a:t>difference</a:t>
            </a:r>
            <a:r>
              <a:rPr lang="fr-FR" dirty="0"/>
              <a:t> of  </a:t>
            </a:r>
            <a:r>
              <a:rPr lang="fr-FR" dirty="0" err="1"/>
              <a:t>refraction</a:t>
            </a:r>
            <a:r>
              <a:rPr lang="fr-FR" dirty="0"/>
              <a:t> indices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A878884A-CF9B-3545-89BC-94A00FFB0336}"/>
              </a:ext>
            </a:extLst>
          </p:cNvPr>
          <p:cNvSpPr txBox="1"/>
          <p:nvPr/>
        </p:nvSpPr>
        <p:spPr>
          <a:xfrm>
            <a:off x="4834030" y="5928766"/>
            <a:ext cx="3397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Modulation of phase of </a:t>
            </a:r>
            <a:r>
              <a:rPr lang="fr-FR" dirty="0" err="1"/>
              <a:t>waveplate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647135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9C8DC45-EC3B-5344-97B3-B3BA3CD6BE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8515350" cy="509517"/>
          </a:xfrm>
        </p:spPr>
        <p:txBody>
          <a:bodyPr>
            <a:normAutofit fontScale="90000"/>
          </a:bodyPr>
          <a:lstStyle/>
          <a:p>
            <a:r>
              <a:rPr lang="en-GB" dirty="0" err="1"/>
              <a:t>SuperKEKB</a:t>
            </a:r>
            <a:r>
              <a:rPr lang="en-GB" dirty="0"/>
              <a:t> integration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34C911-0DF2-E146-8030-A819259F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21/09/2022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47ECFB6-C1E3-6046-B13A-7EA5DA5D5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EPOL2 workshop: ILC, SuperKEKB, GammaFactory laser systems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E6BE7C8-A026-BD44-A93B-8E18480B3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8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ED6B78C-1009-5047-9AFE-6994AEBC82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261" y="1108710"/>
            <a:ext cx="7279435" cy="488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1206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9C8DC45-EC3B-5344-97B3-B3BA3CD6BE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8515350" cy="509517"/>
          </a:xfrm>
        </p:spPr>
        <p:txBody>
          <a:bodyPr>
            <a:normAutofit fontScale="90000"/>
          </a:bodyPr>
          <a:lstStyle/>
          <a:p>
            <a:r>
              <a:rPr lang="en-GB" dirty="0" err="1"/>
              <a:t>SuperKEKB</a:t>
            </a:r>
            <a:r>
              <a:rPr lang="en-GB" dirty="0"/>
              <a:t> laser chamber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34C911-0DF2-E146-8030-A819259F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21/09/2022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47ECFB6-C1E3-6046-B13A-7EA5DA5D5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EPOL2 workshop: ILC, SuperKEKB, GammaFactory laser systems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E6BE7C8-A026-BD44-A93B-8E18480B3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9</a:t>
            </a:fld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40391AA-B7FD-894C-805D-3D8D478349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583" y="1148554"/>
            <a:ext cx="7615113" cy="518430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B6A80E86-2C9D-2445-ADB3-241A3225D8EE}"/>
              </a:ext>
            </a:extLst>
          </p:cNvPr>
          <p:cNvSpPr txBox="1"/>
          <p:nvPr/>
        </p:nvSpPr>
        <p:spPr>
          <a:xfrm>
            <a:off x="3770096" y="874643"/>
            <a:ext cx="54780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Short beam transport, under air but tubed (at this stage)</a:t>
            </a:r>
          </a:p>
          <a:p>
            <a:r>
              <a:rPr lang="en-GB" dirty="0"/>
              <a:t>Out of vacuum mirrors</a:t>
            </a:r>
          </a:p>
        </p:txBody>
      </p:sp>
    </p:spTree>
    <p:extLst>
      <p:ext uri="{BB962C8B-B14F-4D97-AF65-F5344CB8AC3E}">
        <p14:creationId xmlns:p14="http://schemas.microsoft.com/office/powerpoint/2010/main" val="351542414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dele" id="{FBF67BF5-E241-D94D-A1E0-A0EA0C623EF9}" vid="{4197D68A-286D-DD47-B0B2-A034CCFF114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34686</TotalTime>
  <Words>1117</Words>
  <Application>Microsoft Macintosh PowerPoint</Application>
  <PresentationFormat>Affichage à l'écran (4:3)</PresentationFormat>
  <Paragraphs>209</Paragraphs>
  <Slides>23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8" baseType="lpstr">
      <vt:lpstr>Arial</vt:lpstr>
      <vt:lpstr>Calibri</vt:lpstr>
      <vt:lpstr>Cambria Math</vt:lpstr>
      <vt:lpstr>Wingdings</vt:lpstr>
      <vt:lpstr>Thème Office</vt:lpstr>
      <vt:lpstr>ILC, SuperKEKB and GammaFactory laser systems</vt:lpstr>
      <vt:lpstr>Introduction</vt:lpstr>
      <vt:lpstr>ILC polarimeter(s) laser and challenges</vt:lpstr>
      <vt:lpstr>ILC polarimeter(s) laser and challenges</vt:lpstr>
      <vt:lpstr>ILC polarimeter(s) laser and challenges</vt:lpstr>
      <vt:lpstr>SuperKEKB laser</vt:lpstr>
      <vt:lpstr>Current developments with PEM</vt:lpstr>
      <vt:lpstr>SuperKEKB integration</vt:lpstr>
      <vt:lpstr>SuperKEKB laser chamber</vt:lpstr>
      <vt:lpstr>SuperKEKB: impedance</vt:lpstr>
      <vt:lpstr>SuperKEKB: impedance</vt:lpstr>
      <vt:lpstr>GammaFactory beam transport</vt:lpstr>
      <vt:lpstr>Gamma Factory Laser injection</vt:lpstr>
      <vt:lpstr>Gamma Factory Laser injection</vt:lpstr>
      <vt:lpstr>Conclusion</vt:lpstr>
      <vt:lpstr>Scattered photon rate</vt:lpstr>
      <vt:lpstr>Some possible laser systems</vt:lpstr>
      <vt:lpstr>Présentation PowerPoint</vt:lpstr>
      <vt:lpstr>backup</vt:lpstr>
      <vt:lpstr>Photo-elastic modulator</vt:lpstr>
      <vt:lpstr>PEM: principle for polarimetry</vt:lpstr>
      <vt:lpstr>PEM calibration setup</vt:lpstr>
      <vt:lpstr>Data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Preliminary thoughts towards Compton polarimtry for ‘Chiral BELLE2’</dc:title>
  <dc:creator>Aurélien Martens</dc:creator>
  <cp:lastModifiedBy>Aurélien Martens</cp:lastModifiedBy>
  <cp:revision>125</cp:revision>
  <cp:lastPrinted>2019-10-21T14:23:48Z</cp:lastPrinted>
  <dcterms:created xsi:type="dcterms:W3CDTF">2019-09-23T10:30:56Z</dcterms:created>
  <dcterms:modified xsi:type="dcterms:W3CDTF">2022-09-21T11:18:24Z</dcterms:modified>
</cp:coreProperties>
</file>