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  <p:sldMasterId id="2147483684" r:id="rId5"/>
  </p:sldMasterIdLst>
  <p:notesMasterIdLst>
    <p:notesMasterId r:id="rId34"/>
  </p:notesMasterIdLst>
  <p:sldIdLst>
    <p:sldId id="373" r:id="rId6"/>
    <p:sldId id="385" r:id="rId7"/>
    <p:sldId id="403" r:id="rId8"/>
    <p:sldId id="404" r:id="rId9"/>
    <p:sldId id="405" r:id="rId10"/>
    <p:sldId id="406" r:id="rId11"/>
    <p:sldId id="407" r:id="rId12"/>
    <p:sldId id="408" r:id="rId13"/>
    <p:sldId id="409" r:id="rId14"/>
    <p:sldId id="429" r:id="rId15"/>
    <p:sldId id="410" r:id="rId16"/>
    <p:sldId id="412" r:id="rId17"/>
    <p:sldId id="413" r:id="rId18"/>
    <p:sldId id="414" r:id="rId19"/>
    <p:sldId id="415" r:id="rId20"/>
    <p:sldId id="416" r:id="rId21"/>
    <p:sldId id="417" r:id="rId22"/>
    <p:sldId id="418" r:id="rId23"/>
    <p:sldId id="419" r:id="rId24"/>
    <p:sldId id="420" r:id="rId25"/>
    <p:sldId id="421" r:id="rId26"/>
    <p:sldId id="422" r:id="rId27"/>
    <p:sldId id="423" r:id="rId28"/>
    <p:sldId id="424" r:id="rId29"/>
    <p:sldId id="426" r:id="rId30"/>
    <p:sldId id="427" r:id="rId31"/>
    <p:sldId id="428" r:id="rId32"/>
    <p:sldId id="400" r:id="rId33"/>
  </p:sldIdLst>
  <p:sldSz cx="12192000" cy="6858000"/>
  <p:notesSz cx="6858000" cy="9144000"/>
  <p:embeddedFontLst>
    <p:embeddedFont>
      <p:font typeface="Lato" panose="020B0604020202020204" charset="0"/>
      <p:regular r:id="rId35"/>
      <p:bold r:id="rId36"/>
      <p:italic r:id="rId37"/>
      <p:boldItalic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Montserrat" panose="020B0604020202020204" charset="0"/>
      <p:regular r:id="rId43"/>
      <p:bold r:id="rId44"/>
      <p:italic r:id="rId45"/>
      <p:boldItalic r:id="rId46"/>
    </p:embeddedFont>
    <p:embeddedFont>
      <p:font typeface="Lato Black" panose="020B0604020202020204" charset="0"/>
      <p:bold r:id="rId47"/>
      <p:italic r:id="rId48"/>
      <p:boldItalic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1515"/>
    <a:srgbClr val="AF2D24"/>
    <a:srgbClr val="E04F39"/>
    <a:srgbClr val="B83A4B"/>
    <a:srgbClr val="53565A"/>
    <a:srgbClr val="5F574F"/>
    <a:srgbClr val="B6B1A9"/>
    <a:srgbClr val="D4D1D1"/>
    <a:srgbClr val="544948"/>
    <a:srgbClr val="006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6327"/>
  </p:normalViewPr>
  <p:slideViewPr>
    <p:cSldViewPr snapToGrid="0" snapToObjects="1" showGuides="1">
      <p:cViewPr varScale="1">
        <p:scale>
          <a:sx n="96" d="100"/>
          <a:sy n="96" d="100"/>
        </p:scale>
        <p:origin x="96" y="870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presProps" Target="presProps.xml"/><Relationship Id="rId55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10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ods, Michael B." userId="de1a7e81-636e-44a9-8110-2d06bf763e0a" providerId="ADAL" clId="{0A1ADB67-A36D-419D-830D-12889A0009A2}"/>
    <pc:docChg chg="undo custSel modSld">
      <pc:chgData name="Woods, Michael B." userId="de1a7e81-636e-44a9-8110-2d06bf763e0a" providerId="ADAL" clId="{0A1ADB67-A36D-419D-830D-12889A0009A2}" dt="2022-09-08T21:37:15.444" v="13" actId="1038"/>
      <pc:docMkLst>
        <pc:docMk/>
      </pc:docMkLst>
      <pc:sldChg chg="modSp mod">
        <pc:chgData name="Woods, Michael B." userId="de1a7e81-636e-44a9-8110-2d06bf763e0a" providerId="ADAL" clId="{0A1ADB67-A36D-419D-830D-12889A0009A2}" dt="2022-09-08T21:37:15.444" v="13" actId="1038"/>
        <pc:sldMkLst>
          <pc:docMk/>
          <pc:sldMk cId="3329737868" sldId="385"/>
        </pc:sldMkLst>
        <pc:spChg chg="mod">
          <ac:chgData name="Woods, Michael B." userId="de1a7e81-636e-44a9-8110-2d06bf763e0a" providerId="ADAL" clId="{0A1ADB67-A36D-419D-830D-12889A0009A2}" dt="2022-09-08T21:37:15.444" v="13" actId="1038"/>
          <ac:spMkLst>
            <pc:docMk/>
            <pc:sldMk cId="3329737868" sldId="385"/>
            <ac:spMk id="2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1494-3951-FA47-A2D9-E3AB10964ECE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9C58-D451-C54B-A6BB-965E69BF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1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1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1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15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3.png"/><Relationship Id="rId4" Type="http://schemas.openxmlformats.org/officeDocument/2006/relationships/image" Target="../media/image21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15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1">
    <p:bg>
      <p:bgPr>
        <a:gradFill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25F34CB-4092-FC40-9790-97C718FF67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2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Option 4C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7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 - Prin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5947565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0DAFBF7-20F6-DA42-873E-AC5024D82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2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C7B1-D8C7-F946-BDEC-0EFE67A9A6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08F39-E724-4149-8D36-3B5FD266B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8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03687" y="72300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D518763A-6065-A341-A8B2-AE7F8D1A9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3687" y="2270224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4F60F32-F7FC-D74A-B61F-062B52187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3687" y="379831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3 Title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127CDD6-FBEF-EE4C-9F38-757B119F09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79932" y="71189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4 Title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12475248-C410-E548-A28F-8AA6518566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79932" y="2259109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5 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0E28E414-0678-DA4E-9D26-1094523653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9932" y="378719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6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9C2C1-E88D-9641-A57C-DEA0DF9494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3725" y="1136987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B69A155-606B-C744-8B99-0CF0DA55C2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3725" y="2686682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B91FA69-9C72-4A4B-A704-BCCEB65325B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03687" y="4218136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A8AD4FE-D3EB-7542-8CA9-11FC4C6AB9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9970" y="1115645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FD439FD8-111D-C140-83D2-B951A675E3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79970" y="2665340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BFAC5FD-3370-B943-8AB7-C4860F8444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79932" y="4196794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BC7E-F9ED-D345-B396-E98E4ECEF9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5BAE47A-E69C-8743-80B3-B25F763F639C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AAB72E5F-FF5D-5C48-B3A4-90542FB05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C8A2EE5A-F49D-784B-9008-27484449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64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F9B11A2-779F-3C42-AF52-2C7E5CE3C94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83050" y="723007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01AEEB-891B-1144-AAD2-95E40B0541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96001" y="722981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9534EBBC-3C59-144F-AD22-A7E2D666A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1" y="1048833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8DBFF5-7446-3C4A-950D-4375660B1C12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383050" y="152067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18C17B4-D4FB-0B42-A5E0-F51AC7DAB5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96001" y="152064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47B4CB48-48A3-D842-B2DF-513FEA8EC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1" y="184650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0147AF-ABA1-1D4D-A300-E21CC4145FB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4383050" y="2324828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FC537A5-401B-1F40-AF49-B37B2B264F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1" y="2324802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7403F2DD-4415-E94D-80FE-E550E301C1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6001" y="2650654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EB1C3F4-F116-AE42-AD4C-1C3E640082A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383050" y="3135454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3F5A1F3-4444-D841-8862-EF9DA4845C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6001" y="3135428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6" name="Text Placeholder 44">
            <a:extLst>
              <a:ext uri="{FF2B5EF4-FFF2-40B4-BE49-F238E27FC236}">
                <a16:creationId xmlns:a16="http://schemas.microsoft.com/office/drawing/2014/main" id="{D99DA163-3507-DA49-95FA-93F19D3CFBA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1" y="3461280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C53D2DB-EE52-B24A-B966-528463FA7B34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4383050" y="394610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1D30716-E851-F544-AA4F-67D4CE29732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1" y="394607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20FF93E5-D828-E441-A581-6AA34FE8A33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96001" y="427193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66BCF8-AD2A-0A46-AF4B-F0EBF1F7DC75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4383050" y="4756743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FECC9A-E101-1F49-9A2D-0A2979CE6B9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6001" y="4756717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22" name="Text Placeholder 44">
            <a:extLst>
              <a:ext uri="{FF2B5EF4-FFF2-40B4-BE49-F238E27FC236}">
                <a16:creationId xmlns:a16="http://schemas.microsoft.com/office/drawing/2014/main" id="{81AE8B69-AEC4-A943-9813-696D3C2590E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96001" y="5082569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1F0BDEED-86FF-F14E-96F4-450C292F5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A4B939-07B1-0F48-A480-A75F7D947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48CC281-A08D-F741-9C1E-1CDF1367B8FF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24663883-97A3-414F-9F43-38B123E79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77B0BDBC-C69B-5844-938C-B8D17981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55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86D98D-F868-5B4F-B736-4020110E5D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10551391" cy="804152"/>
          </a:xfrm>
        </p:spPr>
        <p:txBody>
          <a:bodyPr anchor="t" anchorCtr="0">
            <a:normAutofit/>
          </a:bodyPr>
          <a:lstStyle>
            <a:lvl1pPr>
              <a:defRPr sz="36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0147C1-05E4-924C-9AA3-7D90271F32E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00100" y="1649637"/>
            <a:ext cx="3367809" cy="325852"/>
          </a:xfrm>
        </p:spPr>
        <p:txBody>
          <a:bodyPr numCol="1">
            <a:normAutofit/>
          </a:bodyPr>
          <a:lstStyle>
            <a:lvl1pPr marL="0" marR="0" indent="0" algn="l" defTabSz="18288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4B4CF2-D4CE-0C45-A65F-FD4632B1522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75489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094D5-660A-5149-8448-2787EEF56CC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412095" y="1649638"/>
            <a:ext cx="3367810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CE49625-BDC5-EE47-96D4-441AB557106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24090" y="1649638"/>
            <a:ext cx="33458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9DB7CC-6B1E-C147-A4D7-C8BFAD2CA4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3614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D1554987-5F20-6545-A525-4E76BE0943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3614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FFDBED3-223E-934A-9B8F-7FB7C78787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2095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2" name="Text Placeholder 44">
            <a:extLst>
              <a:ext uri="{FF2B5EF4-FFF2-40B4-BE49-F238E27FC236}">
                <a16:creationId xmlns:a16="http://schemas.microsoft.com/office/drawing/2014/main" id="{33C431C6-C321-8E46-A0D1-23A596CD19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2095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C45849C-9979-5646-A7DE-352449B2AED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30577" y="2122841"/>
            <a:ext cx="3317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4" name="Text Placeholder 44">
            <a:extLst>
              <a:ext uri="{FF2B5EF4-FFF2-40B4-BE49-F238E27FC236}">
                <a16:creationId xmlns:a16="http://schemas.microsoft.com/office/drawing/2014/main" id="{45690BA4-5725-E74F-A1D7-869ED1F8EF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30577" y="2684332"/>
            <a:ext cx="3317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16F0CB9-C4B5-2649-8980-FA7565C48F1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12095" y="3822149"/>
            <a:ext cx="3389674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F33C7A1-E75B-1041-9E11-8FB4517BF0C8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030577" y="3822149"/>
            <a:ext cx="33176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A047395-5AF1-154B-84BC-A80BB529F7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3614" y="4295352"/>
            <a:ext cx="336132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636616F2-09F2-E248-95E2-82F70307B48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3614" y="4856843"/>
            <a:ext cx="336132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6F42B76-74A0-CA4D-8A2B-CE9CA6CACD9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12095" y="4295352"/>
            <a:ext cx="3389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1" name="Text Placeholder 44">
            <a:extLst>
              <a:ext uri="{FF2B5EF4-FFF2-40B4-BE49-F238E27FC236}">
                <a16:creationId xmlns:a16="http://schemas.microsoft.com/office/drawing/2014/main" id="{1A5A8873-5833-0042-B69A-5883CFD33CB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12095" y="4856843"/>
            <a:ext cx="3389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826BEB9-8FCF-9A44-AFE7-74CF476995D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30577" y="4295352"/>
            <a:ext cx="331767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8DF86C0A-B51C-1046-AA0A-EC295FC775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30577" y="4856843"/>
            <a:ext cx="331767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B12EA8C-91D6-4847-AF0E-29379345621C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00100" y="3822149"/>
            <a:ext cx="336132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145ACA-AD56-304E-A1B1-C4F73C5F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61855-235B-7B44-8B0F-6C14C1927979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94128B-BF4E-3042-9D11-945E0053E6CF}"/>
              </a:ext>
            </a:extLst>
          </p:cNvPr>
          <p:cNvCxnSpPr>
            <a:cxnSpLocks/>
          </p:cNvCxnSpPr>
          <p:nvPr userDrawn="1"/>
        </p:nvCxnSpPr>
        <p:spPr>
          <a:xfrm>
            <a:off x="800100" y="4155271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B431CE3C-653B-854F-B4D8-53726CED8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DA7FDA96-A17A-EC4D-9B84-3B86175DB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19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3B1CE3-4FC1-7F40-94E2-3D59AD777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D873E-EF4A-AA41-879F-A999947DC6EE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303CCF5-F0DF-B84E-B762-8833E6E1E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78055B4-64D2-A141-8225-4AE43EE068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64609BC-3782-1B45-B5C9-81147D48F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81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Red">
    <p:bg>
      <p:bgPr>
        <a:gradFill flip="none" rotWithShape="1"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A20A9C6-B7E0-A14E-8612-799EEFE47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11044DB1-1F1F-F54A-885B-B9A9A1D974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4C6D2D-A81E-9F47-9F5F-69980193212A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EFE86010-BABE-CC4C-8E81-0811A42633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24B99E-E59B-F747-895C-734FB9F763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4435610-EC60-074A-9273-14AEBF58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15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Blue">
    <p:bg>
      <p:bgPr>
        <a:gradFill>
          <a:gsLst>
            <a:gs pos="50000">
              <a:srgbClr val="006983"/>
            </a:gs>
            <a:gs pos="0">
              <a:srgbClr val="1AA4BC"/>
            </a:gs>
            <a:gs pos="100000">
              <a:srgbClr val="013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683E79B-0704-6040-823D-63F8162CF1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EFF19B41-64C1-4346-89EC-6088CB0FD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A055E-816F-1843-8943-290D8159EA4B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13A7343-8C6F-FE42-959D-8729506129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B018488-E202-1341-9069-57504821BF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F4B104F-EFA8-CB43-9203-39906CD71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5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70EA7885-7931-B24B-8499-67A41354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D4D1D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rgbClr val="D4D1D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6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Purple">
    <p:bg>
      <p:bgPr>
        <a:gradFill>
          <a:gsLst>
            <a:gs pos="50000">
              <a:srgbClr val="877F7A"/>
            </a:gs>
            <a:gs pos="0">
              <a:srgbClr val="B6B1A9"/>
            </a:gs>
            <a:gs pos="100000">
              <a:srgbClr val="544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D7428E3-8390-A845-9BB2-8625FA441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63962DC-11C4-EE4E-B407-A6BE2A9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D9DC38-50ED-364F-8200-296C6F0AAEA5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882308EF-B172-754F-82A9-C15D20DD8B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DBB6D1-E459-2A41-B4E5-75DC563945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0E48DE4-5CA8-2649-9A47-01577CE05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88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Orange">
    <p:bg>
      <p:bgPr>
        <a:gradFill>
          <a:gsLst>
            <a:gs pos="38000">
              <a:srgbClr val="F4B12F"/>
            </a:gs>
            <a:gs pos="0">
              <a:srgbClr val="FEDD5C"/>
            </a:gs>
            <a:gs pos="78000">
              <a:srgbClr val="E9830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5ECA6C5-FDF2-4A45-8223-10F0CF4E7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8316B-CE90-414C-9EF5-CC70896B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5A5200-D8C2-3D4F-BD62-EE66B1852AE1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305FAE5E-1170-464B-9043-75C93547E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AC44568-BE93-894D-9A93-C4BBE62E78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E59CF0E-4905-2F4E-979E-C7C6BC30B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53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Green">
    <p:bg>
      <p:bgPr>
        <a:gradFill>
          <a:gsLst>
            <a:gs pos="50000">
              <a:srgbClr val="59B06D"/>
            </a:gs>
            <a:gs pos="0">
              <a:srgbClr val="8AC751"/>
            </a:gs>
            <a:gs pos="100000">
              <a:srgbClr val="27998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0965A0-BB98-7E46-B035-8A412F69C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6F8C2E-831C-D145-BA5C-83A43BBC19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AED9176-3B17-2F46-9F1E-7CCA21A0D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67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rgbClr val="8C1515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3A7A72-794E-0647-AE60-3B31B0A1D037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970BDE4-8E2B-624F-A4CB-8953401A8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051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7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5D77D-02D2-0A4A-B662-340A279B30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0100" y="1602938"/>
            <a:ext cx="5157788" cy="44549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8831074-BFE8-E940-B6D2-40437D955E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9939" y="1602938"/>
            <a:ext cx="5157788" cy="44549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8C6F662-BE8D-574E-9039-3649A47F3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4904" y="1107621"/>
            <a:ext cx="5164831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7B1BD67-B703-304C-B5D8-8E503921F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4170" y="1107621"/>
            <a:ext cx="5162925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D946FC1E-D9A3-3742-A732-A38CF0B81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96BBAF-C975-F54C-A45C-3A099A01DC59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9BAECB2-1BD6-F541-B86F-086745C04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D04B276-E79E-D643-8B65-21EAF456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3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76" userDrawn="1">
          <p15:clr>
            <a:srgbClr val="FBAE40"/>
          </p15:clr>
        </p15:guide>
        <p15:guide id="2" orient="horz" pos="888" userDrawn="1">
          <p15:clr>
            <a:srgbClr val="FBAE40"/>
          </p15:clr>
        </p15:guide>
        <p15:guide id="3" orient="horz" pos="3816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40163D6-781A-724D-8FD5-B6254B828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1"/>
            <a:ext cx="6929879" cy="4950264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D7304A26-5011-724E-8C96-DFA08D60C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80362" y="1107621"/>
            <a:ext cx="3373438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0C1017-97FA-6D48-9A0D-090E555BB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0363" y="1602470"/>
            <a:ext cx="3373437" cy="445541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6ED1B33-7460-3149-A78A-7698175DD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A5F029E-3019-A841-8F95-BDEC2121B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84919F97-4951-B143-AC5E-0B468673D1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28D1B1-345A-8D4A-BEEE-A61D73DC57E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13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B69DD78-AB21-8741-ACA7-AABC6E30C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2"/>
            <a:ext cx="5143050" cy="3190048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282E36C-003D-C146-8F50-BAC426D2815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29939" y="1107620"/>
            <a:ext cx="5123861" cy="3190049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B58ED-6D9B-DC46-8A83-DC202AB3D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A9B038D1-16A3-5F4B-8682-B082506EF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2372518-BEFC-5C4C-8BF4-241FFDBF09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7422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D4ED423-5F65-2F45-8A11-89BCB4260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7422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429DC23-9018-5646-8F2F-B0243491F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0212FE08-C85D-224F-8EA5-16D16B6E5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C849444-48F2-2746-8403-370D87487B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78B2F5-6546-8245-AC5E-2CFAE1D82CE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07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5F7B1B4-B6FD-7D4E-ADAA-028C49AC366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00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900D276-A095-C04E-87EF-52D8AB0758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8441375-8C84-C841-911D-88542B35A7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099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5F7C37-B244-B142-A9A7-E1FAFB86BDB4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412095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BB74CA02-6ACC-C34A-93C2-F1C4FBF691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2094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F5CB8DA2-2802-6844-8B57-D6BA2C9B5B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2094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DC9F240-04D8-D943-A30D-C994E4F6D584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003707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B7BAAD2-9EFA-544C-A721-31CB83855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03706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416148D1-6829-5046-B19C-F0DDDE27D4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03706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690AB61-2B56-084E-A578-D98682139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512D667-1F4D-4C45-A1D6-9FCC308BA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F521415C-0030-704F-A772-071A6A0B44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DB84D-5A88-B346-8D06-F67B3F5DBC5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6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55E88-9618-8546-B71A-4FEC6AF32A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306401"/>
            <a:ext cx="7563493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8ED050-40D5-A24F-A212-66DA586E47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47200" y="6156325"/>
            <a:ext cx="2006600" cy="33655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4A1C82-3F0E-A346-9364-ED419CD3E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099" y="3740943"/>
            <a:ext cx="10553701" cy="45719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572C5C-451A-2D42-9B95-A15C06558C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9144" y="6156325"/>
            <a:ext cx="1734820" cy="322263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67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6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C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0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647700"/>
            <a:ext cx="7013041" cy="2199440"/>
          </a:xfrm>
        </p:spPr>
        <p:txBody>
          <a:bodyPr anchor="b">
            <a:normAutofit/>
          </a:bodyPr>
          <a:lstStyle>
            <a:lvl1pPr>
              <a:defRPr sz="48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884411"/>
            <a:ext cx="701304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099" y="3845860"/>
            <a:ext cx="7013041" cy="39547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8" y="4241336"/>
            <a:ext cx="7013041" cy="395476"/>
          </a:xfrm>
        </p:spPr>
        <p:txBody>
          <a:bodyPr>
            <a:noAutofit/>
          </a:bodyPr>
          <a:lstStyle>
            <a:lvl1pPr>
              <a:defRPr sz="18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A191257-6D86-9042-A3D7-71EF3494F1D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ED364AF-F2B9-A44B-8E62-AFF26C49BA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95982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">
    <p:bg>
      <p:bgPr>
        <a:solidFill>
          <a:srgbClr val="D4D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6210301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D1034-BE6B-844F-A01D-A20EB1C237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30.sv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D01802-AD12-A14F-B8F8-0BBD77EB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DFEB2-9325-5E46-8613-F4E89B140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845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91" r:id="rId3"/>
    <p:sldLayoutId id="2147483673" r:id="rId4"/>
    <p:sldLayoutId id="2147483674" r:id="rId5"/>
    <p:sldLayoutId id="2147483675" r:id="rId6"/>
    <p:sldLayoutId id="2147483671" r:id="rId7"/>
    <p:sldLayoutId id="2147483672" r:id="rId8"/>
    <p:sldLayoutId id="2147483680" r:id="rId9"/>
    <p:sldLayoutId id="2147483681" r:id="rId10"/>
    <p:sldLayoutId id="2147483683" r:id="rId11"/>
    <p:sldLayoutId id="2147483682" r:id="rId12"/>
    <p:sldLayoutId id="2147483685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marR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457200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858838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1316038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1662113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orient="horz" pos="408" userDrawn="1">
          <p15:clr>
            <a:srgbClr val="F26B43"/>
          </p15:clr>
        </p15:guide>
        <p15:guide id="3" orient="horz" pos="1104" userDrawn="1">
          <p15:clr>
            <a:srgbClr val="F26B43"/>
          </p15:clr>
        </p15:guide>
        <p15:guide id="4" orient="horz" pos="14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pos="7152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  <p15:guide id="9" orient="horz" pos="4128" userDrawn="1">
          <p15:clr>
            <a:srgbClr val="F26B43"/>
          </p15:clr>
        </p15:guide>
        <p15:guide id="10" orient="horz" pos="3816" userDrawn="1">
          <p15:clr>
            <a:srgbClr val="F26B43"/>
          </p15:clr>
        </p15:guide>
        <p15:guide id="11" pos="4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F486D22-965E-B74F-A14E-E7D480B7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 dirty="0"/>
              <a:t>Click to edit master title style which can be up to two lines in length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E8ED4D0-A088-4E43-A643-82D02D9D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2980FA-0F2E-7148-B626-5BDBC8549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C64E-5A0F-004B-AD71-844ED76B0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2EF3B1-B7F3-6A49-97F8-8CA00A6E0C1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9" r:id="rId4"/>
    <p:sldLayoutId id="2147483668" r:id="rId5"/>
    <p:sldLayoutId id="2147483663" r:id="rId6"/>
    <p:sldLayoutId id="2147483666" r:id="rId7"/>
    <p:sldLayoutId id="2147483665" r:id="rId8"/>
    <p:sldLayoutId id="2147483667" r:id="rId9"/>
    <p:sldLayoutId id="2147483687" r:id="rId10"/>
    <p:sldLayoutId id="2147483688" r:id="rId11"/>
    <p:sldLayoutId id="2147483689" r:id="rId12"/>
    <p:sldLayoutId id="2147483651" r:id="rId13"/>
    <p:sldLayoutId id="2147483652" r:id="rId14"/>
    <p:sldLayoutId id="214748366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Clr>
          <a:srgbClr val="B83A4B"/>
        </a:buClr>
        <a:buFontTx/>
        <a:buNone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1pPr>
      <a:lvl2pPr marL="466725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2pPr>
      <a:lvl3pPr marL="8636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3pPr>
      <a:lvl4pPr marL="13208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4pPr>
      <a:lvl5pPr marL="1665288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drive.google.com/drive/folders/12-y1bGFEUJgvN0v_cEUzJf08U2XhFinV?usp=sharing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39.png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4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74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png"/><Relationship Id="rId4" Type="http://schemas.openxmlformats.org/officeDocument/2006/relationships/image" Target="../media/image2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 picture containing sky, outdoor, tree, road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746269C-2CA3-0E4C-B499-F8911790DD1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2FE91-7906-2944-B862-343710C71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0099" y="647701"/>
            <a:ext cx="10480813" cy="2246574"/>
          </a:xfrm>
        </p:spPr>
        <p:txBody>
          <a:bodyPr>
            <a:normAutofit/>
          </a:bodyPr>
          <a:lstStyle/>
          <a:p>
            <a:pPr algn="ctr"/>
            <a:r>
              <a:rPr lang="en-US" i="1" dirty="0" smtClean="0"/>
              <a:t>SLD </a:t>
            </a:r>
            <a:r>
              <a:rPr lang="en-US" dirty="0" smtClean="0"/>
              <a:t>Compton </a:t>
            </a:r>
            <a:r>
              <a:rPr lang="en-US" dirty="0" err="1" smtClean="0"/>
              <a:t>Polarimeter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240511-2841-2048-A338-D40F63E2D1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Mike Woods / SLAC Laser Safety Officer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0B6904-318B-1445-A998-53BDDDE01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FCC </a:t>
            </a:r>
            <a:r>
              <a:rPr lang="en-US" dirty="0" smtClean="0"/>
              <a:t>EPOL Workshop 19-30 September </a:t>
            </a:r>
            <a:r>
              <a:rPr lang="en-US" dirty="0"/>
              <a:t>2022 at </a:t>
            </a:r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E33594-6421-8649-88F9-F4048CDA3FA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39A3C4F-49E0-E344-8E88-83B8C90BB8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53FF57-410D-254B-83F9-019E6401C6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Compton Scattering Kinematics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541" y="2423613"/>
            <a:ext cx="5487072" cy="407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00099" y="1038139"/>
            <a:ext cx="6118225" cy="3997325"/>
            <a:chOff x="816" y="528"/>
            <a:chExt cx="3854" cy="2518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864" y="528"/>
              <a:ext cx="27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solidFill>
                    <a:srgbClr val="6666FF"/>
                  </a:solidFill>
                </a:rPr>
                <a:t>The cross section for Compton scattering is</a:t>
              </a:r>
            </a:p>
          </p:txBody>
        </p:sp>
        <p:graphicFrame>
          <p:nvGraphicFramePr>
            <p:cNvPr id="11" name="Object 9"/>
            <p:cNvGraphicFramePr>
              <a:graphicFrameLocks noChangeAspect="1"/>
            </p:cNvGraphicFramePr>
            <p:nvPr/>
          </p:nvGraphicFramePr>
          <p:xfrm>
            <a:off x="1344" y="768"/>
            <a:ext cx="1824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0" name="Equation" r:id="rId4" imgW="1866600" imgH="266400" progId="Equation.3">
                    <p:embed/>
                  </p:oleObj>
                </mc:Choice>
                <mc:Fallback>
                  <p:oleObj name="Equation" r:id="rId4" imgW="1866600" imgH="266400" progId="Equation.3">
                    <p:embed/>
                    <p:pic>
                      <p:nvPicPr>
                        <p:cNvPr id="11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768"/>
                          <a:ext cx="1824" cy="2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408" y="768"/>
              <a:ext cx="5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/>
                <a:t>where </a:t>
              </a:r>
            </a:p>
          </p:txBody>
        </p:sp>
        <p:graphicFrame>
          <p:nvGraphicFramePr>
            <p:cNvPr id="13" name="Object 11"/>
            <p:cNvGraphicFramePr>
              <a:graphicFrameLocks noChangeAspect="1"/>
            </p:cNvGraphicFramePr>
            <p:nvPr/>
          </p:nvGraphicFramePr>
          <p:xfrm>
            <a:off x="3888" y="720"/>
            <a:ext cx="432" cy="4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1" name="Equation" r:id="rId6" imgW="533160" imgH="495000" progId="Equation.3">
                    <p:embed/>
                  </p:oleObj>
                </mc:Choice>
                <mc:Fallback>
                  <p:oleObj name="Equation" r:id="rId6" imgW="533160" imgH="495000" progId="Equation.3">
                    <p:embed/>
                    <p:pic>
                      <p:nvPicPr>
                        <p:cNvPr id="13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720"/>
                          <a:ext cx="432" cy="4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816" y="1104"/>
              <a:ext cx="26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solidFill>
                    <a:srgbClr val="6666FF"/>
                  </a:solidFill>
                </a:rPr>
                <a:t>The measured asymmetry in a channel is</a:t>
              </a:r>
            </a:p>
          </p:txBody>
        </p:sp>
        <p:graphicFrame>
          <p:nvGraphicFramePr>
            <p:cNvPr id="15" name="Object 13"/>
            <p:cNvGraphicFramePr>
              <a:graphicFrameLocks noChangeAspect="1"/>
            </p:cNvGraphicFramePr>
            <p:nvPr/>
          </p:nvGraphicFramePr>
          <p:xfrm>
            <a:off x="1344" y="1296"/>
            <a:ext cx="2400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2" name="Equation" r:id="rId8" imgW="2501640" imgH="520560" progId="Equation.3">
                    <p:embed/>
                  </p:oleObj>
                </mc:Choice>
                <mc:Fallback>
                  <p:oleObj name="Equation" r:id="rId8" imgW="2501640" imgH="520560" progId="Equation.3">
                    <p:embed/>
                    <p:pic>
                      <p:nvPicPr>
                        <p:cNvPr id="15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1296"/>
                          <a:ext cx="2400" cy="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854" y="1800"/>
              <a:ext cx="38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solidFill>
                    <a:srgbClr val="6666FF"/>
                  </a:solidFill>
                </a:rPr>
                <a:t>Where the analyzing power is calculated from the Compton </a:t>
              </a:r>
            </a:p>
            <a:p>
              <a:r>
                <a:rPr lang="en-US" altLang="en-US" sz="1800" b="1">
                  <a:solidFill>
                    <a:srgbClr val="6666FF"/>
                  </a:solidFill>
                </a:rPr>
                <a:t>Cross section and the channel response function, R</a:t>
              </a:r>
              <a:r>
                <a:rPr lang="en-US" altLang="en-US" sz="1800" b="1" baseline="-25000">
                  <a:solidFill>
                    <a:srgbClr val="6666FF"/>
                  </a:solidFill>
                </a:rPr>
                <a:t>i</a:t>
              </a:r>
              <a:r>
                <a:rPr lang="en-US" altLang="en-US" sz="1800" b="1">
                  <a:solidFill>
                    <a:srgbClr val="6666FF"/>
                  </a:solidFill>
                </a:rPr>
                <a:t>.</a:t>
              </a:r>
            </a:p>
          </p:txBody>
        </p:sp>
        <p:graphicFrame>
          <p:nvGraphicFramePr>
            <p:cNvPr id="17" name="Object 15"/>
            <p:cNvGraphicFramePr>
              <a:graphicFrameLocks noChangeAspect="1"/>
            </p:cNvGraphicFramePr>
            <p:nvPr/>
          </p:nvGraphicFramePr>
          <p:xfrm>
            <a:off x="1152" y="2256"/>
            <a:ext cx="1488" cy="7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3" name="Equation" r:id="rId10" imgW="1650960" imgH="876240" progId="Equation.3">
                    <p:embed/>
                  </p:oleObj>
                </mc:Choice>
                <mc:Fallback>
                  <p:oleObj name="Equation" r:id="rId10" imgW="1650960" imgH="876240" progId="Equation.3">
                    <p:embed/>
                    <p:pic>
                      <p:nvPicPr>
                        <p:cNvPr id="17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256"/>
                          <a:ext cx="1488" cy="7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62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Raw Data from CKV Detector (during e- only running)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933" y="1156251"/>
            <a:ext cx="5450163" cy="534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4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CKV Analyzing Power Determination </a:t>
            </a:r>
            <a:r>
              <a:rPr lang="en-US" dirty="0" smtClean="0">
                <a:solidFill>
                  <a:schemeClr val="tx1"/>
                </a:solidFill>
              </a:rPr>
              <a:t>(Table Scans)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14400" y="976313"/>
            <a:ext cx="9973089" cy="3121025"/>
            <a:chOff x="914400" y="976313"/>
            <a:chExt cx="9973089" cy="312102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7489" y="976313"/>
              <a:ext cx="3810000" cy="312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914400" y="1102333"/>
              <a:ext cx="5731313" cy="2862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Detector resolution modifies theoretical analyzing</a:t>
              </a:r>
            </a:p>
            <a:p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     power by &lt;2% for CKV7 at Compton Edge</a:t>
              </a:r>
            </a:p>
            <a:p>
              <a:pPr lvl="1">
                <a:buFontTx/>
                <a:buChar char="•"/>
              </a:pPr>
              <a:r>
                <a:rPr lang="en-US" altLang="en-US" sz="1800" dirty="0"/>
                <a:t> </a:t>
              </a:r>
              <a:r>
                <a:rPr lang="en-US" altLang="en-US" sz="1800" dirty="0" smtClean="0"/>
                <a:t>11 </a:t>
              </a:r>
              <a:r>
                <a:rPr lang="en-US" altLang="en-US" sz="1800" dirty="0"/>
                <a:t>MeV detector threshold ensures EGS-based </a:t>
              </a:r>
            </a:p>
            <a:p>
              <a:r>
                <a:rPr lang="en-US" altLang="en-US" sz="1800" dirty="0"/>
                <a:t>	simulation is reliable</a:t>
              </a:r>
            </a:p>
            <a:p>
              <a:endParaRPr lang="en-US" altLang="en-US" sz="1800" dirty="0"/>
            </a:p>
            <a:p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Table scans sweep detector channels thru Compton Edge</a:t>
              </a:r>
            </a:p>
            <a:p>
              <a:pPr lvl="1">
                <a:buFontTx/>
                <a:buChar char="•"/>
              </a:pPr>
              <a:r>
                <a:rPr lang="en-US" altLang="en-US" sz="1800" dirty="0"/>
                <a:t> done daily</a:t>
              </a:r>
            </a:p>
            <a:p>
              <a:pPr lvl="1">
                <a:buFontTx/>
                <a:buChar char="•"/>
              </a:pPr>
              <a:r>
                <a:rPr lang="en-US" altLang="en-US" sz="1800" dirty="0"/>
                <a:t> give spectrometer calibration, locate Compton edge,</a:t>
              </a:r>
            </a:p>
            <a:p>
              <a:r>
                <a:rPr lang="en-US" altLang="en-US" sz="1800" dirty="0"/>
                <a:t>    	 track detector channel gains</a:t>
              </a:r>
            </a:p>
            <a:p>
              <a:pPr lvl="1">
                <a:buFontTx/>
                <a:buChar char="•"/>
              </a:pPr>
              <a:r>
                <a:rPr lang="en-US" altLang="en-US" sz="1800" dirty="0"/>
                <a:t> determine CKV7 analyzing power to 0.2%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162337" y="3964655"/>
            <a:ext cx="8297668" cy="2760662"/>
            <a:chOff x="2162337" y="3964655"/>
            <a:chExt cx="8297668" cy="2760662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2337" y="3964655"/>
              <a:ext cx="3581400" cy="2760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5887278" y="4418013"/>
              <a:ext cx="4572727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solidFill>
                    <a:srgbClr val="0070C0"/>
                  </a:solidFill>
                </a:rPr>
                <a:t>Use pulse height ratios </a:t>
              </a:r>
              <a:r>
                <a:rPr lang="en-US" altLang="en-US" sz="1800" dirty="0"/>
                <a:t>for CKV7/CKV6 and</a:t>
              </a:r>
            </a:p>
            <a:p>
              <a:r>
                <a:rPr lang="en-US" altLang="en-US" sz="1800" dirty="0"/>
                <a:t>     CKV8/CKV6 to track analyzing powers </a:t>
              </a:r>
            </a:p>
            <a:p>
              <a:r>
                <a:rPr lang="en-US" altLang="en-US" sz="1800" dirty="0"/>
                <a:t>     between table scans.  </a:t>
              </a:r>
              <a:r>
                <a:rPr lang="en-US" altLang="en-US" sz="1800" dirty="0">
                  <a:solidFill>
                    <a:srgbClr val="006600"/>
                  </a:solidFill>
                </a:rPr>
                <a:t>Resulting uncertainty </a:t>
              </a:r>
            </a:p>
            <a:p>
              <a:r>
                <a:rPr lang="en-US" altLang="en-US" sz="1800" dirty="0">
                  <a:solidFill>
                    <a:srgbClr val="006600"/>
                  </a:solidFill>
                </a:rPr>
                <a:t>     in CKV7 AP is 0.3%.</a:t>
              </a:r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353361" y="5741321"/>
            <a:ext cx="4578350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References:  SLD Physics Note 50; </a:t>
            </a:r>
          </a:p>
          <a:p>
            <a:r>
              <a:rPr lang="en-US" altLang="en-US" sz="1800" dirty="0"/>
              <a:t>     E. Torrence Ph.D. thesis, SLAC-Report-509.</a:t>
            </a:r>
          </a:p>
        </p:txBody>
      </p:sp>
    </p:spTree>
    <p:extLst>
      <p:ext uri="{BB962C8B-B14F-4D97-AF65-F5344CB8AC3E}">
        <p14:creationId xmlns:p14="http://schemas.microsoft.com/office/powerpoint/2010/main" val="132699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Radiative Corrections to Analyzing Powers</a:t>
            </a:r>
            <a:br>
              <a:rPr lang="en-US" b="1" dirty="0" smtClean="0"/>
            </a:br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-order (</a:t>
            </a:r>
            <a:r>
              <a:rPr lang="en-US" dirty="0" smtClean="0">
                <a:solidFill>
                  <a:schemeClr val="tx1"/>
                </a:solidFill>
                <a:latin typeface="Symbol" panose="05050102010706020507" pitchFamily="18" charset="2"/>
              </a:rPr>
              <a:t>a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) corrections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47" y="1124415"/>
            <a:ext cx="4350027" cy="543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24869" y="2900896"/>
            <a:ext cx="3582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&lt;0.1% correction to analyzing power</a:t>
            </a:r>
          </a:p>
          <a:p>
            <a:r>
              <a:rPr lang="en-US" altLang="en-US" sz="1800" dirty="0"/>
              <a:t>	at Compton Edge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24869" y="2476791"/>
            <a:ext cx="3328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&lt;0.2% corrections to cross section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80313" y="5158991"/>
            <a:ext cx="4540250" cy="366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See M. Swartz, Phys. Rev. </a:t>
            </a:r>
            <a:r>
              <a:rPr lang="en-US" altLang="en-US" sz="1800" b="1" dirty="0"/>
              <a:t>D58</a:t>
            </a:r>
            <a:r>
              <a:rPr lang="en-US" altLang="en-US" sz="1800" dirty="0"/>
              <a:t>, 014010 (1998)</a:t>
            </a:r>
          </a:p>
        </p:txBody>
      </p:sp>
    </p:spTree>
    <p:extLst>
      <p:ext uri="{BB962C8B-B14F-4D97-AF65-F5344CB8AC3E}">
        <p14:creationId xmlns:p14="http://schemas.microsoft.com/office/powerpoint/2010/main" val="1876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CKV Linearity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92952" y="1135855"/>
            <a:ext cx="3512517" cy="4957488"/>
            <a:chOff x="492952" y="1135855"/>
            <a:chExt cx="3512517" cy="4957488"/>
          </a:xfrm>
        </p:grpSpPr>
        <p:grpSp>
          <p:nvGrpSpPr>
            <p:cNvPr id="19" name="Group 18"/>
            <p:cNvGrpSpPr/>
            <p:nvPr/>
          </p:nvGrpSpPr>
          <p:grpSpPr>
            <a:xfrm>
              <a:off x="492952" y="1135855"/>
              <a:ext cx="3512517" cy="4360483"/>
              <a:chOff x="1089301" y="1082675"/>
              <a:chExt cx="2667000" cy="3570288"/>
            </a:xfrm>
          </p:grpSpPr>
          <p:pic>
            <p:nvPicPr>
              <p:cNvPr id="12" name="Picture 103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9301" y="2844800"/>
                <a:ext cx="2667000" cy="1808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103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9301" y="1082675"/>
                <a:ext cx="2590800" cy="1838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4" name="Text Box 1036"/>
            <p:cNvSpPr txBox="1">
              <a:spLocks noChangeArrowheads="1"/>
            </p:cNvSpPr>
            <p:nvPr/>
          </p:nvSpPr>
          <p:spPr bwMode="auto">
            <a:xfrm>
              <a:off x="742387" y="5447012"/>
              <a:ext cx="30136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dirty="0"/>
                <a:t>E</a:t>
              </a:r>
              <a:r>
                <a:rPr lang="en-US" altLang="en-US" sz="1800" dirty="0" smtClean="0"/>
                <a:t>lectronics linearity measured</a:t>
              </a:r>
              <a:endParaRPr lang="en-US" altLang="en-US" sz="1800" dirty="0"/>
            </a:p>
            <a:p>
              <a:pPr algn="ctr"/>
              <a:r>
                <a:rPr lang="en-US" altLang="en-US" sz="1800" dirty="0"/>
                <a:t>with </a:t>
              </a:r>
              <a:r>
                <a:rPr lang="en-US" altLang="en-US" sz="1800" dirty="0" err="1"/>
                <a:t>pulser</a:t>
              </a:r>
              <a:endParaRPr lang="en-US" altLang="en-US" sz="18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50026" y="6241126"/>
            <a:ext cx="4389438" cy="457200"/>
            <a:chOff x="4350026" y="6241126"/>
            <a:chExt cx="4389438" cy="457200"/>
          </a:xfrm>
        </p:grpSpPr>
        <p:sp>
          <p:nvSpPr>
            <p:cNvPr id="16" name="AutoShape 1038"/>
            <p:cNvSpPr>
              <a:spLocks noChangeArrowheads="1"/>
            </p:cNvSpPr>
            <p:nvPr/>
          </p:nvSpPr>
          <p:spPr bwMode="auto">
            <a:xfrm>
              <a:off x="4350026" y="6323953"/>
              <a:ext cx="800100" cy="228600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00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039"/>
            <p:cNvSpPr txBox="1">
              <a:spLocks noChangeArrowheads="1"/>
            </p:cNvSpPr>
            <p:nvPr/>
          </p:nvSpPr>
          <p:spPr bwMode="auto">
            <a:xfrm>
              <a:off x="5264426" y="6241126"/>
              <a:ext cx="347503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 dirty="0">
                  <a:solidFill>
                    <a:srgbClr val="006600"/>
                  </a:solidFill>
                </a:rPr>
                <a:t>0.2% linearity systematic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50126" y="1043083"/>
            <a:ext cx="5971761" cy="5127829"/>
            <a:chOff x="5150126" y="1043083"/>
            <a:chExt cx="5971761" cy="5127829"/>
          </a:xfrm>
        </p:grpSpPr>
        <p:grpSp>
          <p:nvGrpSpPr>
            <p:cNvPr id="21" name="Group 20"/>
            <p:cNvGrpSpPr/>
            <p:nvPr/>
          </p:nvGrpSpPr>
          <p:grpSpPr>
            <a:xfrm>
              <a:off x="5239511" y="1726747"/>
              <a:ext cx="5882376" cy="2926151"/>
              <a:chOff x="5192851" y="993162"/>
              <a:chExt cx="5638800" cy="2665413"/>
            </a:xfrm>
          </p:grpSpPr>
          <p:pic>
            <p:nvPicPr>
              <p:cNvPr id="7" name="Picture 102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2851" y="1053487"/>
                <a:ext cx="2667000" cy="25828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102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6064" y="993162"/>
                <a:ext cx="2795587" cy="2665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Text Box 1037"/>
            <p:cNvSpPr txBox="1">
              <a:spLocks noChangeArrowheads="1"/>
            </p:cNvSpPr>
            <p:nvPr/>
          </p:nvSpPr>
          <p:spPr bwMode="auto">
            <a:xfrm>
              <a:off x="6038081" y="1043083"/>
              <a:ext cx="355809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dirty="0" smtClean="0"/>
                <a:t>Compton </a:t>
              </a:r>
              <a:r>
                <a:rPr lang="en-US" altLang="en-US" dirty="0"/>
                <a:t>asymmetry </a:t>
              </a:r>
              <a:r>
                <a:rPr lang="en-US" altLang="en-US" dirty="0" smtClean="0"/>
                <a:t>measured as </a:t>
              </a:r>
              <a:r>
                <a:rPr lang="en-US" altLang="en-US" dirty="0"/>
                <a:t>a</a:t>
              </a:r>
            </a:p>
            <a:p>
              <a:pPr algn="ctr"/>
              <a:r>
                <a:rPr lang="en-US" altLang="en-US" dirty="0" smtClean="0"/>
                <a:t>function </a:t>
              </a:r>
              <a:r>
                <a:rPr lang="en-US" altLang="en-US" dirty="0"/>
                <a:t>of background </a:t>
              </a:r>
              <a:r>
                <a:rPr lang="en-US" altLang="en-US" dirty="0" smtClean="0"/>
                <a:t>level</a:t>
              </a:r>
              <a:endParaRPr lang="en-US" altLang="en-US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150126" y="4723112"/>
              <a:ext cx="5826125" cy="1447800"/>
              <a:chOff x="3638826" y="4587875"/>
              <a:chExt cx="5826125" cy="1447800"/>
            </a:xfrm>
          </p:grpSpPr>
          <p:pic>
            <p:nvPicPr>
              <p:cNvPr id="10" name="Picture 102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6826" y="4587875"/>
                <a:ext cx="4048125" cy="1447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18" name="Object 10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210828"/>
                  </p:ext>
                </p:extLst>
              </p:nvPr>
            </p:nvGraphicFramePr>
            <p:xfrm>
              <a:off x="3638826" y="5426075"/>
              <a:ext cx="1778000" cy="482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22" name="Equation" r:id="rId8" imgW="1777680" imgH="482400" progId="Equation.3">
                      <p:embed/>
                    </p:oleObj>
                  </mc:Choice>
                  <mc:Fallback>
                    <p:oleObj name="Equation" r:id="rId8" imgW="1777680" imgH="482400" progId="Equation.3">
                      <p:embed/>
                      <p:pic>
                        <p:nvPicPr>
                          <p:cNvPr id="96272" name="Object 10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38826" y="5426075"/>
                            <a:ext cx="1778000" cy="4826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267444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Compton Laser System in Laser Room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714499" y="1135855"/>
            <a:ext cx="9019761" cy="5512093"/>
            <a:chOff x="609600" y="838200"/>
            <a:chExt cx="8153400" cy="4891088"/>
          </a:xfrm>
        </p:grpSpPr>
        <p:sp>
          <p:nvSpPr>
            <p:cNvPr id="10" name="Rectangle 2"/>
            <p:cNvSpPr>
              <a:spLocks noChangeAspect="1" noChangeArrowheads="1"/>
            </p:cNvSpPr>
            <p:nvPr/>
          </p:nvSpPr>
          <p:spPr bwMode="auto">
            <a:xfrm>
              <a:off x="685800" y="838200"/>
              <a:ext cx="7772400" cy="4891088"/>
            </a:xfrm>
            <a:prstGeom prst="rect">
              <a:avLst/>
            </a:prstGeom>
            <a:solidFill>
              <a:srgbClr val="DDDDDD">
                <a:alpha val="50000"/>
              </a:srgbClr>
            </a:solidFill>
            <a:ln w="9525">
              <a:miter lim="800000"/>
              <a:headEnd/>
              <a:tailEnd/>
            </a:ln>
            <a:effectLst/>
            <a:scene3d>
              <a:camera prst="legacyObliqueBottom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DDDDDD"/>
              </a:extrusionClr>
              <a:contourClr>
                <a:srgbClr val="DDDDDD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/>
              <a:endParaRPr lang="en-US" altLang="en-US" sz="2000" b="1" i="1">
                <a:latin typeface="Arial" panose="020B0604020202020204" pitchFamily="34" charset="0"/>
              </a:endParaRP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 rot="2785692">
              <a:off x="1625600" y="2579688"/>
              <a:ext cx="457200" cy="152400"/>
            </a:xfrm>
            <a:prstGeom prst="can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22"/>
            <p:cNvSpPr>
              <a:spLocks noChangeShapeType="1"/>
            </p:cNvSpPr>
            <p:nvPr/>
          </p:nvSpPr>
          <p:spPr bwMode="auto">
            <a:xfrm>
              <a:off x="1905000" y="2590800"/>
              <a:ext cx="47244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905000" y="1600200"/>
              <a:ext cx="0" cy="9906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24"/>
            <p:cNvSpPr>
              <a:spLocks noChangeShapeType="1"/>
            </p:cNvSpPr>
            <p:nvPr/>
          </p:nvSpPr>
          <p:spPr bwMode="auto">
            <a:xfrm flipH="1">
              <a:off x="1905000" y="4343400"/>
              <a:ext cx="6096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 rot="20626720">
              <a:off x="4038600" y="2362200"/>
              <a:ext cx="76200" cy="457200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28"/>
            <p:cNvGrpSpPr>
              <a:grpSpLocks/>
            </p:cNvGrpSpPr>
            <p:nvPr/>
          </p:nvGrpSpPr>
          <p:grpSpPr bwMode="auto">
            <a:xfrm>
              <a:off x="4876800" y="2514600"/>
              <a:ext cx="152400" cy="152400"/>
              <a:chOff x="2545" y="3387"/>
              <a:chExt cx="96" cy="96"/>
            </a:xfrm>
          </p:grpSpPr>
          <p:sp>
            <p:nvSpPr>
              <p:cNvPr id="108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2545" y="3387"/>
                <a:ext cx="96" cy="96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9" name="Line 30"/>
              <p:cNvSpPr>
                <a:spLocks noChangeAspect="1" noChangeShapeType="1"/>
              </p:cNvSpPr>
              <p:nvPr/>
            </p:nvSpPr>
            <p:spPr bwMode="auto">
              <a:xfrm flipV="1">
                <a:off x="2545" y="3387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8C8BA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Text Box 15"/>
            <p:cNvSpPr txBox="1">
              <a:spLocks noChangeAspect="1" noChangeArrowheads="1"/>
            </p:cNvSpPr>
            <p:nvPr/>
          </p:nvSpPr>
          <p:spPr bwMode="auto">
            <a:xfrm>
              <a:off x="2895600" y="990600"/>
              <a:ext cx="539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/2</a:t>
              </a:r>
            </a:p>
            <a:p>
              <a:pPr algn="ctr"/>
              <a:r>
                <a:rPr lang="en-US" altLang="en-US" sz="1200" b="1" i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plate</a:t>
              </a:r>
              <a:endParaRPr lang="en-US" altLang="en-US" sz="1200" b="1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3581400" y="1371600"/>
              <a:ext cx="2286000" cy="4572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600"/>
                <a:t>Spectra Physics GCR-130</a:t>
              </a:r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H="1">
              <a:off x="1905000" y="1600200"/>
              <a:ext cx="16764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27"/>
            <p:cNvSpPr>
              <a:spLocks noChangeAspect="1" noChangeArrowheads="1"/>
            </p:cNvSpPr>
            <p:nvPr/>
          </p:nvSpPr>
          <p:spPr bwMode="auto">
            <a:xfrm>
              <a:off x="3048000" y="1447800"/>
              <a:ext cx="228600" cy="304800"/>
            </a:xfrm>
            <a:prstGeom prst="ellipse">
              <a:avLst/>
            </a:prstGeom>
            <a:solidFill>
              <a:srgbClr val="FFCC99"/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21299999" lon="4500000" rev="0"/>
              </a:camera>
              <a:lightRig rig="legacyFlat4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FFCC99"/>
              </a:extrusionClr>
              <a:contourClr>
                <a:srgbClr val="FFCC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AutoShape 32"/>
            <p:cNvSpPr>
              <a:spLocks noChangeArrowheads="1"/>
            </p:cNvSpPr>
            <p:nvPr/>
          </p:nvSpPr>
          <p:spPr bwMode="auto">
            <a:xfrm rot="18814308" flipV="1">
              <a:off x="1600200" y="1524000"/>
              <a:ext cx="457200" cy="152400"/>
            </a:xfrm>
            <a:prstGeom prst="can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" name="Group 133"/>
            <p:cNvGrpSpPr>
              <a:grpSpLocks/>
            </p:cNvGrpSpPr>
            <p:nvPr/>
          </p:nvGrpSpPr>
          <p:grpSpPr bwMode="auto">
            <a:xfrm>
              <a:off x="7924800" y="2362200"/>
              <a:ext cx="228600" cy="2286000"/>
              <a:chOff x="4752" y="1488"/>
              <a:chExt cx="144" cy="1440"/>
            </a:xfrm>
          </p:grpSpPr>
          <p:sp>
            <p:nvSpPr>
              <p:cNvPr id="105" name="Line 23"/>
              <p:cNvSpPr>
                <a:spLocks noChangeShapeType="1"/>
              </p:cNvSpPr>
              <p:nvPr/>
            </p:nvSpPr>
            <p:spPr bwMode="auto">
              <a:xfrm>
                <a:off x="4800" y="1632"/>
                <a:ext cx="0" cy="1104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AutoShape 31"/>
              <p:cNvSpPr>
                <a:spLocks noChangeArrowheads="1"/>
              </p:cNvSpPr>
              <p:nvPr/>
            </p:nvSpPr>
            <p:spPr bwMode="auto">
              <a:xfrm rot="2785692" flipH="1" flipV="1">
                <a:off x="4704" y="1584"/>
                <a:ext cx="288" cy="96"/>
              </a:xfrm>
              <a:prstGeom prst="can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AutoShape 33"/>
              <p:cNvSpPr>
                <a:spLocks noChangeArrowheads="1"/>
              </p:cNvSpPr>
              <p:nvPr/>
            </p:nvSpPr>
            <p:spPr bwMode="auto">
              <a:xfrm rot="18814308" flipH="1">
                <a:off x="4656" y="2736"/>
                <a:ext cx="288" cy="96"/>
              </a:xfrm>
              <a:prstGeom prst="can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34"/>
            <p:cNvGrpSpPr>
              <a:grpSpLocks/>
            </p:cNvGrpSpPr>
            <p:nvPr/>
          </p:nvGrpSpPr>
          <p:grpSpPr bwMode="auto">
            <a:xfrm>
              <a:off x="6858000" y="4267200"/>
              <a:ext cx="152400" cy="152400"/>
              <a:chOff x="2545" y="3387"/>
              <a:chExt cx="96" cy="96"/>
            </a:xfrm>
          </p:grpSpPr>
          <p:sp>
            <p:nvSpPr>
              <p:cNvPr id="103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545" y="3387"/>
                <a:ext cx="96" cy="96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4" name="Line 36"/>
              <p:cNvSpPr>
                <a:spLocks noChangeAspect="1" noChangeShapeType="1"/>
              </p:cNvSpPr>
              <p:nvPr/>
            </p:nvSpPr>
            <p:spPr bwMode="auto">
              <a:xfrm flipV="1">
                <a:off x="2545" y="3387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8C8BA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" name="Oval 37"/>
            <p:cNvSpPr>
              <a:spLocks noChangeAspect="1" noChangeArrowheads="1"/>
            </p:cNvSpPr>
            <p:nvPr/>
          </p:nvSpPr>
          <p:spPr bwMode="auto">
            <a:xfrm>
              <a:off x="4495800" y="2438400"/>
              <a:ext cx="228600" cy="304800"/>
            </a:xfrm>
            <a:prstGeom prst="ellipse">
              <a:avLst/>
            </a:prstGeom>
            <a:solidFill>
              <a:srgbClr val="FFCC99"/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21299999" lon="4500000" rev="0"/>
              </a:camera>
              <a:lightRig rig="legacyFlat4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FFCC99"/>
              </a:extrusionClr>
              <a:contourClr>
                <a:srgbClr val="FFCC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>
              <a:off x="2514600" y="2514600"/>
              <a:ext cx="152400" cy="152400"/>
              <a:chOff x="2545" y="3387"/>
              <a:chExt cx="96" cy="96"/>
            </a:xfrm>
          </p:grpSpPr>
          <p:sp>
            <p:nvSpPr>
              <p:cNvPr id="101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2545" y="3387"/>
                <a:ext cx="96" cy="96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" name="Line 40"/>
              <p:cNvSpPr>
                <a:spLocks noChangeAspect="1" noChangeShapeType="1"/>
              </p:cNvSpPr>
              <p:nvPr/>
            </p:nvSpPr>
            <p:spPr bwMode="auto">
              <a:xfrm flipV="1">
                <a:off x="2545" y="3387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8C8BA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61"/>
            <p:cNvGrpSpPr>
              <a:grpSpLocks/>
            </p:cNvGrpSpPr>
            <p:nvPr/>
          </p:nvGrpSpPr>
          <p:grpSpPr bwMode="auto">
            <a:xfrm>
              <a:off x="6096000" y="4191000"/>
              <a:ext cx="495300" cy="304800"/>
              <a:chOff x="2017" y="3240"/>
              <a:chExt cx="312" cy="192"/>
            </a:xfrm>
          </p:grpSpPr>
          <p:sp>
            <p:nvSpPr>
              <p:cNvPr id="99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2209" y="3240"/>
                <a:ext cx="120" cy="192"/>
              </a:xfrm>
              <a:prstGeom prst="rect">
                <a:avLst/>
              </a:prstGeom>
              <a:solidFill>
                <a:srgbClr val="FFFF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FFFF00"/>
                </a:extrusionClr>
                <a:contourClr>
                  <a:srgbClr val="FFFF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en-US" sz="1600" b="1">
                    <a:latin typeface="Arial" panose="020B0604020202020204" pitchFamily="34" charset="0"/>
                  </a:rPr>
                  <a:t>CP</a:t>
                </a:r>
              </a:p>
            </p:txBody>
          </p:sp>
          <p:sp>
            <p:nvSpPr>
              <p:cNvPr id="100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2017" y="3240"/>
                <a:ext cx="120" cy="192"/>
              </a:xfrm>
              <a:prstGeom prst="rect">
                <a:avLst/>
              </a:prstGeom>
              <a:solidFill>
                <a:srgbClr val="FFFF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FFFF00"/>
                </a:extrusionClr>
                <a:contourClr>
                  <a:srgbClr val="FFFF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altLang="en-US" sz="1600" b="1">
                    <a:latin typeface="Arial" panose="020B0604020202020204" pitchFamily="34" charset="0"/>
                  </a:rPr>
                  <a:t>PS</a:t>
                </a:r>
              </a:p>
            </p:txBody>
          </p:sp>
        </p:grpSp>
        <p:sp>
          <p:nvSpPr>
            <p:cNvPr id="27" name="Rectangle 65"/>
            <p:cNvSpPr>
              <a:spLocks noChangeArrowheads="1"/>
            </p:cNvSpPr>
            <p:nvPr/>
          </p:nvSpPr>
          <p:spPr bwMode="auto">
            <a:xfrm rot="21589813">
              <a:off x="5257800" y="4114800"/>
              <a:ext cx="76200" cy="457200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66"/>
            <p:cNvSpPr>
              <a:spLocks noChangeShapeType="1"/>
            </p:cNvSpPr>
            <p:nvPr/>
          </p:nvSpPr>
          <p:spPr bwMode="auto">
            <a:xfrm flipH="1" flipV="1">
              <a:off x="4114800" y="4114800"/>
              <a:ext cx="1143000" cy="2286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7"/>
            <p:cNvSpPr>
              <a:spLocks noChangeShapeType="1"/>
            </p:cNvSpPr>
            <p:nvPr/>
          </p:nvSpPr>
          <p:spPr bwMode="auto">
            <a:xfrm flipH="1">
              <a:off x="3581400" y="4343400"/>
              <a:ext cx="1676400" cy="3048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71"/>
            <p:cNvSpPr>
              <a:spLocks noChangeArrowheads="1"/>
            </p:cNvSpPr>
            <p:nvPr/>
          </p:nvSpPr>
          <p:spPr bwMode="auto">
            <a:xfrm rot="5353925">
              <a:off x="2287588" y="3808412"/>
              <a:ext cx="304800" cy="155575"/>
            </a:xfrm>
            <a:prstGeom prst="can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" name="Group 74"/>
            <p:cNvGrpSpPr>
              <a:grpSpLocks/>
            </p:cNvGrpSpPr>
            <p:nvPr/>
          </p:nvGrpSpPr>
          <p:grpSpPr bwMode="auto">
            <a:xfrm>
              <a:off x="5181600" y="3200400"/>
              <a:ext cx="152400" cy="304800"/>
              <a:chOff x="4895" y="2063"/>
              <a:chExt cx="193" cy="384"/>
            </a:xfrm>
          </p:grpSpPr>
          <p:sp>
            <p:nvSpPr>
              <p:cNvPr id="97" name="AutoShape 72"/>
              <p:cNvSpPr>
                <a:spLocks noChangeArrowheads="1"/>
              </p:cNvSpPr>
              <p:nvPr/>
            </p:nvSpPr>
            <p:spPr bwMode="auto">
              <a:xfrm rot="5373852" flipH="1" flipV="1">
                <a:off x="4752" y="2206"/>
                <a:ext cx="384" cy="97"/>
              </a:xfrm>
              <a:prstGeom prst="can">
                <a:avLst>
                  <a:gd name="adj" fmla="val 25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Rectangle 73"/>
              <p:cNvSpPr>
                <a:spLocks noChangeArrowheads="1"/>
              </p:cNvSpPr>
              <p:nvPr/>
            </p:nvSpPr>
            <p:spPr bwMode="auto">
              <a:xfrm>
                <a:off x="4992" y="2160"/>
                <a:ext cx="96" cy="19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" name="Line 79"/>
            <p:cNvSpPr>
              <a:spLocks noChangeShapeType="1"/>
            </p:cNvSpPr>
            <p:nvPr/>
          </p:nvSpPr>
          <p:spPr bwMode="auto">
            <a:xfrm flipH="1" flipV="1">
              <a:off x="2514600" y="3962400"/>
              <a:ext cx="1524000" cy="15240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" name="Group 75"/>
            <p:cNvGrpSpPr>
              <a:grpSpLocks/>
            </p:cNvGrpSpPr>
            <p:nvPr/>
          </p:nvGrpSpPr>
          <p:grpSpPr bwMode="auto">
            <a:xfrm>
              <a:off x="5410200" y="3429000"/>
              <a:ext cx="152400" cy="304800"/>
              <a:chOff x="4895" y="2063"/>
              <a:chExt cx="193" cy="384"/>
            </a:xfrm>
          </p:grpSpPr>
          <p:sp>
            <p:nvSpPr>
              <p:cNvPr id="95" name="AutoShape 76"/>
              <p:cNvSpPr>
                <a:spLocks noChangeArrowheads="1"/>
              </p:cNvSpPr>
              <p:nvPr/>
            </p:nvSpPr>
            <p:spPr bwMode="auto">
              <a:xfrm rot="5373852" flipH="1" flipV="1">
                <a:off x="4752" y="2206"/>
                <a:ext cx="384" cy="97"/>
              </a:xfrm>
              <a:prstGeom prst="can">
                <a:avLst>
                  <a:gd name="adj" fmla="val 25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Rectangle 77"/>
              <p:cNvSpPr>
                <a:spLocks noChangeArrowheads="1"/>
              </p:cNvSpPr>
              <p:nvPr/>
            </p:nvSpPr>
            <p:spPr bwMode="auto">
              <a:xfrm>
                <a:off x="4992" y="2160"/>
                <a:ext cx="96" cy="19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4" name="Line 78"/>
            <p:cNvSpPr>
              <a:spLocks noChangeShapeType="1"/>
            </p:cNvSpPr>
            <p:nvPr/>
          </p:nvSpPr>
          <p:spPr bwMode="auto">
            <a:xfrm flipH="1">
              <a:off x="2514600" y="3581400"/>
              <a:ext cx="2895600" cy="38100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" name="Group 64"/>
            <p:cNvGrpSpPr>
              <a:grpSpLocks/>
            </p:cNvGrpSpPr>
            <p:nvPr/>
          </p:nvGrpSpPr>
          <p:grpSpPr bwMode="auto">
            <a:xfrm rot="16791107">
              <a:off x="3878263" y="3970337"/>
              <a:ext cx="336550" cy="168275"/>
              <a:chOff x="672" y="2064"/>
              <a:chExt cx="528" cy="288"/>
            </a:xfrm>
          </p:grpSpPr>
          <p:sp>
            <p:nvSpPr>
              <p:cNvPr id="93" name="AutoShape 62"/>
              <p:cNvSpPr>
                <a:spLocks noChangeArrowheads="1"/>
              </p:cNvSpPr>
              <p:nvPr/>
            </p:nvSpPr>
            <p:spPr bwMode="auto">
              <a:xfrm>
                <a:off x="672" y="2064"/>
                <a:ext cx="528" cy="144"/>
              </a:xfrm>
              <a:prstGeom prst="rtTriangl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Rectangle 63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144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6" name="Line 80"/>
            <p:cNvSpPr>
              <a:spLocks noChangeShapeType="1"/>
            </p:cNvSpPr>
            <p:nvPr/>
          </p:nvSpPr>
          <p:spPr bwMode="auto">
            <a:xfrm flipH="1">
              <a:off x="2514600" y="3352800"/>
              <a:ext cx="2667000" cy="53340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81"/>
            <p:cNvSpPr>
              <a:spLocks noChangeShapeType="1"/>
            </p:cNvSpPr>
            <p:nvPr/>
          </p:nvSpPr>
          <p:spPr bwMode="auto">
            <a:xfrm>
              <a:off x="2514600" y="3886200"/>
              <a:ext cx="1524000" cy="22860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" name="Group 82"/>
            <p:cNvGrpSpPr>
              <a:grpSpLocks/>
            </p:cNvGrpSpPr>
            <p:nvPr/>
          </p:nvGrpSpPr>
          <p:grpSpPr bwMode="auto">
            <a:xfrm flipH="1">
              <a:off x="3429000" y="4572000"/>
              <a:ext cx="152400" cy="304800"/>
              <a:chOff x="4895" y="2063"/>
              <a:chExt cx="193" cy="384"/>
            </a:xfrm>
          </p:grpSpPr>
          <p:sp>
            <p:nvSpPr>
              <p:cNvPr id="91" name="AutoShape 83"/>
              <p:cNvSpPr>
                <a:spLocks noChangeArrowheads="1"/>
              </p:cNvSpPr>
              <p:nvPr/>
            </p:nvSpPr>
            <p:spPr bwMode="auto">
              <a:xfrm rot="5373852" flipH="1" flipV="1">
                <a:off x="4752" y="2206"/>
                <a:ext cx="384" cy="97"/>
              </a:xfrm>
              <a:prstGeom prst="can">
                <a:avLst>
                  <a:gd name="adj" fmla="val 25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Rectangle 84"/>
              <p:cNvSpPr>
                <a:spLocks noChangeArrowheads="1"/>
              </p:cNvSpPr>
              <p:nvPr/>
            </p:nvSpPr>
            <p:spPr bwMode="auto">
              <a:xfrm>
                <a:off x="4992" y="2160"/>
                <a:ext cx="96" cy="19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" name="Oval 85"/>
            <p:cNvSpPr>
              <a:spLocks noChangeAspect="1" noChangeArrowheads="1"/>
            </p:cNvSpPr>
            <p:nvPr/>
          </p:nvSpPr>
          <p:spPr bwMode="auto">
            <a:xfrm rot="2640392">
              <a:off x="4191000" y="4038600"/>
              <a:ext cx="171450" cy="228600"/>
            </a:xfrm>
            <a:prstGeom prst="ellipse">
              <a:avLst/>
            </a:prstGeom>
            <a:solidFill>
              <a:srgbClr val="FFCC99"/>
            </a:solidFill>
            <a:ln w="9525">
              <a:round/>
              <a:headEnd/>
              <a:tailEnd/>
            </a:ln>
            <a:effectLst/>
            <a:scene3d>
              <a:camera prst="legacyPerspectiveFront">
                <a:rot lat="21299999" lon="4500000" rev="0"/>
              </a:camera>
              <a:lightRig rig="legacyFlat4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FFCC99"/>
              </a:extrusionClr>
              <a:contourClr>
                <a:srgbClr val="FFCC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40" name="Group 89"/>
            <p:cNvGrpSpPr>
              <a:grpSpLocks/>
            </p:cNvGrpSpPr>
            <p:nvPr/>
          </p:nvGrpSpPr>
          <p:grpSpPr bwMode="auto">
            <a:xfrm>
              <a:off x="1600200" y="3124200"/>
              <a:ext cx="609600" cy="228600"/>
              <a:chOff x="960" y="1920"/>
              <a:chExt cx="480" cy="288"/>
            </a:xfrm>
          </p:grpSpPr>
          <p:sp>
            <p:nvSpPr>
              <p:cNvPr id="89" name="AutoShape 88"/>
              <p:cNvSpPr>
                <a:spLocks noChangeArrowheads="1"/>
              </p:cNvSpPr>
              <p:nvPr/>
            </p:nvSpPr>
            <p:spPr bwMode="auto">
              <a:xfrm>
                <a:off x="960" y="2016"/>
                <a:ext cx="480" cy="192"/>
              </a:xfrm>
              <a:prstGeom prst="cube">
                <a:avLst>
                  <a:gd name="adj" fmla="val 25000"/>
                </a:avLst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AutoShape 86"/>
              <p:cNvSpPr>
                <a:spLocks noChangeArrowheads="1"/>
              </p:cNvSpPr>
              <p:nvPr/>
            </p:nvSpPr>
            <p:spPr bwMode="auto">
              <a:xfrm>
                <a:off x="1104" y="1920"/>
                <a:ext cx="192" cy="144"/>
              </a:xfrm>
              <a:prstGeom prst="can">
                <a:avLst>
                  <a:gd name="adj" fmla="val 25000"/>
                </a:avLst>
              </a:prstGeom>
              <a:gradFill rotWithShape="0">
                <a:gsLst>
                  <a:gs pos="0">
                    <a:srgbClr val="66CCFF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" name="Line 90"/>
            <p:cNvSpPr>
              <a:spLocks noChangeShapeType="1"/>
            </p:cNvSpPr>
            <p:nvPr/>
          </p:nvSpPr>
          <p:spPr bwMode="auto">
            <a:xfrm flipH="1">
              <a:off x="1905000" y="2819400"/>
              <a:ext cx="0" cy="304800"/>
            </a:xfrm>
            <a:prstGeom prst="line">
              <a:avLst/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91"/>
            <p:cNvSpPr>
              <a:spLocks noChangeShapeType="1"/>
            </p:cNvSpPr>
            <p:nvPr/>
          </p:nvSpPr>
          <p:spPr bwMode="auto">
            <a:xfrm flipH="1">
              <a:off x="2971800" y="2590800"/>
              <a:ext cx="1066800" cy="2286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" name="Group 92"/>
            <p:cNvGrpSpPr>
              <a:grpSpLocks/>
            </p:cNvGrpSpPr>
            <p:nvPr/>
          </p:nvGrpSpPr>
          <p:grpSpPr bwMode="auto">
            <a:xfrm flipH="1">
              <a:off x="2819400" y="2743200"/>
              <a:ext cx="152400" cy="304800"/>
              <a:chOff x="4895" y="2063"/>
              <a:chExt cx="193" cy="384"/>
            </a:xfrm>
          </p:grpSpPr>
          <p:sp>
            <p:nvSpPr>
              <p:cNvPr id="87" name="AutoShape 93"/>
              <p:cNvSpPr>
                <a:spLocks noChangeArrowheads="1"/>
              </p:cNvSpPr>
              <p:nvPr/>
            </p:nvSpPr>
            <p:spPr bwMode="auto">
              <a:xfrm rot="5373852" flipH="1" flipV="1">
                <a:off x="4752" y="2206"/>
                <a:ext cx="384" cy="97"/>
              </a:xfrm>
              <a:prstGeom prst="can">
                <a:avLst>
                  <a:gd name="adj" fmla="val 25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Rectangle 94"/>
              <p:cNvSpPr>
                <a:spLocks noChangeArrowheads="1"/>
              </p:cNvSpPr>
              <p:nvPr/>
            </p:nvSpPr>
            <p:spPr bwMode="auto">
              <a:xfrm>
                <a:off x="4992" y="2160"/>
                <a:ext cx="96" cy="19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" name="Text Box 96"/>
            <p:cNvSpPr txBox="1">
              <a:spLocks noChangeArrowheads="1"/>
            </p:cNvSpPr>
            <p:nvPr/>
          </p:nvSpPr>
          <p:spPr bwMode="auto">
            <a:xfrm>
              <a:off x="5321300" y="2921000"/>
              <a:ext cx="1063625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/>
                <a:t>L,R </a:t>
              </a:r>
            </a:p>
            <a:p>
              <a:pPr algn="ctr"/>
              <a:r>
                <a:rPr lang="en-US" altLang="en-US" sz="1400"/>
                <a:t>Photodiodes</a:t>
              </a:r>
            </a:p>
          </p:txBody>
        </p:sp>
        <p:sp>
          <p:nvSpPr>
            <p:cNvPr id="45" name="Text Box 97"/>
            <p:cNvSpPr txBox="1">
              <a:spLocks noChangeArrowheads="1"/>
            </p:cNvSpPr>
            <p:nvPr/>
          </p:nvSpPr>
          <p:spPr bwMode="auto">
            <a:xfrm>
              <a:off x="2954338" y="4826000"/>
              <a:ext cx="993775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/>
                <a:t>Intensity </a:t>
              </a:r>
            </a:p>
            <a:p>
              <a:pPr algn="ctr"/>
              <a:r>
                <a:rPr lang="en-US" altLang="en-US" sz="1400"/>
                <a:t>Photodiode</a:t>
              </a:r>
            </a:p>
          </p:txBody>
        </p:sp>
        <p:sp>
          <p:nvSpPr>
            <p:cNvPr id="46" name="Text Box 98"/>
            <p:cNvSpPr txBox="1">
              <a:spLocks noChangeArrowheads="1"/>
            </p:cNvSpPr>
            <p:nvPr/>
          </p:nvSpPr>
          <p:spPr bwMode="auto">
            <a:xfrm>
              <a:off x="2743200" y="2819400"/>
              <a:ext cx="993775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/>
                <a:t>Laser</a:t>
              </a:r>
            </a:p>
            <a:p>
              <a:pPr algn="ctr"/>
              <a:r>
                <a:rPr lang="en-US" altLang="en-US" sz="1400"/>
                <a:t>Photodiode</a:t>
              </a:r>
            </a:p>
          </p:txBody>
        </p:sp>
        <p:sp>
          <p:nvSpPr>
            <p:cNvPr id="47" name="Text Box 99"/>
            <p:cNvSpPr txBox="1">
              <a:spLocks noChangeArrowheads="1"/>
            </p:cNvSpPr>
            <p:nvPr/>
          </p:nvSpPr>
          <p:spPr bwMode="auto">
            <a:xfrm>
              <a:off x="5791200" y="4572000"/>
              <a:ext cx="11493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Pockels Cells</a:t>
              </a:r>
            </a:p>
          </p:txBody>
        </p:sp>
        <p:sp>
          <p:nvSpPr>
            <p:cNvPr id="48" name="Text Box 100"/>
            <p:cNvSpPr txBox="1">
              <a:spLocks noChangeArrowheads="1"/>
            </p:cNvSpPr>
            <p:nvPr/>
          </p:nvSpPr>
          <p:spPr bwMode="auto">
            <a:xfrm>
              <a:off x="6629400" y="4038600"/>
              <a:ext cx="8255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Polarizer</a:t>
              </a:r>
            </a:p>
          </p:txBody>
        </p:sp>
        <p:sp>
          <p:nvSpPr>
            <p:cNvPr id="49" name="Text Box 101"/>
            <p:cNvSpPr txBox="1">
              <a:spLocks noChangeArrowheads="1"/>
            </p:cNvSpPr>
            <p:nvPr/>
          </p:nvSpPr>
          <p:spPr bwMode="auto">
            <a:xfrm>
              <a:off x="2362200" y="2286000"/>
              <a:ext cx="8255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Polarizer</a:t>
              </a:r>
            </a:p>
          </p:txBody>
        </p:sp>
        <p:sp>
          <p:nvSpPr>
            <p:cNvPr id="50" name="Text Box 102"/>
            <p:cNvSpPr txBox="1">
              <a:spLocks noChangeArrowheads="1"/>
            </p:cNvSpPr>
            <p:nvPr/>
          </p:nvSpPr>
          <p:spPr bwMode="auto">
            <a:xfrm>
              <a:off x="4800600" y="2209800"/>
              <a:ext cx="8255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Polarizer</a:t>
              </a:r>
            </a:p>
          </p:txBody>
        </p:sp>
        <p:sp>
          <p:nvSpPr>
            <p:cNvPr id="51" name="Line 126"/>
            <p:cNvSpPr>
              <a:spLocks noChangeShapeType="1"/>
            </p:cNvSpPr>
            <p:nvPr/>
          </p:nvSpPr>
          <p:spPr bwMode="auto">
            <a:xfrm>
              <a:off x="6705600" y="2590800"/>
              <a:ext cx="12954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128"/>
            <p:cNvSpPr>
              <a:spLocks noChangeArrowheads="1"/>
            </p:cNvSpPr>
            <p:nvPr/>
          </p:nvSpPr>
          <p:spPr bwMode="auto">
            <a:xfrm>
              <a:off x="4267200" y="2133600"/>
              <a:ext cx="1752600" cy="762000"/>
            </a:xfrm>
            <a:prstGeom prst="rect">
              <a:avLst/>
            </a:prstGeom>
            <a:noFill/>
            <a:ln w="19050">
              <a:solidFill>
                <a:srgbClr val="99CC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3" name="Group 155"/>
            <p:cNvGrpSpPr>
              <a:grpSpLocks/>
            </p:cNvGrpSpPr>
            <p:nvPr/>
          </p:nvGrpSpPr>
          <p:grpSpPr bwMode="auto">
            <a:xfrm>
              <a:off x="6553200" y="2286000"/>
              <a:ext cx="228600" cy="533400"/>
              <a:chOff x="5472" y="624"/>
              <a:chExt cx="144" cy="336"/>
            </a:xfrm>
          </p:grpSpPr>
          <p:sp>
            <p:nvSpPr>
              <p:cNvPr id="81" name="Rectangle 121"/>
              <p:cNvSpPr>
                <a:spLocks noChangeArrowheads="1"/>
              </p:cNvSpPr>
              <p:nvPr/>
            </p:nvSpPr>
            <p:spPr bwMode="auto">
              <a:xfrm>
                <a:off x="5472" y="624"/>
                <a:ext cx="144" cy="33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" name="Group 154"/>
              <p:cNvGrpSpPr>
                <a:grpSpLocks/>
              </p:cNvGrpSpPr>
              <p:nvPr/>
            </p:nvGrpSpPr>
            <p:grpSpPr bwMode="auto">
              <a:xfrm>
                <a:off x="5472" y="624"/>
                <a:ext cx="144" cy="336"/>
                <a:chOff x="5472" y="1920"/>
                <a:chExt cx="144" cy="336"/>
              </a:xfrm>
            </p:grpSpPr>
            <p:sp>
              <p:nvSpPr>
                <p:cNvPr id="83" name="Arc 103"/>
                <p:cNvSpPr>
                  <a:spLocks/>
                </p:cNvSpPr>
                <p:nvPr/>
              </p:nvSpPr>
              <p:spPr bwMode="auto">
                <a:xfrm>
                  <a:off x="5472" y="1920"/>
                  <a:ext cx="43" cy="1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Arc 104"/>
                <p:cNvSpPr>
                  <a:spLocks/>
                </p:cNvSpPr>
                <p:nvPr/>
              </p:nvSpPr>
              <p:spPr bwMode="auto">
                <a:xfrm flipV="1">
                  <a:off x="5472" y="2088"/>
                  <a:ext cx="43" cy="1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" name="Arc 105"/>
                <p:cNvSpPr>
                  <a:spLocks/>
                </p:cNvSpPr>
                <p:nvPr/>
              </p:nvSpPr>
              <p:spPr bwMode="auto">
                <a:xfrm flipH="1" flipV="1">
                  <a:off x="5573" y="2088"/>
                  <a:ext cx="43" cy="1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" name="Arc 106"/>
                <p:cNvSpPr>
                  <a:spLocks/>
                </p:cNvSpPr>
                <p:nvPr/>
              </p:nvSpPr>
              <p:spPr bwMode="auto">
                <a:xfrm flipH="1">
                  <a:off x="5573" y="1920"/>
                  <a:ext cx="43" cy="1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99CC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4" name="Group 125"/>
            <p:cNvGrpSpPr>
              <a:grpSpLocks/>
            </p:cNvGrpSpPr>
            <p:nvPr/>
          </p:nvGrpSpPr>
          <p:grpSpPr bwMode="auto">
            <a:xfrm>
              <a:off x="7429500" y="2286000"/>
              <a:ext cx="152400" cy="533400"/>
              <a:chOff x="4224" y="960"/>
              <a:chExt cx="432" cy="1248"/>
            </a:xfrm>
          </p:grpSpPr>
          <p:grpSp>
            <p:nvGrpSpPr>
              <p:cNvPr id="71" name="Group 120"/>
              <p:cNvGrpSpPr>
                <a:grpSpLocks/>
              </p:cNvGrpSpPr>
              <p:nvPr/>
            </p:nvGrpSpPr>
            <p:grpSpPr bwMode="auto">
              <a:xfrm>
                <a:off x="4224" y="960"/>
                <a:ext cx="432" cy="1248"/>
                <a:chOff x="4368" y="1104"/>
                <a:chExt cx="432" cy="1248"/>
              </a:xfrm>
            </p:grpSpPr>
            <p:grpSp>
              <p:nvGrpSpPr>
                <p:cNvPr id="73" name="Group 119"/>
                <p:cNvGrpSpPr>
                  <a:grpSpLocks/>
                </p:cNvGrpSpPr>
                <p:nvPr/>
              </p:nvGrpSpPr>
              <p:grpSpPr bwMode="auto">
                <a:xfrm>
                  <a:off x="4656" y="1104"/>
                  <a:ext cx="144" cy="1248"/>
                  <a:chOff x="4032" y="1104"/>
                  <a:chExt cx="144" cy="1248"/>
                </a:xfrm>
              </p:grpSpPr>
              <p:sp>
                <p:nvSpPr>
                  <p:cNvPr id="79" name="Arc 112"/>
                  <p:cNvSpPr>
                    <a:spLocks/>
                  </p:cNvSpPr>
                  <p:nvPr/>
                </p:nvSpPr>
                <p:spPr bwMode="auto">
                  <a:xfrm>
                    <a:off x="4032" y="1104"/>
                    <a:ext cx="144" cy="62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Arc 113"/>
                  <p:cNvSpPr>
                    <a:spLocks/>
                  </p:cNvSpPr>
                  <p:nvPr/>
                </p:nvSpPr>
                <p:spPr bwMode="auto">
                  <a:xfrm flipV="1">
                    <a:off x="4032" y="1728"/>
                    <a:ext cx="144" cy="62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4" name="Group 118"/>
                <p:cNvGrpSpPr>
                  <a:grpSpLocks/>
                </p:cNvGrpSpPr>
                <p:nvPr/>
              </p:nvGrpSpPr>
              <p:grpSpPr bwMode="auto">
                <a:xfrm>
                  <a:off x="4368" y="1104"/>
                  <a:ext cx="144" cy="1248"/>
                  <a:chOff x="4368" y="1104"/>
                  <a:chExt cx="144" cy="1248"/>
                </a:xfrm>
              </p:grpSpPr>
              <p:sp>
                <p:nvSpPr>
                  <p:cNvPr id="77" name="Arc 114"/>
                  <p:cNvSpPr>
                    <a:spLocks/>
                  </p:cNvSpPr>
                  <p:nvPr/>
                </p:nvSpPr>
                <p:spPr bwMode="auto">
                  <a:xfrm flipH="1" flipV="1">
                    <a:off x="4368" y="1728"/>
                    <a:ext cx="144" cy="62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Arc 115"/>
                  <p:cNvSpPr>
                    <a:spLocks/>
                  </p:cNvSpPr>
                  <p:nvPr/>
                </p:nvSpPr>
                <p:spPr bwMode="auto">
                  <a:xfrm flipH="1">
                    <a:off x="4368" y="1104"/>
                    <a:ext cx="144" cy="62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5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4512" y="2352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4512" y="1104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" name="Rectangle 124"/>
              <p:cNvSpPr>
                <a:spLocks noChangeArrowheads="1"/>
              </p:cNvSpPr>
              <p:nvPr/>
            </p:nvSpPr>
            <p:spPr bwMode="auto">
              <a:xfrm>
                <a:off x="4368" y="960"/>
                <a:ext cx="144" cy="1248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5" name="Rectangle 127"/>
            <p:cNvSpPr>
              <a:spLocks noChangeArrowheads="1"/>
            </p:cNvSpPr>
            <p:nvPr/>
          </p:nvSpPr>
          <p:spPr bwMode="auto">
            <a:xfrm>
              <a:off x="6438900" y="2209800"/>
              <a:ext cx="1295400" cy="685800"/>
            </a:xfrm>
            <a:prstGeom prst="rect">
              <a:avLst/>
            </a:prstGeom>
            <a:noFill/>
            <a:ln w="19050">
              <a:solidFill>
                <a:srgbClr val="99CC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Text Box 129"/>
            <p:cNvSpPr txBox="1">
              <a:spLocks noChangeArrowheads="1"/>
            </p:cNvSpPr>
            <p:nvPr/>
          </p:nvSpPr>
          <p:spPr bwMode="auto">
            <a:xfrm>
              <a:off x="6477000" y="1752600"/>
              <a:ext cx="1463675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6666FF"/>
                  </a:solidFill>
                </a:rPr>
                <a:t>Remote Steering, </a:t>
              </a:r>
            </a:p>
            <a:p>
              <a:pPr algn="ctr"/>
              <a:r>
                <a:rPr lang="en-US" altLang="en-US" sz="1400">
                  <a:solidFill>
                    <a:srgbClr val="6666FF"/>
                  </a:solidFill>
                </a:rPr>
                <a:t>Focusing Control</a:t>
              </a:r>
            </a:p>
          </p:txBody>
        </p:sp>
        <p:sp>
          <p:nvSpPr>
            <p:cNvPr id="57" name="Text Box 130"/>
            <p:cNvSpPr txBox="1">
              <a:spLocks noChangeArrowheads="1"/>
            </p:cNvSpPr>
            <p:nvPr/>
          </p:nvSpPr>
          <p:spPr bwMode="auto">
            <a:xfrm>
              <a:off x="4168775" y="1828800"/>
              <a:ext cx="203676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6666FF"/>
                  </a:solidFill>
                </a:rPr>
                <a:t>Remote Intensity Control </a:t>
              </a:r>
            </a:p>
          </p:txBody>
        </p:sp>
        <p:sp>
          <p:nvSpPr>
            <p:cNvPr id="58" name="Text Box 131"/>
            <p:cNvSpPr txBox="1">
              <a:spLocks noChangeAspect="1" noChangeArrowheads="1"/>
            </p:cNvSpPr>
            <p:nvPr/>
          </p:nvSpPr>
          <p:spPr bwMode="auto">
            <a:xfrm>
              <a:off x="4343400" y="2057400"/>
              <a:ext cx="539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/2</a:t>
              </a:r>
            </a:p>
            <a:p>
              <a:pPr algn="ctr"/>
              <a:r>
                <a:rPr lang="en-US" altLang="en-US" sz="1200" b="1" i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plate</a:t>
              </a:r>
              <a:endParaRPr lang="en-US" altLang="en-US" sz="1200" b="1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" name="Text Box 135"/>
            <p:cNvSpPr txBox="1">
              <a:spLocks noChangeAspect="1" noChangeArrowheads="1"/>
            </p:cNvSpPr>
            <p:nvPr/>
          </p:nvSpPr>
          <p:spPr bwMode="auto">
            <a:xfrm>
              <a:off x="4373563" y="3836988"/>
              <a:ext cx="4794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000" b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/4</a:t>
              </a:r>
            </a:p>
            <a:p>
              <a:pPr algn="ctr"/>
              <a:r>
                <a:rPr lang="en-US" altLang="en-US" sz="1000" b="1" i="1">
                  <a:solidFill>
                    <a:srgbClr val="0000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plate</a:t>
              </a:r>
              <a:endParaRPr lang="en-US" altLang="en-US" sz="1000" b="1" i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Text Box 136"/>
            <p:cNvSpPr txBox="1">
              <a:spLocks noChangeArrowheads="1"/>
            </p:cNvSpPr>
            <p:nvPr/>
          </p:nvSpPr>
          <p:spPr bwMode="auto">
            <a:xfrm>
              <a:off x="3886200" y="3657600"/>
              <a:ext cx="114776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Calcite Prism</a:t>
              </a:r>
            </a:p>
          </p:txBody>
        </p:sp>
        <p:sp>
          <p:nvSpPr>
            <p:cNvPr id="61" name="Text Box 138"/>
            <p:cNvSpPr txBox="1">
              <a:spLocks noChangeArrowheads="1"/>
            </p:cNvSpPr>
            <p:nvPr/>
          </p:nvSpPr>
          <p:spPr bwMode="auto">
            <a:xfrm>
              <a:off x="1295400" y="3276600"/>
              <a:ext cx="11493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CCD Camera</a:t>
              </a:r>
            </a:p>
          </p:txBody>
        </p:sp>
        <p:sp>
          <p:nvSpPr>
            <p:cNvPr id="62" name="AutoShape 139"/>
            <p:cNvSpPr>
              <a:spLocks noChangeArrowheads="1"/>
            </p:cNvSpPr>
            <p:nvPr/>
          </p:nvSpPr>
          <p:spPr bwMode="auto">
            <a:xfrm rot="16366630" flipV="1">
              <a:off x="1644650" y="4267200"/>
              <a:ext cx="457200" cy="152400"/>
            </a:xfrm>
            <a:prstGeom prst="can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41"/>
            <p:cNvSpPr>
              <a:spLocks noChangeShapeType="1"/>
            </p:cNvSpPr>
            <p:nvPr/>
          </p:nvSpPr>
          <p:spPr bwMode="auto">
            <a:xfrm flipH="1">
              <a:off x="762000" y="4114800"/>
              <a:ext cx="1066800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143"/>
            <p:cNvSpPr>
              <a:spLocks noChangeShapeType="1"/>
            </p:cNvSpPr>
            <p:nvPr/>
          </p:nvSpPr>
          <p:spPr bwMode="auto">
            <a:xfrm flipH="1">
              <a:off x="762000" y="4572000"/>
              <a:ext cx="1066800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 Box 144"/>
            <p:cNvSpPr txBox="1">
              <a:spLocks noChangeArrowheads="1"/>
            </p:cNvSpPr>
            <p:nvPr/>
          </p:nvSpPr>
          <p:spPr bwMode="auto">
            <a:xfrm>
              <a:off x="609600" y="4114800"/>
              <a:ext cx="11874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/>
                <a:t>Laser</a:t>
              </a:r>
            </a:p>
            <a:p>
              <a:pPr algn="ctr"/>
              <a:r>
                <a:rPr lang="en-US" altLang="en-US" sz="1200" b="1"/>
                <a:t>Transport Line</a:t>
              </a:r>
            </a:p>
          </p:txBody>
        </p:sp>
        <p:sp>
          <p:nvSpPr>
            <p:cNvPr id="66" name="Rectangle 145"/>
            <p:cNvSpPr>
              <a:spLocks noChangeArrowheads="1"/>
            </p:cNvSpPr>
            <p:nvPr/>
          </p:nvSpPr>
          <p:spPr bwMode="auto">
            <a:xfrm>
              <a:off x="5791200" y="4038600"/>
              <a:ext cx="1676400" cy="838200"/>
            </a:xfrm>
            <a:prstGeom prst="rect">
              <a:avLst/>
            </a:prstGeom>
            <a:noFill/>
            <a:ln w="19050">
              <a:solidFill>
                <a:srgbClr val="99CC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Text Box 146"/>
            <p:cNvSpPr txBox="1">
              <a:spLocks noChangeArrowheads="1"/>
            </p:cNvSpPr>
            <p:nvPr/>
          </p:nvSpPr>
          <p:spPr bwMode="auto">
            <a:xfrm>
              <a:off x="5502275" y="4876800"/>
              <a:ext cx="22733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6666FF"/>
                  </a:solidFill>
                </a:rPr>
                <a:t>Remote Polarization Control </a:t>
              </a:r>
            </a:p>
          </p:txBody>
        </p:sp>
        <p:sp>
          <p:nvSpPr>
            <p:cNvPr id="68" name="Line 152"/>
            <p:cNvSpPr>
              <a:spLocks noChangeShapeType="1"/>
            </p:cNvSpPr>
            <p:nvPr/>
          </p:nvSpPr>
          <p:spPr bwMode="auto">
            <a:xfrm>
              <a:off x="8534400" y="1828800"/>
              <a:ext cx="228600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156"/>
            <p:cNvSpPr>
              <a:spLocks noChangeShapeType="1"/>
            </p:cNvSpPr>
            <p:nvPr/>
          </p:nvSpPr>
          <p:spPr bwMode="auto">
            <a:xfrm>
              <a:off x="6248400" y="2590800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157"/>
            <p:cNvSpPr>
              <a:spLocks noChangeShapeType="1"/>
            </p:cNvSpPr>
            <p:nvPr/>
          </p:nvSpPr>
          <p:spPr bwMode="auto">
            <a:xfrm>
              <a:off x="6705600" y="2590800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4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89" y="187188"/>
            <a:ext cx="10596995" cy="632152"/>
          </a:xfrm>
        </p:spPr>
        <p:txBody>
          <a:bodyPr/>
          <a:lstStyle/>
          <a:p>
            <a:pPr algn="r"/>
            <a:r>
              <a:rPr lang="en-US" b="1" dirty="0" smtClean="0"/>
              <a:t>Compton Laser Transport System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9" y="276640"/>
            <a:ext cx="4860925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118888" y="2426667"/>
            <a:ext cx="574709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en-US" sz="1600" dirty="0"/>
              <a:t> </a:t>
            </a:r>
            <a:r>
              <a:rPr lang="en-US" altLang="en-US" dirty="0"/>
              <a:t>40 meters from laser to Compton IP</a:t>
            </a:r>
          </a:p>
          <a:p>
            <a:pPr>
              <a:buFontTx/>
              <a:buChar char="•"/>
            </a:pPr>
            <a:r>
              <a:rPr lang="en-US" altLang="en-US" dirty="0"/>
              <a:t> Each Mirror Box has 2 helicity-compensating </a:t>
            </a:r>
            <a:r>
              <a:rPr lang="en-US" altLang="en-US" dirty="0" smtClean="0"/>
              <a:t>mirrors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Transport line operates at +3psi nitrogen</a:t>
            </a:r>
          </a:p>
          <a:p>
            <a:pPr>
              <a:buFontTx/>
              <a:buChar char="•"/>
            </a:pPr>
            <a:r>
              <a:rPr lang="en-US" altLang="en-US" dirty="0"/>
              <a:t> Laser focused to ~0.5mm rms at Compton IP</a:t>
            </a:r>
          </a:p>
          <a:p>
            <a:pPr lvl="1"/>
            <a:r>
              <a:rPr lang="en-US" altLang="en-US" dirty="0"/>
              <a:t>   (50mJ in 7ns FWHM pulse)</a:t>
            </a:r>
          </a:p>
        </p:txBody>
      </p:sp>
    </p:spTree>
    <p:extLst>
      <p:ext uri="{BB962C8B-B14F-4D97-AF65-F5344CB8AC3E}">
        <p14:creationId xmlns:p14="http://schemas.microsoft.com/office/powerpoint/2010/main" val="10705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Laser Polarization Control and Analysis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817" y="1144397"/>
            <a:ext cx="9697558" cy="171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135257" y="3138469"/>
            <a:ext cx="3810000" cy="3144355"/>
            <a:chOff x="1828799" y="2910164"/>
            <a:chExt cx="3810000" cy="314435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799" y="2910164"/>
              <a:ext cx="3810000" cy="2695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2359576" y="5687806"/>
              <a:ext cx="2965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 dirty="0" err="1">
                  <a:solidFill>
                    <a:srgbClr val="3399FF"/>
                  </a:solidFill>
                </a:rPr>
                <a:t>Pockels</a:t>
              </a:r>
              <a:r>
                <a:rPr lang="en-US" altLang="en-US" sz="1800" b="1" dirty="0">
                  <a:solidFill>
                    <a:srgbClr val="3399FF"/>
                  </a:solidFill>
                </a:rPr>
                <a:t> Cell used for CP, PS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089913" y="3172911"/>
            <a:ext cx="3683000" cy="3109913"/>
            <a:chOff x="6930887" y="2910164"/>
            <a:chExt cx="3683000" cy="310991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9487" y="2910164"/>
              <a:ext cx="2971800" cy="2627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930887" y="5653364"/>
              <a:ext cx="36830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solidFill>
                    <a:srgbClr val="3399FF"/>
                  </a:solidFill>
                </a:rPr>
                <a:t>Calcite Prism used in Helicity Filter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572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Laser Polarization Control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92575" y="3318902"/>
            <a:ext cx="8001000" cy="1565275"/>
            <a:chOff x="1036638" y="2971800"/>
            <a:chExt cx="8001000" cy="1565275"/>
          </a:xfrm>
        </p:grpSpPr>
        <p:graphicFrame>
          <p:nvGraphicFramePr>
            <p:cNvPr id="1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4639182"/>
                </p:ext>
              </p:extLst>
            </p:nvPr>
          </p:nvGraphicFramePr>
          <p:xfrm>
            <a:off x="3398838" y="2971800"/>
            <a:ext cx="2362200" cy="156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0" name="Equation" r:id="rId3" imgW="2108160" imgH="1396800" progId="Equation.3">
                    <p:embed/>
                  </p:oleObj>
                </mc:Choice>
                <mc:Fallback>
                  <p:oleObj name="Equation" r:id="rId3" imgW="2108160" imgH="1396800" progId="Equation.3">
                    <p:embed/>
                    <p:pic>
                      <p:nvPicPr>
                        <p:cNvPr id="90118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8838" y="2971800"/>
                          <a:ext cx="2362200" cy="1565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0464998"/>
                </p:ext>
              </p:extLst>
            </p:nvPr>
          </p:nvGraphicFramePr>
          <p:xfrm>
            <a:off x="6142038" y="3505200"/>
            <a:ext cx="2895600" cy="41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1" name="Equation" r:id="rId5" imgW="1854000" imgH="266400" progId="Equation.3">
                    <p:embed/>
                  </p:oleObj>
                </mc:Choice>
                <mc:Fallback>
                  <p:oleObj name="Equation" r:id="rId5" imgW="1854000" imgH="266400" progId="Equation.3">
                    <p:embed/>
                    <p:pic>
                      <p:nvPicPr>
                        <p:cNvPr id="90119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2038" y="3505200"/>
                          <a:ext cx="2895600" cy="415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036638" y="3260725"/>
              <a:ext cx="231775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1800" b="1" dirty="0">
                  <a:solidFill>
                    <a:srgbClr val="3399FF"/>
                  </a:solidFill>
                </a:rPr>
                <a:t>Stokes parameters </a:t>
              </a:r>
            </a:p>
            <a:p>
              <a:pPr algn="ctr" eaLnBrk="0" hangingPunct="0"/>
              <a:r>
                <a:rPr lang="en-US" altLang="en-US" sz="1800" b="1" dirty="0">
                  <a:solidFill>
                    <a:srgbClr val="3399FF"/>
                  </a:solidFill>
                </a:rPr>
                <a:t>for laser polarization: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487613" y="1143000"/>
            <a:ext cx="6872902" cy="1833002"/>
            <a:chOff x="2487613" y="1143000"/>
            <a:chExt cx="6872902" cy="1833002"/>
          </a:xfrm>
        </p:grpSpPr>
        <p:grpSp>
          <p:nvGrpSpPr>
            <p:cNvPr id="2" name="Group 1"/>
            <p:cNvGrpSpPr/>
            <p:nvPr/>
          </p:nvGrpSpPr>
          <p:grpSpPr>
            <a:xfrm>
              <a:off x="6098596" y="1143000"/>
              <a:ext cx="3261919" cy="1822199"/>
              <a:chOff x="6098596" y="1143000"/>
              <a:chExt cx="3261919" cy="1822199"/>
            </a:xfrm>
          </p:grpSpPr>
          <p:graphicFrame>
            <p:nvGraphicFramePr>
              <p:cNvPr id="7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56833845"/>
                  </p:ext>
                </p:extLst>
              </p:nvPr>
            </p:nvGraphicFramePr>
            <p:xfrm>
              <a:off x="6326575" y="1742824"/>
              <a:ext cx="2667000" cy="1222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12" name="Equation" r:id="rId7" imgW="1968480" imgH="901440" progId="Equation.3">
                      <p:embed/>
                    </p:oleObj>
                  </mc:Choice>
                  <mc:Fallback>
                    <p:oleObj name="Equation" r:id="rId7" imgW="1968480" imgH="901440" progId="Equation.3">
                      <p:embed/>
                      <p:pic>
                        <p:nvPicPr>
                          <p:cNvPr id="90114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26575" y="1742824"/>
                            <a:ext cx="2667000" cy="1222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Text Box 3"/>
              <p:cNvSpPr txBox="1">
                <a:spLocks noChangeArrowheads="1"/>
              </p:cNvSpPr>
              <p:nvPr/>
            </p:nvSpPr>
            <p:spPr bwMode="auto">
              <a:xfrm>
                <a:off x="6098596" y="1143000"/>
                <a:ext cx="326191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en-US" sz="1800" b="1" dirty="0">
                    <a:solidFill>
                      <a:srgbClr val="3399FF"/>
                    </a:solidFill>
                  </a:rPr>
                  <a:t>Electric Field Vector after PS Cell</a:t>
                </a:r>
              </a:p>
              <a:p>
                <a:pPr algn="ctr" eaLnBrk="0" hangingPunct="0"/>
                <a:r>
                  <a:rPr lang="en-US" altLang="en-US" sz="1800" b="1" dirty="0">
                    <a:solidFill>
                      <a:srgbClr val="3399FF"/>
                    </a:solidFill>
                  </a:rPr>
                  <a:t>in Jones Matrix </a:t>
                </a:r>
                <a:r>
                  <a:rPr lang="en-US" altLang="en-US" sz="1800" b="1" dirty="0" smtClean="0">
                    <a:solidFill>
                      <a:srgbClr val="3399FF"/>
                    </a:solidFill>
                  </a:rPr>
                  <a:t>notation</a:t>
                </a:r>
                <a:endParaRPr lang="en-US" altLang="en-US" sz="1800" b="1" dirty="0">
                  <a:solidFill>
                    <a:srgbClr val="3399FF"/>
                  </a:solidFill>
                </a:endParaRPr>
              </a:p>
            </p:txBody>
          </p:sp>
        </p:grp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2487613" y="1153552"/>
              <a:ext cx="2895600" cy="1822450"/>
              <a:chOff x="240" y="528"/>
              <a:chExt cx="1824" cy="1148"/>
            </a:xfrm>
          </p:grpSpPr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H="1">
                <a:off x="336" y="1248"/>
                <a:ext cx="1536" cy="0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40" y="528"/>
                <a:ext cx="1824" cy="1148"/>
              </a:xfrm>
              <a:prstGeom prst="rect">
                <a:avLst/>
              </a:prstGeom>
              <a:solidFill>
                <a:srgbClr val="DDDDDD">
                  <a:alpha val="50000"/>
                </a:srgbClr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  <a:contourClr>
                  <a:srgbClr val="DDDDDD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endParaRPr lang="en-US" altLang="en-US" sz="2000" b="1" i="1">
                  <a:latin typeface="Arial" panose="020B0604020202020204" pitchFamily="34" charset="0"/>
                </a:endParaRPr>
              </a:p>
            </p:txBody>
          </p:sp>
          <p:grpSp>
            <p:nvGrpSpPr>
              <p:cNvPr id="17" name="Group 12"/>
              <p:cNvGrpSpPr>
                <a:grpSpLocks/>
              </p:cNvGrpSpPr>
              <p:nvPr/>
            </p:nvGrpSpPr>
            <p:grpSpPr bwMode="auto">
              <a:xfrm>
                <a:off x="576" y="1056"/>
                <a:ext cx="1056" cy="528"/>
                <a:chOff x="576" y="384"/>
                <a:chExt cx="1056" cy="528"/>
              </a:xfrm>
            </p:grpSpPr>
            <p:grpSp>
              <p:nvGrpSpPr>
                <p:cNvPr id="21" name="Group 13"/>
                <p:cNvGrpSpPr>
                  <a:grpSpLocks/>
                </p:cNvGrpSpPr>
                <p:nvPr/>
              </p:nvGrpSpPr>
              <p:grpSpPr bwMode="auto">
                <a:xfrm>
                  <a:off x="1248" y="528"/>
                  <a:ext cx="96" cy="96"/>
                  <a:chOff x="2545" y="3387"/>
                  <a:chExt cx="96" cy="96"/>
                </a:xfrm>
              </p:grpSpPr>
              <p:sp>
                <p:nvSpPr>
                  <p:cNvPr id="28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45" y="3387"/>
                    <a:ext cx="96" cy="96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BottomLeft"/>
                    <a:lightRig rig="legacyFlat3" dir="t"/>
                  </a:scene3d>
                  <a:sp3d extrusionH="125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  <a:contourClr>
                      <a:srgbClr val="CCECFF"/>
                    </a:contour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" name="Line 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545" y="3387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8C8BA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" name="Group 16"/>
                <p:cNvGrpSpPr>
                  <a:grpSpLocks/>
                </p:cNvGrpSpPr>
                <p:nvPr/>
              </p:nvGrpSpPr>
              <p:grpSpPr bwMode="auto">
                <a:xfrm>
                  <a:off x="768" y="480"/>
                  <a:ext cx="312" cy="192"/>
                  <a:chOff x="2017" y="3240"/>
                  <a:chExt cx="312" cy="192"/>
                </a:xfrm>
              </p:grpSpPr>
              <p:sp>
                <p:nvSpPr>
                  <p:cNvPr id="26" name="Rectangle 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09" y="3240"/>
                    <a:ext cx="120" cy="19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BottomLeft"/>
                    <a:lightRig rig="legacyFlat3" dir="t"/>
                  </a:scene3d>
                  <a:sp3d extrusionH="227000" prstMaterial="legacyMatte">
                    <a:bevelT w="13500" h="13500" prst="angle"/>
                    <a:bevelB w="13500" h="13500" prst="angle"/>
                    <a:extrusionClr>
                      <a:srgbClr val="FFFF00"/>
                    </a:extrusionClr>
                    <a:contourClr>
                      <a:srgbClr val="FFFF00"/>
                    </a:contour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r>
                      <a:rPr lang="en-US" altLang="en-US" sz="1600" b="1">
                        <a:latin typeface="Arial" panose="020B0604020202020204" pitchFamily="34" charset="0"/>
                      </a:rPr>
                      <a:t>CP</a:t>
                    </a:r>
                  </a:p>
                </p:txBody>
              </p:sp>
              <p:sp>
                <p:nvSpPr>
                  <p:cNvPr id="27" name="Rectangle 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17" y="3240"/>
                    <a:ext cx="120" cy="19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BottomLeft"/>
                    <a:lightRig rig="legacyFlat3" dir="t"/>
                  </a:scene3d>
                  <a:sp3d extrusionH="227000" prstMaterial="legacyMatte">
                    <a:bevelT w="13500" h="13500" prst="angle"/>
                    <a:bevelB w="13500" h="13500" prst="angle"/>
                    <a:extrusionClr>
                      <a:srgbClr val="FFFF00"/>
                    </a:extrusionClr>
                    <a:contourClr>
                      <a:srgbClr val="FFFF00"/>
                    </a:contour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r>
                      <a:rPr lang="en-US" altLang="en-US" sz="1600" b="1">
                        <a:latin typeface="Arial" panose="020B0604020202020204" pitchFamily="34" charset="0"/>
                      </a:rPr>
                      <a:t>PS</a:t>
                    </a:r>
                  </a:p>
                </p:txBody>
              </p:sp>
            </p:grpSp>
            <p:sp>
              <p:nvSpPr>
                <p:cNvPr id="2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76" y="720"/>
                  <a:ext cx="724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400"/>
                    <a:t>Pockels Cells</a:t>
                  </a:r>
                </a:p>
              </p:txBody>
            </p:sp>
            <p:sp>
              <p:nvSpPr>
                <p:cNvPr id="24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1104" y="384"/>
                  <a:ext cx="52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400"/>
                    <a:t>Polarizer</a:t>
                  </a: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576" y="384"/>
                  <a:ext cx="1056" cy="528"/>
                </a:xfrm>
                <a:prstGeom prst="rect">
                  <a:avLst/>
                </a:prstGeom>
                <a:noFill/>
                <a:ln w="19050">
                  <a:solidFill>
                    <a:srgbClr val="99CCFF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394" y="912"/>
                <a:ext cx="143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400" dirty="0">
                    <a:solidFill>
                      <a:srgbClr val="6666FF"/>
                    </a:solidFill>
                  </a:rPr>
                  <a:t>Remote Polarization Control </a:t>
                </a:r>
              </a:p>
            </p:txBody>
          </p:sp>
          <p:sp>
            <p:nvSpPr>
              <p:cNvPr id="19" name="Line 23"/>
              <p:cNvSpPr>
                <a:spLocks noChangeShapeType="1"/>
              </p:cNvSpPr>
              <p:nvPr/>
            </p:nvSpPr>
            <p:spPr bwMode="auto">
              <a:xfrm>
                <a:off x="1872" y="672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AutoShape 24"/>
              <p:cNvSpPr>
                <a:spLocks noChangeArrowheads="1"/>
              </p:cNvSpPr>
              <p:nvPr/>
            </p:nvSpPr>
            <p:spPr bwMode="auto">
              <a:xfrm rot="18814308" flipH="1">
                <a:off x="1728" y="1248"/>
                <a:ext cx="288" cy="96"/>
              </a:xfrm>
              <a:prstGeom prst="can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128247" y="5190797"/>
            <a:ext cx="4724400" cy="1419225"/>
            <a:chOff x="2484438" y="4876800"/>
            <a:chExt cx="4724400" cy="1419225"/>
          </a:xfrm>
        </p:grpSpPr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2865438" y="4876800"/>
              <a:ext cx="4084638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n-US" sz="2000" dirty="0">
                  <a:solidFill>
                    <a:srgbClr val="0070C0"/>
                  </a:solidFill>
                </a:rPr>
                <a:t>Allow for imperfect </a:t>
              </a:r>
              <a:r>
                <a:rPr lang="en-US" altLang="en-US" sz="2000" dirty="0" err="1">
                  <a:solidFill>
                    <a:srgbClr val="0070C0"/>
                  </a:solidFill>
                </a:rPr>
                <a:t>Pockels</a:t>
              </a:r>
              <a:r>
                <a:rPr lang="en-US" altLang="en-US" sz="2000" dirty="0">
                  <a:solidFill>
                    <a:srgbClr val="0070C0"/>
                  </a:solidFill>
                </a:rPr>
                <a:t> cells and </a:t>
              </a:r>
            </a:p>
            <a:p>
              <a:pPr algn="ctr" eaLnBrk="0" hangingPunct="0"/>
              <a:r>
                <a:rPr lang="en-US" altLang="en-US" sz="2000" dirty="0">
                  <a:solidFill>
                    <a:srgbClr val="0070C0"/>
                  </a:solidFill>
                </a:rPr>
                <a:t>phase shifts in downstream </a:t>
              </a:r>
              <a:r>
                <a:rPr lang="en-US" altLang="en-US" sz="2000" dirty="0" smtClean="0">
                  <a:solidFill>
                    <a:srgbClr val="0070C0"/>
                  </a:solidFill>
                </a:rPr>
                <a:t>optics</a:t>
              </a:r>
              <a:endParaRPr lang="en-US" altLang="en-US" sz="2000" dirty="0">
                <a:solidFill>
                  <a:srgbClr val="0070C0"/>
                </a:solidFill>
              </a:endParaRPr>
            </a:p>
          </p:txBody>
        </p:sp>
        <p:graphicFrame>
          <p:nvGraphicFramePr>
            <p:cNvPr id="30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4669187"/>
                </p:ext>
              </p:extLst>
            </p:nvPr>
          </p:nvGraphicFramePr>
          <p:xfrm>
            <a:off x="2484438" y="5562600"/>
            <a:ext cx="4724400" cy="733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3" name="Equation" r:id="rId9" imgW="3517560" imgH="545760" progId="Equation.3">
                    <p:embed/>
                  </p:oleObj>
                </mc:Choice>
                <mc:Fallback>
                  <p:oleObj name="Equation" r:id="rId9" imgW="3517560" imgH="545760" progId="Equation.3">
                    <p:embed/>
                    <p:pic>
                      <p:nvPicPr>
                        <p:cNvPr id="90137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4438" y="5562600"/>
                          <a:ext cx="4724400" cy="733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2597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Laser Polarization Scans</a:t>
            </a:r>
            <a:br>
              <a:rPr lang="en-US" b="1" dirty="0" smtClean="0"/>
            </a:br>
            <a:r>
              <a:rPr lang="en-US" dirty="0" smtClean="0">
                <a:solidFill>
                  <a:schemeClr val="tx1"/>
                </a:solidFill>
              </a:rPr>
              <a:t>and the laser polarization systematic error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223668" y="6307013"/>
            <a:ext cx="3983038" cy="457200"/>
            <a:chOff x="3124200" y="6400800"/>
            <a:chExt cx="3983038" cy="457200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>
              <a:off x="3124200" y="6477000"/>
              <a:ext cx="800100" cy="228600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00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4038600" y="6400800"/>
              <a:ext cx="306863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 dirty="0">
                  <a:solidFill>
                    <a:srgbClr val="006600"/>
                  </a:solidFill>
                </a:rPr>
                <a:t>0.1% systematic error</a:t>
              </a:r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838325" y="994093"/>
            <a:ext cx="8955088" cy="2474913"/>
            <a:chOff x="0" y="624"/>
            <a:chExt cx="5641" cy="1559"/>
          </a:xfrm>
        </p:grpSpPr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 rot="-5400000">
              <a:off x="1885" y="2019"/>
              <a:ext cx="1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altLang="en-US" sz="1600"/>
            </a:p>
          </p:txBody>
        </p: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0" y="624"/>
              <a:ext cx="2510" cy="1536"/>
              <a:chOff x="0" y="864"/>
              <a:chExt cx="2510" cy="1536"/>
            </a:xfrm>
          </p:grpSpPr>
          <p:grpSp>
            <p:nvGrpSpPr>
              <p:cNvPr id="16" name="Group 8"/>
              <p:cNvGrpSpPr>
                <a:grpSpLocks/>
              </p:cNvGrpSpPr>
              <p:nvPr/>
            </p:nvGrpSpPr>
            <p:grpSpPr bwMode="auto">
              <a:xfrm>
                <a:off x="0" y="864"/>
                <a:ext cx="1394" cy="1536"/>
                <a:chOff x="0" y="624"/>
                <a:chExt cx="1394" cy="1536"/>
              </a:xfrm>
            </p:grpSpPr>
            <p:pic>
              <p:nvPicPr>
                <p:cNvPr id="18" name="Picture 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" y="624"/>
                  <a:ext cx="1045" cy="13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" name="Rectangle 10"/>
                <p:cNvSpPr>
                  <a:spLocks noChangeArrowheads="1"/>
                </p:cNvSpPr>
                <p:nvPr/>
              </p:nvSpPr>
              <p:spPr bwMode="auto">
                <a:xfrm rot="-5400000">
                  <a:off x="-523" y="1195"/>
                  <a:ext cx="1258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600"/>
                    <a:t>Abox PD (adc counts)</a:t>
                  </a:r>
                </a:p>
              </p:txBody>
            </p:sp>
            <p:sp>
              <p:nvSpPr>
                <p:cNvPr id="2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88" y="1948"/>
                  <a:ext cx="1106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600"/>
                    <a:t>CP Voltage (Volts)</a:t>
                  </a:r>
                </a:p>
              </p:txBody>
            </p:sp>
          </p:grpSp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0" y="864"/>
                <a:ext cx="1070" cy="13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1488" y="1968"/>
              <a:ext cx="1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CP Voltage (Volts)</a:t>
              </a: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 rot="-5400000">
              <a:off x="747" y="1399"/>
              <a:ext cx="131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Residuals  (adc counts)</a:t>
              </a:r>
            </a:p>
          </p:txBody>
        </p: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2496" y="768"/>
              <a:ext cx="3145" cy="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b="1" dirty="0">
                  <a:solidFill>
                    <a:schemeClr val="accent2"/>
                  </a:solidFill>
                </a:rPr>
                <a:t>	        LPSCANS</a:t>
              </a:r>
              <a:r>
                <a:rPr lang="en-US" altLang="en-US" sz="2000" dirty="0"/>
                <a:t> </a:t>
              </a:r>
            </a:p>
            <a:p>
              <a:pPr>
                <a:buFontTx/>
                <a:buChar char="•"/>
              </a:pPr>
              <a:r>
                <a:rPr lang="en-US" altLang="en-US" sz="1800" dirty="0"/>
                <a:t> done once per hour; readout photodiodes only</a:t>
              </a:r>
            </a:p>
            <a:p>
              <a:pPr>
                <a:buFontTx/>
                <a:buChar char="•"/>
              </a:pPr>
              <a:r>
                <a:rPr lang="en-US" altLang="en-US" sz="1800" dirty="0"/>
                <a:t> ability to extinguish laser light after </a:t>
              </a:r>
              <a:r>
                <a:rPr lang="en-US" altLang="en-US" sz="1800" dirty="0" smtClean="0"/>
                <a:t>Helicity </a:t>
              </a:r>
              <a:r>
                <a:rPr lang="en-US" altLang="en-US" sz="1800" dirty="0"/>
                <a:t>Filter </a:t>
              </a:r>
              <a:endParaRPr lang="en-US" altLang="en-US" sz="1800" dirty="0" smtClean="0"/>
            </a:p>
            <a:p>
              <a:r>
                <a:rPr lang="en-US" altLang="en-US" dirty="0"/>
                <a:t> </a:t>
              </a:r>
              <a:r>
                <a:rPr lang="en-US" altLang="en-US" dirty="0" smtClean="0"/>
                <a:t>    </a:t>
              </a:r>
              <a:r>
                <a:rPr lang="en-US" altLang="en-US" sz="1800" dirty="0" smtClean="0"/>
                <a:t>determines </a:t>
              </a:r>
              <a:r>
                <a:rPr lang="en-US" altLang="en-US" sz="1800" dirty="0"/>
                <a:t>polarization purity</a:t>
              </a:r>
            </a:p>
          </p:txBody>
        </p:sp>
      </p:grpSp>
      <p:grpSp>
        <p:nvGrpSpPr>
          <p:cNvPr id="22" name="Group 27"/>
          <p:cNvGrpSpPr>
            <a:grpSpLocks/>
          </p:cNvGrpSpPr>
          <p:nvPr/>
        </p:nvGrpSpPr>
        <p:grpSpPr bwMode="auto">
          <a:xfrm>
            <a:off x="8077200" y="3514600"/>
            <a:ext cx="3276600" cy="2792413"/>
            <a:chOff x="3696" y="2112"/>
            <a:chExt cx="2165" cy="1856"/>
          </a:xfrm>
        </p:grpSpPr>
        <p:pic>
          <p:nvPicPr>
            <p:cNvPr id="29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112"/>
              <a:ext cx="1938" cy="1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3701" y="3744"/>
              <a:ext cx="2160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Laser Polarization at Compton IP (%)</a:t>
              </a:r>
            </a:p>
          </p:txBody>
        </p:sp>
      </p:grpSp>
      <p:grpSp>
        <p:nvGrpSpPr>
          <p:cNvPr id="23" name="Group 14"/>
          <p:cNvGrpSpPr>
            <a:grpSpLocks/>
          </p:cNvGrpSpPr>
          <p:nvPr/>
        </p:nvGrpSpPr>
        <p:grpSpPr bwMode="auto">
          <a:xfrm>
            <a:off x="1746250" y="3574924"/>
            <a:ext cx="3371850" cy="3048000"/>
            <a:chOff x="144" y="2400"/>
            <a:chExt cx="2124" cy="1920"/>
          </a:xfrm>
        </p:grpSpPr>
        <p:pic>
          <p:nvPicPr>
            <p:cNvPr id="26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400"/>
              <a:ext cx="1932" cy="17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912" y="4108"/>
              <a:ext cx="11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CP Voltage (Volts)</a:t>
              </a:r>
            </a:p>
          </p:txBody>
        </p:sp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 rot="-5400000">
              <a:off x="-427" y="2975"/>
              <a:ext cx="135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CKV7 Raw Asymmetry</a:t>
              </a:r>
            </a:p>
          </p:txBody>
        </p:sp>
      </p:grp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5099050" y="4208337"/>
            <a:ext cx="30416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sz="1800" dirty="0"/>
              <a:t> monitor phase shifts in laser </a:t>
            </a:r>
          </a:p>
          <a:p>
            <a:r>
              <a:rPr lang="en-US" altLang="en-US" sz="1800" dirty="0"/>
              <a:t>   Polarization with continuous </a:t>
            </a:r>
          </a:p>
          <a:p>
            <a:r>
              <a:rPr lang="en-US" altLang="en-US" sz="1800" dirty="0"/>
              <a:t>   </a:t>
            </a:r>
            <a:r>
              <a:rPr lang="en-US" altLang="en-US" sz="1800" dirty="0" err="1"/>
              <a:t>Pockels</a:t>
            </a:r>
            <a:r>
              <a:rPr lang="en-US" altLang="en-US" sz="1800" dirty="0"/>
              <a:t> cell scans </a:t>
            </a:r>
          </a:p>
          <a:p>
            <a:pPr>
              <a:buFontTx/>
              <a:buChar char="•"/>
            </a:pPr>
            <a:r>
              <a:rPr lang="en-US" altLang="en-US" sz="1800" dirty="0"/>
              <a:t> only 1/3 of data is at </a:t>
            </a:r>
          </a:p>
          <a:p>
            <a:r>
              <a:rPr lang="en-US" altLang="en-US" sz="1800" dirty="0"/>
              <a:t>       nominal voltages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5708650" y="3879724"/>
            <a:ext cx="1189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accent2"/>
                </a:solidFill>
              </a:rPr>
              <a:t>ESCANS</a:t>
            </a:r>
          </a:p>
        </p:txBody>
      </p:sp>
    </p:spTree>
    <p:extLst>
      <p:ext uri="{BB962C8B-B14F-4D97-AF65-F5344CB8AC3E}">
        <p14:creationId xmlns:p14="http://schemas.microsoft.com/office/powerpoint/2010/main" val="180819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SLD</a:t>
            </a:r>
            <a:r>
              <a:rPr lang="en-US" dirty="0" smtClean="0"/>
              <a:t> Experiment at the SLAC Linear Collider, 1992 -1998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1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452" y="1909554"/>
            <a:ext cx="67056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28" descr="Z:\SLD\Figures\sl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52" y="1245704"/>
            <a:ext cx="45720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10055777" y="4884666"/>
            <a:ext cx="1692275" cy="762000"/>
            <a:chOff x="240" y="240"/>
            <a:chExt cx="1066" cy="480"/>
          </a:xfrm>
        </p:grpSpPr>
        <p:pic>
          <p:nvPicPr>
            <p:cNvPr id="12" name="Picture 5" descr="C:\Nlc\sldsmall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973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Photon Cross-check </a:t>
            </a:r>
            <a:r>
              <a:rPr lang="en-US" b="1" dirty="0" err="1" smtClean="0"/>
              <a:t>Polarimeter</a:t>
            </a:r>
            <a:r>
              <a:rPr lang="en-US" b="1" dirty="0" smtClean="0"/>
              <a:t> Detectors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07546" y="5152869"/>
            <a:ext cx="927779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solidFill>
                  <a:srgbClr val="0070C0"/>
                </a:solidFill>
              </a:rPr>
              <a:t>PGC (</a:t>
            </a:r>
            <a:r>
              <a:rPr lang="en-US" altLang="en-US" sz="1800" dirty="0" err="1">
                <a:solidFill>
                  <a:srgbClr val="0070C0"/>
                </a:solidFill>
              </a:rPr>
              <a:t>polarimeter</a:t>
            </a:r>
            <a:r>
              <a:rPr lang="en-US" altLang="en-US" sz="1800" dirty="0">
                <a:solidFill>
                  <a:srgbClr val="0070C0"/>
                </a:solidFill>
              </a:rPr>
              <a:t> gamma counter</a:t>
            </a:r>
            <a:r>
              <a:rPr lang="en-US" altLang="en-US" sz="1800" dirty="0" smtClean="0">
                <a:solidFill>
                  <a:srgbClr val="0070C0"/>
                </a:solidFill>
              </a:rPr>
              <a:t>) 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- threshold gas (14 MeV; 1 </a:t>
            </a:r>
            <a:r>
              <a:rPr lang="en-US" altLang="en-US" sz="1800" dirty="0" err="1"/>
              <a:t>atm</a:t>
            </a:r>
            <a:r>
              <a:rPr lang="en-US" altLang="en-US" sz="1800" dirty="0"/>
              <a:t> ethylene) Cherenkov counter </a:t>
            </a:r>
          </a:p>
          <a:p>
            <a:r>
              <a:rPr lang="en-US" altLang="en-US" sz="1800" dirty="0"/>
              <a:t>			           - insertable lead pre-radiator; 1 PMT </a:t>
            </a:r>
          </a:p>
          <a:p>
            <a:r>
              <a:rPr lang="en-US" altLang="en-US" sz="1800" dirty="0">
                <a:solidFill>
                  <a:srgbClr val="0070C0"/>
                </a:solidFill>
              </a:rPr>
              <a:t>QFC (quartz fiber calorimeter</a:t>
            </a:r>
            <a:r>
              <a:rPr lang="en-US" altLang="en-US" sz="1800" dirty="0" smtClean="0">
                <a:solidFill>
                  <a:srgbClr val="0070C0"/>
                </a:solidFill>
              </a:rPr>
              <a:t>)  </a:t>
            </a:r>
            <a:r>
              <a:rPr lang="en-US" altLang="en-US" sz="1800" dirty="0"/>
              <a:t>- quartz fibers with tungsten radiators; 0.2 MeV threshold</a:t>
            </a:r>
          </a:p>
          <a:p>
            <a:r>
              <a:rPr lang="en-US" altLang="en-US" sz="1800" dirty="0"/>
              <a:t>			      (34 longitudinal sections, each 1 radiation length)</a:t>
            </a:r>
          </a:p>
          <a:p>
            <a:r>
              <a:rPr lang="en-US" altLang="en-US" sz="1800" dirty="0"/>
              <a:t>			   </a:t>
            </a:r>
            <a:r>
              <a:rPr lang="en-US" altLang="en-US" sz="1800" dirty="0" smtClean="0"/>
              <a:t>- </a:t>
            </a:r>
            <a:r>
              <a:rPr lang="en-US" altLang="en-US" sz="1800" dirty="0"/>
              <a:t>24 PMTs (10X, 10Y, SUMX, SUMY, 2 </a:t>
            </a:r>
            <a:r>
              <a:rPr lang="en-US" altLang="en-US" sz="1800" dirty="0" err="1"/>
              <a:t>Bkgd</a:t>
            </a:r>
            <a:r>
              <a:rPr lang="en-US" altLang="en-US" sz="1800" dirty="0"/>
              <a:t>)</a:t>
            </a:r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3077817" y="1006561"/>
            <a:ext cx="6248400" cy="4038600"/>
            <a:chOff x="576" y="480"/>
            <a:chExt cx="4368" cy="2937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480"/>
              <a:ext cx="4368" cy="2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4224" y="2925"/>
              <a:ext cx="521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chemeClr val="bg1"/>
                  </a:solidFill>
                </a:rPr>
                <a:t>24 PMTs</a:t>
              </a: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168" y="2832"/>
              <a:ext cx="240" cy="9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120" y="2784"/>
              <a:ext cx="347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chemeClr val="bg1"/>
                  </a:solidFill>
                </a:rPr>
                <a:t>PMT</a:t>
              </a: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3024" y="2208"/>
              <a:ext cx="814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Insertable</a:t>
              </a:r>
            </a:p>
            <a:p>
              <a:r>
                <a:rPr lang="en-US" altLang="en-US" sz="1200"/>
                <a:t>Pb pre-radiators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1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QFC Data and Systematics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31" y="1008182"/>
            <a:ext cx="3279758" cy="331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213896"/>
              </p:ext>
            </p:extLst>
          </p:nvPr>
        </p:nvGraphicFramePr>
        <p:xfrm>
          <a:off x="6775174" y="1123395"/>
          <a:ext cx="4621920" cy="4612019"/>
        </p:xfrm>
        <a:graphic>
          <a:graphicData uri="http://schemas.openxmlformats.org/drawingml/2006/table">
            <a:tbl>
              <a:tblPr/>
              <a:tblGrid>
                <a:gridCol w="2185736">
                  <a:extLst>
                    <a:ext uri="{9D8B030D-6E8A-4147-A177-3AD203B41FA5}">
                      <a16:colId xmlns:a16="http://schemas.microsoft.com/office/drawing/2014/main" val="3087944782"/>
                    </a:ext>
                  </a:extLst>
                </a:gridCol>
                <a:gridCol w="778384">
                  <a:extLst>
                    <a:ext uri="{9D8B030D-6E8A-4147-A177-3AD203B41FA5}">
                      <a16:colId xmlns:a16="http://schemas.microsoft.com/office/drawing/2014/main" val="2476040780"/>
                    </a:ext>
                  </a:extLst>
                </a:gridCol>
                <a:gridCol w="1657800">
                  <a:extLst>
                    <a:ext uri="{9D8B030D-6E8A-4147-A177-3AD203B41FA5}">
                      <a16:colId xmlns:a16="http://schemas.microsoft.com/office/drawing/2014/main" val="290670483"/>
                    </a:ext>
                  </a:extLst>
                </a:gridCol>
              </a:tblGrid>
              <a:tr h="3448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631539"/>
                  </a:ext>
                </a:extLst>
              </a:tr>
              <a:tr h="3034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Energy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Beam test, 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377413"/>
                  </a:ext>
                </a:extLst>
              </a:tr>
              <a:tr h="334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Detector non-uniformity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Beam test, 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589007"/>
                  </a:ext>
                </a:extLst>
              </a:tr>
              <a:tr h="334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Detector mis-alignment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Beam test, MC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007617"/>
                  </a:ext>
                </a:extLst>
              </a:tr>
              <a:tr h="524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Angular acceptance, beam size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&lt;0.1%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MC simulation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684988"/>
                  </a:ext>
                </a:extLst>
              </a:tr>
              <a:tr h="333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Optical cross talk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&lt;0.1%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Measurement, 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107767"/>
                  </a:ext>
                </a:extLst>
              </a:tr>
              <a:tr h="333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Re-scattered electrons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&lt;0.1%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MC, in situ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508180"/>
                  </a:ext>
                </a:extLst>
              </a:tr>
              <a:tr h="334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Electronics linearity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LED study, beam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15972"/>
                  </a:ext>
                </a:extLst>
              </a:tr>
              <a:tr h="334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Electronics cross-talk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 situ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788157"/>
                  </a:ext>
                </a:extLst>
              </a:tr>
              <a:tr h="334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Laser pickup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 situ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62720"/>
                  </a:ext>
                </a:extLst>
              </a:tr>
              <a:tr h="333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672327"/>
                  </a:ext>
                </a:extLst>
              </a:tr>
            </a:tbl>
          </a:graphicData>
        </a:graphic>
      </p:graphicFrame>
      <p:pic>
        <p:nvPicPr>
          <p:cNvPr id="10" name="Picture 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242" y="2701423"/>
            <a:ext cx="3346175" cy="375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89"/>
          <p:cNvSpPr txBox="1">
            <a:spLocks noChangeArrowheads="1"/>
          </p:cNvSpPr>
          <p:nvPr/>
        </p:nvSpPr>
        <p:spPr bwMode="auto">
          <a:xfrm>
            <a:off x="6695661" y="5735414"/>
            <a:ext cx="45516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/>
              <a:t>D. </a:t>
            </a:r>
            <a:r>
              <a:rPr lang="en-US" altLang="en-US" sz="2000" dirty="0" err="1"/>
              <a:t>Onoprienko</a:t>
            </a:r>
            <a:r>
              <a:rPr lang="en-US" altLang="en-US" sz="2000" dirty="0"/>
              <a:t>, SLD-Note-267, 1999 </a:t>
            </a:r>
          </a:p>
          <a:p>
            <a:r>
              <a:rPr lang="en-US" altLang="en-US" sz="2000" dirty="0"/>
              <a:t>   and Ph.D. thesis, SLAC-Report-556, </a:t>
            </a:r>
            <a:r>
              <a:rPr lang="en-US" altLang="en-US" sz="2000" dirty="0" smtClean="0"/>
              <a:t>2000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7321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PGC Data and Systematics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541052" y="5665190"/>
            <a:ext cx="52161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PGC analysis described in R. Frey, SLD-Note-266, </a:t>
            </a:r>
            <a:r>
              <a:rPr lang="en-US" altLang="en-US" sz="1800" dirty="0" smtClean="0"/>
              <a:t>1999</a:t>
            </a:r>
            <a:endParaRPr lang="en-US" altLang="en-US" sz="1800" dirty="0"/>
          </a:p>
          <a:p>
            <a:r>
              <a:rPr lang="en-US" altLang="en-US" sz="1800" dirty="0"/>
              <a:t>	and IEEE Trans. </a:t>
            </a:r>
            <a:r>
              <a:rPr lang="en-US" altLang="en-US" sz="1800" dirty="0" err="1"/>
              <a:t>Nucl</a:t>
            </a:r>
            <a:r>
              <a:rPr lang="en-US" altLang="en-US" sz="1800" dirty="0"/>
              <a:t>. Sci. </a:t>
            </a:r>
            <a:r>
              <a:rPr lang="en-US" altLang="en-US" sz="1800" b="1" dirty="0"/>
              <a:t>45</a:t>
            </a:r>
            <a:r>
              <a:rPr lang="en-US" altLang="en-US" sz="1800" dirty="0"/>
              <a:t>, 670, </a:t>
            </a:r>
            <a:r>
              <a:rPr lang="en-US" altLang="en-US" sz="1800" dirty="0" smtClean="0"/>
              <a:t>1998</a:t>
            </a:r>
            <a:endParaRPr lang="en-US" altLang="en-US" sz="1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216508" y="1010530"/>
            <a:ext cx="8686800" cy="2024063"/>
            <a:chOff x="254000" y="912105"/>
            <a:chExt cx="8686800" cy="2024063"/>
          </a:xfrm>
        </p:grpSpPr>
        <p:grpSp>
          <p:nvGrpSpPr>
            <p:cNvPr id="2" name="Group 1"/>
            <p:cNvGrpSpPr/>
            <p:nvPr/>
          </p:nvGrpSpPr>
          <p:grpSpPr>
            <a:xfrm>
              <a:off x="254000" y="912105"/>
              <a:ext cx="8686800" cy="2024063"/>
              <a:chOff x="254000" y="912105"/>
              <a:chExt cx="8686800" cy="2024063"/>
            </a:xfrm>
          </p:grpSpPr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8200" y="988305"/>
                <a:ext cx="2743200" cy="1941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7600" y="912105"/>
                <a:ext cx="2743200" cy="197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000" y="988305"/>
                <a:ext cx="2743200" cy="19478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711200" y="1064505"/>
              <a:ext cx="71755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>
                  <a:solidFill>
                    <a:schemeClr val="accent2"/>
                  </a:solidFill>
                </a:rPr>
                <a:t>T-410</a:t>
              </a:r>
            </a:p>
            <a:p>
              <a:r>
                <a:rPr lang="en-US" altLang="en-US" sz="1400"/>
                <a:t>0.5” Pb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3911600" y="1064505"/>
              <a:ext cx="71755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>
                  <a:solidFill>
                    <a:schemeClr val="accent2"/>
                  </a:solidFill>
                </a:rPr>
                <a:t>T-410</a:t>
              </a:r>
            </a:p>
            <a:p>
              <a:r>
                <a:rPr lang="en-US" altLang="en-US" sz="1400"/>
                <a:t>1.0” Pb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6731000" y="988305"/>
              <a:ext cx="71755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>
                  <a:solidFill>
                    <a:schemeClr val="accent2"/>
                  </a:solidFill>
                </a:rPr>
                <a:t>T-410</a:t>
              </a:r>
            </a:p>
            <a:p>
              <a:r>
                <a:rPr lang="en-US" altLang="en-US" sz="1400"/>
                <a:t>1.5” Pb</a:t>
              </a:r>
            </a:p>
          </p:txBody>
        </p:sp>
      </p:grpSp>
      <p:graphicFrame>
        <p:nvGraphicFramePr>
          <p:cNvPr id="17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59646"/>
              </p:ext>
            </p:extLst>
          </p:nvPr>
        </p:nvGraphicFramePr>
        <p:xfrm>
          <a:off x="6591852" y="3330851"/>
          <a:ext cx="5156200" cy="2277428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4141943539"/>
                    </a:ext>
                  </a:extLst>
                </a:gridCol>
                <a:gridCol w="868363">
                  <a:extLst>
                    <a:ext uri="{9D8B030D-6E8A-4147-A177-3AD203B41FA5}">
                      <a16:colId xmlns:a16="http://schemas.microsoft.com/office/drawing/2014/main" val="2593299325"/>
                    </a:ext>
                  </a:extLst>
                </a:gridCol>
                <a:gridCol w="1849437">
                  <a:extLst>
                    <a:ext uri="{9D8B030D-6E8A-4147-A177-3AD203B41FA5}">
                      <a16:colId xmlns:a16="http://schemas.microsoft.com/office/drawing/2014/main" val="425086509"/>
                    </a:ext>
                  </a:extLst>
                </a:gridCol>
              </a:tblGrid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921"/>
                  </a:ext>
                </a:extLst>
              </a:tr>
              <a:tr h="18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Energy Response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Beam test, 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143892"/>
                  </a:ext>
                </a:extLst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Detector effects (uniformity, geometry, linearity)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 situ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102801"/>
                  </a:ext>
                </a:extLst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Laser pickup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 situ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14745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74273"/>
                  </a:ext>
                </a:extLst>
              </a:tr>
            </a:tbl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2271644" y="3216120"/>
            <a:ext cx="3124200" cy="3217863"/>
            <a:chOff x="482600" y="3426705"/>
            <a:chExt cx="3124200" cy="3217863"/>
          </a:xfrm>
        </p:grpSpPr>
        <p:grpSp>
          <p:nvGrpSpPr>
            <p:cNvPr id="4" name="Group 3"/>
            <p:cNvGrpSpPr/>
            <p:nvPr/>
          </p:nvGrpSpPr>
          <p:grpSpPr>
            <a:xfrm>
              <a:off x="482600" y="3426705"/>
              <a:ext cx="3124200" cy="3217863"/>
              <a:chOff x="482600" y="3426705"/>
              <a:chExt cx="3124200" cy="3217863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600" y="3426705"/>
                <a:ext cx="3124200" cy="3011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Text Box 13"/>
              <p:cNvSpPr txBox="1">
                <a:spLocks noChangeArrowheads="1"/>
              </p:cNvSpPr>
              <p:nvPr/>
            </p:nvSpPr>
            <p:spPr bwMode="auto">
              <a:xfrm>
                <a:off x="847725" y="6308018"/>
                <a:ext cx="2517775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00" dirty="0">
                    <a:solidFill>
                      <a:srgbClr val="0070C0"/>
                    </a:solidFill>
                  </a:rPr>
                  <a:t>SLC data with e</a:t>
                </a:r>
                <a:r>
                  <a:rPr lang="en-US" altLang="en-US" sz="1600" baseline="30000" dirty="0">
                    <a:solidFill>
                      <a:srgbClr val="0070C0"/>
                    </a:solidFill>
                  </a:rPr>
                  <a:t>-</a:t>
                </a:r>
                <a:r>
                  <a:rPr lang="en-US" altLang="en-US" sz="1600" dirty="0">
                    <a:solidFill>
                      <a:srgbClr val="0070C0"/>
                    </a:solidFill>
                  </a:rPr>
                  <a:t> only, 1” Pb</a:t>
                </a:r>
              </a:p>
            </p:txBody>
          </p:sp>
        </p:grpSp>
        <p:sp>
          <p:nvSpPr>
            <p:cNvPr id="18" name="Text Box 69"/>
            <p:cNvSpPr txBox="1">
              <a:spLocks noChangeArrowheads="1"/>
            </p:cNvSpPr>
            <p:nvPr/>
          </p:nvSpPr>
          <p:spPr bwMode="auto">
            <a:xfrm>
              <a:off x="1228725" y="3463218"/>
              <a:ext cx="509588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No e</a:t>
              </a:r>
              <a:r>
                <a:rPr lang="en-US" altLang="en-US" sz="1200" baseline="30000"/>
                <a:t>-</a:t>
              </a:r>
            </a:p>
          </p:txBody>
        </p:sp>
        <p:sp>
          <p:nvSpPr>
            <p:cNvPr id="19" name="Text Box 70"/>
            <p:cNvSpPr txBox="1">
              <a:spLocks noChangeArrowheads="1"/>
            </p:cNvSpPr>
            <p:nvPr/>
          </p:nvSpPr>
          <p:spPr bwMode="auto">
            <a:xfrm>
              <a:off x="1320800" y="4188705"/>
              <a:ext cx="84137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e</a:t>
              </a:r>
              <a:r>
                <a:rPr lang="en-US" altLang="en-US" sz="1200" baseline="30000"/>
                <a:t>-</a:t>
              </a:r>
              <a:r>
                <a:rPr lang="en-US" altLang="en-US" sz="1200"/>
                <a:t>, no laser</a:t>
              </a:r>
              <a:endParaRPr lang="en-US" altLang="en-US" sz="1200" baseline="30000"/>
            </a:p>
          </p:txBody>
        </p:sp>
        <p:sp>
          <p:nvSpPr>
            <p:cNvPr id="20" name="Text Box 71"/>
            <p:cNvSpPr txBox="1">
              <a:spLocks noChangeArrowheads="1"/>
            </p:cNvSpPr>
            <p:nvPr/>
          </p:nvSpPr>
          <p:spPr bwMode="auto">
            <a:xfrm>
              <a:off x="939800" y="4950705"/>
              <a:ext cx="6445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J</a:t>
              </a:r>
              <a:r>
                <a:rPr lang="en-US" altLang="en-US" sz="1200" baseline="-25000"/>
                <a:t>z</a:t>
              </a:r>
              <a:r>
                <a:rPr lang="en-US" altLang="en-US" sz="1200"/>
                <a:t> = 1/2</a:t>
              </a:r>
              <a:endParaRPr lang="en-US" altLang="en-US" sz="1200" baseline="30000"/>
            </a:p>
          </p:txBody>
        </p:sp>
        <p:sp>
          <p:nvSpPr>
            <p:cNvPr id="21" name="Text Box 72"/>
            <p:cNvSpPr txBox="1">
              <a:spLocks noChangeArrowheads="1"/>
            </p:cNvSpPr>
            <p:nvPr/>
          </p:nvSpPr>
          <p:spPr bwMode="auto">
            <a:xfrm>
              <a:off x="939800" y="5712705"/>
              <a:ext cx="6445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J</a:t>
              </a:r>
              <a:r>
                <a:rPr lang="en-US" altLang="en-US" sz="1200" baseline="-25000"/>
                <a:t>z</a:t>
              </a:r>
              <a:r>
                <a:rPr lang="en-US" altLang="en-US" sz="1200"/>
                <a:t> = 3/2</a:t>
              </a:r>
              <a:endParaRPr lang="en-US" altLang="en-US" sz="1200" baseline="30000"/>
            </a:p>
          </p:txBody>
        </p:sp>
      </p:grpSp>
    </p:spTree>
    <p:extLst>
      <p:ext uri="{BB962C8B-B14F-4D97-AF65-F5344CB8AC3E}">
        <p14:creationId xmlns:p14="http://schemas.microsoft.com/office/powerpoint/2010/main" val="16095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Analyzing Power Systematic Error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78270" y="1124415"/>
            <a:ext cx="7154972" cy="1015663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6666FF"/>
                </a:solidFill>
              </a:rPr>
              <a:t>CKV7 </a:t>
            </a:r>
            <a:r>
              <a:rPr lang="en-US" altLang="en-US" sz="2000" dirty="0">
                <a:solidFill>
                  <a:srgbClr val="6666FF"/>
                </a:solidFill>
              </a:rPr>
              <a:t>systematic error in analyzing power </a:t>
            </a:r>
            <a:r>
              <a:rPr lang="en-US" altLang="en-US" sz="2000" dirty="0" smtClean="0">
                <a:solidFill>
                  <a:srgbClr val="6666FF"/>
                </a:solidFill>
              </a:rPr>
              <a:t>estimated at 0.3%</a:t>
            </a:r>
            <a:endParaRPr lang="en-US" altLang="en-US" sz="2000" dirty="0">
              <a:solidFill>
                <a:srgbClr val="6666FF"/>
              </a:solidFill>
            </a:endParaRPr>
          </a:p>
          <a:p>
            <a:r>
              <a:rPr lang="en-US" altLang="en-US" sz="2000" dirty="0" smtClean="0">
                <a:solidFill>
                  <a:srgbClr val="6666FF"/>
                </a:solidFill>
              </a:rPr>
              <a:t>     from </a:t>
            </a:r>
            <a:r>
              <a:rPr lang="en-US" altLang="en-US" sz="2000" dirty="0">
                <a:solidFill>
                  <a:srgbClr val="6666FF"/>
                </a:solidFill>
              </a:rPr>
              <a:t>table scan data that determines </a:t>
            </a:r>
            <a:r>
              <a:rPr lang="en-US" altLang="en-US" sz="2000" dirty="0" smtClean="0">
                <a:solidFill>
                  <a:srgbClr val="6666FF"/>
                </a:solidFill>
              </a:rPr>
              <a:t>location </a:t>
            </a:r>
            <a:r>
              <a:rPr lang="en-US" altLang="en-US" sz="2000" dirty="0">
                <a:solidFill>
                  <a:srgbClr val="6666FF"/>
                </a:solidFill>
              </a:rPr>
              <a:t>of Compton edge </a:t>
            </a:r>
            <a:endParaRPr lang="en-US" altLang="en-US" sz="2000" dirty="0" smtClean="0">
              <a:solidFill>
                <a:srgbClr val="6666FF"/>
              </a:solidFill>
            </a:endParaRPr>
          </a:p>
          <a:p>
            <a:r>
              <a:rPr lang="en-US" altLang="en-US" sz="2000" dirty="0">
                <a:solidFill>
                  <a:srgbClr val="6666FF"/>
                </a:solidFill>
              </a:rPr>
              <a:t> </a:t>
            </a:r>
            <a:r>
              <a:rPr lang="en-US" altLang="en-US" sz="2000" dirty="0" smtClean="0">
                <a:solidFill>
                  <a:srgbClr val="6666FF"/>
                </a:solidFill>
              </a:rPr>
              <a:t>    and </a:t>
            </a:r>
            <a:r>
              <a:rPr lang="en-US" altLang="en-US" sz="2000" dirty="0">
                <a:solidFill>
                  <a:srgbClr val="6666FF"/>
                </a:solidFill>
              </a:rPr>
              <a:t>accuracy of </a:t>
            </a:r>
            <a:r>
              <a:rPr lang="en-US" altLang="en-US" sz="2000" dirty="0" smtClean="0">
                <a:solidFill>
                  <a:srgbClr val="6666FF"/>
                </a:solidFill>
              </a:rPr>
              <a:t>modeling </a:t>
            </a:r>
            <a:r>
              <a:rPr lang="en-US" altLang="en-US" sz="2000" dirty="0">
                <a:solidFill>
                  <a:srgbClr val="6666FF"/>
                </a:solidFill>
              </a:rPr>
              <a:t>detector response function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27232" y="2570627"/>
            <a:ext cx="5184775" cy="3190875"/>
            <a:chOff x="2020957" y="2648415"/>
            <a:chExt cx="5184775" cy="319087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0957" y="2953215"/>
              <a:ext cx="3867150" cy="288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2020957" y="2648415"/>
              <a:ext cx="518477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 dirty="0">
                  <a:solidFill>
                    <a:srgbClr val="6666FF"/>
                  </a:solidFill>
                </a:rPr>
                <a:t>Results from cross-check Polarimeters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758609" y="5620215"/>
            <a:ext cx="3742995" cy="400110"/>
            <a:chOff x="6211957" y="5848815"/>
            <a:chExt cx="3742995" cy="400110"/>
          </a:xfrm>
        </p:grpSpPr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6211957" y="5925015"/>
              <a:ext cx="800100" cy="228600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00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7126357" y="5848815"/>
              <a:ext cx="282859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b="1" dirty="0">
                  <a:solidFill>
                    <a:srgbClr val="006600"/>
                  </a:solidFill>
                </a:rPr>
                <a:t>0.4% </a:t>
              </a:r>
              <a:r>
                <a:rPr lang="en-US" altLang="en-US" sz="2000" b="1" dirty="0" smtClean="0">
                  <a:solidFill>
                    <a:srgbClr val="006600"/>
                  </a:solidFill>
                </a:rPr>
                <a:t>AP systematic </a:t>
              </a:r>
              <a:r>
                <a:rPr lang="en-US" altLang="en-US" sz="2000" b="1" dirty="0">
                  <a:solidFill>
                    <a:srgbClr val="006600"/>
                  </a:solidFill>
                </a:rPr>
                <a:t>error</a:t>
              </a:r>
            </a:p>
          </p:txBody>
        </p:sp>
      </p:grp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294382" y="3569009"/>
            <a:ext cx="4483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Residual of CKV7 polarization to results from </a:t>
            </a:r>
          </a:p>
          <a:p>
            <a:r>
              <a:rPr lang="en-US" altLang="en-US" sz="1800" dirty="0"/>
              <a:t>     PGC and QFC was </a:t>
            </a:r>
            <a:r>
              <a:rPr lang="en-US" altLang="en-US" sz="1800" dirty="0">
                <a:latin typeface="Symbol" panose="05050102010706020507" pitchFamily="18" charset="2"/>
              </a:rPr>
              <a:t>D</a:t>
            </a:r>
            <a:r>
              <a:rPr lang="en-US" altLang="en-US" sz="1800" dirty="0"/>
              <a:t>P/P=(0.30</a:t>
            </a:r>
            <a:r>
              <a:rPr lang="en-US" altLang="en-US" sz="1800" dirty="0">
                <a:cs typeface="Times New Roman" panose="02020603050405020304" pitchFamily="18" charset="0"/>
              </a:rPr>
              <a:t>±0.39)%.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4746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Polarization Summary for all SLD Runs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Group 2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901451"/>
              </p:ext>
            </p:extLst>
          </p:nvPr>
        </p:nvGraphicFramePr>
        <p:xfrm>
          <a:off x="3299791" y="2203122"/>
          <a:ext cx="6033053" cy="3496686"/>
        </p:xfrm>
        <a:graphic>
          <a:graphicData uri="http://schemas.openxmlformats.org/drawingml/2006/table">
            <a:tbl>
              <a:tblPr/>
              <a:tblGrid>
                <a:gridCol w="1839345">
                  <a:extLst>
                    <a:ext uri="{9D8B030D-6E8A-4147-A177-3AD203B41FA5}">
                      <a16:colId xmlns:a16="http://schemas.microsoft.com/office/drawing/2014/main" val="94416730"/>
                    </a:ext>
                  </a:extLst>
                </a:gridCol>
                <a:gridCol w="809312">
                  <a:extLst>
                    <a:ext uri="{9D8B030D-6E8A-4147-A177-3AD203B41FA5}">
                      <a16:colId xmlns:a16="http://schemas.microsoft.com/office/drawing/2014/main" val="3653433193"/>
                    </a:ext>
                  </a:extLst>
                </a:gridCol>
                <a:gridCol w="809312">
                  <a:extLst>
                    <a:ext uri="{9D8B030D-6E8A-4147-A177-3AD203B41FA5}">
                      <a16:colId xmlns:a16="http://schemas.microsoft.com/office/drawing/2014/main" val="64754500"/>
                    </a:ext>
                  </a:extLst>
                </a:gridCol>
                <a:gridCol w="882886">
                  <a:extLst>
                    <a:ext uri="{9D8B030D-6E8A-4147-A177-3AD203B41FA5}">
                      <a16:colId xmlns:a16="http://schemas.microsoft.com/office/drawing/2014/main" val="698759930"/>
                    </a:ext>
                  </a:extLst>
                </a:gridCol>
                <a:gridCol w="809312">
                  <a:extLst>
                    <a:ext uri="{9D8B030D-6E8A-4147-A177-3AD203B41FA5}">
                      <a16:colId xmlns:a16="http://schemas.microsoft.com/office/drawing/2014/main" val="116412880"/>
                    </a:ext>
                  </a:extLst>
                </a:gridCol>
                <a:gridCol w="882886">
                  <a:extLst>
                    <a:ext uri="{9D8B030D-6E8A-4147-A177-3AD203B41FA5}">
                      <a16:colId xmlns:a16="http://schemas.microsoft.com/office/drawing/2014/main" val="1797715596"/>
                    </a:ext>
                  </a:extLst>
                </a:gridCol>
              </a:tblGrid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1994/95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1997/98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157312"/>
                  </a:ext>
                </a:extLst>
              </a:tr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Laser Polarization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114965"/>
                  </a:ext>
                </a:extLst>
              </a:tr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Detector Linearity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655504"/>
                  </a:ext>
                </a:extLst>
              </a:tr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Analyzing Power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9573"/>
                  </a:ext>
                </a:extLst>
              </a:tr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Laser Pickup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869501"/>
                  </a:ext>
                </a:extLst>
              </a:tr>
              <a:tr h="554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Lum-wting Correction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336538"/>
                  </a:ext>
                </a:extLst>
              </a:tr>
              <a:tr h="486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069395"/>
                  </a:ext>
                </a:extLst>
              </a:tr>
            </a:tbl>
          </a:graphicData>
        </a:graphic>
      </p:graphicFrame>
      <p:graphicFrame>
        <p:nvGraphicFramePr>
          <p:cNvPr id="9" name="Group 2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79720"/>
              </p:ext>
            </p:extLst>
          </p:nvPr>
        </p:nvGraphicFramePr>
        <p:xfrm>
          <a:off x="1851274" y="1060883"/>
          <a:ext cx="8494643" cy="1049447"/>
        </p:xfrm>
        <a:graphic>
          <a:graphicData uri="http://schemas.openxmlformats.org/drawingml/2006/table">
            <a:tbl>
              <a:tblPr/>
              <a:tblGrid>
                <a:gridCol w="1415774">
                  <a:extLst>
                    <a:ext uri="{9D8B030D-6E8A-4147-A177-3AD203B41FA5}">
                      <a16:colId xmlns:a16="http://schemas.microsoft.com/office/drawing/2014/main" val="3460913733"/>
                    </a:ext>
                  </a:extLst>
                </a:gridCol>
                <a:gridCol w="1266745">
                  <a:extLst>
                    <a:ext uri="{9D8B030D-6E8A-4147-A177-3AD203B41FA5}">
                      <a16:colId xmlns:a16="http://schemas.microsoft.com/office/drawing/2014/main" val="1244059884"/>
                    </a:ext>
                  </a:extLst>
                </a:gridCol>
                <a:gridCol w="1266745">
                  <a:extLst>
                    <a:ext uri="{9D8B030D-6E8A-4147-A177-3AD203B41FA5}">
                      <a16:colId xmlns:a16="http://schemas.microsoft.com/office/drawing/2014/main" val="1466409316"/>
                    </a:ext>
                  </a:extLst>
                </a:gridCol>
                <a:gridCol w="1490288">
                  <a:extLst>
                    <a:ext uri="{9D8B030D-6E8A-4147-A177-3AD203B41FA5}">
                      <a16:colId xmlns:a16="http://schemas.microsoft.com/office/drawing/2014/main" val="3860502495"/>
                    </a:ext>
                  </a:extLst>
                </a:gridCol>
                <a:gridCol w="1564803">
                  <a:extLst>
                    <a:ext uri="{9D8B030D-6E8A-4147-A177-3AD203B41FA5}">
                      <a16:colId xmlns:a16="http://schemas.microsoft.com/office/drawing/2014/main" val="2234725733"/>
                    </a:ext>
                  </a:extLst>
                </a:gridCol>
                <a:gridCol w="1490288">
                  <a:extLst>
                    <a:ext uri="{9D8B030D-6E8A-4147-A177-3AD203B41FA5}">
                      <a16:colId xmlns:a16="http://schemas.microsoft.com/office/drawing/2014/main" val="3330173309"/>
                    </a:ext>
                  </a:extLst>
                </a:gridCol>
              </a:tblGrid>
              <a:tr h="4093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1994/95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1997/98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470233"/>
                  </a:ext>
                </a:extLst>
              </a:tr>
              <a:tr h="5373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Lum-wted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Polarization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22.4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0.6 %</a:t>
                      </a: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63.0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77.23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0.52 %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76.16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0.40 %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72.92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0.38 %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24815"/>
                  </a:ext>
                </a:extLst>
              </a:tr>
            </a:tbl>
          </a:graphicData>
        </a:graphic>
      </p:graphicFrame>
      <p:sp>
        <p:nvSpPr>
          <p:cNvPr id="10" name="Text Box 216"/>
          <p:cNvSpPr txBox="1">
            <a:spLocks noChangeArrowheads="1"/>
          </p:cNvSpPr>
          <p:nvPr/>
        </p:nvSpPr>
        <p:spPr bwMode="auto">
          <a:xfrm>
            <a:off x="2643809" y="5754895"/>
            <a:ext cx="83153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/>
              <a:t>Ph. D. Students:  R. Elia, SLAC-Report-429, 1994; R. King, SLAC-Report-452, </a:t>
            </a:r>
            <a:r>
              <a:rPr lang="en-US" altLang="en-US" sz="1600" dirty="0" smtClean="0"/>
              <a:t>1994</a:t>
            </a:r>
            <a:endParaRPr lang="en-US" altLang="en-US" sz="1600" dirty="0"/>
          </a:p>
          <a:p>
            <a:r>
              <a:rPr lang="en-US" altLang="en-US" sz="1600" dirty="0"/>
              <a:t>	          A. Lath, SLAC-Report-454, 1994; T. Junk, SLAC-Report-476, </a:t>
            </a:r>
            <a:r>
              <a:rPr lang="en-US" altLang="en-US" sz="1600" dirty="0" smtClean="0"/>
              <a:t>1995 </a:t>
            </a:r>
            <a:endParaRPr lang="en-US" altLang="en-US" sz="1600" dirty="0"/>
          </a:p>
          <a:p>
            <a:r>
              <a:rPr lang="en-US" altLang="en-US" sz="1600" dirty="0"/>
              <a:t>	          E. Torrence, SLAC-Report-509, 1997; J. Fernandez, SLAC-Report-519, </a:t>
            </a:r>
            <a:r>
              <a:rPr lang="en-US" altLang="en-US" sz="1600" dirty="0" smtClean="0"/>
              <a:t>1999</a:t>
            </a:r>
            <a:endParaRPr lang="en-US" altLang="en-US" sz="1600" dirty="0"/>
          </a:p>
          <a:p>
            <a:r>
              <a:rPr lang="en-US" altLang="en-US" sz="1600" dirty="0"/>
              <a:t>	          P. </a:t>
            </a:r>
            <a:r>
              <a:rPr lang="en-US" altLang="en-US" sz="1600" dirty="0" err="1"/>
              <a:t>Reinertsen</a:t>
            </a:r>
            <a:r>
              <a:rPr lang="en-US" altLang="en-US" sz="1600" dirty="0"/>
              <a:t>, SLAC-Report-537, 1998; D. </a:t>
            </a:r>
            <a:r>
              <a:rPr lang="en-US" altLang="en-US" sz="1600" dirty="0" err="1"/>
              <a:t>Onoprienko</a:t>
            </a:r>
            <a:r>
              <a:rPr lang="en-US" altLang="en-US" sz="1600" dirty="0"/>
              <a:t>, SLAC-Report-556, 2000</a:t>
            </a:r>
            <a:r>
              <a:rPr lang="en-US" altLang="en-US" sz="1600" dirty="0" smtClean="0"/>
              <a:t>.</a:t>
            </a:r>
            <a:endParaRPr lang="en-US" altLang="en-US" sz="1600" dirty="0"/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31743" y="173909"/>
            <a:ext cx="1563757" cy="636855"/>
            <a:chOff x="240" y="240"/>
            <a:chExt cx="1066" cy="480"/>
          </a:xfrm>
        </p:grpSpPr>
        <p:pic>
          <p:nvPicPr>
            <p:cNvPr id="12" name="Picture 5" descr="C:\Nlc\sldsmall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37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“17 Hz Problem” in the 1994 Run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54100" y="979194"/>
            <a:ext cx="8385175" cy="2743200"/>
            <a:chOff x="1054100" y="979194"/>
            <a:chExt cx="8385175" cy="274320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979194"/>
              <a:ext cx="2724150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25" y="1207794"/>
              <a:ext cx="3514725" cy="168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054100" y="2940542"/>
              <a:ext cx="593303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457200" indent="-4572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914400" indent="-4572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371600" indent="-4572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828800" indent="-4572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indent="-4572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dirty="0"/>
                <a:t>Reflection from inverter (added due to </a:t>
              </a:r>
              <a:r>
                <a:rPr lang="en-US" altLang="en-US" sz="1600" dirty="0" smtClean="0"/>
                <a:t>BPM </a:t>
              </a:r>
              <a:r>
                <a:rPr lang="en-US" altLang="en-US" sz="1600" dirty="0" err="1" smtClean="0"/>
                <a:t>miswiring</a:t>
              </a:r>
              <a:r>
                <a:rPr lang="en-US" altLang="en-US" sz="1600" dirty="0" smtClean="0"/>
                <a:t> in downtime) </a:t>
              </a:r>
              <a:endParaRPr lang="en-US" altLang="en-US" sz="1600" dirty="0"/>
            </a:p>
            <a:p>
              <a:r>
                <a:rPr lang="en-US" altLang="en-US" sz="1600" dirty="0"/>
                <a:t> </a:t>
              </a:r>
              <a:r>
                <a:rPr lang="en-US" altLang="en-US" sz="1600" dirty="0" smtClean="0"/>
                <a:t> causes </a:t>
              </a:r>
              <a:r>
                <a:rPr lang="en-US" altLang="en-US" sz="1600" dirty="0"/>
                <a:t>every 7</a:t>
              </a:r>
              <a:r>
                <a:rPr lang="en-US" altLang="en-US" sz="1600" baseline="30000" dirty="0"/>
                <a:t>th</a:t>
              </a:r>
              <a:r>
                <a:rPr lang="en-US" altLang="en-US" sz="1600" dirty="0"/>
                <a:t> pulse </a:t>
              </a:r>
              <a:r>
                <a:rPr lang="en-US" altLang="en-US" sz="1600" dirty="0" smtClean="0"/>
                <a:t> to </a:t>
              </a:r>
              <a:r>
                <a:rPr lang="en-US" altLang="en-US" sz="1600" dirty="0"/>
                <a:t>be off-energy</a:t>
              </a:r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5881687" y="2052344"/>
              <a:ext cx="609600" cy="152400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00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374098" y="3722394"/>
            <a:ext cx="6699250" cy="2916238"/>
            <a:chOff x="-666" y="2244"/>
            <a:chExt cx="4220" cy="1837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2784"/>
              <a:ext cx="1872" cy="1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688"/>
              <a:ext cx="1387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-666" y="2244"/>
              <a:ext cx="42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/>
                <a:t>Observe 	</a:t>
              </a:r>
              <a:r>
                <a:rPr lang="en-US" altLang="en-US" sz="1800" dirty="0" err="1"/>
                <a:t>i</a:t>
              </a:r>
              <a:r>
                <a:rPr lang="en-US" altLang="en-US" sz="1800" dirty="0"/>
                <a:t>) phasing of off-energy pulse </a:t>
              </a:r>
              <a:r>
                <a:rPr lang="en-US" altLang="en-US" sz="1800" dirty="0" err="1"/>
                <a:t>wrt</a:t>
              </a:r>
              <a:r>
                <a:rPr lang="en-US" altLang="en-US" sz="1800" dirty="0"/>
                <a:t> laser pulse shifts every 40s</a:t>
              </a:r>
            </a:p>
            <a:p>
              <a:r>
                <a:rPr lang="en-US" altLang="en-US" sz="1800" dirty="0"/>
                <a:t>	ii) large scatter in electron polarization measurements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345431" y="4363744"/>
            <a:ext cx="4187688" cy="1559150"/>
            <a:chOff x="7560364" y="4225424"/>
            <a:chExt cx="4187688" cy="1559150"/>
          </a:xfrm>
        </p:grpSpPr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7636564" y="4225424"/>
              <a:ext cx="4111488" cy="1477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800" b="1" dirty="0">
                  <a:solidFill>
                    <a:srgbClr val="006600"/>
                  </a:solidFill>
                </a:rPr>
                <a:t>Implemented triggering of laser 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on 6</a:t>
              </a:r>
              <a:r>
                <a:rPr lang="en-US" altLang="en-US" sz="1800" b="1" baseline="30000" dirty="0" smtClean="0">
                  <a:solidFill>
                    <a:srgbClr val="006600"/>
                  </a:solidFill>
                </a:rPr>
                <a:t>th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 machine </a:t>
              </a:r>
              <a:r>
                <a:rPr lang="en-US" altLang="en-US" sz="1800" b="1" dirty="0">
                  <a:solidFill>
                    <a:srgbClr val="006600"/>
                  </a:solidFill>
                </a:rPr>
                <a:t>pulse rather than 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the 7th</a:t>
              </a:r>
              <a:endParaRPr lang="en-US" altLang="en-US" sz="1800" b="1" dirty="0">
                <a:solidFill>
                  <a:srgbClr val="006600"/>
                </a:solidFill>
              </a:endParaRPr>
            </a:p>
            <a:p>
              <a:r>
                <a:rPr lang="en-US" altLang="en-US" sz="1800" b="1" dirty="0" smtClean="0">
                  <a:solidFill>
                    <a:srgbClr val="006600"/>
                  </a:solidFill>
                </a:rPr>
                <a:t>every </a:t>
              </a:r>
              <a:r>
                <a:rPr lang="en-US" altLang="en-US" sz="1800" b="1" dirty="0">
                  <a:solidFill>
                    <a:srgbClr val="006600"/>
                  </a:solidFill>
                </a:rPr>
                <a:t>~10 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seconds</a:t>
              </a:r>
              <a:r>
                <a:rPr lang="en-US" altLang="en-US" sz="1800" b="1" dirty="0">
                  <a:solidFill>
                    <a:srgbClr val="006600"/>
                  </a:solidFill>
                </a:rPr>
                <a:t>, to ensure beam </a:t>
              </a:r>
            </a:p>
            <a:p>
              <a:r>
                <a:rPr lang="en-US" altLang="en-US" sz="1800" b="1" dirty="0">
                  <a:solidFill>
                    <a:srgbClr val="006600"/>
                  </a:solidFill>
                </a:rPr>
                <a:t>backgrounds for laser off pulses 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identical</a:t>
              </a:r>
              <a:endParaRPr lang="en-US" altLang="en-US" sz="1800" b="1" dirty="0">
                <a:solidFill>
                  <a:srgbClr val="006600"/>
                </a:solidFill>
              </a:endParaRPr>
            </a:p>
            <a:p>
              <a:r>
                <a:rPr lang="en-US" altLang="en-US" sz="1800" b="1" dirty="0" smtClean="0">
                  <a:solidFill>
                    <a:srgbClr val="006600"/>
                  </a:solidFill>
                </a:rPr>
                <a:t>to </a:t>
              </a:r>
              <a:r>
                <a:rPr lang="en-US" altLang="en-US" sz="1800" b="1" dirty="0">
                  <a:solidFill>
                    <a:srgbClr val="006600"/>
                  </a:solidFill>
                </a:rPr>
                <a:t>beam backgrounds </a:t>
              </a:r>
              <a:r>
                <a:rPr lang="en-US" altLang="en-US" sz="1800" b="1" dirty="0" smtClean="0">
                  <a:solidFill>
                    <a:srgbClr val="006600"/>
                  </a:solidFill>
                </a:rPr>
                <a:t>for </a:t>
              </a:r>
              <a:r>
                <a:rPr lang="en-US" altLang="en-US" sz="1800" b="1" dirty="0">
                  <a:solidFill>
                    <a:srgbClr val="006600"/>
                  </a:solidFill>
                </a:rPr>
                <a:t>laser on pulses.</a:t>
              </a: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7560364" y="4225424"/>
              <a:ext cx="4187688" cy="1559150"/>
            </a:xfrm>
            <a:prstGeom prst="rect">
              <a:avLst/>
            </a:prstGeom>
            <a:noFill/>
            <a:ln w="19050">
              <a:solidFill>
                <a:srgbClr val="00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dirty="0" smtClean="0"/>
                <a:t>                                                               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57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Arc Spin Rotation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2" name="Text Box 1081"/>
          <p:cNvSpPr txBox="1">
            <a:spLocks noChangeArrowheads="1"/>
          </p:cNvSpPr>
          <p:nvPr/>
        </p:nvSpPr>
        <p:spPr bwMode="auto">
          <a:xfrm>
            <a:off x="357739" y="1162495"/>
            <a:ext cx="472635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Spin precession in the SLC arc is nearly resonant </a:t>
            </a:r>
            <a:endParaRPr lang="en-US" alt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</a:rPr>
              <a:t>     with </a:t>
            </a:r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vertical </a:t>
            </a:r>
            <a:r>
              <a:rPr lang="en-US" altLang="en-US" sz="1800" dirty="0" err="1">
                <a:solidFill>
                  <a:schemeClr val="accent1">
                    <a:lumMod val="75000"/>
                  </a:schemeClr>
                </a:solidFill>
              </a:rPr>
              <a:t>betatron</a:t>
            </a:r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 oscillation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0296" y="1376355"/>
            <a:ext cx="6629400" cy="3619500"/>
            <a:chOff x="1066800" y="1562100"/>
            <a:chExt cx="6629400" cy="3619500"/>
          </a:xfrm>
        </p:grpSpPr>
        <p:grpSp>
          <p:nvGrpSpPr>
            <p:cNvPr id="7" name="Group 1026"/>
            <p:cNvGrpSpPr>
              <a:grpSpLocks/>
            </p:cNvGrpSpPr>
            <p:nvPr/>
          </p:nvGrpSpPr>
          <p:grpSpPr bwMode="auto">
            <a:xfrm>
              <a:off x="1524000" y="2133600"/>
              <a:ext cx="5181600" cy="990600"/>
              <a:chOff x="960" y="624"/>
              <a:chExt cx="3264" cy="624"/>
            </a:xfrm>
          </p:grpSpPr>
          <p:sp>
            <p:nvSpPr>
              <p:cNvPr id="9" name="Rectangle 1027"/>
              <p:cNvSpPr>
                <a:spLocks noChangeArrowheads="1"/>
              </p:cNvSpPr>
              <p:nvPr/>
            </p:nvSpPr>
            <p:spPr bwMode="auto">
              <a:xfrm>
                <a:off x="960" y="624"/>
                <a:ext cx="96" cy="624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Rectangle 1028"/>
              <p:cNvSpPr>
                <a:spLocks noChangeArrowheads="1"/>
              </p:cNvSpPr>
              <p:nvPr/>
            </p:nvSpPr>
            <p:spPr bwMode="auto">
              <a:xfrm>
                <a:off x="2016" y="624"/>
                <a:ext cx="96" cy="624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029"/>
              <p:cNvSpPr>
                <a:spLocks noChangeArrowheads="1"/>
              </p:cNvSpPr>
              <p:nvPr/>
            </p:nvSpPr>
            <p:spPr bwMode="auto">
              <a:xfrm>
                <a:off x="3072" y="624"/>
                <a:ext cx="96" cy="624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030"/>
              <p:cNvSpPr>
                <a:spLocks noChangeArrowheads="1"/>
              </p:cNvSpPr>
              <p:nvPr/>
            </p:nvSpPr>
            <p:spPr bwMode="auto">
              <a:xfrm>
                <a:off x="4128" y="624"/>
                <a:ext cx="96" cy="624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" name="Group 1031"/>
            <p:cNvGrpSpPr>
              <a:grpSpLocks/>
            </p:cNvGrpSpPr>
            <p:nvPr/>
          </p:nvGrpSpPr>
          <p:grpSpPr bwMode="auto">
            <a:xfrm>
              <a:off x="1066800" y="2286000"/>
              <a:ext cx="6553200" cy="685800"/>
              <a:chOff x="672" y="720"/>
              <a:chExt cx="4128" cy="432"/>
            </a:xfrm>
          </p:grpSpPr>
          <p:grpSp>
            <p:nvGrpSpPr>
              <p:cNvPr id="14" name="Group 1032"/>
              <p:cNvGrpSpPr>
                <a:grpSpLocks/>
              </p:cNvGrpSpPr>
              <p:nvPr/>
            </p:nvGrpSpPr>
            <p:grpSpPr bwMode="auto">
              <a:xfrm>
                <a:off x="672" y="720"/>
                <a:ext cx="3504" cy="432"/>
                <a:chOff x="672" y="720"/>
                <a:chExt cx="3504" cy="432"/>
              </a:xfrm>
            </p:grpSpPr>
            <p:sp>
              <p:nvSpPr>
                <p:cNvPr id="16" name="Line 1033"/>
                <p:cNvSpPr>
                  <a:spLocks noChangeShapeType="1"/>
                </p:cNvSpPr>
                <p:nvPr/>
              </p:nvSpPr>
              <p:spPr bwMode="auto">
                <a:xfrm>
                  <a:off x="672" y="720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034"/>
                <p:cNvSpPr>
                  <a:spLocks noChangeShapeType="1"/>
                </p:cNvSpPr>
                <p:nvPr/>
              </p:nvSpPr>
              <p:spPr bwMode="auto">
                <a:xfrm>
                  <a:off x="1008" y="720"/>
                  <a:ext cx="1056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Line 1035"/>
                <p:cNvSpPr>
                  <a:spLocks noChangeShapeType="1"/>
                </p:cNvSpPr>
                <p:nvPr/>
              </p:nvSpPr>
              <p:spPr bwMode="auto">
                <a:xfrm flipV="1">
                  <a:off x="2064" y="720"/>
                  <a:ext cx="1056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Line 1036"/>
                <p:cNvSpPr>
                  <a:spLocks noChangeShapeType="1"/>
                </p:cNvSpPr>
                <p:nvPr/>
              </p:nvSpPr>
              <p:spPr bwMode="auto">
                <a:xfrm>
                  <a:off x="3120" y="720"/>
                  <a:ext cx="1056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Line 1037"/>
              <p:cNvSpPr>
                <a:spLocks noChangeShapeType="1"/>
              </p:cNvSpPr>
              <p:nvPr/>
            </p:nvSpPr>
            <p:spPr bwMode="auto">
              <a:xfrm>
                <a:off x="4176" y="115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" name="Line 1038"/>
            <p:cNvSpPr>
              <a:spLocks noChangeShapeType="1"/>
            </p:cNvSpPr>
            <p:nvPr/>
          </p:nvSpPr>
          <p:spPr bwMode="auto">
            <a:xfrm flipV="1">
              <a:off x="1143000" y="19050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039"/>
            <p:cNvSpPr>
              <a:spLocks noChangeShapeType="1"/>
            </p:cNvSpPr>
            <p:nvPr/>
          </p:nvSpPr>
          <p:spPr bwMode="auto">
            <a:xfrm flipV="1">
              <a:off x="1295400" y="1905000"/>
              <a:ext cx="0" cy="3048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040"/>
            <p:cNvSpPr>
              <a:spLocks noChangeShapeType="1"/>
            </p:cNvSpPr>
            <p:nvPr/>
          </p:nvSpPr>
          <p:spPr bwMode="auto">
            <a:xfrm rot="18774590" flipV="1">
              <a:off x="3886994" y="2361407"/>
              <a:ext cx="1587" cy="3048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041"/>
            <p:cNvSpPr>
              <a:spLocks noChangeShapeType="1"/>
            </p:cNvSpPr>
            <p:nvPr/>
          </p:nvSpPr>
          <p:spPr bwMode="auto">
            <a:xfrm rot="3290941" flipV="1">
              <a:off x="2667794" y="2361407"/>
              <a:ext cx="1587" cy="3048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042"/>
            <p:cNvSpPr>
              <a:spLocks noChangeShapeType="1"/>
            </p:cNvSpPr>
            <p:nvPr/>
          </p:nvSpPr>
          <p:spPr bwMode="auto">
            <a:xfrm flipV="1">
              <a:off x="7010400" y="25908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043"/>
            <p:cNvSpPr>
              <a:spLocks noChangeShapeType="1"/>
            </p:cNvSpPr>
            <p:nvPr/>
          </p:nvSpPr>
          <p:spPr bwMode="auto">
            <a:xfrm flipV="1">
              <a:off x="7162800" y="2590800"/>
              <a:ext cx="0" cy="3048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044"/>
            <p:cNvSpPr>
              <a:spLocks noChangeShapeType="1"/>
            </p:cNvSpPr>
            <p:nvPr/>
          </p:nvSpPr>
          <p:spPr bwMode="auto">
            <a:xfrm rot="1673837" flipV="1">
              <a:off x="5943600" y="2286000"/>
              <a:ext cx="1588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045"/>
            <p:cNvSpPr>
              <a:spLocks noChangeShapeType="1"/>
            </p:cNvSpPr>
            <p:nvPr/>
          </p:nvSpPr>
          <p:spPr bwMode="auto">
            <a:xfrm rot="1673837" flipV="1">
              <a:off x="2514600" y="2286000"/>
              <a:ext cx="1588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046"/>
            <p:cNvSpPr>
              <a:spLocks noChangeShapeType="1"/>
            </p:cNvSpPr>
            <p:nvPr/>
          </p:nvSpPr>
          <p:spPr bwMode="auto">
            <a:xfrm rot="20007519" flipV="1">
              <a:off x="3962400" y="2286000"/>
              <a:ext cx="1588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047"/>
            <p:cNvSpPr>
              <a:spLocks noChangeShapeType="1"/>
            </p:cNvSpPr>
            <p:nvPr/>
          </p:nvSpPr>
          <p:spPr bwMode="auto">
            <a:xfrm rot="3290941" flipV="1">
              <a:off x="6095206" y="2362994"/>
              <a:ext cx="1588" cy="3048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" name="Group 1048"/>
            <p:cNvGrpSpPr>
              <a:grpSpLocks/>
            </p:cNvGrpSpPr>
            <p:nvPr/>
          </p:nvGrpSpPr>
          <p:grpSpPr bwMode="auto">
            <a:xfrm>
              <a:off x="1143000" y="3962400"/>
              <a:ext cx="6553200" cy="1219200"/>
              <a:chOff x="672" y="2016"/>
              <a:chExt cx="4128" cy="768"/>
            </a:xfrm>
          </p:grpSpPr>
          <p:grpSp>
            <p:nvGrpSpPr>
              <p:cNvPr id="31" name="Group 1049"/>
              <p:cNvGrpSpPr>
                <a:grpSpLocks/>
              </p:cNvGrpSpPr>
              <p:nvPr/>
            </p:nvGrpSpPr>
            <p:grpSpPr bwMode="auto">
              <a:xfrm>
                <a:off x="960" y="2160"/>
                <a:ext cx="3264" cy="624"/>
                <a:chOff x="960" y="624"/>
                <a:chExt cx="3264" cy="624"/>
              </a:xfrm>
            </p:grpSpPr>
            <p:sp>
              <p:nvSpPr>
                <p:cNvPr id="58" name="Rectangle 1050"/>
                <p:cNvSpPr>
                  <a:spLocks noChangeArrowheads="1"/>
                </p:cNvSpPr>
                <p:nvPr/>
              </p:nvSpPr>
              <p:spPr bwMode="auto">
                <a:xfrm>
                  <a:off x="960" y="624"/>
                  <a:ext cx="96" cy="624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rgbClr val="3399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Rectangle 1051"/>
                <p:cNvSpPr>
                  <a:spLocks noChangeArrowheads="1"/>
                </p:cNvSpPr>
                <p:nvPr/>
              </p:nvSpPr>
              <p:spPr bwMode="auto">
                <a:xfrm>
                  <a:off x="2016" y="624"/>
                  <a:ext cx="96" cy="624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rgbClr val="3399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Rectangle 1052"/>
                <p:cNvSpPr>
                  <a:spLocks noChangeArrowheads="1"/>
                </p:cNvSpPr>
                <p:nvPr/>
              </p:nvSpPr>
              <p:spPr bwMode="auto">
                <a:xfrm>
                  <a:off x="3072" y="624"/>
                  <a:ext cx="96" cy="624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rgbClr val="3399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Rectangle 1053"/>
                <p:cNvSpPr>
                  <a:spLocks noChangeArrowheads="1"/>
                </p:cNvSpPr>
                <p:nvPr/>
              </p:nvSpPr>
              <p:spPr bwMode="auto">
                <a:xfrm>
                  <a:off x="4128" y="624"/>
                  <a:ext cx="96" cy="624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rgbClr val="3399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Rectangle 1054"/>
              <p:cNvSpPr>
                <a:spLocks noChangeArrowheads="1"/>
              </p:cNvSpPr>
              <p:nvPr/>
            </p:nvSpPr>
            <p:spPr bwMode="auto">
              <a:xfrm>
                <a:off x="1296" y="2400"/>
                <a:ext cx="432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1055"/>
              <p:cNvSpPr>
                <a:spLocks noChangeArrowheads="1"/>
              </p:cNvSpPr>
              <p:nvPr/>
            </p:nvSpPr>
            <p:spPr bwMode="auto">
              <a:xfrm>
                <a:off x="2352" y="2400"/>
                <a:ext cx="432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Rectangle 1056"/>
              <p:cNvSpPr>
                <a:spLocks noChangeArrowheads="1"/>
              </p:cNvSpPr>
              <p:nvPr/>
            </p:nvSpPr>
            <p:spPr bwMode="auto">
              <a:xfrm>
                <a:off x="3408" y="2400"/>
                <a:ext cx="432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5" name="Group 1057"/>
              <p:cNvGrpSpPr>
                <a:grpSpLocks/>
              </p:cNvGrpSpPr>
              <p:nvPr/>
            </p:nvGrpSpPr>
            <p:grpSpPr bwMode="auto">
              <a:xfrm>
                <a:off x="672" y="2256"/>
                <a:ext cx="4128" cy="432"/>
                <a:chOff x="672" y="720"/>
                <a:chExt cx="4128" cy="432"/>
              </a:xfrm>
            </p:grpSpPr>
            <p:grpSp>
              <p:nvGrpSpPr>
                <p:cNvPr id="52" name="Group 1058"/>
                <p:cNvGrpSpPr>
                  <a:grpSpLocks/>
                </p:cNvGrpSpPr>
                <p:nvPr/>
              </p:nvGrpSpPr>
              <p:grpSpPr bwMode="auto">
                <a:xfrm>
                  <a:off x="672" y="720"/>
                  <a:ext cx="3504" cy="432"/>
                  <a:chOff x="672" y="720"/>
                  <a:chExt cx="3504" cy="432"/>
                </a:xfrm>
              </p:grpSpPr>
              <p:sp>
                <p:nvSpPr>
                  <p:cNvPr id="54" name="Line 1059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720"/>
                    <a:ext cx="33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1060"/>
                  <p:cNvSpPr>
                    <a:spLocks noChangeShapeType="1"/>
                  </p:cNvSpPr>
                  <p:nvPr/>
                </p:nvSpPr>
                <p:spPr bwMode="auto">
                  <a:xfrm>
                    <a:off x="1008" y="720"/>
                    <a:ext cx="1056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Line 10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4" y="720"/>
                    <a:ext cx="1056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Line 1062"/>
                  <p:cNvSpPr>
                    <a:spLocks noChangeShapeType="1"/>
                  </p:cNvSpPr>
                  <p:nvPr/>
                </p:nvSpPr>
                <p:spPr bwMode="auto">
                  <a:xfrm>
                    <a:off x="3120" y="720"/>
                    <a:ext cx="1056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3" name="Line 1063"/>
                <p:cNvSpPr>
                  <a:spLocks noChangeShapeType="1"/>
                </p:cNvSpPr>
                <p:nvPr/>
              </p:nvSpPr>
              <p:spPr bwMode="auto">
                <a:xfrm>
                  <a:off x="4176" y="1152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" name="Line 1064"/>
              <p:cNvSpPr>
                <a:spLocks noChangeShapeType="1"/>
              </p:cNvSpPr>
              <p:nvPr/>
            </p:nvSpPr>
            <p:spPr bwMode="auto">
              <a:xfrm flipV="1">
                <a:off x="720" y="201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1065"/>
              <p:cNvSpPr>
                <a:spLocks noChangeShapeType="1"/>
              </p:cNvSpPr>
              <p:nvPr/>
            </p:nvSpPr>
            <p:spPr bwMode="auto">
              <a:xfrm flipV="1">
                <a:off x="816" y="2016"/>
                <a:ext cx="0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1066"/>
              <p:cNvSpPr>
                <a:spLocks noChangeShapeType="1"/>
              </p:cNvSpPr>
              <p:nvPr/>
            </p:nvSpPr>
            <p:spPr bwMode="auto">
              <a:xfrm rot="3290941" flipV="1">
                <a:off x="1295" y="2161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1067"/>
              <p:cNvSpPr>
                <a:spLocks noChangeShapeType="1"/>
              </p:cNvSpPr>
              <p:nvPr/>
            </p:nvSpPr>
            <p:spPr bwMode="auto">
              <a:xfrm rot="1673837" flipV="1">
                <a:off x="1199" y="2113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1068"/>
              <p:cNvSpPr>
                <a:spLocks noChangeShapeType="1"/>
              </p:cNvSpPr>
              <p:nvPr/>
            </p:nvSpPr>
            <p:spPr bwMode="auto">
              <a:xfrm rot="439373" flipV="1">
                <a:off x="1872" y="2352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1069"/>
              <p:cNvSpPr>
                <a:spLocks noChangeShapeType="1"/>
              </p:cNvSpPr>
              <p:nvPr/>
            </p:nvSpPr>
            <p:spPr bwMode="auto">
              <a:xfrm rot="1673837" flipV="1">
                <a:off x="1920" y="2400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1070"/>
              <p:cNvSpPr>
                <a:spLocks noChangeShapeType="1"/>
              </p:cNvSpPr>
              <p:nvPr/>
            </p:nvSpPr>
            <p:spPr bwMode="auto">
              <a:xfrm rot="17321689" flipV="1">
                <a:off x="2207" y="2449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071"/>
              <p:cNvSpPr>
                <a:spLocks noChangeShapeType="1"/>
              </p:cNvSpPr>
              <p:nvPr/>
            </p:nvSpPr>
            <p:spPr bwMode="auto">
              <a:xfrm rot="19795725" flipV="1">
                <a:off x="2255" y="2353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072"/>
              <p:cNvSpPr>
                <a:spLocks noChangeShapeType="1"/>
              </p:cNvSpPr>
              <p:nvPr/>
            </p:nvSpPr>
            <p:spPr bwMode="auto">
              <a:xfrm rot="19795725" flipV="1">
                <a:off x="2784" y="2160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073"/>
              <p:cNvSpPr>
                <a:spLocks noChangeShapeType="1"/>
              </p:cNvSpPr>
              <p:nvPr/>
            </p:nvSpPr>
            <p:spPr bwMode="auto">
              <a:xfrm rot="1229680" flipV="1">
                <a:off x="2928" y="2112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074"/>
              <p:cNvSpPr>
                <a:spLocks noChangeShapeType="1"/>
              </p:cNvSpPr>
              <p:nvPr/>
            </p:nvSpPr>
            <p:spPr bwMode="auto">
              <a:xfrm rot="1673837" flipV="1">
                <a:off x="3312" y="2112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075"/>
              <p:cNvSpPr>
                <a:spLocks noChangeShapeType="1"/>
              </p:cNvSpPr>
              <p:nvPr/>
            </p:nvSpPr>
            <p:spPr bwMode="auto">
              <a:xfrm rot="7288771" flipV="1">
                <a:off x="3407" y="2209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076"/>
              <p:cNvSpPr>
                <a:spLocks noChangeShapeType="1"/>
              </p:cNvSpPr>
              <p:nvPr/>
            </p:nvSpPr>
            <p:spPr bwMode="auto">
              <a:xfrm rot="17321689" flipV="1">
                <a:off x="4031" y="2449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077"/>
              <p:cNvSpPr>
                <a:spLocks noChangeShapeType="1"/>
              </p:cNvSpPr>
              <p:nvPr/>
            </p:nvSpPr>
            <p:spPr bwMode="auto">
              <a:xfrm flipV="1">
                <a:off x="4512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1078"/>
              <p:cNvSpPr>
                <a:spLocks noChangeShapeType="1"/>
              </p:cNvSpPr>
              <p:nvPr/>
            </p:nvSpPr>
            <p:spPr bwMode="auto">
              <a:xfrm rot="16191130" flipV="1">
                <a:off x="4367" y="2545"/>
                <a:ext cx="1" cy="19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1079"/>
              <p:cNvSpPr>
                <a:spLocks noChangeShapeType="1"/>
              </p:cNvSpPr>
              <p:nvPr/>
            </p:nvSpPr>
            <p:spPr bwMode="auto">
              <a:xfrm rot="1673837" flipV="1">
                <a:off x="3936" y="2352"/>
                <a:ext cx="1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" name="Text Box 1082"/>
            <p:cNvSpPr txBox="1">
              <a:spLocks noChangeArrowheads="1"/>
            </p:cNvSpPr>
            <p:nvPr/>
          </p:nvSpPr>
          <p:spPr bwMode="auto">
            <a:xfrm>
              <a:off x="1508125" y="1562100"/>
              <a:ext cx="515647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1.  Vertical </a:t>
              </a:r>
              <a:r>
                <a:rPr lang="en-US" altLang="en-US" sz="1800" dirty="0" err="1">
                  <a:solidFill>
                    <a:schemeClr val="accent1">
                      <a:lumMod val="75000"/>
                    </a:schemeClr>
                  </a:solidFill>
                </a:rPr>
                <a:t>betatron</a:t>
              </a:r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 oscillation in a quadrupole string</a:t>
              </a:r>
            </a:p>
          </p:txBody>
        </p:sp>
        <p:sp>
          <p:nvSpPr>
            <p:cNvPr id="64" name="Text Box 1083"/>
            <p:cNvSpPr txBox="1">
              <a:spLocks noChangeArrowheads="1"/>
            </p:cNvSpPr>
            <p:nvPr/>
          </p:nvSpPr>
          <p:spPr bwMode="auto">
            <a:xfrm>
              <a:off x="1524000" y="3505200"/>
              <a:ext cx="588000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2.  Vertical </a:t>
              </a:r>
              <a:r>
                <a:rPr lang="en-US" altLang="en-US" sz="1800" dirty="0" err="1">
                  <a:solidFill>
                    <a:schemeClr val="accent1">
                      <a:lumMod val="75000"/>
                    </a:schemeClr>
                  </a:solidFill>
                </a:rPr>
                <a:t>betatron</a:t>
              </a:r>
              <a:r>
                <a:rPr lang="en-US" altLang="en-US" sz="1800" dirty="0">
                  <a:solidFill>
                    <a:schemeClr val="accent1">
                      <a:lumMod val="75000"/>
                    </a:schemeClr>
                  </a:solidFill>
                </a:rPr>
                <a:t> oscillation with horizontal dipoles added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298146" y="2433754"/>
            <a:ext cx="2404951" cy="1608346"/>
            <a:chOff x="1553497" y="1996294"/>
            <a:chExt cx="2404951" cy="1608346"/>
          </a:xfrm>
        </p:grpSpPr>
        <p:grpSp>
          <p:nvGrpSpPr>
            <p:cNvPr id="74" name="Group 73"/>
            <p:cNvGrpSpPr/>
            <p:nvPr/>
          </p:nvGrpSpPr>
          <p:grpSpPr>
            <a:xfrm>
              <a:off x="2015348" y="3237927"/>
              <a:ext cx="765175" cy="366713"/>
              <a:chOff x="6300122" y="952500"/>
              <a:chExt cx="765175" cy="366713"/>
            </a:xfrm>
          </p:grpSpPr>
          <p:sp>
            <p:nvSpPr>
              <p:cNvPr id="67" name="Line 1086"/>
              <p:cNvSpPr>
                <a:spLocks noChangeShapeType="1"/>
              </p:cNvSpPr>
              <p:nvPr/>
            </p:nvSpPr>
            <p:spPr bwMode="auto">
              <a:xfrm flipV="1">
                <a:off x="6300122" y="990600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Text Box 1087"/>
              <p:cNvSpPr txBox="1">
                <a:spLocks noChangeArrowheads="1"/>
              </p:cNvSpPr>
              <p:nvPr/>
            </p:nvSpPr>
            <p:spPr bwMode="auto">
              <a:xfrm>
                <a:off x="6436647" y="952500"/>
                <a:ext cx="62865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>
                    <a:solidFill>
                      <a:schemeClr val="accent1"/>
                    </a:solidFill>
                  </a:rPr>
                  <a:t>Spin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2015348" y="2426296"/>
              <a:ext cx="1943100" cy="641350"/>
              <a:chOff x="4038600" y="838200"/>
              <a:chExt cx="1943100" cy="641350"/>
            </a:xfrm>
          </p:grpSpPr>
          <p:sp>
            <p:nvSpPr>
              <p:cNvPr id="66" name="Line 1085"/>
              <p:cNvSpPr>
                <a:spLocks noChangeShapeType="1"/>
              </p:cNvSpPr>
              <p:nvPr/>
            </p:nvSpPr>
            <p:spPr bwMode="auto">
              <a:xfrm flipV="1">
                <a:off x="4038600" y="990600"/>
                <a:ext cx="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Text Box 1088"/>
              <p:cNvSpPr txBox="1">
                <a:spLocks noChangeArrowheads="1"/>
              </p:cNvSpPr>
              <p:nvPr/>
            </p:nvSpPr>
            <p:spPr bwMode="auto">
              <a:xfrm>
                <a:off x="4114800" y="838200"/>
                <a:ext cx="1866900" cy="641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dirty="0"/>
                  <a:t>axis perpendicular</a:t>
                </a:r>
              </a:p>
              <a:p>
                <a:r>
                  <a:rPr lang="en-US" altLang="en-US" sz="1800" dirty="0"/>
                  <a:t>to trajectory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553497" y="1996294"/>
              <a:ext cx="2311400" cy="366713"/>
              <a:chOff x="1447800" y="990600"/>
              <a:chExt cx="2311400" cy="366713"/>
            </a:xfrm>
          </p:grpSpPr>
          <p:sp>
            <p:nvSpPr>
              <p:cNvPr id="65" name="Line 1084"/>
              <p:cNvSpPr>
                <a:spLocks noChangeShapeType="1"/>
              </p:cNvSpPr>
              <p:nvPr/>
            </p:nvSpPr>
            <p:spPr bwMode="auto">
              <a:xfrm>
                <a:off x="1447800" y="1219200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Text Box 1089"/>
              <p:cNvSpPr txBox="1">
                <a:spLocks noChangeArrowheads="1"/>
              </p:cNvSpPr>
              <p:nvPr/>
            </p:nvSpPr>
            <p:spPr bwMode="auto">
              <a:xfrm>
                <a:off x="1905000" y="990600"/>
                <a:ext cx="185420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dirty="0"/>
                  <a:t>electron trajectory</a:t>
                </a:r>
              </a:p>
            </p:txBody>
          </p:sp>
        </p:grpSp>
      </p:grpSp>
      <p:sp>
        <p:nvSpPr>
          <p:cNvPr id="71" name="Text Box 1090"/>
          <p:cNvSpPr txBox="1">
            <a:spLocks noChangeArrowheads="1"/>
          </p:cNvSpPr>
          <p:nvPr/>
        </p:nvSpPr>
        <p:spPr bwMode="auto">
          <a:xfrm>
            <a:off x="848463" y="4434631"/>
            <a:ext cx="3589338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SLC arc consists of 23 </a:t>
            </a:r>
            <a:r>
              <a:rPr lang="en-US" altLang="en-US" sz="1800" dirty="0" err="1">
                <a:solidFill>
                  <a:schemeClr val="accent1">
                    <a:lumMod val="75000"/>
                  </a:schemeClr>
                </a:solidFill>
              </a:rPr>
              <a:t>achromats</a:t>
            </a:r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.  </a:t>
            </a:r>
          </a:p>
          <a:p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Each </a:t>
            </a:r>
            <a:r>
              <a:rPr lang="en-US" alt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achromat</a:t>
            </a:r>
            <a:endParaRPr lang="en-US" alt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20 combined function magnets</a:t>
            </a: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Spin precession of 1085</a:t>
            </a:r>
            <a:r>
              <a:rPr lang="en-US" altLang="en-US" sz="1600" b="1" baseline="30000" dirty="0">
                <a:solidFill>
                  <a:srgbClr val="006600"/>
                </a:solidFill>
              </a:rPr>
              <a:t>0</a:t>
            </a: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</a:t>
            </a:r>
            <a:r>
              <a:rPr lang="en-US" altLang="en-US" sz="1600" b="1" dirty="0" err="1">
                <a:solidFill>
                  <a:srgbClr val="006600"/>
                </a:solidFill>
              </a:rPr>
              <a:t>Betatron</a:t>
            </a:r>
            <a:r>
              <a:rPr lang="en-US" altLang="en-US" sz="1600" b="1" dirty="0">
                <a:solidFill>
                  <a:srgbClr val="006600"/>
                </a:solidFill>
              </a:rPr>
              <a:t> phase advance of 1080</a:t>
            </a:r>
            <a:r>
              <a:rPr lang="en-US" altLang="en-US" sz="1600" b="1" baseline="30000" dirty="0">
                <a:solidFill>
                  <a:srgbClr val="006600"/>
                </a:solidFill>
              </a:rPr>
              <a:t>0</a:t>
            </a:r>
          </a:p>
        </p:txBody>
      </p:sp>
      <p:sp>
        <p:nvSpPr>
          <p:cNvPr id="72" name="Text Box 1091"/>
          <p:cNvSpPr txBox="1">
            <a:spLocks noChangeArrowheads="1"/>
          </p:cNvSpPr>
          <p:nvPr/>
        </p:nvSpPr>
        <p:spPr bwMode="auto">
          <a:xfrm>
            <a:off x="5371709" y="5355038"/>
            <a:ext cx="5386388" cy="134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</a:rPr>
              <a:t>SLC arc 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</a:rPr>
              <a:t>spin bumps</a:t>
            </a:r>
            <a:endParaRPr lang="en-US" alt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Launch into arc with electron spin vertical</a:t>
            </a: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Two orthogonal ‘spin bumps’ allow arbitrary control</a:t>
            </a:r>
          </a:p>
          <a:p>
            <a:pPr lvl="1">
              <a:buFontTx/>
              <a:buChar char="•"/>
            </a:pPr>
            <a:r>
              <a:rPr lang="en-US" altLang="en-US" sz="1600" b="1" dirty="0">
                <a:solidFill>
                  <a:srgbClr val="006600"/>
                </a:solidFill>
              </a:rPr>
              <a:t> Optimize spin bumps to minimize total precession in</a:t>
            </a:r>
          </a:p>
          <a:p>
            <a:pPr lvl="1"/>
            <a:r>
              <a:rPr lang="en-US" altLang="en-US" sz="1600" b="1" dirty="0">
                <a:solidFill>
                  <a:srgbClr val="006600"/>
                </a:solidFill>
              </a:rPr>
              <a:t>   the arcs reducing polarization dependence on energy</a:t>
            </a:r>
          </a:p>
        </p:txBody>
      </p:sp>
    </p:spTree>
    <p:extLst>
      <p:ext uri="{BB962C8B-B14F-4D97-AF65-F5344CB8AC3E}">
        <p14:creationId xmlns:p14="http://schemas.microsoft.com/office/powerpoint/2010/main" val="229553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Luminosity-weighted Beam Polarization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27359" y="3940830"/>
            <a:ext cx="58372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 startAt="2"/>
            </a:pPr>
            <a:r>
              <a:rPr lang="en-US" altLang="en-US" sz="1800" dirty="0">
                <a:solidFill>
                  <a:srgbClr val="0070C0"/>
                </a:solidFill>
              </a:rPr>
              <a:t>Spin Diffusion</a:t>
            </a:r>
          </a:p>
          <a:p>
            <a:r>
              <a:rPr lang="en-US" altLang="en-US" sz="1800" dirty="0"/>
              <a:t>	- incoming beam divergence</a:t>
            </a:r>
          </a:p>
          <a:p>
            <a:r>
              <a:rPr lang="en-US" altLang="en-US" sz="1800" dirty="0"/>
              <a:t>	- disruption angles</a:t>
            </a:r>
          </a:p>
          <a:p>
            <a:pPr lvl="1"/>
            <a:r>
              <a:rPr lang="en-US" altLang="en-US" sz="1800" dirty="0">
                <a:latin typeface="Symbol" panose="05050102010706020507" pitchFamily="18" charset="2"/>
              </a:rPr>
              <a:t>	   </a:t>
            </a:r>
            <a:r>
              <a:rPr lang="en-US" altLang="en-US" sz="1800" b="1" dirty="0" smtClean="0">
                <a:latin typeface="Symbol" panose="05050102010706020507" pitchFamily="18" charset="2"/>
              </a:rPr>
              <a:t>x=</a:t>
            </a:r>
            <a:r>
              <a:rPr lang="en-US" altLang="en-US" sz="1800" b="1" dirty="0" smtClean="0"/>
              <a:t>(-</a:t>
            </a:r>
            <a:r>
              <a:rPr lang="en-US" altLang="en-US" sz="1800" b="1" dirty="0"/>
              <a:t>0.24 </a:t>
            </a:r>
            <a:r>
              <a:rPr lang="en-US" altLang="en-US" sz="1800" b="1" dirty="0">
                <a:cs typeface="Times New Roman" panose="02020603050405020304" pitchFamily="18" charset="0"/>
              </a:rPr>
              <a:t>± 0.08)% correction for 1997/98 run</a:t>
            </a:r>
            <a:endParaRPr lang="en-US" altLang="en-US" sz="1800" b="1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670042" y="5252484"/>
            <a:ext cx="812323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 startAt="3"/>
            </a:pPr>
            <a:r>
              <a:rPr lang="en-US" altLang="en-US" sz="1800" dirty="0">
                <a:solidFill>
                  <a:srgbClr val="0070C0"/>
                </a:solidFill>
              </a:rPr>
              <a:t>Depolarization due to </a:t>
            </a:r>
            <a:r>
              <a:rPr lang="en-US" altLang="en-US" sz="1800" dirty="0" err="1">
                <a:solidFill>
                  <a:srgbClr val="0070C0"/>
                </a:solidFill>
              </a:rPr>
              <a:t>beamstrahlung</a:t>
            </a:r>
            <a:r>
              <a:rPr lang="en-US" altLang="en-US" sz="1800" dirty="0">
                <a:solidFill>
                  <a:srgbClr val="0070C0"/>
                </a:solidFill>
              </a:rPr>
              <a:t> spin flip</a:t>
            </a:r>
          </a:p>
          <a:p>
            <a:r>
              <a:rPr lang="en-US" altLang="en-US" sz="1800" dirty="0"/>
              <a:t>	- expect effect to be &lt;0.1%</a:t>
            </a:r>
          </a:p>
          <a:p>
            <a:r>
              <a:rPr lang="en-US" altLang="en-US" sz="1800" dirty="0"/>
              <a:t>	- effect measured to be &lt;0.001 by comparing polarization measurements with and</a:t>
            </a:r>
          </a:p>
          <a:p>
            <a:pPr lvl="1"/>
            <a:r>
              <a:rPr lang="en-US" altLang="en-US" sz="1800" dirty="0"/>
              <a:t>	     without positrons present</a:t>
            </a:r>
          </a:p>
          <a:p>
            <a:pPr lvl="1"/>
            <a:r>
              <a:rPr lang="en-US" altLang="en-US" sz="1800" dirty="0">
                <a:latin typeface="Symbol" panose="05050102010706020507" pitchFamily="18" charset="2"/>
              </a:rPr>
              <a:t>	   </a:t>
            </a:r>
            <a:r>
              <a:rPr lang="en-US" altLang="en-US" sz="1800" b="1" dirty="0" smtClean="0">
                <a:latin typeface="Symbol" panose="05050102010706020507" pitchFamily="18" charset="2"/>
              </a:rPr>
              <a:t>x=</a:t>
            </a:r>
            <a:r>
              <a:rPr lang="en-US" altLang="en-US" sz="1800" b="1" dirty="0" smtClean="0"/>
              <a:t>(</a:t>
            </a:r>
            <a:r>
              <a:rPr lang="en-US" altLang="en-US" sz="1800" b="1" dirty="0"/>
              <a:t>0.0 </a:t>
            </a:r>
            <a:r>
              <a:rPr lang="en-US" altLang="en-US" sz="1800" b="1" dirty="0">
                <a:cs typeface="Times New Roman" panose="02020603050405020304" pitchFamily="18" charset="0"/>
              </a:rPr>
              <a:t>± 0.1)%</a:t>
            </a:r>
            <a:r>
              <a:rPr lang="en-US" altLang="en-US" sz="1800" dirty="0">
                <a:cs typeface="Times New Roman" panose="02020603050405020304" pitchFamily="18" charset="0"/>
              </a:rPr>
              <a:t> </a:t>
            </a:r>
            <a:endParaRPr lang="en-US" altLang="en-US" sz="1800" dirty="0"/>
          </a:p>
        </p:txBody>
      </p:sp>
      <p:graphicFrame>
        <p:nvGraphicFramePr>
          <p:cNvPr id="1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547015"/>
              </p:ext>
            </p:extLst>
          </p:nvPr>
        </p:nvGraphicFramePr>
        <p:xfrm>
          <a:off x="4004931" y="950892"/>
          <a:ext cx="29908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Equation" r:id="rId3" imgW="1409400" imgH="241200" progId="Equation.3">
                  <p:embed/>
                </p:oleObj>
              </mc:Choice>
              <mc:Fallback>
                <p:oleObj name="Equation" r:id="rId3" imgW="1409400" imgH="241200" progId="Equation.3">
                  <p:embed/>
                  <p:pic>
                    <p:nvPicPr>
                      <p:cNvPr id="983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4931" y="950892"/>
                        <a:ext cx="299085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35172" y="1404356"/>
            <a:ext cx="9263997" cy="2415445"/>
            <a:chOff x="609600" y="1219200"/>
            <a:chExt cx="9263997" cy="2415445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609600" y="1219200"/>
              <a:ext cx="6829425" cy="1276350"/>
              <a:chOff x="230" y="648"/>
              <a:chExt cx="4302" cy="804"/>
            </a:xfrm>
          </p:grpSpPr>
          <p:graphicFrame>
            <p:nvGraphicFramePr>
              <p:cNvPr id="9" name="Object 3"/>
              <p:cNvGraphicFramePr>
                <a:graphicFrameLocks noChangeAspect="1"/>
              </p:cNvGraphicFramePr>
              <p:nvPr/>
            </p:nvGraphicFramePr>
            <p:xfrm>
              <a:off x="816" y="864"/>
              <a:ext cx="1872" cy="5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89" name="Equation" r:id="rId5" imgW="1777680" imgH="558720" progId="Equation.3">
                      <p:embed/>
                    </p:oleObj>
                  </mc:Choice>
                  <mc:Fallback>
                    <p:oleObj name="Equation" r:id="rId5" imgW="1777680" imgH="558720" progId="Equation.3">
                      <p:embed/>
                      <p:pic>
                        <p:nvPicPr>
                          <p:cNvPr id="98307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864"/>
                            <a:ext cx="1872" cy="5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4"/>
              <p:cNvGraphicFramePr>
                <a:graphicFrameLocks noChangeAspect="1"/>
              </p:cNvGraphicFramePr>
              <p:nvPr/>
            </p:nvGraphicFramePr>
            <p:xfrm>
              <a:off x="2928" y="864"/>
              <a:ext cx="1604" cy="5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90" name="Equation" r:id="rId7" imgW="1523880" imgH="558720" progId="Equation.3">
                      <p:embed/>
                    </p:oleObj>
                  </mc:Choice>
                  <mc:Fallback>
                    <p:oleObj name="Equation" r:id="rId7" imgW="1523880" imgH="558720" progId="Equation.3">
                      <p:embed/>
                      <p:pic>
                        <p:nvPicPr>
                          <p:cNvPr id="98308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" y="864"/>
                            <a:ext cx="1604" cy="5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230" y="648"/>
                <a:ext cx="136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dirty="0">
                    <a:solidFill>
                      <a:srgbClr val="0070C0"/>
                    </a:solidFill>
                  </a:rPr>
                  <a:t>1.    Chromatic Effect</a:t>
                </a: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62000" y="2434316"/>
              <a:ext cx="9111597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/>
                <a:t>    - determine n(E) from automated wire scans (every 4 hours) at point of high </a:t>
              </a:r>
              <a:r>
                <a:rPr lang="en-US" altLang="en-US" sz="1800" dirty="0" smtClean="0"/>
                <a:t>dispersion</a:t>
              </a:r>
              <a:endParaRPr lang="en-US" altLang="en-US" sz="1800" dirty="0"/>
            </a:p>
            <a:p>
              <a:pPr lvl="1"/>
              <a:r>
                <a:rPr lang="en-US" altLang="en-US" sz="1800" dirty="0"/>
                <a:t>          P(E) by varying beam energy (optimize spin bumps to minimize)</a:t>
              </a:r>
            </a:p>
            <a:p>
              <a:pPr lvl="1"/>
              <a:r>
                <a:rPr lang="en-US" altLang="en-US" sz="1800" dirty="0"/>
                <a:t>	  L(E) from optics models and measured dependence of Z production </a:t>
              </a:r>
              <a:r>
                <a:rPr lang="en-US" altLang="en-US" sz="1800" dirty="0" smtClean="0"/>
                <a:t>on beam energy</a:t>
              </a:r>
              <a:endParaRPr lang="en-US" altLang="en-US" sz="1800" dirty="0"/>
            </a:p>
            <a:p>
              <a:pPr lvl="1"/>
              <a:r>
                <a:rPr lang="en-US" altLang="en-US" sz="1800" b="1" dirty="0" smtClean="0">
                  <a:latin typeface="Symbol" panose="05050102010706020507" pitchFamily="18" charset="2"/>
                </a:rPr>
                <a:t>x=</a:t>
              </a:r>
              <a:r>
                <a:rPr lang="en-US" altLang="en-US" sz="1800" b="1" dirty="0" smtClean="0"/>
                <a:t>(+</a:t>
              </a:r>
              <a:r>
                <a:rPr lang="en-US" altLang="en-US" sz="1800" b="1" dirty="0"/>
                <a:t>0.12 </a:t>
              </a:r>
              <a:r>
                <a:rPr lang="en-US" altLang="en-US" sz="1800" b="1" dirty="0">
                  <a:cs typeface="Times New Roman" panose="02020603050405020304" pitchFamily="18" charset="0"/>
                </a:rPr>
                <a:t>± 0.08)% for 1997/98 Run</a:t>
              </a:r>
              <a:r>
                <a:rPr lang="en-US" altLang="en-US" sz="1800" dirty="0">
                  <a:cs typeface="Times New Roman" panose="02020603050405020304" pitchFamily="18" charset="0"/>
                </a:rPr>
                <a:t> </a:t>
              </a:r>
              <a:endParaRPr lang="en-US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048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8904" y="1883091"/>
            <a:ext cx="118176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Tx/>
              <a:buChar char="•"/>
            </a:pPr>
            <a:r>
              <a:rPr lang="en-US" altLang="en-US" dirty="0" smtClean="0"/>
              <a:t> </a:t>
            </a:r>
            <a:r>
              <a:rPr lang="en-US" altLang="en-US" sz="2000" dirty="0" smtClean="0"/>
              <a:t>0.5</a:t>
            </a:r>
            <a:r>
              <a:rPr lang="en-US" altLang="en-US" sz="2000" dirty="0"/>
              <a:t>% precision </a:t>
            </a:r>
            <a:r>
              <a:rPr lang="en-US" altLang="en-US" sz="2000" dirty="0" smtClean="0"/>
              <a:t>achieved</a:t>
            </a:r>
          </a:p>
          <a:p>
            <a:pPr lvl="1"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CKV table scans </a:t>
            </a:r>
            <a:r>
              <a:rPr lang="en-US" altLang="en-US" sz="2000" dirty="0"/>
              <a:t>+</a:t>
            </a:r>
            <a:r>
              <a:rPr lang="en-US" altLang="en-US" sz="2000" dirty="0" smtClean="0"/>
              <a:t> </a:t>
            </a:r>
            <a:r>
              <a:rPr lang="en-US" altLang="en-US" sz="2000" dirty="0" smtClean="0"/>
              <a:t>laser </a:t>
            </a:r>
            <a:r>
              <a:rPr lang="en-US" altLang="en-US" sz="2000" dirty="0" err="1" smtClean="0"/>
              <a:t>Pockels</a:t>
            </a:r>
            <a:r>
              <a:rPr lang="en-US" altLang="en-US" sz="2000" dirty="0" smtClean="0"/>
              <a:t> Cell voltage scans for </a:t>
            </a:r>
            <a:r>
              <a:rPr lang="en-US" altLang="en-US" sz="2000" dirty="0" smtClean="0"/>
              <a:t>optimization, calibration </a:t>
            </a:r>
            <a:r>
              <a:rPr lang="en-US" altLang="en-US" sz="2000" dirty="0" smtClean="0"/>
              <a:t>+ determining systematics</a:t>
            </a:r>
          </a:p>
          <a:p>
            <a:pPr lvl="1"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many systematic checks performed (e.g. with QFC and PGC detectors)</a:t>
            </a:r>
            <a:endParaRPr lang="en-US" altLang="en-US" sz="2000" dirty="0"/>
          </a:p>
          <a:p>
            <a:pPr lvl="1">
              <a:buFontTx/>
              <a:buChar char="•"/>
            </a:pPr>
            <a:r>
              <a:rPr lang="en-US" altLang="en-US" sz="2000" dirty="0"/>
              <a:t> enabled </a:t>
            </a:r>
            <a:r>
              <a:rPr lang="en-US" altLang="en-US" sz="2000" dirty="0" smtClean="0"/>
              <a:t>SLD’s precise </a:t>
            </a:r>
            <a:r>
              <a:rPr lang="en-US" altLang="en-US" sz="2000" dirty="0"/>
              <a:t>parity violation measurements </a:t>
            </a:r>
            <a:endParaRPr lang="en-US" altLang="en-US" sz="2000" dirty="0" smtClean="0"/>
          </a:p>
          <a:p>
            <a:pPr lvl="1"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data taken parasitic to physics data</a:t>
            </a:r>
          </a:p>
          <a:p>
            <a:pPr lvl="1"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some dedicated beam time needed for systematics studies</a:t>
            </a:r>
          </a:p>
          <a:p>
            <a:pPr lvl="1"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err="1" smtClean="0"/>
              <a:t>polarimeter</a:t>
            </a:r>
            <a:r>
              <a:rPr lang="en-US" sz="2000" dirty="0" smtClean="0"/>
              <a:t> measures average beam polarization, so need to address luminosity-weighted polarization</a:t>
            </a:r>
          </a:p>
          <a:p>
            <a:pPr lvl="1"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many </a:t>
            </a:r>
            <a:r>
              <a:rPr lang="en-US" sz="2000" dirty="0" smtClean="0"/>
              <a:t>details are </a:t>
            </a:r>
            <a:r>
              <a:rPr lang="en-US" sz="2000" dirty="0" smtClean="0"/>
              <a:t>in references given, </a:t>
            </a:r>
            <a:r>
              <a:rPr lang="en-US" sz="2000" dirty="0" smtClean="0"/>
              <a:t>including </a:t>
            </a:r>
            <a:r>
              <a:rPr lang="en-US" sz="2000" dirty="0" smtClean="0"/>
              <a:t>8 Ph.D. theses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07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SLAC’s Linear Accelerator Facility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2" y="1482469"/>
            <a:ext cx="11408925" cy="294044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36778" y="2889186"/>
            <a:ext cx="864704" cy="3077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</a:rPr>
              <a:t>FACET-II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2560" y="4730690"/>
            <a:ext cx="829939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LCLS Accelerator (and FACET-II) operate at 120 Hz</a:t>
            </a:r>
          </a:p>
          <a:p>
            <a:r>
              <a:rPr lang="en-US" dirty="0"/>
              <a:t>LCLS-II Accelerator operates at 1 </a:t>
            </a:r>
            <a:r>
              <a:rPr lang="en-US" dirty="0" smtClean="0"/>
              <a:t>MHz</a:t>
            </a:r>
          </a:p>
          <a:p>
            <a:r>
              <a:rPr lang="en-US" dirty="0" smtClean="0"/>
              <a:t>     First </a:t>
            </a:r>
            <a:r>
              <a:rPr lang="en-US" dirty="0"/>
              <a:t>x-ray light from LCLS-II beam to Experimental Halls </a:t>
            </a:r>
            <a:r>
              <a:rPr lang="en-US" dirty="0" smtClean="0"/>
              <a:t>scheduled </a:t>
            </a:r>
            <a:r>
              <a:rPr lang="en-US" dirty="0"/>
              <a:t>for early </a:t>
            </a:r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412" y="1913114"/>
            <a:ext cx="457176" cy="307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rgbClr val="8C1515"/>
                </a:solidFill>
              </a:rPr>
              <a:t>SLD</a:t>
            </a:r>
            <a:endParaRPr lang="en-US" sz="1400" b="1" i="1" dirty="0">
              <a:solidFill>
                <a:srgbClr val="8C151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515588" y="2220891"/>
            <a:ext cx="129221" cy="2539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41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A</a:t>
            </a:r>
            <a:r>
              <a:rPr lang="en-US" b="1" i="1" baseline="-25000" dirty="0" smtClean="0"/>
              <a:t>LR</a:t>
            </a:r>
            <a:r>
              <a:rPr lang="en-US" b="1" i="1" dirty="0" smtClean="0"/>
              <a:t> Measurement at SLD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230502"/>
              </p:ext>
            </p:extLst>
          </p:nvPr>
        </p:nvGraphicFramePr>
        <p:xfrm>
          <a:off x="1109869" y="1272381"/>
          <a:ext cx="32766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3" imgW="1625400" imgH="431640" progId="Equation.3">
                  <p:embed/>
                </p:oleObj>
              </mc:Choice>
              <mc:Fallback>
                <p:oleObj name="Equation" r:id="rId3" imgW="1625400" imgH="431640" progId="Equation.3">
                  <p:embed/>
                  <p:pic>
                    <p:nvPicPr>
                      <p:cNvPr id="798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869" y="1272381"/>
                        <a:ext cx="32766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09099" y="2449098"/>
            <a:ext cx="546417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6600"/>
                </a:solidFill>
              </a:rPr>
              <a:t>Simple Counting Experiment</a:t>
            </a:r>
          </a:p>
          <a:p>
            <a:pPr lvl="1">
              <a:buFontTx/>
              <a:buChar char="•"/>
            </a:pPr>
            <a:r>
              <a:rPr lang="en-US" altLang="en-US" dirty="0"/>
              <a:t> can use all final states (no particle ID)</a:t>
            </a:r>
          </a:p>
          <a:p>
            <a:pPr lvl="1">
              <a:buFontTx/>
              <a:buChar char="•"/>
            </a:pPr>
            <a:r>
              <a:rPr lang="en-US" altLang="en-US" dirty="0"/>
              <a:t> no kinematic reconstruction</a:t>
            </a:r>
          </a:p>
          <a:p>
            <a:pPr lvl="1">
              <a:buFontTx/>
              <a:buChar char="•"/>
            </a:pPr>
            <a:r>
              <a:rPr lang="en-US" altLang="en-US" dirty="0"/>
              <a:t> no need to distinguish fermion from </a:t>
            </a:r>
          </a:p>
          <a:p>
            <a:r>
              <a:rPr lang="en-US" altLang="en-US" dirty="0"/>
              <a:t>		anti-fermion</a:t>
            </a:r>
          </a:p>
          <a:p>
            <a:pPr lvl="1">
              <a:buFontTx/>
              <a:buChar char="•"/>
            </a:pPr>
            <a:r>
              <a:rPr lang="en-US" altLang="en-US" dirty="0"/>
              <a:t> no final state interaction effects</a:t>
            </a:r>
          </a:p>
        </p:txBody>
      </p:sp>
      <p:pic>
        <p:nvPicPr>
          <p:cNvPr id="12" name="Picture 3" descr="Z:\SLD\FCP01\Zeven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856" y="1610139"/>
            <a:ext cx="4068763" cy="305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852530" y="4661020"/>
            <a:ext cx="529748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altLang="en-US" b="1" dirty="0">
                <a:solidFill>
                  <a:srgbClr val="006600"/>
                </a:solidFill>
              </a:rPr>
              <a:t>Simple Cuts to select hadronic Z events</a:t>
            </a:r>
          </a:p>
          <a:p>
            <a:pPr lvl="2" eaLnBrk="0" hangingPunct="0">
              <a:spcBef>
                <a:spcPct val="20000"/>
              </a:spcBef>
              <a:buFontTx/>
              <a:buChar char="•"/>
            </a:pPr>
            <a:r>
              <a:rPr lang="en-US" altLang="en-US" dirty="0"/>
              <a:t> Energy imbalance &lt; 0.6</a:t>
            </a:r>
          </a:p>
          <a:p>
            <a:pPr lvl="2" eaLnBrk="0" hangingPunct="0">
              <a:spcBef>
                <a:spcPct val="20000"/>
              </a:spcBef>
              <a:buFontTx/>
              <a:buChar char="•"/>
            </a:pPr>
            <a:r>
              <a:rPr lang="en-US" altLang="en-US" dirty="0"/>
              <a:t> &gt;22 GeV energy in calorimeter</a:t>
            </a:r>
          </a:p>
          <a:p>
            <a:pPr lvl="2" eaLnBrk="0" hangingPunct="0">
              <a:spcBef>
                <a:spcPct val="20000"/>
              </a:spcBef>
              <a:buFontTx/>
              <a:buChar char="•"/>
            </a:pPr>
            <a:r>
              <a:rPr lang="en-US" altLang="en-US" dirty="0"/>
              <a:t> 3 or more charged tracks</a:t>
            </a:r>
            <a:endParaRPr lang="en-US" altLang="en-US" sz="2800" dirty="0"/>
          </a:p>
        </p:txBody>
      </p: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9110869" y="5154435"/>
            <a:ext cx="1563757" cy="636855"/>
            <a:chOff x="240" y="240"/>
            <a:chExt cx="1066" cy="480"/>
          </a:xfrm>
        </p:grpSpPr>
        <p:pic>
          <p:nvPicPr>
            <p:cNvPr id="16" name="Picture 5" descr="C:\Nlc\sldsmall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96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SLD A</a:t>
            </a:r>
            <a:r>
              <a:rPr lang="en-US" b="1" i="1" baseline="-25000" dirty="0" smtClean="0"/>
              <a:t>LR</a:t>
            </a:r>
            <a:r>
              <a:rPr lang="en-US" b="1" i="1" dirty="0" smtClean="0"/>
              <a:t> </a:t>
            </a:r>
            <a:r>
              <a:rPr lang="en-US" b="1" dirty="0" smtClean="0"/>
              <a:t>Result and Systematics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100720"/>
              </p:ext>
            </p:extLst>
          </p:nvPr>
        </p:nvGraphicFramePr>
        <p:xfrm>
          <a:off x="1775791" y="2884390"/>
          <a:ext cx="8839200" cy="3030221"/>
        </p:xfrm>
        <a:graphic>
          <a:graphicData uri="http://schemas.openxmlformats.org/drawingml/2006/table">
            <a:tbl>
              <a:tblPr/>
              <a:tblGrid>
                <a:gridCol w="2921000">
                  <a:extLst>
                    <a:ext uri="{9D8B030D-6E8A-4147-A177-3AD203B41FA5}">
                      <a16:colId xmlns:a16="http://schemas.microsoft.com/office/drawing/2014/main" val="3110964927"/>
                    </a:ext>
                  </a:extLst>
                </a:gridCol>
                <a:gridCol w="1184275">
                  <a:extLst>
                    <a:ext uri="{9D8B030D-6E8A-4147-A177-3AD203B41FA5}">
                      <a16:colId xmlns:a16="http://schemas.microsoft.com/office/drawing/2014/main" val="1756292036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311805832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754454884"/>
                    </a:ext>
                  </a:extLst>
                </a:gridCol>
                <a:gridCol w="1184275">
                  <a:extLst>
                    <a:ext uri="{9D8B030D-6E8A-4147-A177-3AD203B41FA5}">
                      <a16:colId xmlns:a16="http://schemas.microsoft.com/office/drawing/2014/main" val="1693051567"/>
                    </a:ext>
                  </a:extLst>
                </a:gridCol>
                <a:gridCol w="1184275">
                  <a:extLst>
                    <a:ext uri="{9D8B030D-6E8A-4147-A177-3AD203B41FA5}">
                      <a16:colId xmlns:a16="http://schemas.microsoft.com/office/drawing/2014/main" val="3701553642"/>
                    </a:ext>
                  </a:extLst>
                </a:gridCol>
              </a:tblGrid>
              <a:tr h="563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1992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1993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1994-5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1996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1997-8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383557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Polarimetry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0.64%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0.50%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0.50%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12861"/>
                  </a:ext>
                </a:extLst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Energy Scale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0.33%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0.39%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217056"/>
                  </a:ext>
                </a:extLst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Chromatic Effects 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1.1%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0.16%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0.15%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96471"/>
                  </a:ext>
                </a:extLst>
              </a:tr>
              <a:tr h="409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Bkg., detector,…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0.1%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0.06%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0.05%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0.07%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845045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 Systematic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3.6%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0.75%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0.63%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0.64%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1828812"/>
                  </a:ext>
                </a:extLst>
              </a:tr>
              <a:tr h="338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Statistics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44%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4.3%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2.8%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3.7%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1.6%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45957"/>
                  </a:ext>
                </a:extLst>
              </a:tr>
            </a:tbl>
          </a:graphicData>
        </a:graphic>
      </p:graphicFrame>
      <p:grpSp>
        <p:nvGrpSpPr>
          <p:cNvPr id="11" name="Group 61"/>
          <p:cNvGrpSpPr>
            <a:grpSpLocks/>
          </p:cNvGrpSpPr>
          <p:nvPr/>
        </p:nvGrpSpPr>
        <p:grpSpPr bwMode="auto">
          <a:xfrm>
            <a:off x="4065104" y="1254430"/>
            <a:ext cx="4724400" cy="1295400"/>
            <a:chOff x="1392" y="576"/>
            <a:chExt cx="2976" cy="816"/>
          </a:xfrm>
        </p:grpSpPr>
        <p:graphicFrame>
          <p:nvGraphicFramePr>
            <p:cNvPr id="12" name="Object 62"/>
            <p:cNvGraphicFramePr>
              <a:graphicFrameLocks noChangeAspect="1"/>
            </p:cNvGraphicFramePr>
            <p:nvPr/>
          </p:nvGraphicFramePr>
          <p:xfrm>
            <a:off x="1440" y="624"/>
            <a:ext cx="2880" cy="7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Equation" r:id="rId3" imgW="2082600" imgH="545760" progId="Equation.3">
                    <p:embed/>
                  </p:oleObj>
                </mc:Choice>
                <mc:Fallback>
                  <p:oleObj name="Equation" r:id="rId3" imgW="2082600" imgH="545760" progId="Equation.3">
                    <p:embed/>
                    <p:pic>
                      <p:nvPicPr>
                        <p:cNvPr id="80958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624"/>
                          <a:ext cx="2880" cy="7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63"/>
            <p:cNvSpPr>
              <a:spLocks noChangeArrowheads="1"/>
            </p:cNvSpPr>
            <p:nvPr/>
          </p:nvSpPr>
          <p:spPr bwMode="auto">
            <a:xfrm>
              <a:off x="1392" y="576"/>
              <a:ext cx="2976" cy="816"/>
            </a:xfrm>
            <a:prstGeom prst="rect">
              <a:avLst/>
            </a:prstGeom>
            <a:noFill/>
            <a:ln w="2222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Text Box 65"/>
          <p:cNvSpPr txBox="1">
            <a:spLocks noChangeArrowheads="1"/>
          </p:cNvSpPr>
          <p:nvPr/>
        </p:nvSpPr>
        <p:spPr bwMode="auto">
          <a:xfrm>
            <a:off x="5046662" y="5914611"/>
            <a:ext cx="4935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6600"/>
                </a:solidFill>
              </a:rPr>
              <a:t>A</a:t>
            </a:r>
            <a:r>
              <a:rPr lang="en-US" altLang="en-US" b="1" baseline="-25000" dirty="0">
                <a:solidFill>
                  <a:srgbClr val="006600"/>
                </a:solidFill>
              </a:rPr>
              <a:t>LR</a:t>
            </a:r>
            <a:r>
              <a:rPr lang="en-US" altLang="en-US" b="1" dirty="0">
                <a:solidFill>
                  <a:srgbClr val="006600"/>
                </a:solidFill>
              </a:rPr>
              <a:t> Statistics and Systematic Errors</a:t>
            </a:r>
          </a:p>
        </p:txBody>
      </p: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800099" y="172171"/>
            <a:ext cx="1563757" cy="636855"/>
            <a:chOff x="240" y="240"/>
            <a:chExt cx="1066" cy="480"/>
          </a:xfrm>
        </p:grpSpPr>
        <p:pic>
          <p:nvPicPr>
            <p:cNvPr id="16" name="Picture 5" descr="C:\Nlc\sldsmall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591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SLD</a:t>
            </a:r>
            <a:r>
              <a:rPr lang="en-US" b="1" dirty="0" smtClean="0"/>
              <a:t> Compton </a:t>
            </a:r>
            <a:r>
              <a:rPr lang="en-US" b="1" dirty="0" err="1" smtClean="0"/>
              <a:t>Polarimeter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2" descr="Z:\SLD\Figures\polarimet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53" y="1021919"/>
            <a:ext cx="5867400" cy="428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1709531"/>
            <a:ext cx="58674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800099" y="172171"/>
            <a:ext cx="1563757" cy="636855"/>
            <a:chOff x="240" y="240"/>
            <a:chExt cx="1066" cy="480"/>
          </a:xfrm>
        </p:grpSpPr>
        <p:pic>
          <p:nvPicPr>
            <p:cNvPr id="13" name="Picture 5" descr="C:\Nlc\sldsmall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255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515588" y="2220891"/>
            <a:ext cx="129221" cy="2539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Z:\SLD\Figures\pol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653" y="150311"/>
            <a:ext cx="9187070" cy="661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60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           Features of </a:t>
            </a:r>
            <a:r>
              <a:rPr lang="en-US" b="1" i="1" dirty="0" smtClean="0"/>
              <a:t>SLD</a:t>
            </a:r>
            <a:r>
              <a:rPr lang="en-US" b="1" dirty="0" smtClean="0"/>
              <a:t> Compton </a:t>
            </a:r>
            <a:r>
              <a:rPr lang="en-US" b="1" dirty="0" err="1" smtClean="0"/>
              <a:t>Polarimeter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838601" y="1240372"/>
            <a:ext cx="9959147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 dirty="0">
                <a:solidFill>
                  <a:srgbClr val="006600"/>
                </a:solidFill>
              </a:rPr>
              <a:t>Physics is well understood QED; radiative corrections &lt;0.1%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no </a:t>
            </a:r>
            <a:r>
              <a:rPr lang="en-US" altLang="en-US" sz="2000" dirty="0"/>
              <a:t>atomic or nuclear physics corrections (ex. </a:t>
            </a:r>
            <a:r>
              <a:rPr lang="en-US" altLang="en-US" sz="2000" dirty="0" err="1"/>
              <a:t>Levchuk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effect in </a:t>
            </a:r>
            <a:r>
              <a:rPr lang="en-US" altLang="en-US" sz="2000" dirty="0"/>
              <a:t>Moller polarimetry)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reference </a:t>
            </a:r>
            <a:r>
              <a:rPr lang="en-US" altLang="en-US" sz="2000" dirty="0"/>
              <a:t>for O(</a:t>
            </a:r>
            <a:r>
              <a:rPr lang="en-US" altLang="en-US" sz="2000" dirty="0">
                <a:latin typeface="Symbol" panose="05050102010706020507" pitchFamily="18" charset="2"/>
              </a:rPr>
              <a:t>a</a:t>
            </a:r>
            <a:r>
              <a:rPr lang="en-US" altLang="en-US" sz="2000" baseline="30000" dirty="0"/>
              <a:t>3</a:t>
            </a:r>
            <a:r>
              <a:rPr lang="en-US" altLang="en-US" sz="2000" dirty="0"/>
              <a:t>) corrections:  M. Swartz, Phys.Rev.D58:014010,1998</a:t>
            </a:r>
          </a:p>
          <a:p>
            <a:endParaRPr lang="en-US" altLang="en-US" sz="2000" dirty="0"/>
          </a:p>
          <a:p>
            <a:r>
              <a:rPr lang="en-US" altLang="en-US" sz="2000" b="1" dirty="0">
                <a:solidFill>
                  <a:srgbClr val="006600"/>
                </a:solidFill>
              </a:rPr>
              <a:t>Electron beam  backgrounds measured with laser off pulses</a:t>
            </a:r>
          </a:p>
          <a:p>
            <a:endParaRPr lang="en-US" altLang="en-US" sz="2000" b="1" dirty="0">
              <a:solidFill>
                <a:srgbClr val="006600"/>
              </a:solidFill>
            </a:endParaRPr>
          </a:p>
          <a:p>
            <a:r>
              <a:rPr lang="en-US" altLang="en-US" sz="2000" b="1" dirty="0">
                <a:solidFill>
                  <a:srgbClr val="006600"/>
                </a:solidFill>
              </a:rPr>
              <a:t>Polarimetry data taken parasitic to physics data</a:t>
            </a:r>
            <a:r>
              <a:rPr lang="en-US" altLang="en-US" sz="2000" b="1" dirty="0">
                <a:solidFill>
                  <a:srgbClr val="3399FF"/>
                </a:solidFill>
              </a:rPr>
              <a:t> </a:t>
            </a:r>
            <a:r>
              <a:rPr lang="en-US" altLang="en-US" sz="2000" dirty="0"/>
              <a:t>(electron detector only)</a:t>
            </a:r>
          </a:p>
          <a:p>
            <a:endParaRPr lang="en-US" altLang="en-US" sz="2000" dirty="0"/>
          </a:p>
          <a:p>
            <a:r>
              <a:rPr lang="en-US" altLang="en-US" sz="2000" b="1" dirty="0">
                <a:solidFill>
                  <a:srgbClr val="006600"/>
                </a:solidFill>
              </a:rPr>
              <a:t>Scattering rate is high;</a:t>
            </a:r>
            <a:r>
              <a:rPr lang="en-US" altLang="en-US" sz="2000" b="1" dirty="0">
                <a:solidFill>
                  <a:srgbClr val="3399FF"/>
                </a:solidFill>
              </a:rPr>
              <a:t> </a:t>
            </a:r>
            <a:r>
              <a:rPr lang="en-US" altLang="en-US" sz="2000" dirty="0"/>
              <a:t>~1% polarization determination in a few minutes</a:t>
            </a:r>
          </a:p>
          <a:p>
            <a:endParaRPr lang="en-US" altLang="en-US" sz="2000" dirty="0"/>
          </a:p>
          <a:p>
            <a:r>
              <a:rPr lang="en-US" altLang="en-US" sz="2000" b="1" dirty="0">
                <a:solidFill>
                  <a:srgbClr val="006600"/>
                </a:solidFill>
              </a:rPr>
              <a:t>Laser helicity selected with a pseudo-random sequence </a:t>
            </a:r>
          </a:p>
          <a:p>
            <a:endParaRPr lang="en-US" altLang="en-US" sz="2000" b="1" dirty="0">
              <a:solidFill>
                <a:srgbClr val="006600"/>
              </a:solidFill>
            </a:endParaRPr>
          </a:p>
          <a:p>
            <a:r>
              <a:rPr lang="en-US" altLang="en-US" sz="2000" b="1" dirty="0">
                <a:solidFill>
                  <a:srgbClr val="006600"/>
                </a:solidFill>
              </a:rPr>
              <a:t>Laser polarization determined to 0.1%</a:t>
            </a:r>
          </a:p>
          <a:p>
            <a:endParaRPr lang="en-US" altLang="en-US" sz="2000" b="1" dirty="0">
              <a:solidFill>
                <a:srgbClr val="006600"/>
              </a:solidFill>
            </a:endParaRPr>
          </a:p>
          <a:p>
            <a:r>
              <a:rPr lang="en-US" altLang="en-US" sz="2000" b="1" dirty="0">
                <a:solidFill>
                  <a:srgbClr val="006600"/>
                </a:solidFill>
              </a:rPr>
              <a:t>Beam-beam depolarization effects can be measured by </a:t>
            </a:r>
          </a:p>
          <a:p>
            <a:r>
              <a:rPr lang="en-US" altLang="en-US" sz="2000" b="1" dirty="0">
                <a:solidFill>
                  <a:srgbClr val="006600"/>
                </a:solidFill>
              </a:rPr>
              <a:t>	comparing measurements with and without collisions</a:t>
            </a:r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800099" y="172171"/>
            <a:ext cx="1563757" cy="636855"/>
            <a:chOff x="240" y="240"/>
            <a:chExt cx="1066" cy="480"/>
          </a:xfrm>
        </p:grpSpPr>
        <p:pic>
          <p:nvPicPr>
            <p:cNvPr id="12" name="Picture 5" descr="C:\Nlc\sldsmall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"/>
              <a:ext cx="1066" cy="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40" y="240"/>
              <a:ext cx="1056" cy="480"/>
            </a:xfrm>
            <a:prstGeom prst="rect">
              <a:avLst/>
            </a:prstGeom>
            <a:noFill/>
            <a:ln w="19050">
              <a:solidFill>
                <a:srgbClr val="00CC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12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587739-C5D4-9041-BA38-33B03847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Electron Cherenkov Detector (CKV)</a:t>
            </a:r>
            <a:endParaRPr lang="en-US" b="1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504" y="3660274"/>
            <a:ext cx="33528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447183" y="980763"/>
            <a:ext cx="3816350" cy="2622550"/>
            <a:chOff x="4876800" y="685800"/>
            <a:chExt cx="3816350" cy="262255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685800"/>
              <a:ext cx="3333750" cy="2387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4876800" y="2971800"/>
              <a:ext cx="38163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EGS4 simulation for shower from 1 electron</a:t>
              </a:r>
            </a:p>
          </p:txBody>
        </p:sp>
      </p:grp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970104" y="6022474"/>
            <a:ext cx="5383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00" dirty="0"/>
              <a:t>EGS-generated response function for CKV-7, </a:t>
            </a:r>
            <a:r>
              <a:rPr lang="en-US" altLang="en-US" sz="1600" dirty="0" smtClean="0"/>
              <a:t>with </a:t>
            </a:r>
            <a:r>
              <a:rPr lang="en-US" altLang="en-US" sz="1600" dirty="0"/>
              <a:t>(solid line) </a:t>
            </a:r>
          </a:p>
          <a:p>
            <a:r>
              <a:rPr lang="en-US" altLang="en-US" sz="1600" dirty="0" smtClean="0"/>
              <a:t>and without </a:t>
            </a:r>
            <a:r>
              <a:rPr lang="en-US" altLang="en-US" sz="1600" dirty="0"/>
              <a:t>(dashed line) </a:t>
            </a:r>
            <a:r>
              <a:rPr lang="en-US" altLang="en-US" sz="1600" dirty="0" smtClean="0"/>
              <a:t>8mm lead </a:t>
            </a:r>
            <a:r>
              <a:rPr lang="en-US" altLang="en-US" sz="1600" dirty="0"/>
              <a:t>pre-radiator.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75841" y="980763"/>
            <a:ext cx="4716463" cy="5326063"/>
            <a:chOff x="76200" y="787400"/>
            <a:chExt cx="4716463" cy="532606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990600"/>
              <a:ext cx="3910013" cy="4705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3581400" y="787400"/>
              <a:ext cx="12112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/>
                <a:t>8mm Pb radiator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6200" y="5776913"/>
              <a:ext cx="364013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/>
                <a:t>Gas is propane at 1atm; 11 MeV threshold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51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9DA077EA-6666-B14D-81C9-2FD28442B6D0}"/>
    </a:ext>
  </a:extLst>
</a:theme>
</file>

<file path=ppt/theme/theme2.xml><?xml version="1.0" encoding="utf-8"?>
<a:theme xmlns:a="http://schemas.openxmlformats.org/drawingml/2006/main" name="SLAC Interio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7FBC852C-56B0-CE44-BF70-AA1CE13EFFE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6B5235D1DC014CA063DF5EDFAA1CFE" ma:contentTypeVersion="16" ma:contentTypeDescription="Create a new document." ma:contentTypeScope="" ma:versionID="0501194e48a7c67d2510c4a08687e4fa">
  <xsd:schema xmlns:xsd="http://www.w3.org/2001/XMLSchema" xmlns:xs="http://www.w3.org/2001/XMLSchema" xmlns:p="http://schemas.microsoft.com/office/2006/metadata/properties" xmlns:ns1="http://schemas.microsoft.com/sharepoint/v3" xmlns:ns3="1ba0fc12-32ca-497d-9c7c-e8bfc4ab8d71" xmlns:ns4="e6f05ebf-54e5-42b4-bae5-987a46dcec4a" targetNamespace="http://schemas.microsoft.com/office/2006/metadata/properties" ma:root="true" ma:fieldsID="e7a643b8ea69a7508732d9b3e8b8483a" ns1:_="" ns3:_="" ns4:_="">
    <xsd:import namespace="http://schemas.microsoft.com/sharepoint/v3"/>
    <xsd:import namespace="1ba0fc12-32ca-497d-9c7c-e8bfc4ab8d71"/>
    <xsd:import namespace="e6f05ebf-54e5-42b4-bae5-987a46dcec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1:_ip_UnifiedCompliancePolicyProperties" minOccurs="0"/>
                <xsd:element ref="ns1:_ip_UnifiedCompliancePolicyUIAc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a0fc12-32ca-497d-9c7c-e8bfc4ab8d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f05ebf-54e5-42b4-bae5-987a46dcec4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56133A3-DD8B-467F-8941-6377D3B2A5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ba0fc12-32ca-497d-9c7c-e8bfc4ab8d71"/>
    <ds:schemaRef ds:uri="e6f05ebf-54e5-42b4-bae5-987a46dcec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95BEA3-F0A8-4A77-8448-34B31180D4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84393E-C1CA-495F-B351-EE04241E5909}">
  <ds:schemaRefs>
    <ds:schemaRef ds:uri="e6f05ebf-54e5-42b4-bae5-987a46dcec4a"/>
    <ds:schemaRef ds:uri="1ba0fc12-32ca-497d-9c7c-e8bfc4ab8d71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SLAC_PPT_Presentation_template_031622</Template>
  <TotalTime>962</TotalTime>
  <Words>1808</Words>
  <Application>Microsoft Office PowerPoint</Application>
  <PresentationFormat>Widescreen</PresentationFormat>
  <Paragraphs>410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Lato</vt:lpstr>
      <vt:lpstr>Symbol</vt:lpstr>
      <vt:lpstr>Arial</vt:lpstr>
      <vt:lpstr>Calibri</vt:lpstr>
      <vt:lpstr>Montserrat</vt:lpstr>
      <vt:lpstr>Lato Black</vt:lpstr>
      <vt:lpstr>Times New Roman</vt:lpstr>
      <vt:lpstr>SLAC Covers/Title Slides</vt:lpstr>
      <vt:lpstr>SLAC Interior Slides</vt:lpstr>
      <vt:lpstr>Equation</vt:lpstr>
      <vt:lpstr>PowerPoint Presentation</vt:lpstr>
      <vt:lpstr>SLD Experiment at the SLAC Linear Collider, 1992 -1998</vt:lpstr>
      <vt:lpstr>SLAC’s Linear Accelerator Facility</vt:lpstr>
      <vt:lpstr>ALR Measurement at SLD</vt:lpstr>
      <vt:lpstr>SLD ALR Result and Systematics</vt:lpstr>
      <vt:lpstr>SLD Compton Polarimeter</vt:lpstr>
      <vt:lpstr>PowerPoint Presentation</vt:lpstr>
      <vt:lpstr>            Features of SLD Compton Polarimeter</vt:lpstr>
      <vt:lpstr>Electron Cherenkov Detector (CKV)</vt:lpstr>
      <vt:lpstr>Compton Scattering Kinematics</vt:lpstr>
      <vt:lpstr>Raw Data from CKV Detector (during e- only running)</vt:lpstr>
      <vt:lpstr>CKV Analyzing Power Determination (Table Scans)</vt:lpstr>
      <vt:lpstr>Radiative Corrections to Analyzing Powers 1st-order (a3) corrections</vt:lpstr>
      <vt:lpstr>CKV Linearity</vt:lpstr>
      <vt:lpstr>Compton Laser System in Laser Room</vt:lpstr>
      <vt:lpstr>Compton Laser Transport System</vt:lpstr>
      <vt:lpstr>Laser Polarization Control and Analysis</vt:lpstr>
      <vt:lpstr>Laser Polarization Control</vt:lpstr>
      <vt:lpstr>Laser Polarization Scans and the laser polarization systematic error</vt:lpstr>
      <vt:lpstr>Photon Cross-check Polarimeter Detectors</vt:lpstr>
      <vt:lpstr>QFC Data and Systematics</vt:lpstr>
      <vt:lpstr>PGC Data and Systematics</vt:lpstr>
      <vt:lpstr>Analyzing Power Systematic Error</vt:lpstr>
      <vt:lpstr>Polarization Summary for all SLD Runs</vt:lpstr>
      <vt:lpstr>“17 Hz Problem” in the 1994 Run</vt:lpstr>
      <vt:lpstr>Arc Spin Rotation</vt:lpstr>
      <vt:lpstr>Luminosity-weighted Beam Polarization</vt:lpstr>
      <vt:lpstr>Summary</vt:lpstr>
    </vt:vector>
  </TitlesOfParts>
  <Manager/>
  <Company>SLAC National Laboratory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issue – please read</dc:title>
  <dc:subject/>
  <dc:creator>Woods, Michael B.</dc:creator>
  <cp:keywords/>
  <dc:description/>
  <cp:lastModifiedBy>Woods, Michael B.</cp:lastModifiedBy>
  <cp:revision>93</cp:revision>
  <dcterms:created xsi:type="dcterms:W3CDTF">2022-09-04T23:28:00Z</dcterms:created>
  <dcterms:modified xsi:type="dcterms:W3CDTF">2022-09-19T03:11:58Z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0x010100DF6B5235D1DC014CA063DF5EDFAA1CFE</vt:lpwstr>
  </property>
</Properties>
</file>